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emf" ContentType="image/x-emf"/>
  <Default Extension="gif" ContentType="image/gi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2.6-->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 id="2147483683" r:id="rId3"/>
    <p:sldMasterId id="2147483695" r:id="rId4"/>
    <p:sldMasterId id="2147483707" r:id="rId5"/>
    <p:sldMasterId id="2147483719" r:id="rId6"/>
    <p:sldMasterId id="2147483731" r:id="rId7"/>
    <p:sldMasterId id="2147483743" r:id="rId8"/>
    <p:sldMasterId id="2147483755" r:id="rId9"/>
    <p:sldMasterId id="2147483767" r:id="rId10"/>
    <p:sldMasterId id="2147483779" r:id="rId11"/>
    <p:sldMasterId id="2147483791" r:id="rId12"/>
    <p:sldMasterId id="2147483803" r:id="rId13"/>
    <p:sldMasterId id="2147483815" r:id="rId14"/>
    <p:sldMasterId id="2147483827" r:id="rId15"/>
    <p:sldMasterId id="2147483839" r:id="rId16"/>
    <p:sldMasterId id="2147483851" r:id="rId17"/>
  </p:sldMasterIdLst>
  <p:notesMasterIdLst>
    <p:notesMasterId r:id="rId18"/>
  </p:notesMasterIdLst>
  <p:sldIdLst>
    <p:sldId id="259" r:id="rId19"/>
    <p:sldId id="262" r:id="rId20"/>
    <p:sldId id="265" r:id="rId21"/>
    <p:sldId id="268" r:id="rId22"/>
    <p:sldId id="271" r:id="rId23"/>
    <p:sldId id="274" r:id="rId24"/>
    <p:sldId id="277" r:id="rId25"/>
    <p:sldId id="280" r:id="rId26"/>
    <p:sldId id="283" r:id="rId27"/>
    <p:sldId id="286" r:id="rId28"/>
    <p:sldId id="289" r:id="rId29"/>
    <p:sldId id="292" r:id="rId30"/>
    <p:sldId id="295" r:id="rId31"/>
    <p:sldId id="298" r:id="rId32"/>
    <p:sldId id="301" r:id="rId33"/>
    <p:sldId id="304" r:id="rId34"/>
    <p:sldId id="307" r:id="rId35"/>
    <p:sldId id="310" r:id="rId36"/>
    <p:sldId id="313" r:id="rId37"/>
    <p:sldId id="316" r:id="rId38"/>
    <p:sldId id="319" r:id="rId39"/>
    <p:sldId id="322" r:id="rId40"/>
    <p:sldId id="325" r:id="rId41"/>
    <p:sldId id="328" r:id="rId42"/>
    <p:sldId id="331" r:id="rId43"/>
    <p:sldId id="334" r:id="rId44"/>
    <p:sldId id="337" r:id="rId45"/>
    <p:sldId id="340" r:id="rId46"/>
    <p:sldId id="343" r:id="rId47"/>
    <p:sldId id="346" r:id="rId48"/>
    <p:sldId id="349" r:id="rId49"/>
    <p:sldId id="352" r:id="rId50"/>
    <p:sldId id="355" r:id="rId51"/>
    <p:sldId id="358" r:id="rId52"/>
    <p:sldId id="361" r:id="rId53"/>
    <p:sldId id="364" r:id="rId54"/>
    <p:sldId id="367" r:id="rId55"/>
    <p:sldId id="370" r:id="rId56"/>
    <p:sldId id="373" r:id="rId57"/>
    <p:sldId id="376" r:id="rId58"/>
    <p:sldId id="379" r:id="rId59"/>
    <p:sldId id="382" r:id="rId60"/>
    <p:sldId id="385" r:id="rId61"/>
    <p:sldId id="388" r:id="rId62"/>
    <p:sldId id="391" r:id="rId63"/>
    <p:sldId id="394" r:id="rId64"/>
    <p:sldId id="397" r:id="rId65"/>
    <p:sldId id="400" r:id="rId66"/>
    <p:sldId id="403" r:id="rId67"/>
    <p:sldId id="406" r:id="rId68"/>
    <p:sldId id="409" r:id="rId69"/>
    <p:sldId id="412" r:id="rId70"/>
    <p:sldId id="415" r:id="rId71"/>
    <p:sldId id="418" r:id="rId72"/>
    <p:sldId id="421" r:id="rId73"/>
    <p:sldId id="424" r:id="rId74"/>
    <p:sldId id="427" r:id="rId75"/>
    <p:sldId id="430" r:id="rId76"/>
    <p:sldId id="433" r:id="rId77"/>
    <p:sldId id="436" r:id="rId78"/>
    <p:sldId id="439" r:id="rId79"/>
    <p:sldId id="442" r:id="rId80"/>
    <p:sldId id="445" r:id="rId81"/>
    <p:sldId id="448" r:id="rId82"/>
    <p:sldId id="451" r:id="rId83"/>
    <p:sldId id="454" r:id="rId84"/>
    <p:sldId id="457" r:id="rId85"/>
    <p:sldId id="460" r:id="rId86"/>
    <p:sldId id="463" r:id="rId87"/>
    <p:sldId id="466" r:id="rId88"/>
    <p:sldId id="469" r:id="rId89"/>
    <p:sldId id="472" r:id="rId90"/>
    <p:sldId id="475" r:id="rId91"/>
    <p:sldId id="478" r:id="rId92"/>
    <p:sldId id="481" r:id="rId93"/>
    <p:sldId id="484" r:id="rId94"/>
    <p:sldId id="487" r:id="rId95"/>
    <p:sldId id="490" r:id="rId96"/>
    <p:sldId id="493" r:id="rId97"/>
    <p:sldId id="496" r:id="rId98"/>
    <p:sldId id="499" r:id="rId99"/>
    <p:sldId id="502" r:id="rId100"/>
    <p:sldId id="505" r:id="rId101"/>
    <p:sldId id="508" r:id="rId102"/>
    <p:sldId id="511" r:id="rId103"/>
    <p:sldId id="514" r:id="rId104"/>
    <p:sldId id="517" r:id="rId105"/>
    <p:sldId id="520" r:id="rId106"/>
    <p:sldId id="523" r:id="rId107"/>
    <p:sldId id="526" r:id="rId108"/>
    <p:sldId id="529" r:id="rId109"/>
    <p:sldId id="532" r:id="rId110"/>
    <p:sldId id="535" r:id="rId111"/>
    <p:sldId id="538" r:id="rId112"/>
    <p:sldId id="541" r:id="rId113"/>
    <p:sldId id="544" r:id="rId114"/>
    <p:sldId id="547" r:id="rId115"/>
    <p:sldId id="550" r:id="rId116"/>
    <p:sldId id="553" r:id="rId117"/>
    <p:sldId id="556" r:id="rId118"/>
    <p:sldId id="559" r:id="rId119"/>
    <p:sldId id="562" r:id="rId120"/>
    <p:sldId id="565" r:id="rId121"/>
    <p:sldId id="568" r:id="rId122"/>
    <p:sldId id="571" r:id="rId123"/>
    <p:sldId id="574" r:id="rId124"/>
    <p:sldId id="577" r:id="rId125"/>
    <p:sldId id="580" r:id="rId126"/>
    <p:sldId id="583" r:id="rId127"/>
    <p:sldId id="586" r:id="rId128"/>
    <p:sldId id="589" r:id="rId129"/>
    <p:sldId id="592" r:id="rId130"/>
    <p:sldId id="595" r:id="rId131"/>
    <p:sldId id="598" r:id="rId132"/>
    <p:sldId id="601" r:id="rId133"/>
    <p:sldId id="604" r:id="rId134"/>
    <p:sldId id="607" r:id="rId135"/>
    <p:sldId id="610" r:id="rId136"/>
    <p:sldId id="613" r:id="rId137"/>
    <p:sldId id="616" r:id="rId138"/>
    <p:sldId id="619" r:id="rId139"/>
    <p:sldId id="622" r:id="rId140"/>
    <p:sldId id="625" r:id="rId141"/>
    <p:sldId id="628" r:id="rId142"/>
    <p:sldId id="631" r:id="rId143"/>
    <p:sldId id="634" r:id="rId144"/>
    <p:sldId id="637" r:id="rId145"/>
    <p:sldId id="640" r:id="rId146"/>
    <p:sldId id="643" r:id="rId147"/>
    <p:sldId id="646" r:id="rId148"/>
    <p:sldId id="649" r:id="rId149"/>
    <p:sldId id="652" r:id="rId150"/>
    <p:sldId id="655" r:id="rId151"/>
    <p:sldId id="658" r:id="rId152"/>
    <p:sldId id="661" r:id="rId153"/>
    <p:sldId id="664" r:id="rId154"/>
    <p:sldId id="667" r:id="rId155"/>
    <p:sldId id="670" r:id="rId156"/>
    <p:sldId id="673" r:id="rId157"/>
    <p:sldId id="676" r:id="rId158"/>
    <p:sldId id="679" r:id="rId159"/>
    <p:sldId id="682" r:id="rId160"/>
    <p:sldId id="685" r:id="rId161"/>
    <p:sldId id="688" r:id="rId162"/>
    <p:sldId id="691" r:id="rId163"/>
    <p:sldId id="694" r:id="rId164"/>
    <p:sldId id="697" r:id="rId165"/>
    <p:sldId id="700" r:id="rId166"/>
    <p:sldId id="703" r:id="rId167"/>
    <p:sldId id="706" r:id="rId168"/>
    <p:sldId id="709" r:id="rId169"/>
    <p:sldId id="712" r:id="rId170"/>
    <p:sldId id="715" r:id="rId171"/>
    <p:sldId id="718" r:id="rId172"/>
    <p:sldId id="721" r:id="rId173"/>
    <p:sldId id="724" r:id="rId174"/>
    <p:sldId id="727" r:id="rId175"/>
    <p:sldId id="730" r:id="rId176"/>
    <p:sldId id="733" r:id="rId177"/>
    <p:sldId id="736" r:id="rId178"/>
    <p:sldId id="739" r:id="rId179"/>
    <p:sldId id="742" r:id="rId180"/>
    <p:sldId id="745" r:id="rId181"/>
    <p:sldId id="748" r:id="rId182"/>
    <p:sldId id="751" r:id="rId183"/>
    <p:sldId id="754" r:id="rId184"/>
    <p:sldId id="757" r:id="rId185"/>
    <p:sldId id="760" r:id="rId186"/>
    <p:sldId id="763" r:id="rId187"/>
    <p:sldId id="766" r:id="rId188"/>
    <p:sldId id="769" r:id="rId189"/>
    <p:sldId id="772" r:id="rId190"/>
    <p:sldId id="775" r:id="rId191"/>
    <p:sldId id="778" r:id="rId192"/>
    <p:sldId id="781" r:id="rId193"/>
    <p:sldId id="784" r:id="rId194"/>
    <p:sldId id="787" r:id="rId195"/>
    <p:sldId id="790" r:id="rId196"/>
    <p:sldId id="793" r:id="rId197"/>
    <p:sldId id="796" r:id="rId198"/>
    <p:sldId id="799" r:id="rId199"/>
    <p:sldId id="802" r:id="rId200"/>
    <p:sldId id="805" r:id="rId201"/>
    <p:sldId id="808" r:id="rId202"/>
    <p:sldId id="811" r:id="rId203"/>
    <p:sldId id="814" r:id="rId204"/>
    <p:sldId id="817" r:id="rId205"/>
    <p:sldId id="820" r:id="rId206"/>
    <p:sldId id="823" r:id="rId207"/>
    <p:sldId id="826" r:id="rId208"/>
    <p:sldId id="829" r:id="rId209"/>
    <p:sldId id="832" r:id="rId210"/>
    <p:sldId id="835" r:id="rId211"/>
    <p:sldId id="838" r:id="rId212"/>
    <p:sldId id="841" r:id="rId213"/>
    <p:sldId id="844" r:id="rId214"/>
    <p:sldId id="847" r:id="rId215"/>
    <p:sldId id="850" r:id="rId216"/>
    <p:sldId id="853" r:id="rId217"/>
    <p:sldId id="856" r:id="rId218"/>
    <p:sldId id="859" r:id="rId219"/>
    <p:sldId id="862" r:id="rId220"/>
    <p:sldId id="865" r:id="rId221"/>
    <p:sldId id="868" r:id="rId222"/>
    <p:sldId id="871" r:id="rId223"/>
    <p:sldId id="874" r:id="rId224"/>
    <p:sldId id="877" r:id="rId225"/>
    <p:sldId id="880" r:id="rId226"/>
    <p:sldId id="883" r:id="rId227"/>
    <p:sldId id="886" r:id="rId228"/>
    <p:sldId id="889" r:id="rId229"/>
    <p:sldId id="892" r:id="rId230"/>
    <p:sldId id="895" r:id="rId231"/>
    <p:sldId id="898" r:id="rId232"/>
    <p:sldId id="901" r:id="rId233"/>
    <p:sldId id="904" r:id="rId234"/>
    <p:sldId id="907" r:id="rId235"/>
    <p:sldId id="910" r:id="rId236"/>
    <p:sldId id="913" r:id="rId237"/>
    <p:sldId id="916" r:id="rId238"/>
    <p:sldId id="919" r:id="rId239"/>
    <p:sldId id="922" r:id="rId240"/>
    <p:sldId id="925" r:id="rId241"/>
    <p:sldId id="928" r:id="rId242"/>
    <p:sldId id="931" r:id="rId243"/>
    <p:sldId id="934" r:id="rId244"/>
    <p:sldId id="937" r:id="rId245"/>
    <p:sldId id="940" r:id="rId246"/>
    <p:sldId id="943" r:id="rId247"/>
    <p:sldId id="946" r:id="rId248"/>
    <p:sldId id="949" r:id="rId249"/>
    <p:sldId id="952" r:id="rId250"/>
    <p:sldId id="955" r:id="rId251"/>
    <p:sldId id="958" r:id="rId252"/>
    <p:sldId id="961" r:id="rId253"/>
    <p:sldId id="964" r:id="rId254"/>
    <p:sldId id="967" r:id="rId255"/>
    <p:sldId id="970" r:id="rId256"/>
    <p:sldId id="973" r:id="rId257"/>
    <p:sldId id="976" r:id="rId258"/>
    <p:sldId id="979" r:id="rId259"/>
    <p:sldId id="982" r:id="rId260"/>
    <p:sldId id="985" r:id="rId261"/>
    <p:sldId id="988" r:id="rId262"/>
    <p:sldId id="991" r:id="rId263"/>
    <p:sldId id="994" r:id="rId264"/>
    <p:sldId id="997" r:id="rId265"/>
    <p:sldId id="1000" r:id="rId266"/>
    <p:sldId id="1003" r:id="rId267"/>
    <p:sldId id="1006" r:id="rId268"/>
    <p:sldId id="1009" r:id="rId269"/>
    <p:sldId id="1012" r:id="rId270"/>
    <p:sldId id="1015" r:id="rId271"/>
    <p:sldId id="1018" r:id="rId272"/>
    <p:sldId id="1021" r:id="rId273"/>
    <p:sldId id="1024" r:id="rId274"/>
    <p:sldId id="1027" r:id="rId275"/>
    <p:sldId id="1030" r:id="rId276"/>
    <p:sldId id="1033" r:id="rId277"/>
    <p:sldId id="1036" r:id="rId278"/>
    <p:sldId id="1039" r:id="rId279"/>
    <p:sldId id="1042" r:id="rId280"/>
    <p:sldId id="1045" r:id="rId281"/>
    <p:sldId id="1048" r:id="rId282"/>
    <p:sldId id="1051" r:id="rId283"/>
    <p:sldId id="1054" r:id="rId284"/>
    <p:sldId id="1057" r:id="rId285"/>
    <p:sldId id="1060" r:id="rId286"/>
    <p:sldId id="1063" r:id="rId287"/>
    <p:sldId id="1066" r:id="rId288"/>
    <p:sldId id="1069" r:id="rId289"/>
    <p:sldId id="1072" r:id="rId290"/>
    <p:sldId id="1075" r:id="rId291"/>
    <p:sldId id="1078" r:id="rId292"/>
    <p:sldId id="1081" r:id="rId293"/>
    <p:sldId id="1084" r:id="rId294"/>
    <p:sldId id="1087" r:id="rId295"/>
    <p:sldId id="1090" r:id="rId296"/>
    <p:sldId id="1093" r:id="rId297"/>
    <p:sldId id="1096" r:id="rId298"/>
    <p:sldId id="1099" r:id="rId299"/>
    <p:sldId id="1102" r:id="rId300"/>
    <p:sldId id="1105" r:id="rId301"/>
    <p:sldId id="1108" r:id="rId302"/>
    <p:sldId id="1111" r:id="rId303"/>
    <p:sldId id="1114" r:id="rId304"/>
    <p:sldId id="1117" r:id="rId305"/>
    <p:sldId id="1120" r:id="rId306"/>
    <p:sldId id="1123" r:id="rId307"/>
    <p:sldId id="1126" r:id="rId308"/>
    <p:sldId id="1129" r:id="rId309"/>
    <p:sldId id="1132" r:id="rId310"/>
    <p:sldId id="1135" r:id="rId311"/>
    <p:sldId id="1138" r:id="rId312"/>
    <p:sldId id="1141" r:id="rId313"/>
    <p:sldId id="1144" r:id="rId314"/>
    <p:sldId id="1147" r:id="rId315"/>
    <p:sldId id="1150" r:id="rId316"/>
    <p:sldId id="1153" r:id="rId317"/>
    <p:sldId id="1156" r:id="rId318"/>
    <p:sldId id="1159" r:id="rId319"/>
    <p:sldId id="1162" r:id="rId320"/>
    <p:sldId id="1165" r:id="rId321"/>
    <p:sldId id="1168" r:id="rId322"/>
    <p:sldId id="1171" r:id="rId323"/>
    <p:sldId id="1174" r:id="rId324"/>
    <p:sldId id="1177" r:id="rId325"/>
    <p:sldId id="1180" r:id="rId326"/>
    <p:sldId id="1183" r:id="rId327"/>
    <p:sldId id="1186" r:id="rId328"/>
    <p:sldId id="1189" r:id="rId329"/>
    <p:sldId id="1192" r:id="rId330"/>
    <p:sldId id="1195" r:id="rId331"/>
    <p:sldId id="1198" r:id="rId332"/>
    <p:sldId id="1201" r:id="rId333"/>
    <p:sldId id="1204" r:id="rId334"/>
    <p:sldId id="1207" r:id="rId335"/>
    <p:sldId id="1210" r:id="rId336"/>
    <p:sldId id="1213" r:id="rId337"/>
    <p:sldId id="1216" r:id="rId338"/>
    <p:sldId id="1219" r:id="rId339"/>
    <p:sldId id="1222" r:id="rId340"/>
    <p:sldId id="1225" r:id="rId341"/>
    <p:sldId id="1228" r:id="rId342"/>
    <p:sldId id="1231" r:id="rId343"/>
    <p:sldId id="1234" r:id="rId344"/>
    <p:sldId id="1237" r:id="rId345"/>
    <p:sldId id="1240" r:id="rId346"/>
    <p:sldId id="1243" r:id="rId347"/>
    <p:sldId id="1246" r:id="rId348"/>
    <p:sldId id="1249" r:id="rId349"/>
    <p:sldId id="1252" r:id="rId350"/>
    <p:sldId id="1255" r:id="rId351"/>
    <p:sldId id="1258" r:id="rId352"/>
    <p:sldId id="1261" r:id="rId353"/>
    <p:sldId id="1264" r:id="rId354"/>
    <p:sldId id="1267" r:id="rId355"/>
    <p:sldId id="1270" r:id="rId356"/>
    <p:sldId id="1273" r:id="rId357"/>
    <p:sldId id="1276" r:id="rId358"/>
    <p:sldId id="1279" r:id="rId359"/>
    <p:sldId id="1282" r:id="rId360"/>
    <p:sldId id="1285" r:id="rId361"/>
    <p:sldId id="1288" r:id="rId362"/>
    <p:sldId id="1291" r:id="rId363"/>
    <p:sldId id="1294" r:id="rId364"/>
    <p:sldId id="1297" r:id="rId365"/>
    <p:sldId id="1300" r:id="rId366"/>
    <p:sldId id="1303" r:id="rId367"/>
    <p:sldId id="1306" r:id="rId368"/>
    <p:sldId id="1309" r:id="rId369"/>
    <p:sldId id="1312" r:id="rId370"/>
    <p:sldId id="1315" r:id="rId371"/>
    <p:sldId id="1318" r:id="rId372"/>
    <p:sldId id="1321" r:id="rId373"/>
    <p:sldId id="1324" r:id="rId374"/>
    <p:sldId id="1327" r:id="rId375"/>
    <p:sldId id="1330" r:id="rId376"/>
    <p:sldId id="1333" r:id="rId377"/>
    <p:sldId id="1336" r:id="rId378"/>
    <p:sldId id="1339" r:id="rId379"/>
    <p:sldId id="1342" r:id="rId380"/>
    <p:sldId id="1345" r:id="rId381"/>
    <p:sldId id="1348" r:id="rId382"/>
    <p:sldId id="1351" r:id="rId383"/>
    <p:sldId id="1354" r:id="rId384"/>
    <p:sldId id="1357" r:id="rId385"/>
    <p:sldId id="1360" r:id="rId386"/>
    <p:sldId id="1363" r:id="rId387"/>
    <p:sldId id="1366" r:id="rId388"/>
    <p:sldId id="1369" r:id="rId389"/>
    <p:sldId id="1372" r:id="rId390"/>
    <p:sldId id="1375" r:id="rId391"/>
    <p:sldId id="1378" r:id="rId392"/>
    <p:sldId id="1381" r:id="rId393"/>
    <p:sldId id="1384" r:id="rId394"/>
    <p:sldId id="1387" r:id="rId395"/>
    <p:sldId id="1390" r:id="rId396"/>
    <p:sldId id="1393" r:id="rId397"/>
    <p:sldId id="1396" r:id="rId398"/>
    <p:sldId id="1399" r:id="rId399"/>
    <p:sldId id="1402" r:id="rId400"/>
    <p:sldId id="1405" r:id="rId401"/>
    <p:sldId id="1408" r:id="rId402"/>
    <p:sldId id="1411" r:id="rId403"/>
    <p:sldId id="1414" r:id="rId404"/>
    <p:sldId id="1417" r:id="rId405"/>
    <p:sldId id="1420" r:id="rId406"/>
    <p:sldId id="1423" r:id="rId407"/>
    <p:sldId id="1426" r:id="rId408"/>
    <p:sldId id="1429" r:id="rId409"/>
    <p:sldId id="1432" r:id="rId410"/>
    <p:sldId id="1435" r:id="rId411"/>
    <p:sldId id="1438" r:id="rId412"/>
    <p:sldId id="1441" r:id="rId413"/>
    <p:sldId id="1444" r:id="rId414"/>
    <p:sldId id="1447" r:id="rId415"/>
    <p:sldId id="1450" r:id="rId416"/>
    <p:sldId id="1453" r:id="rId417"/>
    <p:sldId id="1456" r:id="rId418"/>
    <p:sldId id="1459" r:id="rId419"/>
    <p:sldId id="1462" r:id="rId420"/>
    <p:sldId id="1465" r:id="rId421"/>
    <p:sldId id="1468" r:id="rId422"/>
    <p:sldId id="1471" r:id="rId423"/>
    <p:sldId id="1474" r:id="rId424"/>
    <p:sldId id="1477" r:id="rId425"/>
    <p:sldId id="1480" r:id="rId426"/>
    <p:sldId id="1483" r:id="rId427"/>
    <p:sldId id="1486" r:id="rId428"/>
    <p:sldId id="1489" r:id="rId429"/>
    <p:sldId id="1492" r:id="rId430"/>
    <p:sldId id="1495" r:id="rId431"/>
    <p:sldId id="1498" r:id="rId432"/>
    <p:sldId id="1501" r:id="rId433"/>
    <p:sldId id="1504" r:id="rId434"/>
    <p:sldId id="1507" r:id="rId435"/>
    <p:sldId id="1510" r:id="rId436"/>
    <p:sldId id="1513" r:id="rId437"/>
    <p:sldId id="1516" r:id="rId438"/>
    <p:sldId id="1519" r:id="rId439"/>
    <p:sldId id="1522" r:id="rId440"/>
    <p:sldId id="1525" r:id="rId441"/>
    <p:sldId id="1528" r:id="rId442"/>
    <p:sldId id="1531" r:id="rId443"/>
    <p:sldId id="1534" r:id="rId444"/>
    <p:sldId id="1537" r:id="rId445"/>
    <p:sldId id="1540" r:id="rId446"/>
    <p:sldId id="1543" r:id="rId447"/>
    <p:sldId id="1546" r:id="rId448"/>
    <p:sldId id="1549" r:id="rId449"/>
    <p:sldId id="1552" r:id="rId450"/>
    <p:sldId id="1555" r:id="rId451"/>
    <p:sldId id="1558" r:id="rId452"/>
    <p:sldId id="1561" r:id="rId453"/>
    <p:sldId id="1564" r:id="rId454"/>
    <p:sldId id="1567" r:id="rId455"/>
    <p:sldId id="1570" r:id="rId456"/>
    <p:sldId id="1573" r:id="rId457"/>
    <p:sldId id="1576" r:id="rId458"/>
    <p:sldId id="1579" r:id="rId459"/>
    <p:sldId id="1582" r:id="rId460"/>
    <p:sldId id="1585" r:id="rId461"/>
    <p:sldId id="1588" r:id="rId462"/>
    <p:sldId id="1591" r:id="rId463"/>
    <p:sldId id="1594" r:id="rId464"/>
    <p:sldId id="1597" r:id="rId465"/>
    <p:sldId id="1600" r:id="rId466"/>
    <p:sldId id="1603" r:id="rId467"/>
    <p:sldId id="1606" r:id="rId468"/>
    <p:sldId id="1609" r:id="rId469"/>
    <p:sldId id="1612" r:id="rId470"/>
    <p:sldId id="1615" r:id="rId471"/>
    <p:sldId id="1618" r:id="rId472"/>
    <p:sldId id="1621" r:id="rId473"/>
    <p:sldId id="1624" r:id="rId474"/>
    <p:sldId id="1627" r:id="rId475"/>
    <p:sldId id="1630" r:id="rId476"/>
  </p:sldIdLst>
  <p:sldSz cx="9144000" cy="6858000"/>
  <p:notesSz cx="6858000" cy="9144000"/>
  <p:custDataLst>
    <p:tags r:id="rId4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fill>
          <a:solidFill>
            <a:schemeClr val="tx1">
              <a:alpha val="20000"/>
            </a:schemeClr>
          </a:solidFill>
        </a:fill>
      </a:tcStyle>
    </a:band1H>
    <a:band1V>
      <a:tcStyle>
        <a:fill>
          <a:solidFill>
            <a:schemeClr val="tx1">
              <a:alpha val="20000"/>
            </a:schemeClr>
          </a:solidFill>
        </a:fill>
      </a:tcStyle>
    </a:band1V>
    <a:lastCol>
      <a:tcTxStyle b="on"/>
    </a:lastCol>
    <a:firstCol>
      <a:tcTxStyle b="on"/>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lastCol>
    <a:firstCol>
      <a:tcTxStyle b="on"/>
    </a:firstCol>
    <a:lastRow>
      <a:tcTxStyle b="on"/>
      <a:tcStyle>
        <a:tcBdr>
          <a:top>
            <a:ln w="50800" cmpd="dbl">
              <a:solidFill>
                <a:schemeClr val="accent1"/>
              </a:solidFill>
            </a:ln>
          </a:top>
        </a:tcBdr>
      </a:tcStyle>
    </a:lastRow>
    <a:firstRow>
      <a:tcTxStyle b="on">
        <a:fontRef idx="minor"/>
        <a:schemeClr val="bg1"/>
      </a:tcTxStyle>
      <a:tcStyle>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82.xml" /><Relationship Id="rId101" Type="http://schemas.openxmlformats.org/officeDocument/2006/relationships/slide" Target="slides/slide83.xml" /><Relationship Id="rId102" Type="http://schemas.openxmlformats.org/officeDocument/2006/relationships/slide" Target="slides/slide84.xml" /><Relationship Id="rId103" Type="http://schemas.openxmlformats.org/officeDocument/2006/relationships/slide" Target="slides/slide85.xml" /><Relationship Id="rId104" Type="http://schemas.openxmlformats.org/officeDocument/2006/relationships/slide" Target="slides/slide86.xml" /><Relationship Id="rId105" Type="http://schemas.openxmlformats.org/officeDocument/2006/relationships/slide" Target="slides/slide87.xml" /><Relationship Id="rId106" Type="http://schemas.openxmlformats.org/officeDocument/2006/relationships/slide" Target="slides/slide88.xml" /><Relationship Id="rId107" Type="http://schemas.openxmlformats.org/officeDocument/2006/relationships/slide" Target="slides/slide89.xml" /><Relationship Id="rId108" Type="http://schemas.openxmlformats.org/officeDocument/2006/relationships/slide" Target="slides/slide90.xml" /><Relationship Id="rId109" Type="http://schemas.openxmlformats.org/officeDocument/2006/relationships/slide" Target="slides/slide91.xml" /><Relationship Id="rId11" Type="http://schemas.openxmlformats.org/officeDocument/2006/relationships/slideMaster" Target="slideMasters/slideMaster11.xml" /><Relationship Id="rId110" Type="http://schemas.openxmlformats.org/officeDocument/2006/relationships/slide" Target="slides/slide92.xml" /><Relationship Id="rId111" Type="http://schemas.openxmlformats.org/officeDocument/2006/relationships/slide" Target="slides/slide93.xml" /><Relationship Id="rId112" Type="http://schemas.openxmlformats.org/officeDocument/2006/relationships/slide" Target="slides/slide94.xml" /><Relationship Id="rId113" Type="http://schemas.openxmlformats.org/officeDocument/2006/relationships/slide" Target="slides/slide95.xml" /><Relationship Id="rId114" Type="http://schemas.openxmlformats.org/officeDocument/2006/relationships/slide" Target="slides/slide96.xml" /><Relationship Id="rId115" Type="http://schemas.openxmlformats.org/officeDocument/2006/relationships/slide" Target="slides/slide97.xml" /><Relationship Id="rId116" Type="http://schemas.openxmlformats.org/officeDocument/2006/relationships/slide" Target="slides/slide98.xml" /><Relationship Id="rId117" Type="http://schemas.openxmlformats.org/officeDocument/2006/relationships/slide" Target="slides/slide99.xml" /><Relationship Id="rId118" Type="http://schemas.openxmlformats.org/officeDocument/2006/relationships/slide" Target="slides/slide100.xml" /><Relationship Id="rId119" Type="http://schemas.openxmlformats.org/officeDocument/2006/relationships/slide" Target="slides/slide101.xml" /><Relationship Id="rId12" Type="http://schemas.openxmlformats.org/officeDocument/2006/relationships/slideMaster" Target="slideMasters/slideMaster12.xml" /><Relationship Id="rId120" Type="http://schemas.openxmlformats.org/officeDocument/2006/relationships/slide" Target="slides/slide102.xml" /><Relationship Id="rId121" Type="http://schemas.openxmlformats.org/officeDocument/2006/relationships/slide" Target="slides/slide103.xml" /><Relationship Id="rId122" Type="http://schemas.openxmlformats.org/officeDocument/2006/relationships/slide" Target="slides/slide104.xml" /><Relationship Id="rId123" Type="http://schemas.openxmlformats.org/officeDocument/2006/relationships/slide" Target="slides/slide105.xml" /><Relationship Id="rId124" Type="http://schemas.openxmlformats.org/officeDocument/2006/relationships/slide" Target="slides/slide106.xml" /><Relationship Id="rId125" Type="http://schemas.openxmlformats.org/officeDocument/2006/relationships/slide" Target="slides/slide107.xml" /><Relationship Id="rId126" Type="http://schemas.openxmlformats.org/officeDocument/2006/relationships/slide" Target="slides/slide108.xml" /><Relationship Id="rId127" Type="http://schemas.openxmlformats.org/officeDocument/2006/relationships/slide" Target="slides/slide109.xml" /><Relationship Id="rId128" Type="http://schemas.openxmlformats.org/officeDocument/2006/relationships/slide" Target="slides/slide110.xml" /><Relationship Id="rId129" Type="http://schemas.openxmlformats.org/officeDocument/2006/relationships/slide" Target="slides/slide111.xml" /><Relationship Id="rId13" Type="http://schemas.openxmlformats.org/officeDocument/2006/relationships/slideMaster" Target="slideMasters/slideMaster13.xml" /><Relationship Id="rId130" Type="http://schemas.openxmlformats.org/officeDocument/2006/relationships/slide" Target="slides/slide112.xml" /><Relationship Id="rId131" Type="http://schemas.openxmlformats.org/officeDocument/2006/relationships/slide" Target="slides/slide113.xml" /><Relationship Id="rId132" Type="http://schemas.openxmlformats.org/officeDocument/2006/relationships/slide" Target="slides/slide114.xml" /><Relationship Id="rId133" Type="http://schemas.openxmlformats.org/officeDocument/2006/relationships/slide" Target="slides/slide115.xml" /><Relationship Id="rId134" Type="http://schemas.openxmlformats.org/officeDocument/2006/relationships/slide" Target="slides/slide116.xml" /><Relationship Id="rId135" Type="http://schemas.openxmlformats.org/officeDocument/2006/relationships/slide" Target="slides/slide117.xml" /><Relationship Id="rId136" Type="http://schemas.openxmlformats.org/officeDocument/2006/relationships/slide" Target="slides/slide118.xml" /><Relationship Id="rId137" Type="http://schemas.openxmlformats.org/officeDocument/2006/relationships/slide" Target="slides/slide119.xml" /><Relationship Id="rId138" Type="http://schemas.openxmlformats.org/officeDocument/2006/relationships/slide" Target="slides/slide120.xml" /><Relationship Id="rId139" Type="http://schemas.openxmlformats.org/officeDocument/2006/relationships/slide" Target="slides/slide121.xml" /><Relationship Id="rId14" Type="http://schemas.openxmlformats.org/officeDocument/2006/relationships/slideMaster" Target="slideMasters/slideMaster14.xml" /><Relationship Id="rId140" Type="http://schemas.openxmlformats.org/officeDocument/2006/relationships/slide" Target="slides/slide122.xml" /><Relationship Id="rId141" Type="http://schemas.openxmlformats.org/officeDocument/2006/relationships/slide" Target="slides/slide123.xml" /><Relationship Id="rId142" Type="http://schemas.openxmlformats.org/officeDocument/2006/relationships/slide" Target="slides/slide124.xml" /><Relationship Id="rId143" Type="http://schemas.openxmlformats.org/officeDocument/2006/relationships/slide" Target="slides/slide125.xml" /><Relationship Id="rId144" Type="http://schemas.openxmlformats.org/officeDocument/2006/relationships/slide" Target="slides/slide126.xml" /><Relationship Id="rId145" Type="http://schemas.openxmlformats.org/officeDocument/2006/relationships/slide" Target="slides/slide127.xml" /><Relationship Id="rId146" Type="http://schemas.openxmlformats.org/officeDocument/2006/relationships/slide" Target="slides/slide128.xml" /><Relationship Id="rId147" Type="http://schemas.openxmlformats.org/officeDocument/2006/relationships/slide" Target="slides/slide129.xml" /><Relationship Id="rId148" Type="http://schemas.openxmlformats.org/officeDocument/2006/relationships/slide" Target="slides/slide130.xml" /><Relationship Id="rId149" Type="http://schemas.openxmlformats.org/officeDocument/2006/relationships/slide" Target="slides/slide131.xml" /><Relationship Id="rId15" Type="http://schemas.openxmlformats.org/officeDocument/2006/relationships/slideMaster" Target="slideMasters/slideMaster15.xml" /><Relationship Id="rId150" Type="http://schemas.openxmlformats.org/officeDocument/2006/relationships/slide" Target="slides/slide132.xml" /><Relationship Id="rId151" Type="http://schemas.openxmlformats.org/officeDocument/2006/relationships/slide" Target="slides/slide133.xml" /><Relationship Id="rId152" Type="http://schemas.openxmlformats.org/officeDocument/2006/relationships/slide" Target="slides/slide134.xml" /><Relationship Id="rId153" Type="http://schemas.openxmlformats.org/officeDocument/2006/relationships/slide" Target="slides/slide135.xml" /><Relationship Id="rId154" Type="http://schemas.openxmlformats.org/officeDocument/2006/relationships/slide" Target="slides/slide136.xml" /><Relationship Id="rId155" Type="http://schemas.openxmlformats.org/officeDocument/2006/relationships/slide" Target="slides/slide137.xml" /><Relationship Id="rId156" Type="http://schemas.openxmlformats.org/officeDocument/2006/relationships/slide" Target="slides/slide138.xml" /><Relationship Id="rId157" Type="http://schemas.openxmlformats.org/officeDocument/2006/relationships/slide" Target="slides/slide139.xml" /><Relationship Id="rId158" Type="http://schemas.openxmlformats.org/officeDocument/2006/relationships/slide" Target="slides/slide140.xml" /><Relationship Id="rId159" Type="http://schemas.openxmlformats.org/officeDocument/2006/relationships/slide" Target="slides/slide141.xml" /><Relationship Id="rId16" Type="http://schemas.openxmlformats.org/officeDocument/2006/relationships/slideMaster" Target="slideMasters/slideMaster16.xml" /><Relationship Id="rId160" Type="http://schemas.openxmlformats.org/officeDocument/2006/relationships/slide" Target="slides/slide142.xml" /><Relationship Id="rId161" Type="http://schemas.openxmlformats.org/officeDocument/2006/relationships/slide" Target="slides/slide143.xml" /><Relationship Id="rId162" Type="http://schemas.openxmlformats.org/officeDocument/2006/relationships/slide" Target="slides/slide144.xml" /><Relationship Id="rId163" Type="http://schemas.openxmlformats.org/officeDocument/2006/relationships/slide" Target="slides/slide145.xml" /><Relationship Id="rId164" Type="http://schemas.openxmlformats.org/officeDocument/2006/relationships/slide" Target="slides/slide146.xml" /><Relationship Id="rId165" Type="http://schemas.openxmlformats.org/officeDocument/2006/relationships/slide" Target="slides/slide147.xml" /><Relationship Id="rId166" Type="http://schemas.openxmlformats.org/officeDocument/2006/relationships/slide" Target="slides/slide148.xml" /><Relationship Id="rId167" Type="http://schemas.openxmlformats.org/officeDocument/2006/relationships/slide" Target="slides/slide149.xml" /><Relationship Id="rId168" Type="http://schemas.openxmlformats.org/officeDocument/2006/relationships/slide" Target="slides/slide150.xml" /><Relationship Id="rId169" Type="http://schemas.openxmlformats.org/officeDocument/2006/relationships/slide" Target="slides/slide151.xml" /><Relationship Id="rId17" Type="http://schemas.openxmlformats.org/officeDocument/2006/relationships/slideMaster" Target="slideMasters/slideMaster17.xml" /><Relationship Id="rId170" Type="http://schemas.openxmlformats.org/officeDocument/2006/relationships/slide" Target="slides/slide152.xml" /><Relationship Id="rId171" Type="http://schemas.openxmlformats.org/officeDocument/2006/relationships/slide" Target="slides/slide153.xml" /><Relationship Id="rId172" Type="http://schemas.openxmlformats.org/officeDocument/2006/relationships/slide" Target="slides/slide154.xml" /><Relationship Id="rId173" Type="http://schemas.openxmlformats.org/officeDocument/2006/relationships/slide" Target="slides/slide155.xml" /><Relationship Id="rId174" Type="http://schemas.openxmlformats.org/officeDocument/2006/relationships/slide" Target="slides/slide156.xml" /><Relationship Id="rId175" Type="http://schemas.openxmlformats.org/officeDocument/2006/relationships/slide" Target="slides/slide157.xml" /><Relationship Id="rId176" Type="http://schemas.openxmlformats.org/officeDocument/2006/relationships/slide" Target="slides/slide158.xml" /><Relationship Id="rId177" Type="http://schemas.openxmlformats.org/officeDocument/2006/relationships/slide" Target="slides/slide159.xml" /><Relationship Id="rId178" Type="http://schemas.openxmlformats.org/officeDocument/2006/relationships/slide" Target="slides/slide160.xml" /><Relationship Id="rId179" Type="http://schemas.openxmlformats.org/officeDocument/2006/relationships/slide" Target="slides/slide161.xml" /><Relationship Id="rId18" Type="http://schemas.openxmlformats.org/officeDocument/2006/relationships/notesMaster" Target="notesMasters/notesMaster1.xml" /><Relationship Id="rId180" Type="http://schemas.openxmlformats.org/officeDocument/2006/relationships/slide" Target="slides/slide162.xml" /><Relationship Id="rId181" Type="http://schemas.openxmlformats.org/officeDocument/2006/relationships/slide" Target="slides/slide163.xml" /><Relationship Id="rId182" Type="http://schemas.openxmlformats.org/officeDocument/2006/relationships/slide" Target="slides/slide164.xml" /><Relationship Id="rId183" Type="http://schemas.openxmlformats.org/officeDocument/2006/relationships/slide" Target="slides/slide165.xml" /><Relationship Id="rId184" Type="http://schemas.openxmlformats.org/officeDocument/2006/relationships/slide" Target="slides/slide166.xml" /><Relationship Id="rId185" Type="http://schemas.openxmlformats.org/officeDocument/2006/relationships/slide" Target="slides/slide167.xml" /><Relationship Id="rId186" Type="http://schemas.openxmlformats.org/officeDocument/2006/relationships/slide" Target="slides/slide168.xml" /><Relationship Id="rId187" Type="http://schemas.openxmlformats.org/officeDocument/2006/relationships/slide" Target="slides/slide169.xml" /><Relationship Id="rId188" Type="http://schemas.openxmlformats.org/officeDocument/2006/relationships/slide" Target="slides/slide170.xml" /><Relationship Id="rId189" Type="http://schemas.openxmlformats.org/officeDocument/2006/relationships/slide" Target="slides/slide171.xml" /><Relationship Id="rId19" Type="http://schemas.openxmlformats.org/officeDocument/2006/relationships/slide" Target="slides/slide1.xml" /><Relationship Id="rId190" Type="http://schemas.openxmlformats.org/officeDocument/2006/relationships/slide" Target="slides/slide172.xml" /><Relationship Id="rId191" Type="http://schemas.openxmlformats.org/officeDocument/2006/relationships/slide" Target="slides/slide173.xml" /><Relationship Id="rId192" Type="http://schemas.openxmlformats.org/officeDocument/2006/relationships/slide" Target="slides/slide174.xml" /><Relationship Id="rId193" Type="http://schemas.openxmlformats.org/officeDocument/2006/relationships/slide" Target="slides/slide175.xml" /><Relationship Id="rId194" Type="http://schemas.openxmlformats.org/officeDocument/2006/relationships/slide" Target="slides/slide176.xml" /><Relationship Id="rId195" Type="http://schemas.openxmlformats.org/officeDocument/2006/relationships/slide" Target="slides/slide177.xml" /><Relationship Id="rId196" Type="http://schemas.openxmlformats.org/officeDocument/2006/relationships/slide" Target="slides/slide178.xml" /><Relationship Id="rId197" Type="http://schemas.openxmlformats.org/officeDocument/2006/relationships/slide" Target="slides/slide179.xml" /><Relationship Id="rId198" Type="http://schemas.openxmlformats.org/officeDocument/2006/relationships/slide" Target="slides/slide180.xml" /><Relationship Id="rId199" Type="http://schemas.openxmlformats.org/officeDocument/2006/relationships/slide" Target="slides/slide181.xml" /><Relationship Id="rId2" Type="http://schemas.openxmlformats.org/officeDocument/2006/relationships/slideMaster" Target="slideMasters/slideMaster2.xml" /><Relationship Id="rId20" Type="http://schemas.openxmlformats.org/officeDocument/2006/relationships/slide" Target="slides/slide2.xml" /><Relationship Id="rId200" Type="http://schemas.openxmlformats.org/officeDocument/2006/relationships/slide" Target="slides/slide182.xml" /><Relationship Id="rId201" Type="http://schemas.openxmlformats.org/officeDocument/2006/relationships/slide" Target="slides/slide183.xml" /><Relationship Id="rId202" Type="http://schemas.openxmlformats.org/officeDocument/2006/relationships/slide" Target="slides/slide184.xml" /><Relationship Id="rId203" Type="http://schemas.openxmlformats.org/officeDocument/2006/relationships/slide" Target="slides/slide185.xml" /><Relationship Id="rId204" Type="http://schemas.openxmlformats.org/officeDocument/2006/relationships/slide" Target="slides/slide186.xml" /><Relationship Id="rId205" Type="http://schemas.openxmlformats.org/officeDocument/2006/relationships/slide" Target="slides/slide187.xml" /><Relationship Id="rId206" Type="http://schemas.openxmlformats.org/officeDocument/2006/relationships/slide" Target="slides/slide188.xml" /><Relationship Id="rId207" Type="http://schemas.openxmlformats.org/officeDocument/2006/relationships/slide" Target="slides/slide189.xml" /><Relationship Id="rId208" Type="http://schemas.openxmlformats.org/officeDocument/2006/relationships/slide" Target="slides/slide190.xml" /><Relationship Id="rId209" Type="http://schemas.openxmlformats.org/officeDocument/2006/relationships/slide" Target="slides/slide191.xml" /><Relationship Id="rId21" Type="http://schemas.openxmlformats.org/officeDocument/2006/relationships/slide" Target="slides/slide3.xml" /><Relationship Id="rId210" Type="http://schemas.openxmlformats.org/officeDocument/2006/relationships/slide" Target="slides/slide192.xml" /><Relationship Id="rId211" Type="http://schemas.openxmlformats.org/officeDocument/2006/relationships/slide" Target="slides/slide193.xml" /><Relationship Id="rId212" Type="http://schemas.openxmlformats.org/officeDocument/2006/relationships/slide" Target="slides/slide194.xml" /><Relationship Id="rId213" Type="http://schemas.openxmlformats.org/officeDocument/2006/relationships/slide" Target="slides/slide195.xml" /><Relationship Id="rId214" Type="http://schemas.openxmlformats.org/officeDocument/2006/relationships/slide" Target="slides/slide196.xml" /><Relationship Id="rId215" Type="http://schemas.openxmlformats.org/officeDocument/2006/relationships/slide" Target="slides/slide197.xml" /><Relationship Id="rId216" Type="http://schemas.openxmlformats.org/officeDocument/2006/relationships/slide" Target="slides/slide198.xml" /><Relationship Id="rId217" Type="http://schemas.openxmlformats.org/officeDocument/2006/relationships/slide" Target="slides/slide199.xml" /><Relationship Id="rId218" Type="http://schemas.openxmlformats.org/officeDocument/2006/relationships/slide" Target="slides/slide200.xml" /><Relationship Id="rId219" Type="http://schemas.openxmlformats.org/officeDocument/2006/relationships/slide" Target="slides/slide201.xml" /><Relationship Id="rId22" Type="http://schemas.openxmlformats.org/officeDocument/2006/relationships/slide" Target="slides/slide4.xml" /><Relationship Id="rId220" Type="http://schemas.openxmlformats.org/officeDocument/2006/relationships/slide" Target="slides/slide202.xml" /><Relationship Id="rId221" Type="http://schemas.openxmlformats.org/officeDocument/2006/relationships/slide" Target="slides/slide203.xml" /><Relationship Id="rId222" Type="http://schemas.openxmlformats.org/officeDocument/2006/relationships/slide" Target="slides/slide204.xml" /><Relationship Id="rId223" Type="http://schemas.openxmlformats.org/officeDocument/2006/relationships/slide" Target="slides/slide205.xml" /><Relationship Id="rId224" Type="http://schemas.openxmlformats.org/officeDocument/2006/relationships/slide" Target="slides/slide206.xml" /><Relationship Id="rId225" Type="http://schemas.openxmlformats.org/officeDocument/2006/relationships/slide" Target="slides/slide207.xml" /><Relationship Id="rId226" Type="http://schemas.openxmlformats.org/officeDocument/2006/relationships/slide" Target="slides/slide208.xml" /><Relationship Id="rId227" Type="http://schemas.openxmlformats.org/officeDocument/2006/relationships/slide" Target="slides/slide209.xml" /><Relationship Id="rId228" Type="http://schemas.openxmlformats.org/officeDocument/2006/relationships/slide" Target="slides/slide210.xml" /><Relationship Id="rId229" Type="http://schemas.openxmlformats.org/officeDocument/2006/relationships/slide" Target="slides/slide211.xml" /><Relationship Id="rId23" Type="http://schemas.openxmlformats.org/officeDocument/2006/relationships/slide" Target="slides/slide5.xml" /><Relationship Id="rId230" Type="http://schemas.openxmlformats.org/officeDocument/2006/relationships/slide" Target="slides/slide212.xml" /><Relationship Id="rId231" Type="http://schemas.openxmlformats.org/officeDocument/2006/relationships/slide" Target="slides/slide213.xml" /><Relationship Id="rId232" Type="http://schemas.openxmlformats.org/officeDocument/2006/relationships/slide" Target="slides/slide214.xml" /><Relationship Id="rId233" Type="http://schemas.openxmlformats.org/officeDocument/2006/relationships/slide" Target="slides/slide215.xml" /><Relationship Id="rId234" Type="http://schemas.openxmlformats.org/officeDocument/2006/relationships/slide" Target="slides/slide216.xml" /><Relationship Id="rId235" Type="http://schemas.openxmlformats.org/officeDocument/2006/relationships/slide" Target="slides/slide217.xml" /><Relationship Id="rId236" Type="http://schemas.openxmlformats.org/officeDocument/2006/relationships/slide" Target="slides/slide218.xml" /><Relationship Id="rId237" Type="http://schemas.openxmlformats.org/officeDocument/2006/relationships/slide" Target="slides/slide219.xml" /><Relationship Id="rId238" Type="http://schemas.openxmlformats.org/officeDocument/2006/relationships/slide" Target="slides/slide220.xml" /><Relationship Id="rId239" Type="http://schemas.openxmlformats.org/officeDocument/2006/relationships/slide" Target="slides/slide221.xml" /><Relationship Id="rId24" Type="http://schemas.openxmlformats.org/officeDocument/2006/relationships/slide" Target="slides/slide6.xml" /><Relationship Id="rId240" Type="http://schemas.openxmlformats.org/officeDocument/2006/relationships/slide" Target="slides/slide222.xml" /><Relationship Id="rId241" Type="http://schemas.openxmlformats.org/officeDocument/2006/relationships/slide" Target="slides/slide223.xml" /><Relationship Id="rId242" Type="http://schemas.openxmlformats.org/officeDocument/2006/relationships/slide" Target="slides/slide224.xml" /><Relationship Id="rId243" Type="http://schemas.openxmlformats.org/officeDocument/2006/relationships/slide" Target="slides/slide225.xml" /><Relationship Id="rId244" Type="http://schemas.openxmlformats.org/officeDocument/2006/relationships/slide" Target="slides/slide226.xml" /><Relationship Id="rId245" Type="http://schemas.openxmlformats.org/officeDocument/2006/relationships/slide" Target="slides/slide227.xml" /><Relationship Id="rId246" Type="http://schemas.openxmlformats.org/officeDocument/2006/relationships/slide" Target="slides/slide228.xml" /><Relationship Id="rId247" Type="http://schemas.openxmlformats.org/officeDocument/2006/relationships/slide" Target="slides/slide229.xml" /><Relationship Id="rId248" Type="http://schemas.openxmlformats.org/officeDocument/2006/relationships/slide" Target="slides/slide230.xml" /><Relationship Id="rId249" Type="http://schemas.openxmlformats.org/officeDocument/2006/relationships/slide" Target="slides/slide231.xml" /><Relationship Id="rId25" Type="http://schemas.openxmlformats.org/officeDocument/2006/relationships/slide" Target="slides/slide7.xml" /><Relationship Id="rId250" Type="http://schemas.openxmlformats.org/officeDocument/2006/relationships/slide" Target="slides/slide232.xml" /><Relationship Id="rId251" Type="http://schemas.openxmlformats.org/officeDocument/2006/relationships/slide" Target="slides/slide233.xml" /><Relationship Id="rId252" Type="http://schemas.openxmlformats.org/officeDocument/2006/relationships/slide" Target="slides/slide234.xml" /><Relationship Id="rId253" Type="http://schemas.openxmlformats.org/officeDocument/2006/relationships/slide" Target="slides/slide235.xml" /><Relationship Id="rId254" Type="http://schemas.openxmlformats.org/officeDocument/2006/relationships/slide" Target="slides/slide236.xml" /><Relationship Id="rId255" Type="http://schemas.openxmlformats.org/officeDocument/2006/relationships/slide" Target="slides/slide237.xml" /><Relationship Id="rId256" Type="http://schemas.openxmlformats.org/officeDocument/2006/relationships/slide" Target="slides/slide238.xml" /><Relationship Id="rId257" Type="http://schemas.openxmlformats.org/officeDocument/2006/relationships/slide" Target="slides/slide239.xml" /><Relationship Id="rId258" Type="http://schemas.openxmlformats.org/officeDocument/2006/relationships/slide" Target="slides/slide240.xml" /><Relationship Id="rId259" Type="http://schemas.openxmlformats.org/officeDocument/2006/relationships/slide" Target="slides/slide241.xml" /><Relationship Id="rId26" Type="http://schemas.openxmlformats.org/officeDocument/2006/relationships/slide" Target="slides/slide8.xml" /><Relationship Id="rId260" Type="http://schemas.openxmlformats.org/officeDocument/2006/relationships/slide" Target="slides/slide242.xml" /><Relationship Id="rId261" Type="http://schemas.openxmlformats.org/officeDocument/2006/relationships/slide" Target="slides/slide243.xml" /><Relationship Id="rId262" Type="http://schemas.openxmlformats.org/officeDocument/2006/relationships/slide" Target="slides/slide244.xml" /><Relationship Id="rId263" Type="http://schemas.openxmlformats.org/officeDocument/2006/relationships/slide" Target="slides/slide245.xml" /><Relationship Id="rId264" Type="http://schemas.openxmlformats.org/officeDocument/2006/relationships/slide" Target="slides/slide246.xml" /><Relationship Id="rId265" Type="http://schemas.openxmlformats.org/officeDocument/2006/relationships/slide" Target="slides/slide247.xml" /><Relationship Id="rId266" Type="http://schemas.openxmlformats.org/officeDocument/2006/relationships/slide" Target="slides/slide248.xml" /><Relationship Id="rId267" Type="http://schemas.openxmlformats.org/officeDocument/2006/relationships/slide" Target="slides/slide249.xml" /><Relationship Id="rId268" Type="http://schemas.openxmlformats.org/officeDocument/2006/relationships/slide" Target="slides/slide250.xml" /><Relationship Id="rId269" Type="http://schemas.openxmlformats.org/officeDocument/2006/relationships/slide" Target="slides/slide251.xml" /><Relationship Id="rId27" Type="http://schemas.openxmlformats.org/officeDocument/2006/relationships/slide" Target="slides/slide9.xml" /><Relationship Id="rId270" Type="http://schemas.openxmlformats.org/officeDocument/2006/relationships/slide" Target="slides/slide252.xml" /><Relationship Id="rId271" Type="http://schemas.openxmlformats.org/officeDocument/2006/relationships/slide" Target="slides/slide253.xml" /><Relationship Id="rId272" Type="http://schemas.openxmlformats.org/officeDocument/2006/relationships/slide" Target="slides/slide254.xml" /><Relationship Id="rId273" Type="http://schemas.openxmlformats.org/officeDocument/2006/relationships/slide" Target="slides/slide255.xml" /><Relationship Id="rId274" Type="http://schemas.openxmlformats.org/officeDocument/2006/relationships/slide" Target="slides/slide256.xml" /><Relationship Id="rId275" Type="http://schemas.openxmlformats.org/officeDocument/2006/relationships/slide" Target="slides/slide257.xml" /><Relationship Id="rId276" Type="http://schemas.openxmlformats.org/officeDocument/2006/relationships/slide" Target="slides/slide258.xml" /><Relationship Id="rId277" Type="http://schemas.openxmlformats.org/officeDocument/2006/relationships/slide" Target="slides/slide259.xml" /><Relationship Id="rId278" Type="http://schemas.openxmlformats.org/officeDocument/2006/relationships/slide" Target="slides/slide260.xml" /><Relationship Id="rId279" Type="http://schemas.openxmlformats.org/officeDocument/2006/relationships/slide" Target="slides/slide261.xml" /><Relationship Id="rId28" Type="http://schemas.openxmlformats.org/officeDocument/2006/relationships/slide" Target="slides/slide10.xml" /><Relationship Id="rId280" Type="http://schemas.openxmlformats.org/officeDocument/2006/relationships/slide" Target="slides/slide262.xml" /><Relationship Id="rId281" Type="http://schemas.openxmlformats.org/officeDocument/2006/relationships/slide" Target="slides/slide263.xml" /><Relationship Id="rId282" Type="http://schemas.openxmlformats.org/officeDocument/2006/relationships/slide" Target="slides/slide264.xml" /><Relationship Id="rId283" Type="http://schemas.openxmlformats.org/officeDocument/2006/relationships/slide" Target="slides/slide265.xml" /><Relationship Id="rId284" Type="http://schemas.openxmlformats.org/officeDocument/2006/relationships/slide" Target="slides/slide266.xml" /><Relationship Id="rId285" Type="http://schemas.openxmlformats.org/officeDocument/2006/relationships/slide" Target="slides/slide267.xml" /><Relationship Id="rId286" Type="http://schemas.openxmlformats.org/officeDocument/2006/relationships/slide" Target="slides/slide268.xml" /><Relationship Id="rId287" Type="http://schemas.openxmlformats.org/officeDocument/2006/relationships/slide" Target="slides/slide269.xml" /><Relationship Id="rId288" Type="http://schemas.openxmlformats.org/officeDocument/2006/relationships/slide" Target="slides/slide270.xml" /><Relationship Id="rId289" Type="http://schemas.openxmlformats.org/officeDocument/2006/relationships/slide" Target="slides/slide271.xml" /><Relationship Id="rId29" Type="http://schemas.openxmlformats.org/officeDocument/2006/relationships/slide" Target="slides/slide11.xml" /><Relationship Id="rId290" Type="http://schemas.openxmlformats.org/officeDocument/2006/relationships/slide" Target="slides/slide272.xml" /><Relationship Id="rId291" Type="http://schemas.openxmlformats.org/officeDocument/2006/relationships/slide" Target="slides/slide273.xml" /><Relationship Id="rId292" Type="http://schemas.openxmlformats.org/officeDocument/2006/relationships/slide" Target="slides/slide274.xml" /><Relationship Id="rId293" Type="http://schemas.openxmlformats.org/officeDocument/2006/relationships/slide" Target="slides/slide275.xml" /><Relationship Id="rId294" Type="http://schemas.openxmlformats.org/officeDocument/2006/relationships/slide" Target="slides/slide276.xml" /><Relationship Id="rId295" Type="http://schemas.openxmlformats.org/officeDocument/2006/relationships/slide" Target="slides/slide277.xml" /><Relationship Id="rId296" Type="http://schemas.openxmlformats.org/officeDocument/2006/relationships/slide" Target="slides/slide278.xml" /><Relationship Id="rId297" Type="http://schemas.openxmlformats.org/officeDocument/2006/relationships/slide" Target="slides/slide279.xml" /><Relationship Id="rId298" Type="http://schemas.openxmlformats.org/officeDocument/2006/relationships/slide" Target="slides/slide280.xml" /><Relationship Id="rId299" Type="http://schemas.openxmlformats.org/officeDocument/2006/relationships/slide" Target="slides/slide281.xml" /><Relationship Id="rId3" Type="http://schemas.openxmlformats.org/officeDocument/2006/relationships/slideMaster" Target="slideMasters/slideMaster3.xml" /><Relationship Id="rId30" Type="http://schemas.openxmlformats.org/officeDocument/2006/relationships/slide" Target="slides/slide12.xml" /><Relationship Id="rId300" Type="http://schemas.openxmlformats.org/officeDocument/2006/relationships/slide" Target="slides/slide282.xml" /><Relationship Id="rId301" Type="http://schemas.openxmlformats.org/officeDocument/2006/relationships/slide" Target="slides/slide283.xml" /><Relationship Id="rId302" Type="http://schemas.openxmlformats.org/officeDocument/2006/relationships/slide" Target="slides/slide284.xml" /><Relationship Id="rId303" Type="http://schemas.openxmlformats.org/officeDocument/2006/relationships/slide" Target="slides/slide285.xml" /><Relationship Id="rId304" Type="http://schemas.openxmlformats.org/officeDocument/2006/relationships/slide" Target="slides/slide286.xml" /><Relationship Id="rId305" Type="http://schemas.openxmlformats.org/officeDocument/2006/relationships/slide" Target="slides/slide287.xml" /><Relationship Id="rId306" Type="http://schemas.openxmlformats.org/officeDocument/2006/relationships/slide" Target="slides/slide288.xml" /><Relationship Id="rId307" Type="http://schemas.openxmlformats.org/officeDocument/2006/relationships/slide" Target="slides/slide289.xml" /><Relationship Id="rId308" Type="http://schemas.openxmlformats.org/officeDocument/2006/relationships/slide" Target="slides/slide290.xml" /><Relationship Id="rId309" Type="http://schemas.openxmlformats.org/officeDocument/2006/relationships/slide" Target="slides/slide291.xml" /><Relationship Id="rId31" Type="http://schemas.openxmlformats.org/officeDocument/2006/relationships/slide" Target="slides/slide13.xml" /><Relationship Id="rId310" Type="http://schemas.openxmlformats.org/officeDocument/2006/relationships/slide" Target="slides/slide292.xml" /><Relationship Id="rId311" Type="http://schemas.openxmlformats.org/officeDocument/2006/relationships/slide" Target="slides/slide293.xml" /><Relationship Id="rId312" Type="http://schemas.openxmlformats.org/officeDocument/2006/relationships/slide" Target="slides/slide294.xml" /><Relationship Id="rId313" Type="http://schemas.openxmlformats.org/officeDocument/2006/relationships/slide" Target="slides/slide295.xml" /><Relationship Id="rId314" Type="http://schemas.openxmlformats.org/officeDocument/2006/relationships/slide" Target="slides/slide296.xml" /><Relationship Id="rId315" Type="http://schemas.openxmlformats.org/officeDocument/2006/relationships/slide" Target="slides/slide297.xml" /><Relationship Id="rId316" Type="http://schemas.openxmlformats.org/officeDocument/2006/relationships/slide" Target="slides/slide298.xml" /><Relationship Id="rId317" Type="http://schemas.openxmlformats.org/officeDocument/2006/relationships/slide" Target="slides/slide299.xml" /><Relationship Id="rId318" Type="http://schemas.openxmlformats.org/officeDocument/2006/relationships/slide" Target="slides/slide300.xml" /><Relationship Id="rId319" Type="http://schemas.openxmlformats.org/officeDocument/2006/relationships/slide" Target="slides/slide301.xml" /><Relationship Id="rId32" Type="http://schemas.openxmlformats.org/officeDocument/2006/relationships/slide" Target="slides/slide14.xml" /><Relationship Id="rId320" Type="http://schemas.openxmlformats.org/officeDocument/2006/relationships/slide" Target="slides/slide302.xml" /><Relationship Id="rId321" Type="http://schemas.openxmlformats.org/officeDocument/2006/relationships/slide" Target="slides/slide303.xml" /><Relationship Id="rId322" Type="http://schemas.openxmlformats.org/officeDocument/2006/relationships/slide" Target="slides/slide304.xml" /><Relationship Id="rId323" Type="http://schemas.openxmlformats.org/officeDocument/2006/relationships/slide" Target="slides/slide305.xml" /><Relationship Id="rId324" Type="http://schemas.openxmlformats.org/officeDocument/2006/relationships/slide" Target="slides/slide306.xml" /><Relationship Id="rId325" Type="http://schemas.openxmlformats.org/officeDocument/2006/relationships/slide" Target="slides/slide307.xml" /><Relationship Id="rId326" Type="http://schemas.openxmlformats.org/officeDocument/2006/relationships/slide" Target="slides/slide308.xml" /><Relationship Id="rId327" Type="http://schemas.openxmlformats.org/officeDocument/2006/relationships/slide" Target="slides/slide309.xml" /><Relationship Id="rId328" Type="http://schemas.openxmlformats.org/officeDocument/2006/relationships/slide" Target="slides/slide310.xml" /><Relationship Id="rId329" Type="http://schemas.openxmlformats.org/officeDocument/2006/relationships/slide" Target="slides/slide311.xml" /><Relationship Id="rId33" Type="http://schemas.openxmlformats.org/officeDocument/2006/relationships/slide" Target="slides/slide15.xml" /><Relationship Id="rId330" Type="http://schemas.openxmlformats.org/officeDocument/2006/relationships/slide" Target="slides/slide312.xml" /><Relationship Id="rId331" Type="http://schemas.openxmlformats.org/officeDocument/2006/relationships/slide" Target="slides/slide313.xml" /><Relationship Id="rId332" Type="http://schemas.openxmlformats.org/officeDocument/2006/relationships/slide" Target="slides/slide314.xml" /><Relationship Id="rId333" Type="http://schemas.openxmlformats.org/officeDocument/2006/relationships/slide" Target="slides/slide315.xml" /><Relationship Id="rId334" Type="http://schemas.openxmlformats.org/officeDocument/2006/relationships/slide" Target="slides/slide316.xml" /><Relationship Id="rId335" Type="http://schemas.openxmlformats.org/officeDocument/2006/relationships/slide" Target="slides/slide317.xml" /><Relationship Id="rId336" Type="http://schemas.openxmlformats.org/officeDocument/2006/relationships/slide" Target="slides/slide318.xml" /><Relationship Id="rId337" Type="http://schemas.openxmlformats.org/officeDocument/2006/relationships/slide" Target="slides/slide319.xml" /><Relationship Id="rId338" Type="http://schemas.openxmlformats.org/officeDocument/2006/relationships/slide" Target="slides/slide320.xml" /><Relationship Id="rId339" Type="http://schemas.openxmlformats.org/officeDocument/2006/relationships/slide" Target="slides/slide321.xml" /><Relationship Id="rId34" Type="http://schemas.openxmlformats.org/officeDocument/2006/relationships/slide" Target="slides/slide16.xml" /><Relationship Id="rId340" Type="http://schemas.openxmlformats.org/officeDocument/2006/relationships/slide" Target="slides/slide322.xml" /><Relationship Id="rId341" Type="http://schemas.openxmlformats.org/officeDocument/2006/relationships/slide" Target="slides/slide323.xml" /><Relationship Id="rId342" Type="http://schemas.openxmlformats.org/officeDocument/2006/relationships/slide" Target="slides/slide324.xml" /><Relationship Id="rId343" Type="http://schemas.openxmlformats.org/officeDocument/2006/relationships/slide" Target="slides/slide325.xml" /><Relationship Id="rId344" Type="http://schemas.openxmlformats.org/officeDocument/2006/relationships/slide" Target="slides/slide326.xml" /><Relationship Id="rId345" Type="http://schemas.openxmlformats.org/officeDocument/2006/relationships/slide" Target="slides/slide327.xml" /><Relationship Id="rId346" Type="http://schemas.openxmlformats.org/officeDocument/2006/relationships/slide" Target="slides/slide328.xml" /><Relationship Id="rId347" Type="http://schemas.openxmlformats.org/officeDocument/2006/relationships/slide" Target="slides/slide329.xml" /><Relationship Id="rId348" Type="http://schemas.openxmlformats.org/officeDocument/2006/relationships/slide" Target="slides/slide330.xml" /><Relationship Id="rId349" Type="http://schemas.openxmlformats.org/officeDocument/2006/relationships/slide" Target="slides/slide331.xml" /><Relationship Id="rId35" Type="http://schemas.openxmlformats.org/officeDocument/2006/relationships/slide" Target="slides/slide17.xml" /><Relationship Id="rId350" Type="http://schemas.openxmlformats.org/officeDocument/2006/relationships/slide" Target="slides/slide332.xml" /><Relationship Id="rId351" Type="http://schemas.openxmlformats.org/officeDocument/2006/relationships/slide" Target="slides/slide333.xml" /><Relationship Id="rId352" Type="http://schemas.openxmlformats.org/officeDocument/2006/relationships/slide" Target="slides/slide334.xml" /><Relationship Id="rId353" Type="http://schemas.openxmlformats.org/officeDocument/2006/relationships/slide" Target="slides/slide335.xml" /><Relationship Id="rId354" Type="http://schemas.openxmlformats.org/officeDocument/2006/relationships/slide" Target="slides/slide336.xml" /><Relationship Id="rId355" Type="http://schemas.openxmlformats.org/officeDocument/2006/relationships/slide" Target="slides/slide337.xml" /><Relationship Id="rId356" Type="http://schemas.openxmlformats.org/officeDocument/2006/relationships/slide" Target="slides/slide338.xml" /><Relationship Id="rId357" Type="http://schemas.openxmlformats.org/officeDocument/2006/relationships/slide" Target="slides/slide339.xml" /><Relationship Id="rId358" Type="http://schemas.openxmlformats.org/officeDocument/2006/relationships/slide" Target="slides/slide340.xml" /><Relationship Id="rId359" Type="http://schemas.openxmlformats.org/officeDocument/2006/relationships/slide" Target="slides/slide341.xml" /><Relationship Id="rId36" Type="http://schemas.openxmlformats.org/officeDocument/2006/relationships/slide" Target="slides/slide18.xml" /><Relationship Id="rId360" Type="http://schemas.openxmlformats.org/officeDocument/2006/relationships/slide" Target="slides/slide342.xml" /><Relationship Id="rId361" Type="http://schemas.openxmlformats.org/officeDocument/2006/relationships/slide" Target="slides/slide343.xml" /><Relationship Id="rId362" Type="http://schemas.openxmlformats.org/officeDocument/2006/relationships/slide" Target="slides/slide344.xml" /><Relationship Id="rId363" Type="http://schemas.openxmlformats.org/officeDocument/2006/relationships/slide" Target="slides/slide345.xml" /><Relationship Id="rId364" Type="http://schemas.openxmlformats.org/officeDocument/2006/relationships/slide" Target="slides/slide346.xml" /><Relationship Id="rId365" Type="http://schemas.openxmlformats.org/officeDocument/2006/relationships/slide" Target="slides/slide347.xml" /><Relationship Id="rId366" Type="http://schemas.openxmlformats.org/officeDocument/2006/relationships/slide" Target="slides/slide348.xml" /><Relationship Id="rId367" Type="http://schemas.openxmlformats.org/officeDocument/2006/relationships/slide" Target="slides/slide349.xml" /><Relationship Id="rId368" Type="http://schemas.openxmlformats.org/officeDocument/2006/relationships/slide" Target="slides/slide350.xml" /><Relationship Id="rId369" Type="http://schemas.openxmlformats.org/officeDocument/2006/relationships/slide" Target="slides/slide351.xml" /><Relationship Id="rId37" Type="http://schemas.openxmlformats.org/officeDocument/2006/relationships/slide" Target="slides/slide19.xml" /><Relationship Id="rId370" Type="http://schemas.openxmlformats.org/officeDocument/2006/relationships/slide" Target="slides/slide352.xml" /><Relationship Id="rId371" Type="http://schemas.openxmlformats.org/officeDocument/2006/relationships/slide" Target="slides/slide353.xml" /><Relationship Id="rId372" Type="http://schemas.openxmlformats.org/officeDocument/2006/relationships/slide" Target="slides/slide354.xml" /><Relationship Id="rId373" Type="http://schemas.openxmlformats.org/officeDocument/2006/relationships/slide" Target="slides/slide355.xml" /><Relationship Id="rId374" Type="http://schemas.openxmlformats.org/officeDocument/2006/relationships/slide" Target="slides/slide356.xml" /><Relationship Id="rId375" Type="http://schemas.openxmlformats.org/officeDocument/2006/relationships/slide" Target="slides/slide357.xml" /><Relationship Id="rId376" Type="http://schemas.openxmlformats.org/officeDocument/2006/relationships/slide" Target="slides/slide358.xml" /><Relationship Id="rId377" Type="http://schemas.openxmlformats.org/officeDocument/2006/relationships/slide" Target="slides/slide359.xml" /><Relationship Id="rId378" Type="http://schemas.openxmlformats.org/officeDocument/2006/relationships/slide" Target="slides/slide360.xml" /><Relationship Id="rId379" Type="http://schemas.openxmlformats.org/officeDocument/2006/relationships/slide" Target="slides/slide361.xml" /><Relationship Id="rId38" Type="http://schemas.openxmlformats.org/officeDocument/2006/relationships/slide" Target="slides/slide20.xml" /><Relationship Id="rId380" Type="http://schemas.openxmlformats.org/officeDocument/2006/relationships/slide" Target="slides/slide362.xml" /><Relationship Id="rId381" Type="http://schemas.openxmlformats.org/officeDocument/2006/relationships/slide" Target="slides/slide363.xml" /><Relationship Id="rId382" Type="http://schemas.openxmlformats.org/officeDocument/2006/relationships/slide" Target="slides/slide364.xml" /><Relationship Id="rId383" Type="http://schemas.openxmlformats.org/officeDocument/2006/relationships/slide" Target="slides/slide365.xml" /><Relationship Id="rId384" Type="http://schemas.openxmlformats.org/officeDocument/2006/relationships/slide" Target="slides/slide366.xml" /><Relationship Id="rId385" Type="http://schemas.openxmlformats.org/officeDocument/2006/relationships/slide" Target="slides/slide367.xml" /><Relationship Id="rId386" Type="http://schemas.openxmlformats.org/officeDocument/2006/relationships/slide" Target="slides/slide368.xml" /><Relationship Id="rId387" Type="http://schemas.openxmlformats.org/officeDocument/2006/relationships/slide" Target="slides/slide369.xml" /><Relationship Id="rId388" Type="http://schemas.openxmlformats.org/officeDocument/2006/relationships/slide" Target="slides/slide370.xml" /><Relationship Id="rId389" Type="http://schemas.openxmlformats.org/officeDocument/2006/relationships/slide" Target="slides/slide371.xml" /><Relationship Id="rId39" Type="http://schemas.openxmlformats.org/officeDocument/2006/relationships/slide" Target="slides/slide21.xml" /><Relationship Id="rId390" Type="http://schemas.openxmlformats.org/officeDocument/2006/relationships/slide" Target="slides/slide372.xml" /><Relationship Id="rId391" Type="http://schemas.openxmlformats.org/officeDocument/2006/relationships/slide" Target="slides/slide373.xml" /><Relationship Id="rId392" Type="http://schemas.openxmlformats.org/officeDocument/2006/relationships/slide" Target="slides/slide374.xml" /><Relationship Id="rId393" Type="http://schemas.openxmlformats.org/officeDocument/2006/relationships/slide" Target="slides/slide375.xml" /><Relationship Id="rId394" Type="http://schemas.openxmlformats.org/officeDocument/2006/relationships/slide" Target="slides/slide376.xml" /><Relationship Id="rId395" Type="http://schemas.openxmlformats.org/officeDocument/2006/relationships/slide" Target="slides/slide377.xml" /><Relationship Id="rId396" Type="http://schemas.openxmlformats.org/officeDocument/2006/relationships/slide" Target="slides/slide378.xml" /><Relationship Id="rId397" Type="http://schemas.openxmlformats.org/officeDocument/2006/relationships/slide" Target="slides/slide379.xml" /><Relationship Id="rId398" Type="http://schemas.openxmlformats.org/officeDocument/2006/relationships/slide" Target="slides/slide380.xml" /><Relationship Id="rId399" Type="http://schemas.openxmlformats.org/officeDocument/2006/relationships/slide" Target="slides/slide381.xml" /><Relationship Id="rId4" Type="http://schemas.openxmlformats.org/officeDocument/2006/relationships/slideMaster" Target="slideMasters/slideMaster4.xml" /><Relationship Id="rId40" Type="http://schemas.openxmlformats.org/officeDocument/2006/relationships/slide" Target="slides/slide22.xml" /><Relationship Id="rId400" Type="http://schemas.openxmlformats.org/officeDocument/2006/relationships/slide" Target="slides/slide382.xml" /><Relationship Id="rId401" Type="http://schemas.openxmlformats.org/officeDocument/2006/relationships/slide" Target="slides/slide383.xml" /><Relationship Id="rId402" Type="http://schemas.openxmlformats.org/officeDocument/2006/relationships/slide" Target="slides/slide384.xml" /><Relationship Id="rId403" Type="http://schemas.openxmlformats.org/officeDocument/2006/relationships/slide" Target="slides/slide385.xml" /><Relationship Id="rId404" Type="http://schemas.openxmlformats.org/officeDocument/2006/relationships/slide" Target="slides/slide386.xml" /><Relationship Id="rId405" Type="http://schemas.openxmlformats.org/officeDocument/2006/relationships/slide" Target="slides/slide387.xml" /><Relationship Id="rId406" Type="http://schemas.openxmlformats.org/officeDocument/2006/relationships/slide" Target="slides/slide388.xml" /><Relationship Id="rId407" Type="http://schemas.openxmlformats.org/officeDocument/2006/relationships/slide" Target="slides/slide389.xml" /><Relationship Id="rId408" Type="http://schemas.openxmlformats.org/officeDocument/2006/relationships/slide" Target="slides/slide390.xml" /><Relationship Id="rId409" Type="http://schemas.openxmlformats.org/officeDocument/2006/relationships/slide" Target="slides/slide391.xml" /><Relationship Id="rId41" Type="http://schemas.openxmlformats.org/officeDocument/2006/relationships/slide" Target="slides/slide23.xml" /><Relationship Id="rId410" Type="http://schemas.openxmlformats.org/officeDocument/2006/relationships/slide" Target="slides/slide392.xml" /><Relationship Id="rId411" Type="http://schemas.openxmlformats.org/officeDocument/2006/relationships/slide" Target="slides/slide393.xml" /><Relationship Id="rId412" Type="http://schemas.openxmlformats.org/officeDocument/2006/relationships/slide" Target="slides/slide394.xml" /><Relationship Id="rId413" Type="http://schemas.openxmlformats.org/officeDocument/2006/relationships/slide" Target="slides/slide395.xml" /><Relationship Id="rId414" Type="http://schemas.openxmlformats.org/officeDocument/2006/relationships/slide" Target="slides/slide396.xml" /><Relationship Id="rId415" Type="http://schemas.openxmlformats.org/officeDocument/2006/relationships/slide" Target="slides/slide397.xml" /><Relationship Id="rId416" Type="http://schemas.openxmlformats.org/officeDocument/2006/relationships/slide" Target="slides/slide398.xml" /><Relationship Id="rId417" Type="http://schemas.openxmlformats.org/officeDocument/2006/relationships/slide" Target="slides/slide399.xml" /><Relationship Id="rId418" Type="http://schemas.openxmlformats.org/officeDocument/2006/relationships/slide" Target="slides/slide400.xml" /><Relationship Id="rId419" Type="http://schemas.openxmlformats.org/officeDocument/2006/relationships/slide" Target="slides/slide401.xml" /><Relationship Id="rId42" Type="http://schemas.openxmlformats.org/officeDocument/2006/relationships/slide" Target="slides/slide24.xml" /><Relationship Id="rId420" Type="http://schemas.openxmlformats.org/officeDocument/2006/relationships/slide" Target="slides/slide402.xml" /><Relationship Id="rId421" Type="http://schemas.openxmlformats.org/officeDocument/2006/relationships/slide" Target="slides/slide403.xml" /><Relationship Id="rId422" Type="http://schemas.openxmlformats.org/officeDocument/2006/relationships/slide" Target="slides/slide404.xml" /><Relationship Id="rId423" Type="http://schemas.openxmlformats.org/officeDocument/2006/relationships/slide" Target="slides/slide405.xml" /><Relationship Id="rId424" Type="http://schemas.openxmlformats.org/officeDocument/2006/relationships/slide" Target="slides/slide406.xml" /><Relationship Id="rId425" Type="http://schemas.openxmlformats.org/officeDocument/2006/relationships/slide" Target="slides/slide407.xml" /><Relationship Id="rId426" Type="http://schemas.openxmlformats.org/officeDocument/2006/relationships/slide" Target="slides/slide408.xml" /><Relationship Id="rId427" Type="http://schemas.openxmlformats.org/officeDocument/2006/relationships/slide" Target="slides/slide409.xml" /><Relationship Id="rId428" Type="http://schemas.openxmlformats.org/officeDocument/2006/relationships/slide" Target="slides/slide410.xml" /><Relationship Id="rId429" Type="http://schemas.openxmlformats.org/officeDocument/2006/relationships/slide" Target="slides/slide411.xml" /><Relationship Id="rId43" Type="http://schemas.openxmlformats.org/officeDocument/2006/relationships/slide" Target="slides/slide25.xml" /><Relationship Id="rId430" Type="http://schemas.openxmlformats.org/officeDocument/2006/relationships/slide" Target="slides/slide412.xml" /><Relationship Id="rId431" Type="http://schemas.openxmlformats.org/officeDocument/2006/relationships/slide" Target="slides/slide413.xml" /><Relationship Id="rId432" Type="http://schemas.openxmlformats.org/officeDocument/2006/relationships/slide" Target="slides/slide414.xml" /><Relationship Id="rId433" Type="http://schemas.openxmlformats.org/officeDocument/2006/relationships/slide" Target="slides/slide415.xml" /><Relationship Id="rId434" Type="http://schemas.openxmlformats.org/officeDocument/2006/relationships/slide" Target="slides/slide416.xml" /><Relationship Id="rId435" Type="http://schemas.openxmlformats.org/officeDocument/2006/relationships/slide" Target="slides/slide417.xml" /><Relationship Id="rId436" Type="http://schemas.openxmlformats.org/officeDocument/2006/relationships/slide" Target="slides/slide418.xml" /><Relationship Id="rId437" Type="http://schemas.openxmlformats.org/officeDocument/2006/relationships/slide" Target="slides/slide419.xml" /><Relationship Id="rId438" Type="http://schemas.openxmlformats.org/officeDocument/2006/relationships/slide" Target="slides/slide420.xml" /><Relationship Id="rId439" Type="http://schemas.openxmlformats.org/officeDocument/2006/relationships/slide" Target="slides/slide421.xml" /><Relationship Id="rId44" Type="http://schemas.openxmlformats.org/officeDocument/2006/relationships/slide" Target="slides/slide26.xml" /><Relationship Id="rId440" Type="http://schemas.openxmlformats.org/officeDocument/2006/relationships/slide" Target="slides/slide422.xml" /><Relationship Id="rId441" Type="http://schemas.openxmlformats.org/officeDocument/2006/relationships/slide" Target="slides/slide423.xml" /><Relationship Id="rId442" Type="http://schemas.openxmlformats.org/officeDocument/2006/relationships/slide" Target="slides/slide424.xml" /><Relationship Id="rId443" Type="http://schemas.openxmlformats.org/officeDocument/2006/relationships/slide" Target="slides/slide425.xml" /><Relationship Id="rId444" Type="http://schemas.openxmlformats.org/officeDocument/2006/relationships/slide" Target="slides/slide426.xml" /><Relationship Id="rId445" Type="http://schemas.openxmlformats.org/officeDocument/2006/relationships/slide" Target="slides/slide427.xml" /><Relationship Id="rId446" Type="http://schemas.openxmlformats.org/officeDocument/2006/relationships/slide" Target="slides/slide428.xml" /><Relationship Id="rId447" Type="http://schemas.openxmlformats.org/officeDocument/2006/relationships/slide" Target="slides/slide429.xml" /><Relationship Id="rId448" Type="http://schemas.openxmlformats.org/officeDocument/2006/relationships/slide" Target="slides/slide430.xml" /><Relationship Id="rId449" Type="http://schemas.openxmlformats.org/officeDocument/2006/relationships/slide" Target="slides/slide431.xml" /><Relationship Id="rId45" Type="http://schemas.openxmlformats.org/officeDocument/2006/relationships/slide" Target="slides/slide27.xml" /><Relationship Id="rId450" Type="http://schemas.openxmlformats.org/officeDocument/2006/relationships/slide" Target="slides/slide432.xml" /><Relationship Id="rId451" Type="http://schemas.openxmlformats.org/officeDocument/2006/relationships/slide" Target="slides/slide433.xml" /><Relationship Id="rId452" Type="http://schemas.openxmlformats.org/officeDocument/2006/relationships/slide" Target="slides/slide434.xml" /><Relationship Id="rId453" Type="http://schemas.openxmlformats.org/officeDocument/2006/relationships/slide" Target="slides/slide435.xml" /><Relationship Id="rId454" Type="http://schemas.openxmlformats.org/officeDocument/2006/relationships/slide" Target="slides/slide436.xml" /><Relationship Id="rId455" Type="http://schemas.openxmlformats.org/officeDocument/2006/relationships/slide" Target="slides/slide437.xml" /><Relationship Id="rId456" Type="http://schemas.openxmlformats.org/officeDocument/2006/relationships/slide" Target="slides/slide438.xml" /><Relationship Id="rId457" Type="http://schemas.openxmlformats.org/officeDocument/2006/relationships/slide" Target="slides/slide439.xml" /><Relationship Id="rId458" Type="http://schemas.openxmlformats.org/officeDocument/2006/relationships/slide" Target="slides/slide440.xml" /><Relationship Id="rId459" Type="http://schemas.openxmlformats.org/officeDocument/2006/relationships/slide" Target="slides/slide441.xml" /><Relationship Id="rId46" Type="http://schemas.openxmlformats.org/officeDocument/2006/relationships/slide" Target="slides/slide28.xml" /><Relationship Id="rId460" Type="http://schemas.openxmlformats.org/officeDocument/2006/relationships/slide" Target="slides/slide442.xml" /><Relationship Id="rId461" Type="http://schemas.openxmlformats.org/officeDocument/2006/relationships/slide" Target="slides/slide443.xml" /><Relationship Id="rId462" Type="http://schemas.openxmlformats.org/officeDocument/2006/relationships/slide" Target="slides/slide444.xml" /><Relationship Id="rId463" Type="http://schemas.openxmlformats.org/officeDocument/2006/relationships/slide" Target="slides/slide445.xml" /><Relationship Id="rId464" Type="http://schemas.openxmlformats.org/officeDocument/2006/relationships/slide" Target="slides/slide446.xml" /><Relationship Id="rId465" Type="http://schemas.openxmlformats.org/officeDocument/2006/relationships/slide" Target="slides/slide447.xml" /><Relationship Id="rId466" Type="http://schemas.openxmlformats.org/officeDocument/2006/relationships/slide" Target="slides/slide448.xml" /><Relationship Id="rId467" Type="http://schemas.openxmlformats.org/officeDocument/2006/relationships/slide" Target="slides/slide449.xml" /><Relationship Id="rId468" Type="http://schemas.openxmlformats.org/officeDocument/2006/relationships/slide" Target="slides/slide450.xml" /><Relationship Id="rId469" Type="http://schemas.openxmlformats.org/officeDocument/2006/relationships/slide" Target="slides/slide451.xml" /><Relationship Id="rId47" Type="http://schemas.openxmlformats.org/officeDocument/2006/relationships/slide" Target="slides/slide29.xml" /><Relationship Id="rId470" Type="http://schemas.openxmlformats.org/officeDocument/2006/relationships/slide" Target="slides/slide452.xml" /><Relationship Id="rId471" Type="http://schemas.openxmlformats.org/officeDocument/2006/relationships/slide" Target="slides/slide453.xml" /><Relationship Id="rId472" Type="http://schemas.openxmlformats.org/officeDocument/2006/relationships/slide" Target="slides/slide454.xml" /><Relationship Id="rId473" Type="http://schemas.openxmlformats.org/officeDocument/2006/relationships/slide" Target="slides/slide455.xml" /><Relationship Id="rId474" Type="http://schemas.openxmlformats.org/officeDocument/2006/relationships/slide" Target="slides/slide456.xml" /><Relationship Id="rId475" Type="http://schemas.openxmlformats.org/officeDocument/2006/relationships/slide" Target="slides/slide457.xml" /><Relationship Id="rId476" Type="http://schemas.openxmlformats.org/officeDocument/2006/relationships/slide" Target="slides/slide458.xml" /><Relationship Id="rId477" Type="http://schemas.openxmlformats.org/officeDocument/2006/relationships/tags" Target="tags/tag1.xml" /><Relationship Id="rId478" Type="http://schemas.openxmlformats.org/officeDocument/2006/relationships/presProps" Target="presProps.xml" /><Relationship Id="rId479" Type="http://schemas.openxmlformats.org/officeDocument/2006/relationships/viewProps" Target="viewProps.xml" /><Relationship Id="rId48" Type="http://schemas.openxmlformats.org/officeDocument/2006/relationships/slide" Target="slides/slide30.xml" /><Relationship Id="rId480" Type="http://schemas.openxmlformats.org/officeDocument/2006/relationships/theme" Target="theme/theme1.xml" /><Relationship Id="rId481" Type="http://schemas.openxmlformats.org/officeDocument/2006/relationships/tableStyles" Target="tableStyles.xml" /><Relationship Id="rId49" Type="http://schemas.openxmlformats.org/officeDocument/2006/relationships/slide" Target="slides/slide31.xml" /><Relationship Id="rId5" Type="http://schemas.openxmlformats.org/officeDocument/2006/relationships/slideMaster" Target="slideMasters/slideMaster5.xml" /><Relationship Id="rId50" Type="http://schemas.openxmlformats.org/officeDocument/2006/relationships/slide" Target="slides/slide32.xml" /><Relationship Id="rId51" Type="http://schemas.openxmlformats.org/officeDocument/2006/relationships/slide" Target="slides/slide33.xml" /><Relationship Id="rId52" Type="http://schemas.openxmlformats.org/officeDocument/2006/relationships/slide" Target="slides/slide34.xml" /><Relationship Id="rId53" Type="http://schemas.openxmlformats.org/officeDocument/2006/relationships/slide" Target="slides/slide35.xml" /><Relationship Id="rId54" Type="http://schemas.openxmlformats.org/officeDocument/2006/relationships/slide" Target="slides/slide36.xml" /><Relationship Id="rId55" Type="http://schemas.openxmlformats.org/officeDocument/2006/relationships/slide" Target="slides/slide37.xml" /><Relationship Id="rId56" Type="http://schemas.openxmlformats.org/officeDocument/2006/relationships/slide" Target="slides/slide38.xml" /><Relationship Id="rId57" Type="http://schemas.openxmlformats.org/officeDocument/2006/relationships/slide" Target="slides/slide39.xml" /><Relationship Id="rId58" Type="http://schemas.openxmlformats.org/officeDocument/2006/relationships/slide" Target="slides/slide40.xml" /><Relationship Id="rId59" Type="http://schemas.openxmlformats.org/officeDocument/2006/relationships/slide" Target="slides/slide41.xml" /><Relationship Id="rId6" Type="http://schemas.openxmlformats.org/officeDocument/2006/relationships/slideMaster" Target="slideMasters/slideMaster6.xml" /><Relationship Id="rId60" Type="http://schemas.openxmlformats.org/officeDocument/2006/relationships/slide" Target="slides/slide42.xml" /><Relationship Id="rId61" Type="http://schemas.openxmlformats.org/officeDocument/2006/relationships/slide" Target="slides/slide43.xml" /><Relationship Id="rId62" Type="http://schemas.openxmlformats.org/officeDocument/2006/relationships/slide" Target="slides/slide44.xml" /><Relationship Id="rId63" Type="http://schemas.openxmlformats.org/officeDocument/2006/relationships/slide" Target="slides/slide45.xml" /><Relationship Id="rId64" Type="http://schemas.openxmlformats.org/officeDocument/2006/relationships/slide" Target="slides/slide46.xml" /><Relationship Id="rId65" Type="http://schemas.openxmlformats.org/officeDocument/2006/relationships/slide" Target="slides/slide47.xml" /><Relationship Id="rId66" Type="http://schemas.openxmlformats.org/officeDocument/2006/relationships/slide" Target="slides/slide48.xml" /><Relationship Id="rId67" Type="http://schemas.openxmlformats.org/officeDocument/2006/relationships/slide" Target="slides/slide49.xml" /><Relationship Id="rId68" Type="http://schemas.openxmlformats.org/officeDocument/2006/relationships/slide" Target="slides/slide50.xml" /><Relationship Id="rId69" Type="http://schemas.openxmlformats.org/officeDocument/2006/relationships/slide" Target="slides/slide51.xml" /><Relationship Id="rId7" Type="http://schemas.openxmlformats.org/officeDocument/2006/relationships/slideMaster" Target="slideMasters/slideMaster7.xml" /><Relationship Id="rId70" Type="http://schemas.openxmlformats.org/officeDocument/2006/relationships/slide" Target="slides/slide52.xml" /><Relationship Id="rId71" Type="http://schemas.openxmlformats.org/officeDocument/2006/relationships/slide" Target="slides/slide53.xml" /><Relationship Id="rId72" Type="http://schemas.openxmlformats.org/officeDocument/2006/relationships/slide" Target="slides/slide54.xml" /><Relationship Id="rId73" Type="http://schemas.openxmlformats.org/officeDocument/2006/relationships/slide" Target="slides/slide55.xml" /><Relationship Id="rId74" Type="http://schemas.openxmlformats.org/officeDocument/2006/relationships/slide" Target="slides/slide56.xml" /><Relationship Id="rId75" Type="http://schemas.openxmlformats.org/officeDocument/2006/relationships/slide" Target="slides/slide57.xml" /><Relationship Id="rId76" Type="http://schemas.openxmlformats.org/officeDocument/2006/relationships/slide" Target="slides/slide58.xml" /><Relationship Id="rId77" Type="http://schemas.openxmlformats.org/officeDocument/2006/relationships/slide" Target="slides/slide59.xml" /><Relationship Id="rId78" Type="http://schemas.openxmlformats.org/officeDocument/2006/relationships/slide" Target="slides/slide60.xml" /><Relationship Id="rId79" Type="http://schemas.openxmlformats.org/officeDocument/2006/relationships/slide" Target="slides/slide61.xml" /><Relationship Id="rId8" Type="http://schemas.openxmlformats.org/officeDocument/2006/relationships/slideMaster" Target="slideMasters/slideMaster8.xml" /><Relationship Id="rId80" Type="http://schemas.openxmlformats.org/officeDocument/2006/relationships/slide" Target="slides/slide62.xml" /><Relationship Id="rId81" Type="http://schemas.openxmlformats.org/officeDocument/2006/relationships/slide" Target="slides/slide63.xml" /><Relationship Id="rId82" Type="http://schemas.openxmlformats.org/officeDocument/2006/relationships/slide" Target="slides/slide64.xml" /><Relationship Id="rId83" Type="http://schemas.openxmlformats.org/officeDocument/2006/relationships/slide" Target="slides/slide65.xml" /><Relationship Id="rId84" Type="http://schemas.openxmlformats.org/officeDocument/2006/relationships/slide" Target="slides/slide66.xml" /><Relationship Id="rId85" Type="http://schemas.openxmlformats.org/officeDocument/2006/relationships/slide" Target="slides/slide67.xml" /><Relationship Id="rId86" Type="http://schemas.openxmlformats.org/officeDocument/2006/relationships/slide" Target="slides/slide68.xml" /><Relationship Id="rId87" Type="http://schemas.openxmlformats.org/officeDocument/2006/relationships/slide" Target="slides/slide69.xml" /><Relationship Id="rId88" Type="http://schemas.openxmlformats.org/officeDocument/2006/relationships/slide" Target="slides/slide70.xml" /><Relationship Id="rId89" Type="http://schemas.openxmlformats.org/officeDocument/2006/relationships/slide" Target="slides/slide71.xml" /><Relationship Id="rId9" Type="http://schemas.openxmlformats.org/officeDocument/2006/relationships/slideMaster" Target="slideMasters/slideMaster9.xml" /><Relationship Id="rId90" Type="http://schemas.openxmlformats.org/officeDocument/2006/relationships/slide" Target="slides/slide72.xml" /><Relationship Id="rId91" Type="http://schemas.openxmlformats.org/officeDocument/2006/relationships/slide" Target="slides/slide73.xml" /><Relationship Id="rId92" Type="http://schemas.openxmlformats.org/officeDocument/2006/relationships/slide" Target="slides/slide74.xml" /><Relationship Id="rId93" Type="http://schemas.openxmlformats.org/officeDocument/2006/relationships/slide" Target="slides/slide75.xml" /><Relationship Id="rId94" Type="http://schemas.openxmlformats.org/officeDocument/2006/relationships/slide" Target="slides/slide76.xml" /><Relationship Id="rId95" Type="http://schemas.openxmlformats.org/officeDocument/2006/relationships/slide" Target="slides/slide77.xml" /><Relationship Id="rId96" Type="http://schemas.openxmlformats.org/officeDocument/2006/relationships/slide" Target="slides/slide78.xml" /><Relationship Id="rId97" Type="http://schemas.openxmlformats.org/officeDocument/2006/relationships/slide" Target="slides/slide79.xml" /><Relationship Id="rId98" Type="http://schemas.openxmlformats.org/officeDocument/2006/relationships/slide" Target="slides/slide80.xml" /><Relationship Id="rId99" Type="http://schemas.openxmlformats.org/officeDocument/2006/relationships/slide" Target="slides/slide81.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18.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54939" y="0"/>
            <a:ext cx="2949099" cy="497205"/>
          </a:xfrm>
          <a:prstGeom prst="rect">
            <a:avLst/>
          </a:prstGeom>
        </p:spPr>
        <p:txBody>
          <a:bodyPr vert="horz" lIns="91440" tIns="45720" rIns="91440" bIns="45720" rtlCol="0"/>
          <a:lstStyle>
            <a:lvl1pPr algn="r">
              <a:defRPr sz="1200"/>
            </a:lvl1pPr>
          </a:lstStyle>
          <a:p>
            <a:fld id="{1FEA2212-9363-46D9-BBB4-BC54ECEFF217}" type="datetimeFigureOut">
              <a:rPr lang="da-DK" smtClean="0"/>
              <a:t>01-09-2022</a:t>
            </a:fld>
            <a:endParaRPr lang="da-DK"/>
          </a:p>
        </p:txBody>
      </p:sp>
      <p:sp>
        <p:nvSpPr>
          <p:cNvPr id="4" name="Slide Image Placeholder 3"/>
          <p:cNvSpPr>
            <a:spLocks noGrp="1" noRot="1" noChangeAspect="1"/>
          </p:cNvSpPr>
          <p:nvPr>
            <p:ph type="sldImg" idx="2"/>
          </p:nvPr>
        </p:nvSpPr>
        <p:spPr>
          <a:xfrm>
            <a:off x="917575" y="746125"/>
            <a:ext cx="4972050" cy="3729038"/>
          </a:xfrm>
          <a:prstGeom prst="rect">
            <a:avLst/>
          </a:prstGeom>
          <a:noFill/>
          <a:ln w="12700">
            <a:solidFill>
              <a:prstClr val="black"/>
            </a:solidFill>
          </a:ln>
        </p:spPr>
      </p:sp>
      <p:sp>
        <p:nvSpPr>
          <p:cNvPr id="5" name="Notes Placeholder 4"/>
          <p:cNvSpPr>
            <a:spLocks noGrp="1"/>
          </p:cNvSpPr>
          <p:nvPr>
            <p:ph type="body" sz="quarter" idx="3"/>
          </p:nvPr>
        </p:nvSpPr>
        <p:spPr>
          <a:xfrm>
            <a:off x="680562" y="4723448"/>
            <a:ext cx="5444490" cy="4474845"/>
          </a:xfrm>
          <a:prstGeom prst="rect">
            <a:avLst/>
          </a:prstGeom>
        </p:spPr>
        <p:txBody>
          <a:bodyPr vert="horz" lIns="91440" tIns="45720" rIns="91440" bIns="45720" rtlCol="0"/>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6" name="Footer Placeholder 5"/>
          <p:cNvSpPr>
            <a:spLocks noGrp="1"/>
          </p:cNvSpPr>
          <p:nvPr>
            <p:ph type="ftr" sz="quarter" idx="4"/>
          </p:nvPr>
        </p:nvSpPr>
        <p:spPr>
          <a:xfrm>
            <a:off x="0" y="9445169"/>
            <a:ext cx="2949099" cy="497205"/>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54939" y="9445169"/>
            <a:ext cx="2949099" cy="497205"/>
          </a:xfrm>
          <a:prstGeom prst="rect">
            <a:avLst/>
          </a:prstGeom>
        </p:spPr>
        <p:txBody>
          <a:bodyPr vert="horz" lIns="91440" tIns="45720" rIns="91440" bIns="45720" rtlCol="0" anchor="b"/>
          <a:lstStyle>
            <a:lvl1pPr algn="r">
              <a:defRPr sz="1200"/>
            </a:lvl1pPr>
          </a:lstStyle>
          <a:p>
            <a:fld id="{8A30122F-26C3-412E-BD9C-8A567DADE761}" type="slidenum">
              <a:rPr lang="da-DK" smtClean="0"/>
              <a:t>‹#›</a:t>
            </a:fld>
            <a:endParaRPr lang="da-DK"/>
          </a:p>
        </p:txBody>
      </p:sp>
    </p:spTree>
    <p:extLst>
      <p:ext uri="{BB962C8B-B14F-4D97-AF65-F5344CB8AC3E}">
        <p14:creationId xmlns:p14="http://schemas.microsoft.com/office/powerpoint/2010/main" val="2662636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00.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101.xml.rels>&#65279;<?xml version="1.0" encoding="utf-8" standalone="yes"?><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102.xml.rels>&#65279;<?xml version="1.0" encoding="utf-8" standalone="yes"?><Relationships xmlns="http://schemas.openxmlformats.org/package/2006/relationships"><Relationship Id="rId1" Type="http://schemas.openxmlformats.org/officeDocument/2006/relationships/slide" Target="../slides/slide149.xml" /><Relationship Id="rId2" Type="http://schemas.openxmlformats.org/officeDocument/2006/relationships/notesMaster" Target="../notesMasters/notesMaster1.xml" /></Relationships>
</file>

<file path=ppt/notesSlides/_rels/notesSlide103.xml.rels>&#65279;<?xml version="1.0" encoding="utf-8" standalone="yes"?><Relationships xmlns="http://schemas.openxmlformats.org/package/2006/relationships"><Relationship Id="rId1" Type="http://schemas.openxmlformats.org/officeDocument/2006/relationships/slide" Target="../slides/slide150.xml" /><Relationship Id="rId2" Type="http://schemas.openxmlformats.org/officeDocument/2006/relationships/notesMaster" Target="../notesMasters/notesMaster1.xml" /></Relationships>
</file>

<file path=ppt/notesSlides/_rels/notesSlide104.xml.rels>&#65279;<?xml version="1.0" encoding="utf-8" standalone="yes"?><Relationships xmlns="http://schemas.openxmlformats.org/package/2006/relationships"><Relationship Id="rId1" Type="http://schemas.openxmlformats.org/officeDocument/2006/relationships/slide" Target="../slides/slide153.xml" /><Relationship Id="rId2" Type="http://schemas.openxmlformats.org/officeDocument/2006/relationships/notesMaster" Target="../notesMasters/notesMaster1.xml" /></Relationships>
</file>

<file path=ppt/notesSlides/_rels/notesSlide105.xml.rels>&#65279;<?xml version="1.0" encoding="utf-8" standalone="yes"?><Relationships xmlns="http://schemas.openxmlformats.org/package/2006/relationships"><Relationship Id="rId1" Type="http://schemas.openxmlformats.org/officeDocument/2006/relationships/slide" Target="../slides/slide154.xml" /><Relationship Id="rId2" Type="http://schemas.openxmlformats.org/officeDocument/2006/relationships/notesMaster" Target="../notesMasters/notesMaster1.xml" /></Relationships>
</file>

<file path=ppt/notesSlides/_rels/notesSlide106.xml.rels>&#65279;<?xml version="1.0" encoding="utf-8" standalone="yes"?><Relationships xmlns="http://schemas.openxmlformats.org/package/2006/relationships"><Relationship Id="rId1" Type="http://schemas.openxmlformats.org/officeDocument/2006/relationships/slide" Target="../slides/slide155.xml" /><Relationship Id="rId2" Type="http://schemas.openxmlformats.org/officeDocument/2006/relationships/notesMaster" Target="../notesMasters/notesMaster1.xml" /></Relationships>
</file>

<file path=ppt/notesSlides/_rels/notesSlide107.xml.rels>&#65279;<?xml version="1.0" encoding="utf-8" standalone="yes"?><Relationships xmlns="http://schemas.openxmlformats.org/package/2006/relationships"><Relationship Id="rId1" Type="http://schemas.openxmlformats.org/officeDocument/2006/relationships/slide" Target="../slides/slide156.xml" /><Relationship Id="rId2" Type="http://schemas.openxmlformats.org/officeDocument/2006/relationships/notesMaster" Target="../notesMasters/notesMaster1.xml" /></Relationships>
</file>

<file path=ppt/notesSlides/_rels/notesSlide108.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109.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10.xml.rels>&#65279;<?xml version="1.0" encoding="utf-8" standalone="yes"?><Relationships xmlns="http://schemas.openxmlformats.org/package/2006/relationships"><Relationship Id="rId1" Type="http://schemas.openxmlformats.org/officeDocument/2006/relationships/slide" Target="../slides/slide159.xml" /><Relationship Id="rId2" Type="http://schemas.openxmlformats.org/officeDocument/2006/relationships/notesMaster" Target="../notesMasters/notesMaster1.xml" /></Relationships>
</file>

<file path=ppt/notesSlides/_rels/notesSlide111.xml.rels>&#65279;<?xml version="1.0" encoding="utf-8" standalone="yes"?><Relationships xmlns="http://schemas.openxmlformats.org/package/2006/relationships"><Relationship Id="rId1" Type="http://schemas.openxmlformats.org/officeDocument/2006/relationships/slide" Target="../slides/slide160.xml" /><Relationship Id="rId2" Type="http://schemas.openxmlformats.org/officeDocument/2006/relationships/notesMaster" Target="../notesMasters/notesMaster1.xml" /></Relationships>
</file>

<file path=ppt/notesSlides/_rels/notesSlide112.xml.rels>&#65279;<?xml version="1.0" encoding="utf-8" standalone="yes"?><Relationships xmlns="http://schemas.openxmlformats.org/package/2006/relationships"><Relationship Id="rId1" Type="http://schemas.openxmlformats.org/officeDocument/2006/relationships/slide" Target="../slides/slide162.xml" /><Relationship Id="rId2" Type="http://schemas.openxmlformats.org/officeDocument/2006/relationships/notesMaster" Target="../notesMasters/notesMaster1.xml" /></Relationships>
</file>

<file path=ppt/notesSlides/_rels/notesSlide113.xml.rels>&#65279;<?xml version="1.0" encoding="utf-8" standalone="yes"?><Relationships xmlns="http://schemas.openxmlformats.org/package/2006/relationships"><Relationship Id="rId1" Type="http://schemas.openxmlformats.org/officeDocument/2006/relationships/slide" Target="../slides/slide164.xml" /><Relationship Id="rId2" Type="http://schemas.openxmlformats.org/officeDocument/2006/relationships/notesMaster" Target="../notesMasters/notesMaster1.xml" /></Relationships>
</file>

<file path=ppt/notesSlides/_rels/notesSlide114.xml.rels>&#65279;<?xml version="1.0" encoding="utf-8" standalone="yes"?><Relationships xmlns="http://schemas.openxmlformats.org/package/2006/relationships"><Relationship Id="rId1" Type="http://schemas.openxmlformats.org/officeDocument/2006/relationships/slide" Target="../slides/slide167.xml" /><Relationship Id="rId2" Type="http://schemas.openxmlformats.org/officeDocument/2006/relationships/notesMaster" Target="../notesMasters/notesMaster1.xml" /></Relationships>
</file>

<file path=ppt/notesSlides/_rels/notesSlide115.xml.rels>&#65279;<?xml version="1.0" encoding="utf-8" standalone="yes"?><Relationships xmlns="http://schemas.openxmlformats.org/package/2006/relationships"><Relationship Id="rId1" Type="http://schemas.openxmlformats.org/officeDocument/2006/relationships/slide" Target="../slides/slide170.xml" /><Relationship Id="rId2" Type="http://schemas.openxmlformats.org/officeDocument/2006/relationships/notesMaster" Target="../notesMasters/notesMaster1.xml" /></Relationships>
</file>

<file path=ppt/notesSlides/_rels/notesSlide116.xml.rels>&#65279;<?xml version="1.0" encoding="utf-8" standalone="yes"?><Relationships xmlns="http://schemas.openxmlformats.org/package/2006/relationships"><Relationship Id="rId1" Type="http://schemas.openxmlformats.org/officeDocument/2006/relationships/slide" Target="../slides/slide171.xml" /><Relationship Id="rId2" Type="http://schemas.openxmlformats.org/officeDocument/2006/relationships/notesMaster" Target="../notesMasters/notesMaster1.xml" /></Relationships>
</file>

<file path=ppt/notesSlides/_rels/notesSlide117.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118.xml.rels>&#65279;<?xml version="1.0" encoding="utf-8" standalone="yes"?><Relationships xmlns="http://schemas.openxmlformats.org/package/2006/relationships"><Relationship Id="rId1" Type="http://schemas.openxmlformats.org/officeDocument/2006/relationships/slide" Target="../slides/slide189.xml" /><Relationship Id="rId2" Type="http://schemas.openxmlformats.org/officeDocument/2006/relationships/notesMaster" Target="../notesMasters/notesMaster1.xml" /></Relationships>
</file>

<file path=ppt/notesSlides/_rels/notesSlide119.xml.rels>&#65279;<?xml version="1.0" encoding="utf-8" standalone="yes"?><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20.xml.rels>&#65279;<?xml version="1.0" encoding="utf-8" standalone="yes"?><Relationships xmlns="http://schemas.openxmlformats.org/package/2006/relationships"><Relationship Id="rId1" Type="http://schemas.openxmlformats.org/officeDocument/2006/relationships/slide" Target="../slides/slide191.xml" /><Relationship Id="rId2" Type="http://schemas.openxmlformats.org/officeDocument/2006/relationships/notesMaster" Target="../notesMasters/notesMaster1.xml" /></Relationships>
</file>

<file path=ppt/notesSlides/_rels/notesSlide121.xml.rels>&#65279;<?xml version="1.0" encoding="utf-8" standalone="yes"?><Relationships xmlns="http://schemas.openxmlformats.org/package/2006/relationships"><Relationship Id="rId1" Type="http://schemas.openxmlformats.org/officeDocument/2006/relationships/slide" Target="../slides/slide194.xml" /><Relationship Id="rId2" Type="http://schemas.openxmlformats.org/officeDocument/2006/relationships/notesMaster" Target="../notesMasters/notesMaster1.xml" /></Relationships>
</file>

<file path=ppt/notesSlides/_rels/notesSlide122.xml.rels>&#65279;<?xml version="1.0" encoding="utf-8" standalone="yes"?><Relationships xmlns="http://schemas.openxmlformats.org/package/2006/relationships"><Relationship Id="rId1" Type="http://schemas.openxmlformats.org/officeDocument/2006/relationships/slide" Target="../slides/slide195.xml" /><Relationship Id="rId2" Type="http://schemas.openxmlformats.org/officeDocument/2006/relationships/notesMaster" Target="../notesMasters/notesMaster1.xml" /></Relationships>
</file>

<file path=ppt/notesSlides/_rels/notesSlide123.xml.rels>&#65279;<?xml version="1.0" encoding="utf-8" standalone="yes"?><Relationships xmlns="http://schemas.openxmlformats.org/package/2006/relationships"><Relationship Id="rId1" Type="http://schemas.openxmlformats.org/officeDocument/2006/relationships/slide" Target="../slides/slide196.xml" /><Relationship Id="rId2" Type="http://schemas.openxmlformats.org/officeDocument/2006/relationships/notesMaster" Target="../notesMasters/notesMaster1.xml" /></Relationships>
</file>

<file path=ppt/notesSlides/_rels/notesSlide124.xml.rels>&#65279;<?xml version="1.0" encoding="utf-8" standalone="yes"?><Relationships xmlns="http://schemas.openxmlformats.org/package/2006/relationships"><Relationship Id="rId1" Type="http://schemas.openxmlformats.org/officeDocument/2006/relationships/slide" Target="../slides/slide197.xml" /><Relationship Id="rId2" Type="http://schemas.openxmlformats.org/officeDocument/2006/relationships/notesMaster" Target="../notesMasters/notesMaster1.xml" /></Relationships>
</file>

<file path=ppt/notesSlides/_rels/notesSlide125.xml.rels>&#65279;<?xml version="1.0" encoding="utf-8" standalone="yes"?><Relationships xmlns="http://schemas.openxmlformats.org/package/2006/relationships"><Relationship Id="rId1" Type="http://schemas.openxmlformats.org/officeDocument/2006/relationships/slide" Target="../slides/slide198.xml" /><Relationship Id="rId2" Type="http://schemas.openxmlformats.org/officeDocument/2006/relationships/notesMaster" Target="../notesMasters/notesMaster1.xml" /></Relationships>
</file>

<file path=ppt/notesSlides/_rels/notesSlide126.xml.rels>&#65279;<?xml version="1.0" encoding="utf-8" standalone="yes"?><Relationships xmlns="http://schemas.openxmlformats.org/package/2006/relationships"><Relationship Id="rId1" Type="http://schemas.openxmlformats.org/officeDocument/2006/relationships/slide" Target="../slides/slide199.xml" /><Relationship Id="rId2" Type="http://schemas.openxmlformats.org/officeDocument/2006/relationships/notesMaster" Target="../notesMasters/notesMaster1.xml" /></Relationships>
</file>

<file path=ppt/notesSlides/_rels/notesSlide127.xml.rels>&#65279;<?xml version="1.0" encoding="utf-8" standalone="yes"?><Relationships xmlns="http://schemas.openxmlformats.org/package/2006/relationships"><Relationship Id="rId1" Type="http://schemas.openxmlformats.org/officeDocument/2006/relationships/slide" Target="../slides/slide203.xml" /><Relationship Id="rId2" Type="http://schemas.openxmlformats.org/officeDocument/2006/relationships/notesMaster" Target="../notesMasters/notesMaster1.xml" /></Relationships>
</file>

<file path=ppt/notesSlides/_rels/notesSlide128.xml.rels>&#65279;<?xml version="1.0" encoding="utf-8" standalone="yes"?><Relationships xmlns="http://schemas.openxmlformats.org/package/2006/relationships"><Relationship Id="rId1" Type="http://schemas.openxmlformats.org/officeDocument/2006/relationships/slide" Target="../slides/slide204.xml" /><Relationship Id="rId2" Type="http://schemas.openxmlformats.org/officeDocument/2006/relationships/notesMaster" Target="../notesMasters/notesMaster1.xml" /></Relationships>
</file>

<file path=ppt/notesSlides/_rels/notesSlide129.xml.rels>&#65279;<?xml version="1.0" encoding="utf-8" standalone="yes"?><Relationships xmlns="http://schemas.openxmlformats.org/package/2006/relationships"><Relationship Id="rId1" Type="http://schemas.openxmlformats.org/officeDocument/2006/relationships/slide" Target="../slides/slide205.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30.xml.rels>&#65279;<?xml version="1.0" encoding="utf-8" standalone="yes"?><Relationships xmlns="http://schemas.openxmlformats.org/package/2006/relationships"><Relationship Id="rId1" Type="http://schemas.openxmlformats.org/officeDocument/2006/relationships/slide" Target="../slides/slide206.xml" /><Relationship Id="rId2" Type="http://schemas.openxmlformats.org/officeDocument/2006/relationships/notesMaster" Target="../notesMasters/notesMaster1.xml" /></Relationships>
</file>

<file path=ppt/notesSlides/_rels/notesSlide131.xml.rels>&#65279;<?xml version="1.0" encoding="utf-8" standalone="yes"?><Relationships xmlns="http://schemas.openxmlformats.org/package/2006/relationships"><Relationship Id="rId1" Type="http://schemas.openxmlformats.org/officeDocument/2006/relationships/slide" Target="../slides/slide210.xml" /><Relationship Id="rId2" Type="http://schemas.openxmlformats.org/officeDocument/2006/relationships/notesMaster" Target="../notesMasters/notesMaster1.xml" /></Relationships>
</file>

<file path=ppt/notesSlides/_rels/notesSlide132.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_rels/notesSlide133.xml.rels>&#65279;<?xml version="1.0" encoding="utf-8" standalone="yes"?><Relationships xmlns="http://schemas.openxmlformats.org/package/2006/relationships"><Relationship Id="rId1" Type="http://schemas.openxmlformats.org/officeDocument/2006/relationships/slide" Target="../slides/slide214.xml" /><Relationship Id="rId2" Type="http://schemas.openxmlformats.org/officeDocument/2006/relationships/notesMaster" Target="../notesMasters/notesMaster1.xml" /></Relationships>
</file>

<file path=ppt/notesSlides/_rels/notesSlide134.xml.rels>&#65279;<?xml version="1.0" encoding="utf-8" standalone="yes"?><Relationships xmlns="http://schemas.openxmlformats.org/package/2006/relationships"><Relationship Id="rId1" Type="http://schemas.openxmlformats.org/officeDocument/2006/relationships/slide" Target="../slides/slide216.xml" /><Relationship Id="rId2" Type="http://schemas.openxmlformats.org/officeDocument/2006/relationships/notesMaster" Target="../notesMasters/notesMaster1.xml" /></Relationships>
</file>

<file path=ppt/notesSlides/_rels/notesSlide135.xml.rels>&#65279;<?xml version="1.0" encoding="utf-8" standalone="yes"?><Relationships xmlns="http://schemas.openxmlformats.org/package/2006/relationships"><Relationship Id="rId1" Type="http://schemas.openxmlformats.org/officeDocument/2006/relationships/slide" Target="../slides/slide217.xml" /><Relationship Id="rId2" Type="http://schemas.openxmlformats.org/officeDocument/2006/relationships/notesMaster" Target="../notesMasters/notesMaster1.xml" /></Relationships>
</file>

<file path=ppt/notesSlides/_rels/notesSlide136.xml.rels>&#65279;<?xml version="1.0" encoding="utf-8" standalone="yes"?><Relationships xmlns="http://schemas.openxmlformats.org/package/2006/relationships"><Relationship Id="rId1" Type="http://schemas.openxmlformats.org/officeDocument/2006/relationships/slide" Target="../slides/slide218.xml" /><Relationship Id="rId2" Type="http://schemas.openxmlformats.org/officeDocument/2006/relationships/notesMaster" Target="../notesMasters/notesMaster1.xml" /></Relationships>
</file>

<file path=ppt/notesSlides/_rels/notesSlide137.xml.rels>&#65279;<?xml version="1.0" encoding="utf-8" standalone="yes"?><Relationships xmlns="http://schemas.openxmlformats.org/package/2006/relationships"><Relationship Id="rId1" Type="http://schemas.openxmlformats.org/officeDocument/2006/relationships/slide" Target="../slides/slide219.xml" /><Relationship Id="rId2" Type="http://schemas.openxmlformats.org/officeDocument/2006/relationships/notesMaster" Target="../notesMasters/notesMaster1.xml" /></Relationships>
</file>

<file path=ppt/notesSlides/_rels/notesSlide138.xml.rels>&#65279;<?xml version="1.0" encoding="utf-8" standalone="yes"?><Relationships xmlns="http://schemas.openxmlformats.org/package/2006/relationships"><Relationship Id="rId1" Type="http://schemas.openxmlformats.org/officeDocument/2006/relationships/slide" Target="../slides/slide221.xml" /><Relationship Id="rId2" Type="http://schemas.openxmlformats.org/officeDocument/2006/relationships/notesMaster" Target="../notesMasters/notesMaster1.xml" /></Relationships>
</file>

<file path=ppt/notesSlides/_rels/notesSlide139.xml.rels>&#65279;<?xml version="1.0" encoding="utf-8" standalone="yes"?><Relationships xmlns="http://schemas.openxmlformats.org/package/2006/relationships"><Relationship Id="rId1" Type="http://schemas.openxmlformats.org/officeDocument/2006/relationships/slide" Target="../slides/slide222.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40.xml.rels>&#65279;<?xml version="1.0" encoding="utf-8" standalone="yes"?><Relationships xmlns="http://schemas.openxmlformats.org/package/2006/relationships"><Relationship Id="rId1" Type="http://schemas.openxmlformats.org/officeDocument/2006/relationships/slide" Target="../slides/slide223.xml" /><Relationship Id="rId2" Type="http://schemas.openxmlformats.org/officeDocument/2006/relationships/notesMaster" Target="../notesMasters/notesMaster1.xml" /></Relationships>
</file>

<file path=ppt/notesSlides/_rels/notesSlide141.xml.rels>&#65279;<?xml version="1.0" encoding="utf-8" standalone="yes"?><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42.xml.rels>&#65279;<?xml version="1.0" encoding="utf-8" standalone="yes"?><Relationships xmlns="http://schemas.openxmlformats.org/package/2006/relationships"><Relationship Id="rId1" Type="http://schemas.openxmlformats.org/officeDocument/2006/relationships/slide" Target="../slides/slide230.xml" /><Relationship Id="rId2" Type="http://schemas.openxmlformats.org/officeDocument/2006/relationships/notesMaster" Target="../notesMasters/notesMaster1.xml" /></Relationships>
</file>

<file path=ppt/notesSlides/_rels/notesSlide143.xml.rels>&#65279;<?xml version="1.0" encoding="utf-8" standalone="yes"?><Relationships xmlns="http://schemas.openxmlformats.org/package/2006/relationships"><Relationship Id="rId1" Type="http://schemas.openxmlformats.org/officeDocument/2006/relationships/slide" Target="../slides/slide231.xml" /><Relationship Id="rId2" Type="http://schemas.openxmlformats.org/officeDocument/2006/relationships/notesMaster" Target="../notesMasters/notesMaster1.xml" /></Relationships>
</file>

<file path=ppt/notesSlides/_rels/notesSlide144.xml.rels>&#65279;<?xml version="1.0" encoding="utf-8" standalone="yes"?><Relationships xmlns="http://schemas.openxmlformats.org/package/2006/relationships"><Relationship Id="rId1" Type="http://schemas.openxmlformats.org/officeDocument/2006/relationships/slide" Target="../slides/slide232.xml" /><Relationship Id="rId2" Type="http://schemas.openxmlformats.org/officeDocument/2006/relationships/notesMaster" Target="../notesMasters/notesMaster1.xml" /></Relationships>
</file>

<file path=ppt/notesSlides/_rels/notesSlide145.xml.rels>&#65279;<?xml version="1.0" encoding="utf-8" standalone="yes"?><Relationships xmlns="http://schemas.openxmlformats.org/package/2006/relationships"><Relationship Id="rId1" Type="http://schemas.openxmlformats.org/officeDocument/2006/relationships/slide" Target="../slides/slide234.xml" /><Relationship Id="rId2" Type="http://schemas.openxmlformats.org/officeDocument/2006/relationships/notesMaster" Target="../notesMasters/notesMaster1.xml" /></Relationships>
</file>

<file path=ppt/notesSlides/_rels/notesSlide146.xml.rels>&#65279;<?xml version="1.0" encoding="utf-8" standalone="yes"?><Relationships xmlns="http://schemas.openxmlformats.org/package/2006/relationships"><Relationship Id="rId1" Type="http://schemas.openxmlformats.org/officeDocument/2006/relationships/slide" Target="../slides/slide236.xml" /><Relationship Id="rId2" Type="http://schemas.openxmlformats.org/officeDocument/2006/relationships/notesMaster" Target="../notesMasters/notesMaster1.xml" /></Relationships>
</file>

<file path=ppt/notesSlides/_rels/notesSlide147.xml.rels>&#65279;<?xml version="1.0" encoding="utf-8" standalone="yes"?><Relationships xmlns="http://schemas.openxmlformats.org/package/2006/relationships"><Relationship Id="rId1" Type="http://schemas.openxmlformats.org/officeDocument/2006/relationships/slide" Target="../slides/slide241.xml" /><Relationship Id="rId2" Type="http://schemas.openxmlformats.org/officeDocument/2006/relationships/notesMaster" Target="../notesMasters/notesMaster1.xml" /></Relationships>
</file>

<file path=ppt/notesSlides/_rels/notesSlide148.xml.rels>&#65279;<?xml version="1.0" encoding="utf-8" standalone="yes"?><Relationships xmlns="http://schemas.openxmlformats.org/package/2006/relationships"><Relationship Id="rId1" Type="http://schemas.openxmlformats.org/officeDocument/2006/relationships/slide" Target="../slides/slide242.xml" /><Relationship Id="rId2" Type="http://schemas.openxmlformats.org/officeDocument/2006/relationships/notesMaster" Target="../notesMasters/notesMaster1.xml" /></Relationships>
</file>

<file path=ppt/notesSlides/_rels/notesSlide149.xml.rels>&#65279;<?xml version="1.0" encoding="utf-8" standalone="yes"?><Relationships xmlns="http://schemas.openxmlformats.org/package/2006/relationships"><Relationship Id="rId1" Type="http://schemas.openxmlformats.org/officeDocument/2006/relationships/slide" Target="../slides/slide243.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50.xml.rels>&#65279;<?xml version="1.0" encoding="utf-8" standalone="yes"?><Relationships xmlns="http://schemas.openxmlformats.org/package/2006/relationships"><Relationship Id="rId1" Type="http://schemas.openxmlformats.org/officeDocument/2006/relationships/slide" Target="../slides/slide244.xml" /><Relationship Id="rId2" Type="http://schemas.openxmlformats.org/officeDocument/2006/relationships/notesMaster" Target="../notesMasters/notesMaster1.xml" /></Relationships>
</file>

<file path=ppt/notesSlides/_rels/notesSlide151.xml.rels>&#65279;<?xml version="1.0" encoding="utf-8" standalone="yes"?><Relationships xmlns="http://schemas.openxmlformats.org/package/2006/relationships"><Relationship Id="rId1" Type="http://schemas.openxmlformats.org/officeDocument/2006/relationships/slide" Target="../slides/slide245.xml" /><Relationship Id="rId2" Type="http://schemas.openxmlformats.org/officeDocument/2006/relationships/notesMaster" Target="../notesMasters/notesMaster1.xml" /></Relationships>
</file>

<file path=ppt/notesSlides/_rels/notesSlide152.xml.rels>&#65279;<?xml version="1.0" encoding="utf-8" standalone="yes"?><Relationships xmlns="http://schemas.openxmlformats.org/package/2006/relationships"><Relationship Id="rId1" Type="http://schemas.openxmlformats.org/officeDocument/2006/relationships/slide" Target="../slides/slide249.xml" /><Relationship Id="rId2" Type="http://schemas.openxmlformats.org/officeDocument/2006/relationships/notesMaster" Target="../notesMasters/notesMaster1.xml" /></Relationships>
</file>

<file path=ppt/notesSlides/_rels/notesSlide153.xml.rels>&#65279;<?xml version="1.0" encoding="utf-8" standalone="yes"?><Relationships xmlns="http://schemas.openxmlformats.org/package/2006/relationships"><Relationship Id="rId1" Type="http://schemas.openxmlformats.org/officeDocument/2006/relationships/slide" Target="../slides/slide250.xml" /><Relationship Id="rId2" Type="http://schemas.openxmlformats.org/officeDocument/2006/relationships/notesMaster" Target="../notesMasters/notesMaster1.xml" /></Relationships>
</file>

<file path=ppt/notesSlides/_rels/notesSlide154.xml.rels>&#65279;<?xml version="1.0" encoding="utf-8" standalone="yes"?><Relationships xmlns="http://schemas.openxmlformats.org/package/2006/relationships"><Relationship Id="rId1" Type="http://schemas.openxmlformats.org/officeDocument/2006/relationships/slide" Target="../slides/slide251.xml" /><Relationship Id="rId2" Type="http://schemas.openxmlformats.org/officeDocument/2006/relationships/notesMaster" Target="../notesMasters/notesMaster1.xml" /></Relationships>
</file>

<file path=ppt/notesSlides/_rels/notesSlide155.xml.rels>&#65279;<?xml version="1.0" encoding="utf-8" standalone="yes"?><Relationships xmlns="http://schemas.openxmlformats.org/package/2006/relationships"><Relationship Id="rId1" Type="http://schemas.openxmlformats.org/officeDocument/2006/relationships/slide" Target="../slides/slide252.xml" /><Relationship Id="rId2" Type="http://schemas.openxmlformats.org/officeDocument/2006/relationships/notesMaster" Target="../notesMasters/notesMaster1.xml" /></Relationships>
</file>

<file path=ppt/notesSlides/_rels/notesSlide156.xml.rels>&#65279;<?xml version="1.0" encoding="utf-8" standalone="yes"?><Relationships xmlns="http://schemas.openxmlformats.org/package/2006/relationships"><Relationship Id="rId1" Type="http://schemas.openxmlformats.org/officeDocument/2006/relationships/slide" Target="../slides/slide253.xml" /><Relationship Id="rId2" Type="http://schemas.openxmlformats.org/officeDocument/2006/relationships/notesMaster" Target="../notesMasters/notesMaster1.xml" /></Relationships>
</file>

<file path=ppt/notesSlides/_rels/notesSlide157.xml.rels>&#65279;<?xml version="1.0" encoding="utf-8" standalone="yes"?><Relationships xmlns="http://schemas.openxmlformats.org/package/2006/relationships"><Relationship Id="rId1" Type="http://schemas.openxmlformats.org/officeDocument/2006/relationships/slide" Target="../slides/slide256.xml" /><Relationship Id="rId2" Type="http://schemas.openxmlformats.org/officeDocument/2006/relationships/notesMaster" Target="../notesMasters/notesMaster1.xml" /></Relationships>
</file>

<file path=ppt/notesSlides/_rels/notesSlide158.xml.rels>&#65279;<?xml version="1.0" encoding="utf-8" standalone="yes"?><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59.xml.rels>&#65279;<?xml version="1.0" encoding="utf-8" standalone="yes"?><Relationships xmlns="http://schemas.openxmlformats.org/package/2006/relationships"><Relationship Id="rId1" Type="http://schemas.openxmlformats.org/officeDocument/2006/relationships/slide" Target="../slides/slide259.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160.xml.rels>&#65279;<?xml version="1.0" encoding="utf-8" standalone="yes"?><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61.xml.rels>&#65279;<?xml version="1.0" encoding="utf-8" standalone="yes"?><Relationships xmlns="http://schemas.openxmlformats.org/package/2006/relationships"><Relationship Id="rId1" Type="http://schemas.openxmlformats.org/officeDocument/2006/relationships/slide" Target="../slides/slide283.xml" /><Relationship Id="rId2" Type="http://schemas.openxmlformats.org/officeDocument/2006/relationships/notesMaster" Target="../notesMasters/notesMaster1.xml" /></Relationships>
</file>

<file path=ppt/notesSlides/_rels/notesSlide162.xml.rels>&#65279;<?xml version="1.0" encoding="utf-8" standalone="yes"?><Relationships xmlns="http://schemas.openxmlformats.org/package/2006/relationships"><Relationship Id="rId1" Type="http://schemas.openxmlformats.org/officeDocument/2006/relationships/slide" Target="../slides/slide284.xml" /><Relationship Id="rId2" Type="http://schemas.openxmlformats.org/officeDocument/2006/relationships/notesMaster" Target="../notesMasters/notesMaster1.xml" /></Relationships>
</file>

<file path=ppt/notesSlides/_rels/notesSlide163.xml.rels>&#65279;<?xml version="1.0" encoding="utf-8" standalone="yes"?><Relationships xmlns="http://schemas.openxmlformats.org/package/2006/relationships"><Relationship Id="rId1" Type="http://schemas.openxmlformats.org/officeDocument/2006/relationships/slide" Target="../slides/slide298.xml" /><Relationship Id="rId2" Type="http://schemas.openxmlformats.org/officeDocument/2006/relationships/notesMaster" Target="../notesMasters/notesMaster1.xml" /></Relationships>
</file>

<file path=ppt/notesSlides/_rels/notesSlide164.xml.rels>&#65279;<?xml version="1.0" encoding="utf-8" standalone="yes"?><Relationships xmlns="http://schemas.openxmlformats.org/package/2006/relationships"><Relationship Id="rId1" Type="http://schemas.openxmlformats.org/officeDocument/2006/relationships/slide" Target="../slides/slide299.xml" /><Relationship Id="rId2" Type="http://schemas.openxmlformats.org/officeDocument/2006/relationships/notesMaster" Target="../notesMasters/notesMaster1.xml" /></Relationships>
</file>

<file path=ppt/notesSlides/_rels/notesSlide165.xml.rels>&#65279;<?xml version="1.0" encoding="utf-8" standalone="yes"?><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166.xml.rels>&#65279;<?xml version="1.0" encoding="utf-8" standalone="yes"?><Relationships xmlns="http://schemas.openxmlformats.org/package/2006/relationships"><Relationship Id="rId1" Type="http://schemas.openxmlformats.org/officeDocument/2006/relationships/slide" Target="../slides/slide302.xml" /><Relationship Id="rId2" Type="http://schemas.openxmlformats.org/officeDocument/2006/relationships/notesMaster" Target="../notesMasters/notesMaster1.xml" /></Relationships>
</file>

<file path=ppt/notesSlides/_rels/notesSlide167.xml.rels>&#65279;<?xml version="1.0" encoding="utf-8" standalone="yes"?><Relationships xmlns="http://schemas.openxmlformats.org/package/2006/relationships"><Relationship Id="rId1" Type="http://schemas.openxmlformats.org/officeDocument/2006/relationships/slide" Target="../slides/slide303.xml" /><Relationship Id="rId2" Type="http://schemas.openxmlformats.org/officeDocument/2006/relationships/notesMaster" Target="../notesMasters/notesMaster1.xml" /></Relationships>
</file>

<file path=ppt/notesSlides/_rels/notesSlide168.xml.rels>&#65279;<?xml version="1.0" encoding="utf-8" standalone="yes"?><Relationships xmlns="http://schemas.openxmlformats.org/package/2006/relationships"><Relationship Id="rId1" Type="http://schemas.openxmlformats.org/officeDocument/2006/relationships/slide" Target="../slides/slide304.xml" /><Relationship Id="rId2" Type="http://schemas.openxmlformats.org/officeDocument/2006/relationships/notesMaster" Target="../notesMasters/notesMaster1.xml" /></Relationships>
</file>

<file path=ppt/notesSlides/_rels/notesSlide169.xml.rels>&#65279;<?xml version="1.0" encoding="utf-8" standalone="yes"?><Relationships xmlns="http://schemas.openxmlformats.org/package/2006/relationships"><Relationship Id="rId1" Type="http://schemas.openxmlformats.org/officeDocument/2006/relationships/slide" Target="../slides/slide305.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170.xml.rels>&#65279;<?xml version="1.0" encoding="utf-8" standalone="yes"?><Relationships xmlns="http://schemas.openxmlformats.org/package/2006/relationships"><Relationship Id="rId1" Type="http://schemas.openxmlformats.org/officeDocument/2006/relationships/slide" Target="../slides/slide306.xml" /><Relationship Id="rId2" Type="http://schemas.openxmlformats.org/officeDocument/2006/relationships/notesMaster" Target="../notesMasters/notesMaster1.xml" /></Relationships>
</file>

<file path=ppt/notesSlides/_rels/notesSlide171.xml.rels>&#65279;<?xml version="1.0" encoding="utf-8" standalone="yes"?><Relationships xmlns="http://schemas.openxmlformats.org/package/2006/relationships"><Relationship Id="rId1" Type="http://schemas.openxmlformats.org/officeDocument/2006/relationships/slide" Target="../slides/slide311.xml" /><Relationship Id="rId2" Type="http://schemas.openxmlformats.org/officeDocument/2006/relationships/notesMaster" Target="../notesMasters/notesMaster1.xml" /></Relationships>
</file>

<file path=ppt/notesSlides/_rels/notesSlide172.xml.rels>&#65279;<?xml version="1.0" encoding="utf-8" standalone="yes"?><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173.xml.rels>&#65279;<?xml version="1.0" encoding="utf-8" standalone="yes"?><Relationships xmlns="http://schemas.openxmlformats.org/package/2006/relationships"><Relationship Id="rId1" Type="http://schemas.openxmlformats.org/officeDocument/2006/relationships/slide" Target="../slides/slide313.xml" /><Relationship Id="rId2" Type="http://schemas.openxmlformats.org/officeDocument/2006/relationships/notesMaster" Target="../notesMasters/notesMaster1.xml" /></Relationships>
</file>

<file path=ppt/notesSlides/_rels/notesSlide174.xml.rels>&#65279;<?xml version="1.0" encoding="utf-8" standalone="yes"?><Relationships xmlns="http://schemas.openxmlformats.org/package/2006/relationships"><Relationship Id="rId1" Type="http://schemas.openxmlformats.org/officeDocument/2006/relationships/slide" Target="../slides/slide314.xml" /><Relationship Id="rId2" Type="http://schemas.openxmlformats.org/officeDocument/2006/relationships/notesMaster" Target="../notesMasters/notesMaster1.xml" /></Relationships>
</file>

<file path=ppt/notesSlides/_rels/notesSlide175.xml.rels>&#65279;<?xml version="1.0" encoding="utf-8" standalone="yes"?><Relationships xmlns="http://schemas.openxmlformats.org/package/2006/relationships"><Relationship Id="rId1" Type="http://schemas.openxmlformats.org/officeDocument/2006/relationships/slide" Target="../slides/slide315.xml" /><Relationship Id="rId2" Type="http://schemas.openxmlformats.org/officeDocument/2006/relationships/notesMaster" Target="../notesMasters/notesMaster1.xml" /></Relationships>
</file>

<file path=ppt/notesSlides/_rels/notesSlide176.xml.rels>&#65279;<?xml version="1.0" encoding="utf-8" standalone="yes"?><Relationships xmlns="http://schemas.openxmlformats.org/package/2006/relationships"><Relationship Id="rId1" Type="http://schemas.openxmlformats.org/officeDocument/2006/relationships/slide" Target="../slides/slide316.xml" /><Relationship Id="rId2" Type="http://schemas.openxmlformats.org/officeDocument/2006/relationships/notesMaster" Target="../notesMasters/notesMaster1.xml" /></Relationships>
</file>

<file path=ppt/notesSlides/_rels/notesSlide177.xml.rels>&#65279;<?xml version="1.0" encoding="utf-8" standalone="yes"?><Relationships xmlns="http://schemas.openxmlformats.org/package/2006/relationships"><Relationship Id="rId1" Type="http://schemas.openxmlformats.org/officeDocument/2006/relationships/slide" Target="../slides/slide317.xml" /><Relationship Id="rId2" Type="http://schemas.openxmlformats.org/officeDocument/2006/relationships/notesMaster" Target="../notesMasters/notesMaster1.xml" /></Relationships>
</file>

<file path=ppt/notesSlides/_rels/notesSlide178.xml.rels>&#65279;<?xml version="1.0" encoding="utf-8" standalone="yes"?><Relationships xmlns="http://schemas.openxmlformats.org/package/2006/relationships"><Relationship Id="rId1" Type="http://schemas.openxmlformats.org/officeDocument/2006/relationships/slide" Target="../slides/slide318.xml" /><Relationship Id="rId2" Type="http://schemas.openxmlformats.org/officeDocument/2006/relationships/notesMaster" Target="../notesMasters/notesMaster1.xml" /></Relationships>
</file>

<file path=ppt/notesSlides/_rels/notesSlide179.xml.rels>&#65279;<?xml version="1.0" encoding="utf-8" standalone="yes"?><Relationships xmlns="http://schemas.openxmlformats.org/package/2006/relationships"><Relationship Id="rId1" Type="http://schemas.openxmlformats.org/officeDocument/2006/relationships/slide" Target="../slides/slide319.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180.xml.rels>&#65279;<?xml version="1.0" encoding="utf-8" standalone="yes"?><Relationships xmlns="http://schemas.openxmlformats.org/package/2006/relationships"><Relationship Id="rId1" Type="http://schemas.openxmlformats.org/officeDocument/2006/relationships/slide" Target="../slides/slide320.xml" /><Relationship Id="rId2" Type="http://schemas.openxmlformats.org/officeDocument/2006/relationships/notesMaster" Target="../notesMasters/notesMaster1.xml" /></Relationships>
</file>

<file path=ppt/notesSlides/_rels/notesSlide181.xml.rels>&#65279;<?xml version="1.0" encoding="utf-8" standalone="yes"?><Relationships xmlns="http://schemas.openxmlformats.org/package/2006/relationships"><Relationship Id="rId1" Type="http://schemas.openxmlformats.org/officeDocument/2006/relationships/slide" Target="../slides/slide321.xml" /><Relationship Id="rId2" Type="http://schemas.openxmlformats.org/officeDocument/2006/relationships/notesMaster" Target="../notesMasters/notesMaster1.xml" /></Relationships>
</file>

<file path=ppt/notesSlides/_rels/notesSlide182.xml.rels>&#65279;<?xml version="1.0" encoding="utf-8" standalone="yes"?><Relationships xmlns="http://schemas.openxmlformats.org/package/2006/relationships"><Relationship Id="rId1" Type="http://schemas.openxmlformats.org/officeDocument/2006/relationships/slide" Target="../slides/slide323.xml" /><Relationship Id="rId2" Type="http://schemas.openxmlformats.org/officeDocument/2006/relationships/notesMaster" Target="../notesMasters/notesMaster1.xml" /></Relationships>
</file>

<file path=ppt/notesSlides/_rels/notesSlide183.xml.rels>&#65279;<?xml version="1.0" encoding="utf-8" standalone="yes"?><Relationships xmlns="http://schemas.openxmlformats.org/package/2006/relationships"><Relationship Id="rId1" Type="http://schemas.openxmlformats.org/officeDocument/2006/relationships/slide" Target="../slides/slide324.xml" /><Relationship Id="rId2" Type="http://schemas.openxmlformats.org/officeDocument/2006/relationships/notesMaster" Target="../notesMasters/notesMaster1.xml" /></Relationships>
</file>

<file path=ppt/notesSlides/_rels/notesSlide184.xml.rels>&#65279;<?xml version="1.0" encoding="utf-8" standalone="yes"?><Relationships xmlns="http://schemas.openxmlformats.org/package/2006/relationships"><Relationship Id="rId1" Type="http://schemas.openxmlformats.org/officeDocument/2006/relationships/slide" Target="../slides/slide325.xml" /><Relationship Id="rId2" Type="http://schemas.openxmlformats.org/officeDocument/2006/relationships/notesMaster" Target="../notesMasters/notesMaster1.xml" /></Relationships>
</file>

<file path=ppt/notesSlides/_rels/notesSlide185.xml.rels>&#65279;<?xml version="1.0" encoding="utf-8" standalone="yes"?><Relationships xmlns="http://schemas.openxmlformats.org/package/2006/relationships"><Relationship Id="rId1" Type="http://schemas.openxmlformats.org/officeDocument/2006/relationships/slide" Target="../slides/slide326.xml" /><Relationship Id="rId2" Type="http://schemas.openxmlformats.org/officeDocument/2006/relationships/notesMaster" Target="../notesMasters/notesMaster1.xml" /></Relationships>
</file>

<file path=ppt/notesSlides/_rels/notesSlide186.xml.rels>&#65279;<?xml version="1.0" encoding="utf-8" standalone="yes"?><Relationships xmlns="http://schemas.openxmlformats.org/package/2006/relationships"><Relationship Id="rId1" Type="http://schemas.openxmlformats.org/officeDocument/2006/relationships/slide" Target="../slides/slide327.xml" /><Relationship Id="rId2" Type="http://schemas.openxmlformats.org/officeDocument/2006/relationships/notesMaster" Target="../notesMasters/notesMaster1.xml" /></Relationships>
</file>

<file path=ppt/notesSlides/_rels/notesSlide187.xml.rels>&#65279;<?xml version="1.0" encoding="utf-8" standalone="yes"?><Relationships xmlns="http://schemas.openxmlformats.org/package/2006/relationships"><Relationship Id="rId1" Type="http://schemas.openxmlformats.org/officeDocument/2006/relationships/slide" Target="../slides/slide328.xml" /><Relationship Id="rId2" Type="http://schemas.openxmlformats.org/officeDocument/2006/relationships/notesMaster" Target="../notesMasters/notesMaster1.xml" /></Relationships>
</file>

<file path=ppt/notesSlides/_rels/notesSlide188.xml.rels>&#65279;<?xml version="1.0" encoding="utf-8" standalone="yes"?><Relationships xmlns="http://schemas.openxmlformats.org/package/2006/relationships"><Relationship Id="rId1" Type="http://schemas.openxmlformats.org/officeDocument/2006/relationships/slide" Target="../slides/slide329.xml" /><Relationship Id="rId2" Type="http://schemas.openxmlformats.org/officeDocument/2006/relationships/notesMaster" Target="../notesMasters/notesMaster1.xml" /></Relationships>
</file>

<file path=ppt/notesSlides/_rels/notesSlide189.xml.rels>&#65279;<?xml version="1.0" encoding="utf-8" standalone="yes"?><Relationships xmlns="http://schemas.openxmlformats.org/package/2006/relationships"><Relationship Id="rId1" Type="http://schemas.openxmlformats.org/officeDocument/2006/relationships/slide" Target="../slides/slide332.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190.xml.rels>&#65279;<?xml version="1.0" encoding="utf-8" standalone="yes"?><Relationships xmlns="http://schemas.openxmlformats.org/package/2006/relationships"><Relationship Id="rId1" Type="http://schemas.openxmlformats.org/officeDocument/2006/relationships/slide" Target="../slides/slide333.xml" /><Relationship Id="rId2" Type="http://schemas.openxmlformats.org/officeDocument/2006/relationships/notesMaster" Target="../notesMasters/notesMaster1.xml" /></Relationships>
</file>

<file path=ppt/notesSlides/_rels/notesSlide191.xml.rels>&#65279;<?xml version="1.0" encoding="utf-8" standalone="yes"?><Relationships xmlns="http://schemas.openxmlformats.org/package/2006/relationships"><Relationship Id="rId1" Type="http://schemas.openxmlformats.org/officeDocument/2006/relationships/slide" Target="../slides/slide334.xml" /><Relationship Id="rId2" Type="http://schemas.openxmlformats.org/officeDocument/2006/relationships/notesMaster" Target="../notesMasters/notesMaster1.xml" /></Relationships>
</file>

<file path=ppt/notesSlides/_rels/notesSlide192.xml.rels>&#65279;<?xml version="1.0" encoding="utf-8" standalone="yes"?><Relationships xmlns="http://schemas.openxmlformats.org/package/2006/relationships"><Relationship Id="rId1" Type="http://schemas.openxmlformats.org/officeDocument/2006/relationships/slide" Target="../slides/slide335.xml" /><Relationship Id="rId2" Type="http://schemas.openxmlformats.org/officeDocument/2006/relationships/notesMaster" Target="../notesMasters/notesMaster1.xml" /></Relationships>
</file>

<file path=ppt/notesSlides/_rels/notesSlide193.xml.rels>&#65279;<?xml version="1.0" encoding="utf-8" standalone="yes"?><Relationships xmlns="http://schemas.openxmlformats.org/package/2006/relationships"><Relationship Id="rId1" Type="http://schemas.openxmlformats.org/officeDocument/2006/relationships/slide" Target="../slides/slide340.xml" /><Relationship Id="rId2" Type="http://schemas.openxmlformats.org/officeDocument/2006/relationships/notesMaster" Target="../notesMasters/notesMaster1.xml" /></Relationships>
</file>

<file path=ppt/notesSlides/_rels/notesSlide194.xml.rels>&#65279;<?xml version="1.0" encoding="utf-8" standalone="yes"?><Relationships xmlns="http://schemas.openxmlformats.org/package/2006/relationships"><Relationship Id="rId1" Type="http://schemas.openxmlformats.org/officeDocument/2006/relationships/slide" Target="../slides/slide354.xml" /><Relationship Id="rId2" Type="http://schemas.openxmlformats.org/officeDocument/2006/relationships/notesMaster" Target="../notesMasters/notesMaster1.xml" /></Relationships>
</file>

<file path=ppt/notesSlides/_rels/notesSlide195.xml.rels>&#65279;<?xml version="1.0" encoding="utf-8" standalone="yes"?><Relationships xmlns="http://schemas.openxmlformats.org/package/2006/relationships"><Relationship Id="rId1" Type="http://schemas.openxmlformats.org/officeDocument/2006/relationships/slide" Target="../slides/slide355.xml" /><Relationship Id="rId2" Type="http://schemas.openxmlformats.org/officeDocument/2006/relationships/notesMaster" Target="../notesMasters/notesMaster1.xml" /></Relationships>
</file>

<file path=ppt/notesSlides/_rels/notesSlide196.xml.rels>&#65279;<?xml version="1.0" encoding="utf-8" standalone="yes"?><Relationships xmlns="http://schemas.openxmlformats.org/package/2006/relationships"><Relationship Id="rId1" Type="http://schemas.openxmlformats.org/officeDocument/2006/relationships/slide" Target="../slides/slide356.xml" /><Relationship Id="rId2" Type="http://schemas.openxmlformats.org/officeDocument/2006/relationships/notesMaster" Target="../notesMasters/notesMaster1.xml" /></Relationships>
</file>

<file path=ppt/notesSlides/_rels/notesSlide197.xml.rels>&#65279;<?xml version="1.0" encoding="utf-8" standalone="yes"?><Relationships xmlns="http://schemas.openxmlformats.org/package/2006/relationships"><Relationship Id="rId1" Type="http://schemas.openxmlformats.org/officeDocument/2006/relationships/slide" Target="../slides/slide357.xml" /><Relationship Id="rId2" Type="http://schemas.openxmlformats.org/officeDocument/2006/relationships/notesMaster" Target="../notesMasters/notesMaster1.xml" /></Relationships>
</file>

<file path=ppt/notesSlides/_rels/notesSlide198.xml.rels>&#65279;<?xml version="1.0" encoding="utf-8" standalone="yes"?><Relationships xmlns="http://schemas.openxmlformats.org/package/2006/relationships"><Relationship Id="rId1" Type="http://schemas.openxmlformats.org/officeDocument/2006/relationships/slide" Target="../slides/slide358.xml" /><Relationship Id="rId2" Type="http://schemas.openxmlformats.org/officeDocument/2006/relationships/notesMaster" Target="../notesMasters/notesMaster1.xml" /></Relationships>
</file>

<file path=ppt/notesSlides/_rels/notesSlide199.xml.rels>&#65279;<?xml version="1.0" encoding="utf-8" standalone="yes"?><Relationships xmlns="http://schemas.openxmlformats.org/package/2006/relationships"><Relationship Id="rId1" Type="http://schemas.openxmlformats.org/officeDocument/2006/relationships/slide" Target="../slides/slide35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00.xml.rels>&#65279;<?xml version="1.0" encoding="utf-8" standalone="yes"?><Relationships xmlns="http://schemas.openxmlformats.org/package/2006/relationships"><Relationship Id="rId1" Type="http://schemas.openxmlformats.org/officeDocument/2006/relationships/slide" Target="../slides/slide360.xml" /><Relationship Id="rId2" Type="http://schemas.openxmlformats.org/officeDocument/2006/relationships/notesMaster" Target="../notesMasters/notesMaster1.xml" /></Relationships>
</file>

<file path=ppt/notesSlides/_rels/notesSlide201.xml.rels>&#65279;<?xml version="1.0" encoding="utf-8" standalone="yes"?><Relationships xmlns="http://schemas.openxmlformats.org/package/2006/relationships"><Relationship Id="rId1" Type="http://schemas.openxmlformats.org/officeDocument/2006/relationships/slide" Target="../slides/slide361.xml" /><Relationship Id="rId2" Type="http://schemas.openxmlformats.org/officeDocument/2006/relationships/notesMaster" Target="../notesMasters/notesMaster1.xml" /></Relationships>
</file>

<file path=ppt/notesSlides/_rels/notesSlide202.xml.rels>&#65279;<?xml version="1.0" encoding="utf-8" standalone="yes"?><Relationships xmlns="http://schemas.openxmlformats.org/package/2006/relationships"><Relationship Id="rId1" Type="http://schemas.openxmlformats.org/officeDocument/2006/relationships/slide" Target="../slides/slide362.xml" /><Relationship Id="rId2" Type="http://schemas.openxmlformats.org/officeDocument/2006/relationships/notesMaster" Target="../notesMasters/notesMaster1.xml" /></Relationships>
</file>

<file path=ppt/notesSlides/_rels/notesSlide203.xml.rels>&#65279;<?xml version="1.0" encoding="utf-8" standalone="yes"?><Relationships xmlns="http://schemas.openxmlformats.org/package/2006/relationships"><Relationship Id="rId1" Type="http://schemas.openxmlformats.org/officeDocument/2006/relationships/slide" Target="../slides/slide363.xml" /><Relationship Id="rId2" Type="http://schemas.openxmlformats.org/officeDocument/2006/relationships/notesMaster" Target="../notesMasters/notesMaster1.xml" /></Relationships>
</file>

<file path=ppt/notesSlides/_rels/notesSlide204.xml.rels>&#65279;<?xml version="1.0" encoding="utf-8" standalone="yes"?><Relationships xmlns="http://schemas.openxmlformats.org/package/2006/relationships"><Relationship Id="rId1" Type="http://schemas.openxmlformats.org/officeDocument/2006/relationships/slide" Target="../slides/slide364.xml" /><Relationship Id="rId2" Type="http://schemas.openxmlformats.org/officeDocument/2006/relationships/notesMaster" Target="../notesMasters/notesMaster1.xml" /></Relationships>
</file>

<file path=ppt/notesSlides/_rels/notesSlide205.xml.rels>&#65279;<?xml version="1.0" encoding="utf-8" standalone="yes"?><Relationships xmlns="http://schemas.openxmlformats.org/package/2006/relationships"><Relationship Id="rId1" Type="http://schemas.openxmlformats.org/officeDocument/2006/relationships/slide" Target="../slides/slide365.xml" /><Relationship Id="rId2" Type="http://schemas.openxmlformats.org/officeDocument/2006/relationships/notesMaster" Target="../notesMasters/notesMaster1.xml" /></Relationships>
</file>

<file path=ppt/notesSlides/_rels/notesSlide206.xml.rels>&#65279;<?xml version="1.0" encoding="utf-8" standalone="yes"?><Relationships xmlns="http://schemas.openxmlformats.org/package/2006/relationships"><Relationship Id="rId1" Type="http://schemas.openxmlformats.org/officeDocument/2006/relationships/slide" Target="../slides/slide367.xml" /><Relationship Id="rId2" Type="http://schemas.openxmlformats.org/officeDocument/2006/relationships/notesMaster" Target="../notesMasters/notesMaster1.xml" /></Relationships>
</file>

<file path=ppt/notesSlides/_rels/notesSlide207.xml.rels>&#65279;<?xml version="1.0" encoding="utf-8" standalone="yes"?><Relationships xmlns="http://schemas.openxmlformats.org/package/2006/relationships"><Relationship Id="rId1" Type="http://schemas.openxmlformats.org/officeDocument/2006/relationships/slide" Target="../slides/slide368.xml" /><Relationship Id="rId2" Type="http://schemas.openxmlformats.org/officeDocument/2006/relationships/notesMaster" Target="../notesMasters/notesMaster1.xml" /></Relationships>
</file>

<file path=ppt/notesSlides/_rels/notesSlide208.xml.rels>&#65279;<?xml version="1.0" encoding="utf-8" standalone="yes"?><Relationships xmlns="http://schemas.openxmlformats.org/package/2006/relationships"><Relationship Id="rId1" Type="http://schemas.openxmlformats.org/officeDocument/2006/relationships/slide" Target="../slides/slide369.xml" /><Relationship Id="rId2" Type="http://schemas.openxmlformats.org/officeDocument/2006/relationships/notesMaster" Target="../notesMasters/notesMaster1.xml" /></Relationships>
</file>

<file path=ppt/notesSlides/_rels/notesSlide209.xml.rels>&#65279;<?xml version="1.0" encoding="utf-8" standalone="yes"?><Relationships xmlns="http://schemas.openxmlformats.org/package/2006/relationships"><Relationship Id="rId1" Type="http://schemas.openxmlformats.org/officeDocument/2006/relationships/slide" Target="../slides/slide370.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10.xml.rels>&#65279;<?xml version="1.0" encoding="utf-8" standalone="yes"?><Relationships xmlns="http://schemas.openxmlformats.org/package/2006/relationships"><Relationship Id="rId1" Type="http://schemas.openxmlformats.org/officeDocument/2006/relationships/slide" Target="../slides/slide371.xml" /><Relationship Id="rId2" Type="http://schemas.openxmlformats.org/officeDocument/2006/relationships/notesMaster" Target="../notesMasters/notesMaster1.xml" /></Relationships>
</file>

<file path=ppt/notesSlides/_rels/notesSlide211.xml.rels>&#65279;<?xml version="1.0" encoding="utf-8" standalone="yes"?><Relationships xmlns="http://schemas.openxmlformats.org/package/2006/relationships"><Relationship Id="rId1" Type="http://schemas.openxmlformats.org/officeDocument/2006/relationships/slide" Target="../slides/slide372.xml" /><Relationship Id="rId2" Type="http://schemas.openxmlformats.org/officeDocument/2006/relationships/notesMaster" Target="../notesMasters/notesMaster1.xml" /></Relationships>
</file>

<file path=ppt/notesSlides/_rels/notesSlide212.xml.rels>&#65279;<?xml version="1.0" encoding="utf-8" standalone="yes"?><Relationships xmlns="http://schemas.openxmlformats.org/package/2006/relationships"><Relationship Id="rId1" Type="http://schemas.openxmlformats.org/officeDocument/2006/relationships/slide" Target="../slides/slide373.xml" /><Relationship Id="rId2" Type="http://schemas.openxmlformats.org/officeDocument/2006/relationships/notesMaster" Target="../notesMasters/notesMaster1.xml" /></Relationships>
</file>

<file path=ppt/notesSlides/_rels/notesSlide213.xml.rels>&#65279;<?xml version="1.0" encoding="utf-8" standalone="yes"?><Relationships xmlns="http://schemas.openxmlformats.org/package/2006/relationships"><Relationship Id="rId1" Type="http://schemas.openxmlformats.org/officeDocument/2006/relationships/slide" Target="../slides/slide374.xml" /><Relationship Id="rId2" Type="http://schemas.openxmlformats.org/officeDocument/2006/relationships/notesMaster" Target="../notesMasters/notesMaster1.xml" /></Relationships>
</file>

<file path=ppt/notesSlides/_rels/notesSlide214.xml.rels>&#65279;<?xml version="1.0" encoding="utf-8" standalone="yes"?><Relationships xmlns="http://schemas.openxmlformats.org/package/2006/relationships"><Relationship Id="rId1" Type="http://schemas.openxmlformats.org/officeDocument/2006/relationships/slide" Target="../slides/slide376.xml" /><Relationship Id="rId2" Type="http://schemas.openxmlformats.org/officeDocument/2006/relationships/notesMaster" Target="../notesMasters/notesMaster1.xml" /></Relationships>
</file>

<file path=ppt/notesSlides/_rels/notesSlide215.xml.rels>&#65279;<?xml version="1.0" encoding="utf-8" standalone="yes"?><Relationships xmlns="http://schemas.openxmlformats.org/package/2006/relationships"><Relationship Id="rId1" Type="http://schemas.openxmlformats.org/officeDocument/2006/relationships/slide" Target="../slides/slide377.xml" /><Relationship Id="rId2" Type="http://schemas.openxmlformats.org/officeDocument/2006/relationships/notesMaster" Target="../notesMasters/notesMaster1.xml" /></Relationships>
</file>

<file path=ppt/notesSlides/_rels/notesSlide216.xml.rels>&#65279;<?xml version="1.0" encoding="utf-8" standalone="yes"?><Relationships xmlns="http://schemas.openxmlformats.org/package/2006/relationships"><Relationship Id="rId1" Type="http://schemas.openxmlformats.org/officeDocument/2006/relationships/slide" Target="../slides/slide378.xml" /><Relationship Id="rId2" Type="http://schemas.openxmlformats.org/officeDocument/2006/relationships/notesMaster" Target="../notesMasters/notesMaster1.xml" /></Relationships>
</file>

<file path=ppt/notesSlides/_rels/notesSlide217.xml.rels>&#65279;<?xml version="1.0" encoding="utf-8" standalone="yes"?><Relationships xmlns="http://schemas.openxmlformats.org/package/2006/relationships"><Relationship Id="rId1" Type="http://schemas.openxmlformats.org/officeDocument/2006/relationships/slide" Target="../slides/slide379.xml" /><Relationship Id="rId2" Type="http://schemas.openxmlformats.org/officeDocument/2006/relationships/notesMaster" Target="../notesMasters/notesMaster1.xml" /></Relationships>
</file>

<file path=ppt/notesSlides/_rels/notesSlide218.xml.rels>&#65279;<?xml version="1.0" encoding="utf-8" standalone="yes"?><Relationships xmlns="http://schemas.openxmlformats.org/package/2006/relationships"><Relationship Id="rId1" Type="http://schemas.openxmlformats.org/officeDocument/2006/relationships/slide" Target="../slides/slide380.xml" /><Relationship Id="rId2" Type="http://schemas.openxmlformats.org/officeDocument/2006/relationships/notesMaster" Target="../notesMasters/notesMaster1.xml" /></Relationships>
</file>

<file path=ppt/notesSlides/_rels/notesSlide219.xml.rels>&#65279;<?xml version="1.0" encoding="utf-8" standalone="yes"?><Relationships xmlns="http://schemas.openxmlformats.org/package/2006/relationships"><Relationship Id="rId1" Type="http://schemas.openxmlformats.org/officeDocument/2006/relationships/slide" Target="../slides/slide381.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20.xml.rels>&#65279;<?xml version="1.0" encoding="utf-8" standalone="yes"?><Relationships xmlns="http://schemas.openxmlformats.org/package/2006/relationships"><Relationship Id="rId1" Type="http://schemas.openxmlformats.org/officeDocument/2006/relationships/slide" Target="../slides/slide397.xml" /><Relationship Id="rId2" Type="http://schemas.openxmlformats.org/officeDocument/2006/relationships/notesMaster" Target="../notesMasters/notesMaster1.xml" /></Relationships>
</file>

<file path=ppt/notesSlides/_rels/notesSlide221.xml.rels>&#65279;<?xml version="1.0" encoding="utf-8" standalone="yes"?><Relationships xmlns="http://schemas.openxmlformats.org/package/2006/relationships"><Relationship Id="rId1" Type="http://schemas.openxmlformats.org/officeDocument/2006/relationships/slide" Target="../slides/slide400.xml" /><Relationship Id="rId2" Type="http://schemas.openxmlformats.org/officeDocument/2006/relationships/notesMaster" Target="../notesMasters/notesMaster1.xml" /></Relationships>
</file>

<file path=ppt/notesSlides/_rels/notesSlide222.xml.rels>&#65279;<?xml version="1.0" encoding="utf-8" standalone="yes"?><Relationships xmlns="http://schemas.openxmlformats.org/package/2006/relationships"><Relationship Id="rId1" Type="http://schemas.openxmlformats.org/officeDocument/2006/relationships/slide" Target="../slides/slide405.xml" /><Relationship Id="rId2" Type="http://schemas.openxmlformats.org/officeDocument/2006/relationships/notesMaster" Target="../notesMasters/notesMaster1.xml" /></Relationships>
</file>

<file path=ppt/notesSlides/_rels/notesSlide223.xml.rels>&#65279;<?xml version="1.0" encoding="utf-8" standalone="yes"?><Relationships xmlns="http://schemas.openxmlformats.org/package/2006/relationships"><Relationship Id="rId1" Type="http://schemas.openxmlformats.org/officeDocument/2006/relationships/slide" Target="../slides/slide406.xml" /><Relationship Id="rId2" Type="http://schemas.openxmlformats.org/officeDocument/2006/relationships/notesMaster" Target="../notesMasters/notesMaster1.xml" /></Relationships>
</file>

<file path=ppt/notesSlides/_rels/notesSlide224.xml.rels>&#65279;<?xml version="1.0" encoding="utf-8" standalone="yes"?><Relationships xmlns="http://schemas.openxmlformats.org/package/2006/relationships"><Relationship Id="rId1" Type="http://schemas.openxmlformats.org/officeDocument/2006/relationships/slide" Target="../slides/slide407.xml" /><Relationship Id="rId2" Type="http://schemas.openxmlformats.org/officeDocument/2006/relationships/notesMaster" Target="../notesMasters/notesMaster1.xml" /></Relationships>
</file>

<file path=ppt/notesSlides/_rels/notesSlide225.xml.rels>&#65279;<?xml version="1.0" encoding="utf-8" standalone="yes"?><Relationships xmlns="http://schemas.openxmlformats.org/package/2006/relationships"><Relationship Id="rId1" Type="http://schemas.openxmlformats.org/officeDocument/2006/relationships/slide" Target="../slides/slide409.xml" /><Relationship Id="rId2" Type="http://schemas.openxmlformats.org/officeDocument/2006/relationships/notesMaster" Target="../notesMasters/notesMaster1.xml" /></Relationships>
</file>

<file path=ppt/notesSlides/_rels/notesSlide226.xml.rels>&#65279;<?xml version="1.0" encoding="utf-8" standalone="yes"?><Relationships xmlns="http://schemas.openxmlformats.org/package/2006/relationships"><Relationship Id="rId1" Type="http://schemas.openxmlformats.org/officeDocument/2006/relationships/slide" Target="../slides/slide410.xml" /><Relationship Id="rId2" Type="http://schemas.openxmlformats.org/officeDocument/2006/relationships/notesMaster" Target="../notesMasters/notesMaster1.xml" /></Relationships>
</file>

<file path=ppt/notesSlides/_rels/notesSlide227.xml.rels>&#65279;<?xml version="1.0" encoding="utf-8" standalone="yes"?><Relationships xmlns="http://schemas.openxmlformats.org/package/2006/relationships"><Relationship Id="rId1" Type="http://schemas.openxmlformats.org/officeDocument/2006/relationships/slide" Target="../slides/slide411.xml" /><Relationship Id="rId2" Type="http://schemas.openxmlformats.org/officeDocument/2006/relationships/notesMaster" Target="../notesMasters/notesMaster1.xml" /></Relationships>
</file>

<file path=ppt/notesSlides/_rels/notesSlide228.xml.rels>&#65279;<?xml version="1.0" encoding="utf-8" standalone="yes"?><Relationships xmlns="http://schemas.openxmlformats.org/package/2006/relationships"><Relationship Id="rId1" Type="http://schemas.openxmlformats.org/officeDocument/2006/relationships/slide" Target="../slides/slide412.xml" /><Relationship Id="rId2" Type="http://schemas.openxmlformats.org/officeDocument/2006/relationships/notesMaster" Target="../notesMasters/notesMaster1.xml" /></Relationships>
</file>

<file path=ppt/notesSlides/_rels/notesSlide229.xml.rels>&#65279;<?xml version="1.0" encoding="utf-8" standalone="yes"?><Relationships xmlns="http://schemas.openxmlformats.org/package/2006/relationships"><Relationship Id="rId1" Type="http://schemas.openxmlformats.org/officeDocument/2006/relationships/slide" Target="../slides/slide413.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30.xml.rels>&#65279;<?xml version="1.0" encoding="utf-8" standalone="yes"?><Relationships xmlns="http://schemas.openxmlformats.org/package/2006/relationships"><Relationship Id="rId1" Type="http://schemas.openxmlformats.org/officeDocument/2006/relationships/slide" Target="../slides/slide414.xml" /><Relationship Id="rId2" Type="http://schemas.openxmlformats.org/officeDocument/2006/relationships/notesMaster" Target="../notesMasters/notesMaster1.xml" /></Relationships>
</file>

<file path=ppt/notesSlides/_rels/notesSlide231.xml.rels>&#65279;<?xml version="1.0" encoding="utf-8" standalone="yes"?><Relationships xmlns="http://schemas.openxmlformats.org/package/2006/relationships"><Relationship Id="rId1" Type="http://schemas.openxmlformats.org/officeDocument/2006/relationships/slide" Target="../slides/slide415.xml" /><Relationship Id="rId2" Type="http://schemas.openxmlformats.org/officeDocument/2006/relationships/notesMaster" Target="../notesMasters/notesMaster1.xml" /></Relationships>
</file>

<file path=ppt/notesSlides/_rels/notesSlide232.xml.rels>&#65279;<?xml version="1.0" encoding="utf-8" standalone="yes"?><Relationships xmlns="http://schemas.openxmlformats.org/package/2006/relationships"><Relationship Id="rId1" Type="http://schemas.openxmlformats.org/officeDocument/2006/relationships/slide" Target="../slides/slide416.xml" /><Relationship Id="rId2" Type="http://schemas.openxmlformats.org/officeDocument/2006/relationships/notesMaster" Target="../notesMasters/notesMaster1.xml" /></Relationships>
</file>

<file path=ppt/notesSlides/_rels/notesSlide233.xml.rels>&#65279;<?xml version="1.0" encoding="utf-8" standalone="yes"?><Relationships xmlns="http://schemas.openxmlformats.org/package/2006/relationships"><Relationship Id="rId1" Type="http://schemas.openxmlformats.org/officeDocument/2006/relationships/slide" Target="../slides/slide417.xml" /><Relationship Id="rId2" Type="http://schemas.openxmlformats.org/officeDocument/2006/relationships/notesMaster" Target="../notesMasters/notesMaster1.xml" /></Relationships>
</file>

<file path=ppt/notesSlides/_rels/notesSlide234.xml.rels>&#65279;<?xml version="1.0" encoding="utf-8" standalone="yes"?><Relationships xmlns="http://schemas.openxmlformats.org/package/2006/relationships"><Relationship Id="rId1" Type="http://schemas.openxmlformats.org/officeDocument/2006/relationships/slide" Target="../slides/slide418.xml" /><Relationship Id="rId2" Type="http://schemas.openxmlformats.org/officeDocument/2006/relationships/notesMaster" Target="../notesMasters/notesMaster1.xml" /></Relationships>
</file>

<file path=ppt/notesSlides/_rels/notesSlide235.xml.rels>&#65279;<?xml version="1.0" encoding="utf-8" standalone="yes"?><Relationships xmlns="http://schemas.openxmlformats.org/package/2006/relationships"><Relationship Id="rId1" Type="http://schemas.openxmlformats.org/officeDocument/2006/relationships/slide" Target="../slides/slide419.xml" /><Relationship Id="rId2" Type="http://schemas.openxmlformats.org/officeDocument/2006/relationships/notesMaster" Target="../notesMasters/notesMaster1.xml" /></Relationships>
</file>

<file path=ppt/notesSlides/_rels/notesSlide236.xml.rels>&#65279;<?xml version="1.0" encoding="utf-8" standalone="yes"?><Relationships xmlns="http://schemas.openxmlformats.org/package/2006/relationships"><Relationship Id="rId1" Type="http://schemas.openxmlformats.org/officeDocument/2006/relationships/slide" Target="../slides/slide420.xml" /><Relationship Id="rId2" Type="http://schemas.openxmlformats.org/officeDocument/2006/relationships/notesMaster" Target="../notesMasters/notesMaster1.xml" /></Relationships>
</file>

<file path=ppt/notesSlides/_rels/notesSlide237.xml.rels>&#65279;<?xml version="1.0" encoding="utf-8" standalone="yes"?><Relationships xmlns="http://schemas.openxmlformats.org/package/2006/relationships"><Relationship Id="rId1" Type="http://schemas.openxmlformats.org/officeDocument/2006/relationships/slide" Target="../slides/slide421.xml" /><Relationship Id="rId2" Type="http://schemas.openxmlformats.org/officeDocument/2006/relationships/notesMaster" Target="../notesMasters/notesMaster1.xml" /></Relationships>
</file>

<file path=ppt/notesSlides/_rels/notesSlide238.xml.rels>&#65279;<?xml version="1.0" encoding="utf-8" standalone="yes"?><Relationships xmlns="http://schemas.openxmlformats.org/package/2006/relationships"><Relationship Id="rId1" Type="http://schemas.openxmlformats.org/officeDocument/2006/relationships/slide" Target="../slides/slide426.xml" /><Relationship Id="rId2" Type="http://schemas.openxmlformats.org/officeDocument/2006/relationships/notesMaster" Target="../notesMasters/notesMaster1.xml" /></Relationships>
</file>

<file path=ppt/notesSlides/_rels/notesSlide239.xml.rels>&#65279;<?xml version="1.0" encoding="utf-8" standalone="yes"?><Relationships xmlns="http://schemas.openxmlformats.org/package/2006/relationships"><Relationship Id="rId1" Type="http://schemas.openxmlformats.org/officeDocument/2006/relationships/slide" Target="../slides/slide428.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40.xml.rels>&#65279;<?xml version="1.0" encoding="utf-8" standalone="yes"?><Relationships xmlns="http://schemas.openxmlformats.org/package/2006/relationships"><Relationship Id="rId1" Type="http://schemas.openxmlformats.org/officeDocument/2006/relationships/slide" Target="../slides/slide430.xml" /><Relationship Id="rId2" Type="http://schemas.openxmlformats.org/officeDocument/2006/relationships/notesMaster" Target="../notesMasters/notesMaster1.xml" /></Relationships>
</file>

<file path=ppt/notesSlides/_rels/notesSlide241.xml.rels>&#65279;<?xml version="1.0" encoding="utf-8" standalone="yes"?><Relationships xmlns="http://schemas.openxmlformats.org/package/2006/relationships"><Relationship Id="rId1" Type="http://schemas.openxmlformats.org/officeDocument/2006/relationships/slide" Target="../slides/slide432.xml" /><Relationship Id="rId2" Type="http://schemas.openxmlformats.org/officeDocument/2006/relationships/notesMaster" Target="../notesMasters/notesMaster1.xml" /></Relationships>
</file>

<file path=ppt/notesSlides/_rels/notesSlide242.xml.rels>&#65279;<?xml version="1.0" encoding="utf-8" standalone="yes"?><Relationships xmlns="http://schemas.openxmlformats.org/package/2006/relationships"><Relationship Id="rId1" Type="http://schemas.openxmlformats.org/officeDocument/2006/relationships/slide" Target="../slides/slide433.xml" /><Relationship Id="rId2" Type="http://schemas.openxmlformats.org/officeDocument/2006/relationships/notesMaster" Target="../notesMasters/notesMaster1.xml" /></Relationships>
</file>

<file path=ppt/notesSlides/_rels/notesSlide243.xml.rels>&#65279;<?xml version="1.0" encoding="utf-8" standalone="yes"?><Relationships xmlns="http://schemas.openxmlformats.org/package/2006/relationships"><Relationship Id="rId1" Type="http://schemas.openxmlformats.org/officeDocument/2006/relationships/slide" Target="../slides/slide434.xml" /><Relationship Id="rId2" Type="http://schemas.openxmlformats.org/officeDocument/2006/relationships/notesMaster" Target="../notesMasters/notesMaster1.xml" /></Relationships>
</file>

<file path=ppt/notesSlides/_rels/notesSlide244.xml.rels>&#65279;<?xml version="1.0" encoding="utf-8" standalone="yes"?><Relationships xmlns="http://schemas.openxmlformats.org/package/2006/relationships"><Relationship Id="rId1" Type="http://schemas.openxmlformats.org/officeDocument/2006/relationships/slide" Target="../slides/slide435.xml" /><Relationship Id="rId2" Type="http://schemas.openxmlformats.org/officeDocument/2006/relationships/notesMaster" Target="../notesMasters/notesMaster1.xml" /></Relationships>
</file>

<file path=ppt/notesSlides/_rels/notesSlide245.xml.rels>&#65279;<?xml version="1.0" encoding="utf-8" standalone="yes"?><Relationships xmlns="http://schemas.openxmlformats.org/package/2006/relationships"><Relationship Id="rId1" Type="http://schemas.openxmlformats.org/officeDocument/2006/relationships/slide" Target="../slides/slide436.xml" /><Relationship Id="rId2" Type="http://schemas.openxmlformats.org/officeDocument/2006/relationships/notesMaster" Target="../notesMasters/notesMaster1.xml" /></Relationships>
</file>

<file path=ppt/notesSlides/_rels/notesSlide246.xml.rels>&#65279;<?xml version="1.0" encoding="utf-8" standalone="yes"?><Relationships xmlns="http://schemas.openxmlformats.org/package/2006/relationships"><Relationship Id="rId1" Type="http://schemas.openxmlformats.org/officeDocument/2006/relationships/slide" Target="../slides/slide437.xml" /><Relationship Id="rId2" Type="http://schemas.openxmlformats.org/officeDocument/2006/relationships/notesMaster" Target="../notesMasters/notesMaster1.xml" /></Relationships>
</file>

<file path=ppt/notesSlides/_rels/notesSlide247.xml.rels>&#65279;<?xml version="1.0" encoding="utf-8" standalone="yes"?><Relationships xmlns="http://schemas.openxmlformats.org/package/2006/relationships"><Relationship Id="rId1" Type="http://schemas.openxmlformats.org/officeDocument/2006/relationships/slide" Target="../slides/slide438.xml" /><Relationship Id="rId2" Type="http://schemas.openxmlformats.org/officeDocument/2006/relationships/notesMaster" Target="../notesMasters/notesMaster1.xml" /></Relationships>
</file>

<file path=ppt/notesSlides/_rels/notesSlide248.xml.rels>&#65279;<?xml version="1.0" encoding="utf-8" standalone="yes"?><Relationships xmlns="http://schemas.openxmlformats.org/package/2006/relationships"><Relationship Id="rId1" Type="http://schemas.openxmlformats.org/officeDocument/2006/relationships/slide" Target="../slides/slide439.xml" /><Relationship Id="rId2" Type="http://schemas.openxmlformats.org/officeDocument/2006/relationships/notesMaster" Target="../notesMasters/notesMaster1.xml" /></Relationships>
</file>

<file path=ppt/notesSlides/_rels/notesSlide249.xml.rels>&#65279;<?xml version="1.0" encoding="utf-8" standalone="yes"?><Relationships xmlns="http://schemas.openxmlformats.org/package/2006/relationships"><Relationship Id="rId1" Type="http://schemas.openxmlformats.org/officeDocument/2006/relationships/slide" Target="../slides/slide440.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250.xml.rels>&#65279;<?xml version="1.0" encoding="utf-8" standalone="yes"?><Relationships xmlns="http://schemas.openxmlformats.org/package/2006/relationships"><Relationship Id="rId1" Type="http://schemas.openxmlformats.org/officeDocument/2006/relationships/slide" Target="../slides/slide441.xml" /><Relationship Id="rId2" Type="http://schemas.openxmlformats.org/officeDocument/2006/relationships/notesMaster" Target="../notesMasters/notesMaster1.xml" /></Relationships>
</file>

<file path=ppt/notesSlides/_rels/notesSlide251.xml.rels>&#65279;<?xml version="1.0" encoding="utf-8" standalone="yes"?><Relationships xmlns="http://schemas.openxmlformats.org/package/2006/relationships"><Relationship Id="rId1" Type="http://schemas.openxmlformats.org/officeDocument/2006/relationships/slide" Target="../slides/slide445.xml" /><Relationship Id="rId2" Type="http://schemas.openxmlformats.org/officeDocument/2006/relationships/notesMaster" Target="../notesMasters/notesMaster1.xml" /></Relationships>
</file>

<file path=ppt/notesSlides/_rels/notesSlide252.xml.rels>&#65279;<?xml version="1.0" encoding="utf-8" standalone="yes"?><Relationships xmlns="http://schemas.openxmlformats.org/package/2006/relationships"><Relationship Id="rId1" Type="http://schemas.openxmlformats.org/officeDocument/2006/relationships/slide" Target="../slides/slide447.xml" /><Relationship Id="rId2" Type="http://schemas.openxmlformats.org/officeDocument/2006/relationships/notesMaster" Target="../notesMasters/notesMaster1.xml" /></Relationships>
</file>

<file path=ppt/notesSlides/_rels/notesSlide253.xml.rels>&#65279;<?xml version="1.0" encoding="utf-8" standalone="yes"?><Relationships xmlns="http://schemas.openxmlformats.org/package/2006/relationships"><Relationship Id="rId1" Type="http://schemas.openxmlformats.org/officeDocument/2006/relationships/slide" Target="../slides/slide452.xml" /><Relationship Id="rId2" Type="http://schemas.openxmlformats.org/officeDocument/2006/relationships/notesMaster" Target="../notesMasters/notesMaster1.xml" /></Relationships>
</file>

<file path=ppt/notesSlides/_rels/notesSlide254.xml.rels>&#65279;<?xml version="1.0" encoding="utf-8" standalone="yes"?><Relationships xmlns="http://schemas.openxmlformats.org/package/2006/relationships"><Relationship Id="rId1" Type="http://schemas.openxmlformats.org/officeDocument/2006/relationships/slide" Target="../slides/slide453.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90.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98.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99.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101.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105.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120.xml" /><Relationship Id="rId2" Type="http://schemas.openxmlformats.org/officeDocument/2006/relationships/notesMaster" Target="../notesMasters/notesMaster1.xml" /></Relationships>
</file>

<file path=ppt/notesSlides/_rels/notesSlide87.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88.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89.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90.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91.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92.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93.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94.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95.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96.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97.xml.rels>&#65279;<?xml version="1.0" encoding="utf-8" standalone="yes"?><Relationships xmlns="http://schemas.openxmlformats.org/package/2006/relationships"><Relationship Id="rId1" Type="http://schemas.openxmlformats.org/officeDocument/2006/relationships/slide" Target="../slides/slide142.xml" /><Relationship Id="rId2" Type="http://schemas.openxmlformats.org/officeDocument/2006/relationships/notesMaster" Target="../notesMasters/notesMaster1.xml" /></Relationships>
</file>

<file path=ppt/notesSlides/_rels/notesSlide98.xml.rels>&#65279;<?xml version="1.0" encoding="utf-8" standalone="yes"?><Relationships xmlns="http://schemas.openxmlformats.org/package/2006/relationships"><Relationship Id="rId1" Type="http://schemas.openxmlformats.org/officeDocument/2006/relationships/slide" Target="../slides/slide143.xml" /><Relationship Id="rId2" Type="http://schemas.openxmlformats.org/officeDocument/2006/relationships/notesMaster" Target="../notesMasters/notesMaster1.xml" /></Relationships>
</file>

<file path=ppt/notesSlides/_rels/notesSlide99.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a:t>
            </a:fld>
            <a:endParaRPr lang="da-DK"/>
          </a:p>
        </p:txBody>
      </p:sp>
    </p:spTree>
    <p:extLst>
      <p:ext uri="{BB962C8B-B14F-4D97-AF65-F5344CB8AC3E}">
        <p14:creationId xmlns:p14="http://schemas.microsoft.com/office/powerpoint/2010/main" val="3215858504"/>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a:t>
            </a:fld>
            <a:endParaRPr lang="da-DK"/>
          </a:p>
        </p:txBody>
      </p:sp>
    </p:spTree>
    <p:extLst>
      <p:ext uri="{BB962C8B-B14F-4D97-AF65-F5344CB8AC3E}">
        <p14:creationId xmlns:p14="http://schemas.microsoft.com/office/powerpoint/2010/main" val="1179452762"/>
      </p:ext>
    </p:extLst>
  </p:cSld>
  <p:clrMapOvr>
    <a:masterClrMapping/>
  </p:clrMapOvr>
</p:notes>
</file>

<file path=ppt/notesSlides/notesSlide10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145</a:t>
            </a:fld>
            <a:endParaRPr lang="da-DK"/>
          </a:p>
        </p:txBody>
      </p:sp>
    </p:spTree>
    <p:extLst>
      <p:ext uri="{BB962C8B-B14F-4D97-AF65-F5344CB8AC3E}">
        <p14:creationId xmlns:p14="http://schemas.microsoft.com/office/powerpoint/2010/main" val="3362377248"/>
      </p:ext>
    </p:extLst>
  </p:cSld>
  <p:clrMapOvr>
    <a:masterClrMapping/>
  </p:clrMapOvr>
</p:notes>
</file>

<file path=ppt/notesSlides/notesSlide10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146</a:t>
            </a:fld>
            <a:endParaRPr lang="da-DK"/>
          </a:p>
        </p:txBody>
      </p:sp>
    </p:spTree>
    <p:extLst>
      <p:ext uri="{BB962C8B-B14F-4D97-AF65-F5344CB8AC3E}">
        <p14:creationId xmlns:p14="http://schemas.microsoft.com/office/powerpoint/2010/main" val="468952336"/>
      </p:ext>
    </p:extLst>
  </p:cSld>
  <p:clrMapOvr>
    <a:masterClrMapping/>
  </p:clrMapOvr>
</p:notes>
</file>

<file path=ppt/notesSlides/notesSlide10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149</a:t>
            </a:fld>
            <a:endParaRPr lang="da-DK"/>
          </a:p>
        </p:txBody>
      </p:sp>
    </p:spTree>
    <p:extLst>
      <p:ext uri="{BB962C8B-B14F-4D97-AF65-F5344CB8AC3E}">
        <p14:creationId xmlns:p14="http://schemas.microsoft.com/office/powerpoint/2010/main" val="3133719440"/>
      </p:ext>
    </p:extLst>
  </p:cSld>
  <p:clrMapOvr>
    <a:masterClrMapping/>
  </p:clrMapOvr>
</p:notes>
</file>

<file path=ppt/notesSlides/notesSlide10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150</a:t>
            </a:fld>
            <a:endParaRPr lang="da-DK"/>
          </a:p>
        </p:txBody>
      </p:sp>
    </p:spTree>
    <p:extLst>
      <p:ext uri="{BB962C8B-B14F-4D97-AF65-F5344CB8AC3E}">
        <p14:creationId xmlns:p14="http://schemas.microsoft.com/office/powerpoint/2010/main" val="8134401"/>
      </p:ext>
    </p:extLst>
  </p:cSld>
  <p:clrMapOvr>
    <a:masterClrMapping/>
  </p:clrMapOvr>
</p:notes>
</file>

<file path=ppt/notesSlides/notesSlide10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153</a:t>
            </a:fld>
            <a:endParaRPr lang="da-DK"/>
          </a:p>
        </p:txBody>
      </p:sp>
    </p:spTree>
    <p:extLst>
      <p:ext uri="{BB962C8B-B14F-4D97-AF65-F5344CB8AC3E}">
        <p14:creationId xmlns:p14="http://schemas.microsoft.com/office/powerpoint/2010/main" val="1502167915"/>
      </p:ext>
    </p:extLst>
  </p:cSld>
  <p:clrMapOvr>
    <a:masterClrMapping/>
  </p:clrMapOvr>
</p:notes>
</file>

<file path=ppt/notesSlides/notesSlide10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154</a:t>
            </a:fld>
            <a:endParaRPr lang="da-DK"/>
          </a:p>
        </p:txBody>
      </p:sp>
    </p:spTree>
    <p:extLst>
      <p:ext uri="{BB962C8B-B14F-4D97-AF65-F5344CB8AC3E}">
        <p14:creationId xmlns:p14="http://schemas.microsoft.com/office/powerpoint/2010/main" val="3035750280"/>
      </p:ext>
    </p:extLst>
  </p:cSld>
  <p:clrMapOvr>
    <a:masterClrMapping/>
  </p:clrMapOvr>
</p:notes>
</file>

<file path=ppt/notesSlides/notesSlide10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155</a:t>
            </a:fld>
            <a:endParaRPr lang="da-DK"/>
          </a:p>
        </p:txBody>
      </p:sp>
    </p:spTree>
    <p:extLst>
      <p:ext uri="{BB962C8B-B14F-4D97-AF65-F5344CB8AC3E}">
        <p14:creationId xmlns:p14="http://schemas.microsoft.com/office/powerpoint/2010/main" val="4247540329"/>
      </p:ext>
    </p:extLst>
  </p:cSld>
  <p:clrMapOvr>
    <a:masterClrMapping/>
  </p:clrMapOvr>
</p:notes>
</file>

<file path=ppt/notesSlides/notesSlide10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156</a:t>
            </a:fld>
            <a:endParaRPr lang="da-DK"/>
          </a:p>
        </p:txBody>
      </p:sp>
    </p:spTree>
    <p:extLst>
      <p:ext uri="{BB962C8B-B14F-4D97-AF65-F5344CB8AC3E}">
        <p14:creationId xmlns:p14="http://schemas.microsoft.com/office/powerpoint/2010/main" val="1595602679"/>
      </p:ext>
    </p:extLst>
  </p:cSld>
  <p:clrMapOvr>
    <a:masterClrMapping/>
  </p:clrMapOvr>
</p:notes>
</file>

<file path=ppt/notesSlides/notesSlide10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157</a:t>
            </a:fld>
            <a:endParaRPr lang="da-DK"/>
          </a:p>
        </p:txBody>
      </p:sp>
    </p:spTree>
    <p:extLst>
      <p:ext uri="{BB962C8B-B14F-4D97-AF65-F5344CB8AC3E}">
        <p14:creationId xmlns:p14="http://schemas.microsoft.com/office/powerpoint/2010/main" val="2756621419"/>
      </p:ext>
    </p:extLst>
  </p:cSld>
  <p:clrMapOvr>
    <a:masterClrMapping/>
  </p:clrMapOvr>
</p:notes>
</file>

<file path=ppt/notesSlides/notesSlide10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158</a:t>
            </a:fld>
            <a:endParaRPr lang="da-DK"/>
          </a:p>
        </p:txBody>
      </p:sp>
    </p:spTree>
    <p:extLst>
      <p:ext uri="{BB962C8B-B14F-4D97-AF65-F5344CB8AC3E}">
        <p14:creationId xmlns:p14="http://schemas.microsoft.com/office/powerpoint/2010/main" val="2839908412"/>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a:t>
            </a:fld>
            <a:endParaRPr lang="da-DK"/>
          </a:p>
        </p:txBody>
      </p:sp>
    </p:spTree>
    <p:extLst>
      <p:ext uri="{BB962C8B-B14F-4D97-AF65-F5344CB8AC3E}">
        <p14:creationId xmlns:p14="http://schemas.microsoft.com/office/powerpoint/2010/main" val="80571364"/>
      </p:ext>
    </p:extLst>
  </p:cSld>
  <p:clrMapOvr>
    <a:masterClrMapping/>
  </p:clrMapOvr>
</p:notes>
</file>

<file path=ppt/notesSlides/notesSlide1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159</a:t>
            </a:fld>
            <a:endParaRPr lang="da-DK"/>
          </a:p>
        </p:txBody>
      </p:sp>
    </p:spTree>
    <p:extLst>
      <p:ext uri="{BB962C8B-B14F-4D97-AF65-F5344CB8AC3E}">
        <p14:creationId xmlns:p14="http://schemas.microsoft.com/office/powerpoint/2010/main" val="960824695"/>
      </p:ext>
    </p:extLst>
  </p:cSld>
  <p:clrMapOvr>
    <a:masterClrMapping/>
  </p:clrMapOvr>
</p:notes>
</file>

<file path=ppt/notesSlides/notesSlide1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160</a:t>
            </a:fld>
            <a:endParaRPr lang="da-DK"/>
          </a:p>
        </p:txBody>
      </p:sp>
    </p:spTree>
    <p:extLst>
      <p:ext uri="{BB962C8B-B14F-4D97-AF65-F5344CB8AC3E}">
        <p14:creationId xmlns:p14="http://schemas.microsoft.com/office/powerpoint/2010/main" val="4086461006"/>
      </p:ext>
    </p:extLst>
  </p:cSld>
  <p:clrMapOvr>
    <a:masterClrMapping/>
  </p:clrMapOvr>
</p:notes>
</file>

<file path=ppt/notesSlides/notesSlide1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162</a:t>
            </a:fld>
            <a:endParaRPr lang="da-DK"/>
          </a:p>
        </p:txBody>
      </p:sp>
    </p:spTree>
    <p:extLst>
      <p:ext uri="{BB962C8B-B14F-4D97-AF65-F5344CB8AC3E}">
        <p14:creationId xmlns:p14="http://schemas.microsoft.com/office/powerpoint/2010/main" val="2724861614"/>
      </p:ext>
    </p:extLst>
  </p:cSld>
  <p:clrMapOvr>
    <a:masterClrMapping/>
  </p:clrMapOvr>
</p:notes>
</file>

<file path=ppt/notesSlides/notesSlide1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164</a:t>
            </a:fld>
            <a:endParaRPr lang="da-DK"/>
          </a:p>
        </p:txBody>
      </p:sp>
    </p:spTree>
    <p:extLst>
      <p:ext uri="{BB962C8B-B14F-4D97-AF65-F5344CB8AC3E}">
        <p14:creationId xmlns:p14="http://schemas.microsoft.com/office/powerpoint/2010/main" val="288291435"/>
      </p:ext>
    </p:extLst>
  </p:cSld>
  <p:clrMapOvr>
    <a:masterClrMapping/>
  </p:clrMapOvr>
</p:notes>
</file>

<file path=ppt/notesSlides/notesSlide1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167</a:t>
            </a:fld>
            <a:endParaRPr lang="da-DK"/>
          </a:p>
        </p:txBody>
      </p:sp>
    </p:spTree>
    <p:extLst>
      <p:ext uri="{BB962C8B-B14F-4D97-AF65-F5344CB8AC3E}">
        <p14:creationId xmlns:p14="http://schemas.microsoft.com/office/powerpoint/2010/main" val="1045792689"/>
      </p:ext>
    </p:extLst>
  </p:cSld>
  <p:clrMapOvr>
    <a:masterClrMapping/>
  </p:clrMapOvr>
</p:notes>
</file>

<file path=ppt/notesSlides/notesSlide1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170</a:t>
            </a:fld>
            <a:endParaRPr lang="da-DK"/>
          </a:p>
        </p:txBody>
      </p:sp>
    </p:spTree>
    <p:extLst>
      <p:ext uri="{BB962C8B-B14F-4D97-AF65-F5344CB8AC3E}">
        <p14:creationId xmlns:p14="http://schemas.microsoft.com/office/powerpoint/2010/main" val="4243745157"/>
      </p:ext>
    </p:extLst>
  </p:cSld>
  <p:clrMapOvr>
    <a:masterClrMapping/>
  </p:clrMapOvr>
</p:notes>
</file>

<file path=ppt/notesSlides/notesSlide1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171</a:t>
            </a:fld>
            <a:endParaRPr lang="da-DK"/>
          </a:p>
        </p:txBody>
      </p:sp>
    </p:spTree>
    <p:extLst>
      <p:ext uri="{BB962C8B-B14F-4D97-AF65-F5344CB8AC3E}">
        <p14:creationId xmlns:p14="http://schemas.microsoft.com/office/powerpoint/2010/main" val="2318488420"/>
      </p:ext>
    </p:extLst>
  </p:cSld>
  <p:clrMapOvr>
    <a:masterClrMapping/>
  </p:clrMapOvr>
</p:notes>
</file>

<file path=ppt/notesSlides/notesSlide1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174</a:t>
            </a:fld>
            <a:endParaRPr lang="da-DK"/>
          </a:p>
        </p:txBody>
      </p:sp>
    </p:spTree>
    <p:extLst>
      <p:ext uri="{BB962C8B-B14F-4D97-AF65-F5344CB8AC3E}">
        <p14:creationId xmlns:p14="http://schemas.microsoft.com/office/powerpoint/2010/main" val="460996753"/>
      </p:ext>
    </p:extLst>
  </p:cSld>
  <p:clrMapOvr>
    <a:masterClrMapping/>
  </p:clrMapOvr>
</p:notes>
</file>

<file path=ppt/notesSlides/notesSlide1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189</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1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190</a:t>
            </a:fld>
            <a:endParaRPr lang="da-DK"/>
          </a:p>
        </p:txBody>
      </p:sp>
    </p:spTree>
    <p:extLst>
      <p:ext uri="{BB962C8B-B14F-4D97-AF65-F5344CB8AC3E}">
        <p14:creationId xmlns:p14="http://schemas.microsoft.com/office/powerpoint/2010/main" val="1088723268"/>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a:t>
            </a:fld>
            <a:endParaRPr lang="da-DK"/>
          </a:p>
        </p:txBody>
      </p:sp>
    </p:spTree>
    <p:extLst>
      <p:ext uri="{BB962C8B-B14F-4D97-AF65-F5344CB8AC3E}">
        <p14:creationId xmlns:p14="http://schemas.microsoft.com/office/powerpoint/2010/main" val="2650704947"/>
      </p:ext>
    </p:extLst>
  </p:cSld>
  <p:clrMapOvr>
    <a:masterClrMapping/>
  </p:clrMapOvr>
</p:notes>
</file>

<file path=ppt/notesSlides/notesSlide1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191</a:t>
            </a:fld>
            <a:endParaRPr lang="da-DK"/>
          </a:p>
        </p:txBody>
      </p:sp>
    </p:spTree>
    <p:extLst>
      <p:ext uri="{BB962C8B-B14F-4D97-AF65-F5344CB8AC3E}">
        <p14:creationId xmlns:p14="http://schemas.microsoft.com/office/powerpoint/2010/main" val="262782234"/>
      </p:ext>
    </p:extLst>
  </p:cSld>
  <p:clrMapOvr>
    <a:masterClrMapping/>
  </p:clrMapOvr>
</p:notes>
</file>

<file path=ppt/notesSlides/notesSlide1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194</a:t>
            </a:fld>
            <a:endParaRPr lang="da-DK"/>
          </a:p>
        </p:txBody>
      </p:sp>
    </p:spTree>
    <p:extLst>
      <p:ext uri="{BB962C8B-B14F-4D97-AF65-F5344CB8AC3E}">
        <p14:creationId xmlns:p14="http://schemas.microsoft.com/office/powerpoint/2010/main" val="2994771527"/>
      </p:ext>
    </p:extLst>
  </p:cSld>
  <p:clrMapOvr>
    <a:masterClrMapping/>
  </p:clrMapOvr>
</p:notes>
</file>

<file path=ppt/notesSlides/notesSlide1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195</a:t>
            </a:fld>
            <a:endParaRPr lang="da-DK"/>
          </a:p>
        </p:txBody>
      </p:sp>
    </p:spTree>
    <p:extLst>
      <p:ext uri="{BB962C8B-B14F-4D97-AF65-F5344CB8AC3E}">
        <p14:creationId xmlns:p14="http://schemas.microsoft.com/office/powerpoint/2010/main" val="4155685953"/>
      </p:ext>
    </p:extLst>
  </p:cSld>
  <p:clrMapOvr>
    <a:masterClrMapping/>
  </p:clrMapOvr>
</p:notes>
</file>

<file path=ppt/notesSlides/notesSlide1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196</a:t>
            </a:fld>
            <a:endParaRPr lang="da-DK"/>
          </a:p>
        </p:txBody>
      </p:sp>
    </p:spTree>
    <p:extLst>
      <p:ext uri="{BB962C8B-B14F-4D97-AF65-F5344CB8AC3E}">
        <p14:creationId xmlns:p14="http://schemas.microsoft.com/office/powerpoint/2010/main" val="2697848962"/>
      </p:ext>
    </p:extLst>
  </p:cSld>
  <p:clrMapOvr>
    <a:masterClrMapping/>
  </p:clrMapOvr>
</p:notes>
</file>

<file path=ppt/notesSlides/notesSlide1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197</a:t>
            </a:fld>
            <a:endParaRPr lang="da-DK"/>
          </a:p>
        </p:txBody>
      </p:sp>
    </p:spTree>
    <p:extLst>
      <p:ext uri="{BB962C8B-B14F-4D97-AF65-F5344CB8AC3E}">
        <p14:creationId xmlns:p14="http://schemas.microsoft.com/office/powerpoint/2010/main" val="834744671"/>
      </p:ext>
    </p:extLst>
  </p:cSld>
  <p:clrMapOvr>
    <a:masterClrMapping/>
  </p:clrMapOvr>
</p:notes>
</file>

<file path=ppt/notesSlides/notesSlide1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198</a:t>
            </a:fld>
            <a:endParaRPr lang="da-DK"/>
          </a:p>
        </p:txBody>
      </p:sp>
    </p:spTree>
    <p:extLst>
      <p:ext uri="{BB962C8B-B14F-4D97-AF65-F5344CB8AC3E}">
        <p14:creationId xmlns:p14="http://schemas.microsoft.com/office/powerpoint/2010/main" val="1066774400"/>
      </p:ext>
    </p:extLst>
  </p:cSld>
  <p:clrMapOvr>
    <a:masterClrMapping/>
  </p:clrMapOvr>
</p:notes>
</file>

<file path=ppt/notesSlides/notesSlide1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199</a:t>
            </a:fld>
            <a:endParaRPr lang="da-DK"/>
          </a:p>
        </p:txBody>
      </p:sp>
    </p:spTree>
    <p:extLst>
      <p:ext uri="{BB962C8B-B14F-4D97-AF65-F5344CB8AC3E}">
        <p14:creationId xmlns:p14="http://schemas.microsoft.com/office/powerpoint/2010/main" val="3992292844"/>
      </p:ext>
    </p:extLst>
  </p:cSld>
  <p:clrMapOvr>
    <a:masterClrMapping/>
  </p:clrMapOvr>
</p:notes>
</file>

<file path=ppt/notesSlides/notesSlide1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203</a:t>
            </a:fld>
            <a:endParaRPr lang="da-DK"/>
          </a:p>
        </p:txBody>
      </p:sp>
    </p:spTree>
    <p:extLst>
      <p:ext uri="{BB962C8B-B14F-4D97-AF65-F5344CB8AC3E}">
        <p14:creationId xmlns:p14="http://schemas.microsoft.com/office/powerpoint/2010/main" val="2739746077"/>
      </p:ext>
    </p:extLst>
  </p:cSld>
  <p:clrMapOvr>
    <a:masterClrMapping/>
  </p:clrMapOvr>
</p:notes>
</file>

<file path=ppt/notesSlides/notesSlide1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204</a:t>
            </a:fld>
            <a:endParaRPr lang="da-DK"/>
          </a:p>
        </p:txBody>
      </p:sp>
    </p:spTree>
    <p:extLst>
      <p:ext uri="{BB962C8B-B14F-4D97-AF65-F5344CB8AC3E}">
        <p14:creationId xmlns:p14="http://schemas.microsoft.com/office/powerpoint/2010/main" val="347034763"/>
      </p:ext>
    </p:extLst>
  </p:cSld>
  <p:clrMapOvr>
    <a:masterClrMapping/>
  </p:clrMapOvr>
</p:notes>
</file>

<file path=ppt/notesSlides/notesSlide1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205</a:t>
            </a:fld>
            <a:endParaRPr lang="da-DK"/>
          </a:p>
        </p:txBody>
      </p:sp>
    </p:spTree>
    <p:extLst>
      <p:ext uri="{BB962C8B-B14F-4D97-AF65-F5344CB8AC3E}">
        <p14:creationId xmlns:p14="http://schemas.microsoft.com/office/powerpoint/2010/main" val="512210408"/>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17</a:t>
            </a:fld>
            <a:endParaRPr lang="da-DK"/>
          </a:p>
        </p:txBody>
      </p:sp>
    </p:spTree>
    <p:extLst>
      <p:ext uri="{BB962C8B-B14F-4D97-AF65-F5344CB8AC3E}">
        <p14:creationId xmlns:p14="http://schemas.microsoft.com/office/powerpoint/2010/main" val="2566924505"/>
      </p:ext>
    </p:extLst>
  </p:cSld>
  <p:clrMapOvr>
    <a:masterClrMapping/>
  </p:clrMapOvr>
</p:notes>
</file>

<file path=ppt/notesSlides/notesSlide1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206</a:t>
            </a:fld>
            <a:endParaRPr lang="da-DK"/>
          </a:p>
        </p:txBody>
      </p:sp>
    </p:spTree>
    <p:extLst>
      <p:ext uri="{BB962C8B-B14F-4D97-AF65-F5344CB8AC3E}">
        <p14:creationId xmlns:p14="http://schemas.microsoft.com/office/powerpoint/2010/main" val="3699659397"/>
      </p:ext>
    </p:extLst>
  </p:cSld>
  <p:clrMapOvr>
    <a:masterClrMapping/>
  </p:clrMapOvr>
</p:notes>
</file>

<file path=ppt/notesSlides/notesSlide1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210</a:t>
            </a:fld>
            <a:endParaRPr lang="da-DK"/>
          </a:p>
        </p:txBody>
      </p:sp>
    </p:spTree>
    <p:extLst>
      <p:ext uri="{BB962C8B-B14F-4D97-AF65-F5344CB8AC3E}">
        <p14:creationId xmlns:p14="http://schemas.microsoft.com/office/powerpoint/2010/main" val="2284971095"/>
      </p:ext>
    </p:extLst>
  </p:cSld>
  <p:clrMapOvr>
    <a:masterClrMapping/>
  </p:clrMapOvr>
</p:notes>
</file>

<file path=ppt/notesSlides/notesSlide1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211</a:t>
            </a:fld>
            <a:endParaRPr lang="da-DK"/>
          </a:p>
        </p:txBody>
      </p:sp>
    </p:spTree>
    <p:extLst>
      <p:ext uri="{BB962C8B-B14F-4D97-AF65-F5344CB8AC3E}">
        <p14:creationId xmlns:p14="http://schemas.microsoft.com/office/powerpoint/2010/main" val="1959688983"/>
      </p:ext>
    </p:extLst>
  </p:cSld>
  <p:clrMapOvr>
    <a:masterClrMapping/>
  </p:clrMapOvr>
</p:notes>
</file>

<file path=ppt/notesSlides/notesSlide1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214</a:t>
            </a:fld>
            <a:endParaRPr lang="da-DK"/>
          </a:p>
        </p:txBody>
      </p:sp>
    </p:spTree>
    <p:extLst>
      <p:ext uri="{BB962C8B-B14F-4D97-AF65-F5344CB8AC3E}">
        <p14:creationId xmlns:p14="http://schemas.microsoft.com/office/powerpoint/2010/main" val="2718911825"/>
      </p:ext>
    </p:extLst>
  </p:cSld>
  <p:clrMapOvr>
    <a:masterClrMapping/>
  </p:clrMapOvr>
</p:notes>
</file>

<file path=ppt/notesSlides/notesSlide1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216</a:t>
            </a:fld>
            <a:endParaRPr lang="da-DK"/>
          </a:p>
        </p:txBody>
      </p:sp>
    </p:spTree>
    <p:extLst>
      <p:ext uri="{BB962C8B-B14F-4D97-AF65-F5344CB8AC3E}">
        <p14:creationId xmlns:p14="http://schemas.microsoft.com/office/powerpoint/2010/main" val="2172728374"/>
      </p:ext>
    </p:extLst>
  </p:cSld>
  <p:clrMapOvr>
    <a:masterClrMapping/>
  </p:clrMapOvr>
</p:notes>
</file>

<file path=ppt/notesSlides/notesSlide1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217</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1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218</a:t>
            </a:fld>
            <a:endParaRPr lang="da-DK"/>
          </a:p>
        </p:txBody>
      </p:sp>
    </p:spTree>
    <p:extLst>
      <p:ext uri="{BB962C8B-B14F-4D97-AF65-F5344CB8AC3E}">
        <p14:creationId xmlns:p14="http://schemas.microsoft.com/office/powerpoint/2010/main" val="2647974307"/>
      </p:ext>
    </p:extLst>
  </p:cSld>
  <p:clrMapOvr>
    <a:masterClrMapping/>
  </p:clrMapOvr>
</p:notes>
</file>

<file path=ppt/notesSlides/notesSlide1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219</a:t>
            </a:fld>
            <a:endParaRPr lang="da-DK"/>
          </a:p>
        </p:txBody>
      </p:sp>
    </p:spTree>
    <p:extLst>
      <p:ext uri="{BB962C8B-B14F-4D97-AF65-F5344CB8AC3E}">
        <p14:creationId xmlns:p14="http://schemas.microsoft.com/office/powerpoint/2010/main" val="1122594882"/>
      </p:ext>
    </p:extLst>
  </p:cSld>
  <p:clrMapOvr>
    <a:masterClrMapping/>
  </p:clrMapOvr>
</p:notes>
</file>

<file path=ppt/notesSlides/notesSlide1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221</a:t>
            </a:fld>
            <a:endParaRPr lang="da-DK"/>
          </a:p>
        </p:txBody>
      </p:sp>
    </p:spTree>
    <p:extLst>
      <p:ext uri="{BB962C8B-B14F-4D97-AF65-F5344CB8AC3E}">
        <p14:creationId xmlns:p14="http://schemas.microsoft.com/office/powerpoint/2010/main" val="83724333"/>
      </p:ext>
    </p:extLst>
  </p:cSld>
  <p:clrMapOvr>
    <a:masterClrMapping/>
  </p:clrMapOvr>
</p:notes>
</file>

<file path=ppt/notesSlides/notesSlide1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222</a:t>
            </a:fld>
            <a:endParaRPr lang="da-DK"/>
          </a:p>
        </p:txBody>
      </p:sp>
    </p:spTree>
    <p:extLst>
      <p:ext uri="{BB962C8B-B14F-4D97-AF65-F5344CB8AC3E}">
        <p14:creationId xmlns:p14="http://schemas.microsoft.com/office/powerpoint/2010/main" val="2484905971"/>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18</a:t>
            </a:fld>
            <a:endParaRPr lang="da-DK"/>
          </a:p>
        </p:txBody>
      </p:sp>
    </p:spTree>
    <p:extLst>
      <p:ext uri="{BB962C8B-B14F-4D97-AF65-F5344CB8AC3E}">
        <p14:creationId xmlns:p14="http://schemas.microsoft.com/office/powerpoint/2010/main" val="1244692072"/>
      </p:ext>
    </p:extLst>
  </p:cSld>
  <p:clrMapOvr>
    <a:masterClrMapping/>
  </p:clrMapOvr>
</p:notes>
</file>

<file path=ppt/notesSlides/notesSlide1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223</a:t>
            </a:fld>
            <a:endParaRPr lang="da-DK"/>
          </a:p>
        </p:txBody>
      </p:sp>
    </p:spTree>
    <p:extLst>
      <p:ext uri="{BB962C8B-B14F-4D97-AF65-F5344CB8AC3E}">
        <p14:creationId xmlns:p14="http://schemas.microsoft.com/office/powerpoint/2010/main" val="3254063165"/>
      </p:ext>
    </p:extLst>
  </p:cSld>
  <p:clrMapOvr>
    <a:masterClrMapping/>
  </p:clrMapOvr>
</p:notes>
</file>

<file path=ppt/notesSlides/notesSlide1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224</a:t>
            </a:fld>
            <a:endParaRPr lang="da-DK"/>
          </a:p>
        </p:txBody>
      </p:sp>
    </p:spTree>
    <p:extLst>
      <p:ext uri="{BB962C8B-B14F-4D97-AF65-F5344CB8AC3E}">
        <p14:creationId xmlns:p14="http://schemas.microsoft.com/office/powerpoint/2010/main" val="1569847861"/>
      </p:ext>
    </p:extLst>
  </p:cSld>
  <p:clrMapOvr>
    <a:masterClrMapping/>
  </p:clrMapOvr>
</p:notes>
</file>

<file path=ppt/notesSlides/notesSlide1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230</a:t>
            </a:fld>
            <a:endParaRPr lang="da-DK"/>
          </a:p>
        </p:txBody>
      </p:sp>
    </p:spTree>
    <p:extLst>
      <p:ext uri="{BB962C8B-B14F-4D97-AF65-F5344CB8AC3E}">
        <p14:creationId xmlns:p14="http://schemas.microsoft.com/office/powerpoint/2010/main" val="3992073141"/>
      </p:ext>
    </p:extLst>
  </p:cSld>
  <p:clrMapOvr>
    <a:masterClrMapping/>
  </p:clrMapOvr>
</p:notes>
</file>

<file path=ppt/notesSlides/notesSlide1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231</a:t>
            </a:fld>
            <a:endParaRPr lang="da-DK"/>
          </a:p>
        </p:txBody>
      </p:sp>
    </p:spTree>
    <p:extLst>
      <p:ext uri="{BB962C8B-B14F-4D97-AF65-F5344CB8AC3E}">
        <p14:creationId xmlns:p14="http://schemas.microsoft.com/office/powerpoint/2010/main" val="1816019536"/>
      </p:ext>
    </p:extLst>
  </p:cSld>
  <p:clrMapOvr>
    <a:masterClrMapping/>
  </p:clrMapOvr>
</p:notes>
</file>

<file path=ppt/notesSlides/notesSlide1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232</a:t>
            </a:fld>
            <a:endParaRPr lang="da-DK"/>
          </a:p>
        </p:txBody>
      </p:sp>
    </p:spTree>
    <p:extLst>
      <p:ext uri="{BB962C8B-B14F-4D97-AF65-F5344CB8AC3E}">
        <p14:creationId xmlns:p14="http://schemas.microsoft.com/office/powerpoint/2010/main" val="3268557684"/>
      </p:ext>
    </p:extLst>
  </p:cSld>
  <p:clrMapOvr>
    <a:masterClrMapping/>
  </p:clrMapOvr>
</p:notes>
</file>

<file path=ppt/notesSlides/notesSlide1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234</a:t>
            </a:fld>
            <a:endParaRPr lang="da-DK"/>
          </a:p>
        </p:txBody>
      </p:sp>
    </p:spTree>
    <p:extLst>
      <p:ext uri="{BB962C8B-B14F-4D97-AF65-F5344CB8AC3E}">
        <p14:creationId xmlns:p14="http://schemas.microsoft.com/office/powerpoint/2010/main" val="220558528"/>
      </p:ext>
    </p:extLst>
  </p:cSld>
  <p:clrMapOvr>
    <a:masterClrMapping/>
  </p:clrMapOvr>
</p:notes>
</file>

<file path=ppt/notesSlides/notesSlide1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236</a:t>
            </a:fld>
            <a:endParaRPr lang="da-DK"/>
          </a:p>
        </p:txBody>
      </p:sp>
    </p:spTree>
    <p:extLst>
      <p:ext uri="{BB962C8B-B14F-4D97-AF65-F5344CB8AC3E}">
        <p14:creationId xmlns:p14="http://schemas.microsoft.com/office/powerpoint/2010/main" val="1426131514"/>
      </p:ext>
    </p:extLst>
  </p:cSld>
  <p:clrMapOvr>
    <a:masterClrMapping/>
  </p:clrMapOvr>
</p:notes>
</file>

<file path=ppt/notesSlides/notesSlide1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241</a:t>
            </a:fld>
            <a:endParaRPr lang="da-DK"/>
          </a:p>
        </p:txBody>
      </p:sp>
    </p:spTree>
    <p:extLst>
      <p:ext uri="{BB962C8B-B14F-4D97-AF65-F5344CB8AC3E}">
        <p14:creationId xmlns:p14="http://schemas.microsoft.com/office/powerpoint/2010/main" val="1898302566"/>
      </p:ext>
    </p:extLst>
  </p:cSld>
  <p:clrMapOvr>
    <a:masterClrMapping/>
  </p:clrMapOvr>
</p:notes>
</file>

<file path=ppt/notesSlides/notesSlide1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242</a:t>
            </a:fld>
            <a:endParaRPr lang="da-DK"/>
          </a:p>
        </p:txBody>
      </p:sp>
    </p:spTree>
    <p:extLst>
      <p:ext uri="{BB962C8B-B14F-4D97-AF65-F5344CB8AC3E}">
        <p14:creationId xmlns:p14="http://schemas.microsoft.com/office/powerpoint/2010/main" val="499180833"/>
      </p:ext>
    </p:extLst>
  </p:cSld>
  <p:clrMapOvr>
    <a:masterClrMapping/>
  </p:clrMapOvr>
</p:notes>
</file>

<file path=ppt/notesSlides/notesSlide1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243</a:t>
            </a:fld>
            <a:endParaRPr lang="da-DK"/>
          </a:p>
        </p:txBody>
      </p:sp>
    </p:spTree>
    <p:extLst>
      <p:ext uri="{BB962C8B-B14F-4D97-AF65-F5344CB8AC3E}">
        <p14:creationId xmlns:p14="http://schemas.microsoft.com/office/powerpoint/2010/main" val="998877432"/>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a:t>
            </a:fld>
            <a:endParaRPr lang="da-DK"/>
          </a:p>
        </p:txBody>
      </p:sp>
    </p:spTree>
    <p:extLst>
      <p:ext uri="{BB962C8B-B14F-4D97-AF65-F5344CB8AC3E}">
        <p14:creationId xmlns:p14="http://schemas.microsoft.com/office/powerpoint/2010/main" val="1099382997"/>
      </p:ext>
    </p:extLst>
  </p:cSld>
  <p:clrMapOvr>
    <a:masterClrMapping/>
  </p:clrMapOvr>
</p:notes>
</file>

<file path=ppt/notesSlides/notesSlide1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244</a:t>
            </a:fld>
            <a:endParaRPr lang="da-DK"/>
          </a:p>
        </p:txBody>
      </p:sp>
    </p:spTree>
    <p:extLst>
      <p:ext uri="{BB962C8B-B14F-4D97-AF65-F5344CB8AC3E}">
        <p14:creationId xmlns:p14="http://schemas.microsoft.com/office/powerpoint/2010/main" val="2098063396"/>
      </p:ext>
    </p:extLst>
  </p:cSld>
  <p:clrMapOvr>
    <a:masterClrMapping/>
  </p:clrMapOvr>
</p:notes>
</file>

<file path=ppt/notesSlides/notesSlide1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245</a:t>
            </a:fld>
            <a:endParaRPr lang="da-DK"/>
          </a:p>
        </p:txBody>
      </p:sp>
    </p:spTree>
    <p:extLst>
      <p:ext uri="{BB962C8B-B14F-4D97-AF65-F5344CB8AC3E}">
        <p14:creationId xmlns:p14="http://schemas.microsoft.com/office/powerpoint/2010/main" val="3461828287"/>
      </p:ext>
    </p:extLst>
  </p:cSld>
  <p:clrMapOvr>
    <a:masterClrMapping/>
  </p:clrMapOvr>
</p:notes>
</file>

<file path=ppt/notesSlides/notesSlide1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249</a:t>
            </a:fld>
            <a:endParaRPr lang="da-DK"/>
          </a:p>
        </p:txBody>
      </p:sp>
    </p:spTree>
    <p:extLst>
      <p:ext uri="{BB962C8B-B14F-4D97-AF65-F5344CB8AC3E}">
        <p14:creationId xmlns:p14="http://schemas.microsoft.com/office/powerpoint/2010/main" val="3378973214"/>
      </p:ext>
    </p:extLst>
  </p:cSld>
  <p:clrMapOvr>
    <a:masterClrMapping/>
  </p:clrMapOvr>
</p:notes>
</file>

<file path=ppt/notesSlides/notesSlide1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250</a:t>
            </a:fld>
            <a:endParaRPr lang="da-DK"/>
          </a:p>
        </p:txBody>
      </p:sp>
    </p:spTree>
    <p:extLst>
      <p:ext uri="{BB962C8B-B14F-4D97-AF65-F5344CB8AC3E}">
        <p14:creationId xmlns:p14="http://schemas.microsoft.com/office/powerpoint/2010/main" val="1798511155"/>
      </p:ext>
    </p:extLst>
  </p:cSld>
  <p:clrMapOvr>
    <a:masterClrMapping/>
  </p:clrMapOvr>
</p:notes>
</file>

<file path=ppt/notesSlides/notesSlide1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251</a:t>
            </a:fld>
            <a:endParaRPr lang="da-DK"/>
          </a:p>
        </p:txBody>
      </p:sp>
    </p:spTree>
    <p:extLst>
      <p:ext uri="{BB962C8B-B14F-4D97-AF65-F5344CB8AC3E}">
        <p14:creationId xmlns:p14="http://schemas.microsoft.com/office/powerpoint/2010/main" val="2412729149"/>
      </p:ext>
    </p:extLst>
  </p:cSld>
  <p:clrMapOvr>
    <a:masterClrMapping/>
  </p:clrMapOvr>
</p:notes>
</file>

<file path=ppt/notesSlides/notesSlide1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252</a:t>
            </a:fld>
            <a:endParaRPr lang="da-DK"/>
          </a:p>
        </p:txBody>
      </p:sp>
    </p:spTree>
    <p:extLst>
      <p:ext uri="{BB962C8B-B14F-4D97-AF65-F5344CB8AC3E}">
        <p14:creationId xmlns:p14="http://schemas.microsoft.com/office/powerpoint/2010/main" val="3413013522"/>
      </p:ext>
    </p:extLst>
  </p:cSld>
  <p:clrMapOvr>
    <a:masterClrMapping/>
  </p:clrMapOvr>
</p:notes>
</file>

<file path=ppt/notesSlides/notesSlide1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253</a:t>
            </a:fld>
            <a:endParaRPr lang="da-DK"/>
          </a:p>
        </p:txBody>
      </p:sp>
    </p:spTree>
    <p:extLst>
      <p:ext uri="{BB962C8B-B14F-4D97-AF65-F5344CB8AC3E}">
        <p14:creationId xmlns:p14="http://schemas.microsoft.com/office/powerpoint/2010/main" val="1178179550"/>
      </p:ext>
    </p:extLst>
  </p:cSld>
  <p:clrMapOvr>
    <a:masterClrMapping/>
  </p:clrMapOvr>
</p:notes>
</file>

<file path=ppt/notesSlides/notesSlide1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256</a:t>
            </a:fld>
            <a:endParaRPr lang="da-DK"/>
          </a:p>
        </p:txBody>
      </p:sp>
    </p:spTree>
    <p:extLst>
      <p:ext uri="{BB962C8B-B14F-4D97-AF65-F5344CB8AC3E}">
        <p14:creationId xmlns:p14="http://schemas.microsoft.com/office/powerpoint/2010/main" val="2490375570"/>
      </p:ext>
    </p:extLst>
  </p:cSld>
  <p:clrMapOvr>
    <a:masterClrMapping/>
  </p:clrMapOvr>
</p:notes>
</file>

<file path=ppt/notesSlides/notesSlide1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257</a:t>
            </a:fld>
            <a:endParaRPr lang="da-DK"/>
          </a:p>
        </p:txBody>
      </p:sp>
    </p:spTree>
    <p:extLst>
      <p:ext uri="{BB962C8B-B14F-4D97-AF65-F5344CB8AC3E}">
        <p14:creationId xmlns:p14="http://schemas.microsoft.com/office/powerpoint/2010/main" val="442596036"/>
      </p:ext>
    </p:extLst>
  </p:cSld>
  <p:clrMapOvr>
    <a:masterClrMapping/>
  </p:clrMapOvr>
</p:notes>
</file>

<file path=ppt/notesSlides/notesSlide1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259</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20</a:t>
            </a:fld>
            <a:endParaRPr lang="da-DK"/>
          </a:p>
        </p:txBody>
      </p:sp>
    </p:spTree>
    <p:extLst>
      <p:ext uri="{BB962C8B-B14F-4D97-AF65-F5344CB8AC3E}">
        <p14:creationId xmlns:p14="http://schemas.microsoft.com/office/powerpoint/2010/main" val="2762183462"/>
      </p:ext>
    </p:extLst>
  </p:cSld>
  <p:clrMapOvr>
    <a:masterClrMapping/>
  </p:clrMapOvr>
</p:notes>
</file>

<file path=ppt/notesSlides/notesSlide1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279</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1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283</a:t>
            </a:fld>
            <a:endParaRPr lang="da-DK"/>
          </a:p>
        </p:txBody>
      </p:sp>
    </p:spTree>
    <p:extLst>
      <p:ext uri="{BB962C8B-B14F-4D97-AF65-F5344CB8AC3E}">
        <p14:creationId xmlns:p14="http://schemas.microsoft.com/office/powerpoint/2010/main" val="1555760146"/>
      </p:ext>
    </p:extLst>
  </p:cSld>
  <p:clrMapOvr>
    <a:masterClrMapping/>
  </p:clrMapOvr>
</p:notes>
</file>

<file path=ppt/notesSlides/notesSlide1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284</a:t>
            </a:fld>
            <a:endParaRPr lang="da-DK"/>
          </a:p>
        </p:txBody>
      </p:sp>
    </p:spTree>
    <p:extLst>
      <p:ext uri="{BB962C8B-B14F-4D97-AF65-F5344CB8AC3E}">
        <p14:creationId xmlns:p14="http://schemas.microsoft.com/office/powerpoint/2010/main" val="2418509647"/>
      </p:ext>
    </p:extLst>
  </p:cSld>
  <p:clrMapOvr>
    <a:masterClrMapping/>
  </p:clrMapOvr>
</p:notes>
</file>

<file path=ppt/notesSlides/notesSlide1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298</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1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299</a:t>
            </a:fld>
            <a:endParaRPr lang="da-DK"/>
          </a:p>
        </p:txBody>
      </p:sp>
    </p:spTree>
    <p:extLst>
      <p:ext uri="{BB962C8B-B14F-4D97-AF65-F5344CB8AC3E}">
        <p14:creationId xmlns:p14="http://schemas.microsoft.com/office/powerpoint/2010/main" val="2280632918"/>
      </p:ext>
    </p:extLst>
  </p:cSld>
  <p:clrMapOvr>
    <a:masterClrMapping/>
  </p:clrMapOvr>
</p:notes>
</file>

<file path=ppt/notesSlides/notesSlide1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301</a:t>
            </a:fld>
            <a:endParaRPr lang="da-DK"/>
          </a:p>
        </p:txBody>
      </p:sp>
    </p:spTree>
    <p:extLst>
      <p:ext uri="{BB962C8B-B14F-4D97-AF65-F5344CB8AC3E}">
        <p14:creationId xmlns:p14="http://schemas.microsoft.com/office/powerpoint/2010/main" val="126794658"/>
      </p:ext>
    </p:extLst>
  </p:cSld>
  <p:clrMapOvr>
    <a:masterClrMapping/>
  </p:clrMapOvr>
</p:notes>
</file>

<file path=ppt/notesSlides/notesSlide1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302</a:t>
            </a:fld>
            <a:endParaRPr lang="da-DK"/>
          </a:p>
        </p:txBody>
      </p:sp>
    </p:spTree>
    <p:extLst>
      <p:ext uri="{BB962C8B-B14F-4D97-AF65-F5344CB8AC3E}">
        <p14:creationId xmlns:p14="http://schemas.microsoft.com/office/powerpoint/2010/main" val="2955001383"/>
      </p:ext>
    </p:extLst>
  </p:cSld>
  <p:clrMapOvr>
    <a:masterClrMapping/>
  </p:clrMapOvr>
</p:notes>
</file>

<file path=ppt/notesSlides/notesSlide1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303</a:t>
            </a:fld>
            <a:endParaRPr lang="da-DK"/>
          </a:p>
        </p:txBody>
      </p:sp>
    </p:spTree>
    <p:extLst>
      <p:ext uri="{BB962C8B-B14F-4D97-AF65-F5344CB8AC3E}">
        <p14:creationId xmlns:p14="http://schemas.microsoft.com/office/powerpoint/2010/main" val="4096773801"/>
      </p:ext>
    </p:extLst>
  </p:cSld>
  <p:clrMapOvr>
    <a:masterClrMapping/>
  </p:clrMapOvr>
</p:notes>
</file>

<file path=ppt/notesSlides/notesSlide1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304</a:t>
            </a:fld>
            <a:endParaRPr lang="da-DK"/>
          </a:p>
        </p:txBody>
      </p:sp>
    </p:spTree>
    <p:extLst>
      <p:ext uri="{BB962C8B-B14F-4D97-AF65-F5344CB8AC3E}">
        <p14:creationId xmlns:p14="http://schemas.microsoft.com/office/powerpoint/2010/main" val="3811332640"/>
      </p:ext>
    </p:extLst>
  </p:cSld>
  <p:clrMapOvr>
    <a:masterClrMapping/>
  </p:clrMapOvr>
</p:notes>
</file>

<file path=ppt/notesSlides/notesSlide1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305</a:t>
            </a:fld>
            <a:endParaRPr lang="da-DK"/>
          </a:p>
        </p:txBody>
      </p:sp>
    </p:spTree>
    <p:extLst>
      <p:ext uri="{BB962C8B-B14F-4D97-AF65-F5344CB8AC3E}">
        <p14:creationId xmlns:p14="http://schemas.microsoft.com/office/powerpoint/2010/main" val="3782855405"/>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21</a:t>
            </a:fld>
            <a:endParaRPr lang="da-DK"/>
          </a:p>
        </p:txBody>
      </p:sp>
    </p:spTree>
    <p:extLst>
      <p:ext uri="{BB962C8B-B14F-4D97-AF65-F5344CB8AC3E}">
        <p14:creationId xmlns:p14="http://schemas.microsoft.com/office/powerpoint/2010/main" val="2629668437"/>
      </p:ext>
    </p:extLst>
  </p:cSld>
  <p:clrMapOvr>
    <a:masterClrMapping/>
  </p:clrMapOvr>
</p:notes>
</file>

<file path=ppt/notesSlides/notesSlide1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306</a:t>
            </a:fld>
            <a:endParaRPr lang="da-DK"/>
          </a:p>
        </p:txBody>
      </p:sp>
    </p:spTree>
    <p:extLst>
      <p:ext uri="{BB962C8B-B14F-4D97-AF65-F5344CB8AC3E}">
        <p14:creationId xmlns:p14="http://schemas.microsoft.com/office/powerpoint/2010/main" val="951348532"/>
      </p:ext>
    </p:extLst>
  </p:cSld>
  <p:clrMapOvr>
    <a:masterClrMapping/>
  </p:clrMapOvr>
</p:notes>
</file>

<file path=ppt/notesSlides/notesSlide1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311</a:t>
            </a:fld>
            <a:endParaRPr lang="da-DK"/>
          </a:p>
        </p:txBody>
      </p:sp>
    </p:spTree>
    <p:extLst>
      <p:ext uri="{BB962C8B-B14F-4D97-AF65-F5344CB8AC3E}">
        <p14:creationId xmlns:p14="http://schemas.microsoft.com/office/powerpoint/2010/main" val="3765663486"/>
      </p:ext>
    </p:extLst>
  </p:cSld>
  <p:clrMapOvr>
    <a:masterClrMapping/>
  </p:clrMapOvr>
</p:notes>
</file>

<file path=ppt/notesSlides/notesSlide1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312</a:t>
            </a:fld>
            <a:endParaRPr lang="da-DK"/>
          </a:p>
        </p:txBody>
      </p:sp>
    </p:spTree>
    <p:extLst>
      <p:ext uri="{BB962C8B-B14F-4D97-AF65-F5344CB8AC3E}">
        <p14:creationId xmlns:p14="http://schemas.microsoft.com/office/powerpoint/2010/main" val="1921761632"/>
      </p:ext>
    </p:extLst>
  </p:cSld>
  <p:clrMapOvr>
    <a:masterClrMapping/>
  </p:clrMapOvr>
</p:notes>
</file>

<file path=ppt/notesSlides/notesSlide1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313</a:t>
            </a:fld>
            <a:endParaRPr lang="da-DK"/>
          </a:p>
        </p:txBody>
      </p:sp>
    </p:spTree>
    <p:extLst>
      <p:ext uri="{BB962C8B-B14F-4D97-AF65-F5344CB8AC3E}">
        <p14:creationId xmlns:p14="http://schemas.microsoft.com/office/powerpoint/2010/main" val="4051302975"/>
      </p:ext>
    </p:extLst>
  </p:cSld>
  <p:clrMapOvr>
    <a:masterClrMapping/>
  </p:clrMapOvr>
</p:notes>
</file>

<file path=ppt/notesSlides/notesSlide1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314</a:t>
            </a:fld>
            <a:endParaRPr lang="da-DK"/>
          </a:p>
        </p:txBody>
      </p:sp>
    </p:spTree>
    <p:extLst>
      <p:ext uri="{BB962C8B-B14F-4D97-AF65-F5344CB8AC3E}">
        <p14:creationId xmlns:p14="http://schemas.microsoft.com/office/powerpoint/2010/main" val="1335646739"/>
      </p:ext>
    </p:extLst>
  </p:cSld>
  <p:clrMapOvr>
    <a:masterClrMapping/>
  </p:clrMapOvr>
</p:notes>
</file>

<file path=ppt/notesSlides/notesSlide1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315</a:t>
            </a:fld>
            <a:endParaRPr lang="da-DK"/>
          </a:p>
        </p:txBody>
      </p:sp>
    </p:spTree>
    <p:extLst>
      <p:ext uri="{BB962C8B-B14F-4D97-AF65-F5344CB8AC3E}">
        <p14:creationId xmlns:p14="http://schemas.microsoft.com/office/powerpoint/2010/main" val="834524580"/>
      </p:ext>
    </p:extLst>
  </p:cSld>
  <p:clrMapOvr>
    <a:masterClrMapping/>
  </p:clrMapOvr>
</p:notes>
</file>

<file path=ppt/notesSlides/notesSlide1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316</a:t>
            </a:fld>
            <a:endParaRPr lang="da-DK"/>
          </a:p>
        </p:txBody>
      </p:sp>
    </p:spTree>
    <p:extLst>
      <p:ext uri="{BB962C8B-B14F-4D97-AF65-F5344CB8AC3E}">
        <p14:creationId xmlns:p14="http://schemas.microsoft.com/office/powerpoint/2010/main" val="609224295"/>
      </p:ext>
    </p:extLst>
  </p:cSld>
  <p:clrMapOvr>
    <a:masterClrMapping/>
  </p:clrMapOvr>
</p:notes>
</file>

<file path=ppt/notesSlides/notesSlide1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317</a:t>
            </a:fld>
            <a:endParaRPr lang="da-DK"/>
          </a:p>
        </p:txBody>
      </p:sp>
    </p:spTree>
    <p:extLst>
      <p:ext uri="{BB962C8B-B14F-4D97-AF65-F5344CB8AC3E}">
        <p14:creationId xmlns:p14="http://schemas.microsoft.com/office/powerpoint/2010/main" val="2699968463"/>
      </p:ext>
    </p:extLst>
  </p:cSld>
  <p:clrMapOvr>
    <a:masterClrMapping/>
  </p:clrMapOvr>
</p:notes>
</file>

<file path=ppt/notesSlides/notesSlide1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318</a:t>
            </a:fld>
            <a:endParaRPr lang="da-DK"/>
          </a:p>
        </p:txBody>
      </p:sp>
    </p:spTree>
    <p:extLst>
      <p:ext uri="{BB962C8B-B14F-4D97-AF65-F5344CB8AC3E}">
        <p14:creationId xmlns:p14="http://schemas.microsoft.com/office/powerpoint/2010/main" val="1729427141"/>
      </p:ext>
    </p:extLst>
  </p:cSld>
  <p:clrMapOvr>
    <a:masterClrMapping/>
  </p:clrMapOvr>
</p:notes>
</file>

<file path=ppt/notesSlides/notesSlide1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319</a:t>
            </a:fld>
            <a:endParaRPr lang="da-DK"/>
          </a:p>
        </p:txBody>
      </p:sp>
    </p:spTree>
    <p:extLst>
      <p:ext uri="{BB962C8B-B14F-4D97-AF65-F5344CB8AC3E}">
        <p14:creationId xmlns:p14="http://schemas.microsoft.com/office/powerpoint/2010/main" val="2651390047"/>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22</a:t>
            </a:fld>
            <a:endParaRPr lang="da-DK"/>
          </a:p>
        </p:txBody>
      </p:sp>
    </p:spTree>
    <p:extLst>
      <p:ext uri="{BB962C8B-B14F-4D97-AF65-F5344CB8AC3E}">
        <p14:creationId xmlns:p14="http://schemas.microsoft.com/office/powerpoint/2010/main" val="1257867935"/>
      </p:ext>
    </p:extLst>
  </p:cSld>
  <p:clrMapOvr>
    <a:masterClrMapping/>
  </p:clrMapOvr>
</p:notes>
</file>

<file path=ppt/notesSlides/notesSlide1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320</a:t>
            </a:fld>
            <a:endParaRPr lang="da-DK"/>
          </a:p>
        </p:txBody>
      </p:sp>
    </p:spTree>
    <p:extLst>
      <p:ext uri="{BB962C8B-B14F-4D97-AF65-F5344CB8AC3E}">
        <p14:creationId xmlns:p14="http://schemas.microsoft.com/office/powerpoint/2010/main" val="3766429449"/>
      </p:ext>
    </p:extLst>
  </p:cSld>
  <p:clrMapOvr>
    <a:masterClrMapping/>
  </p:clrMapOvr>
</p:notes>
</file>

<file path=ppt/notesSlides/notesSlide1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321</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1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323</a:t>
            </a:fld>
            <a:endParaRPr lang="da-DK"/>
          </a:p>
        </p:txBody>
      </p:sp>
    </p:spTree>
    <p:extLst>
      <p:ext uri="{BB962C8B-B14F-4D97-AF65-F5344CB8AC3E}">
        <p14:creationId xmlns:p14="http://schemas.microsoft.com/office/powerpoint/2010/main" val="1703626657"/>
      </p:ext>
    </p:extLst>
  </p:cSld>
  <p:clrMapOvr>
    <a:masterClrMapping/>
  </p:clrMapOvr>
</p:notes>
</file>

<file path=ppt/notesSlides/notesSlide1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324</a:t>
            </a:fld>
            <a:endParaRPr lang="da-DK"/>
          </a:p>
        </p:txBody>
      </p:sp>
    </p:spTree>
    <p:extLst>
      <p:ext uri="{BB962C8B-B14F-4D97-AF65-F5344CB8AC3E}">
        <p14:creationId xmlns:p14="http://schemas.microsoft.com/office/powerpoint/2010/main" val="2914806457"/>
      </p:ext>
    </p:extLst>
  </p:cSld>
  <p:clrMapOvr>
    <a:masterClrMapping/>
  </p:clrMapOvr>
</p:notes>
</file>

<file path=ppt/notesSlides/notesSlide1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325</a:t>
            </a:fld>
            <a:endParaRPr lang="da-DK"/>
          </a:p>
        </p:txBody>
      </p:sp>
    </p:spTree>
    <p:extLst>
      <p:ext uri="{BB962C8B-B14F-4D97-AF65-F5344CB8AC3E}">
        <p14:creationId xmlns:p14="http://schemas.microsoft.com/office/powerpoint/2010/main" val="1306049377"/>
      </p:ext>
    </p:extLst>
  </p:cSld>
  <p:clrMapOvr>
    <a:masterClrMapping/>
  </p:clrMapOvr>
</p:notes>
</file>

<file path=ppt/notesSlides/notesSlide1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326</a:t>
            </a:fld>
            <a:endParaRPr lang="da-DK"/>
          </a:p>
        </p:txBody>
      </p:sp>
    </p:spTree>
    <p:extLst>
      <p:ext uri="{BB962C8B-B14F-4D97-AF65-F5344CB8AC3E}">
        <p14:creationId xmlns:p14="http://schemas.microsoft.com/office/powerpoint/2010/main" val="2318678649"/>
      </p:ext>
    </p:extLst>
  </p:cSld>
  <p:clrMapOvr>
    <a:masterClrMapping/>
  </p:clrMapOvr>
</p:notes>
</file>

<file path=ppt/notesSlides/notesSlide1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327</a:t>
            </a:fld>
            <a:endParaRPr lang="da-DK"/>
          </a:p>
        </p:txBody>
      </p:sp>
    </p:spTree>
    <p:extLst>
      <p:ext uri="{BB962C8B-B14F-4D97-AF65-F5344CB8AC3E}">
        <p14:creationId xmlns:p14="http://schemas.microsoft.com/office/powerpoint/2010/main" val="437418480"/>
      </p:ext>
    </p:extLst>
  </p:cSld>
  <p:clrMapOvr>
    <a:masterClrMapping/>
  </p:clrMapOvr>
</p:notes>
</file>

<file path=ppt/notesSlides/notesSlide1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328</a:t>
            </a:fld>
            <a:endParaRPr lang="da-DK"/>
          </a:p>
        </p:txBody>
      </p:sp>
    </p:spTree>
    <p:extLst>
      <p:ext uri="{BB962C8B-B14F-4D97-AF65-F5344CB8AC3E}">
        <p14:creationId xmlns:p14="http://schemas.microsoft.com/office/powerpoint/2010/main" val="1440603382"/>
      </p:ext>
    </p:extLst>
  </p:cSld>
  <p:clrMapOvr>
    <a:masterClrMapping/>
  </p:clrMapOvr>
</p:notes>
</file>

<file path=ppt/notesSlides/notesSlide1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329</a:t>
            </a:fld>
            <a:endParaRPr lang="da-DK"/>
          </a:p>
        </p:txBody>
      </p:sp>
    </p:spTree>
    <p:extLst>
      <p:ext uri="{BB962C8B-B14F-4D97-AF65-F5344CB8AC3E}">
        <p14:creationId xmlns:p14="http://schemas.microsoft.com/office/powerpoint/2010/main" val="3941662838"/>
      </p:ext>
    </p:extLst>
  </p:cSld>
  <p:clrMapOvr>
    <a:masterClrMapping/>
  </p:clrMapOvr>
</p:notes>
</file>

<file path=ppt/notesSlides/notesSlide1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332</a:t>
            </a:fld>
            <a:endParaRPr lang="da-DK"/>
          </a:p>
        </p:txBody>
      </p:sp>
    </p:spTree>
    <p:extLst>
      <p:ext uri="{BB962C8B-B14F-4D97-AF65-F5344CB8AC3E}">
        <p14:creationId xmlns:p14="http://schemas.microsoft.com/office/powerpoint/2010/main" val="3474201738"/>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23</a:t>
            </a:fld>
            <a:endParaRPr lang="da-DK"/>
          </a:p>
        </p:txBody>
      </p:sp>
    </p:spTree>
    <p:extLst>
      <p:ext uri="{BB962C8B-B14F-4D97-AF65-F5344CB8AC3E}">
        <p14:creationId xmlns:p14="http://schemas.microsoft.com/office/powerpoint/2010/main" val="1769553135"/>
      </p:ext>
    </p:extLst>
  </p:cSld>
  <p:clrMapOvr>
    <a:masterClrMapping/>
  </p:clrMapOvr>
</p:notes>
</file>

<file path=ppt/notesSlides/notesSlide1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333</a:t>
            </a:fld>
            <a:endParaRPr lang="da-DK"/>
          </a:p>
        </p:txBody>
      </p:sp>
    </p:spTree>
    <p:extLst>
      <p:ext uri="{BB962C8B-B14F-4D97-AF65-F5344CB8AC3E}">
        <p14:creationId xmlns:p14="http://schemas.microsoft.com/office/powerpoint/2010/main" val="719329287"/>
      </p:ext>
    </p:extLst>
  </p:cSld>
  <p:clrMapOvr>
    <a:masterClrMapping/>
  </p:clrMapOvr>
</p:notes>
</file>

<file path=ppt/notesSlides/notesSlide1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334</a:t>
            </a:fld>
            <a:endParaRPr lang="da-DK"/>
          </a:p>
        </p:txBody>
      </p:sp>
    </p:spTree>
    <p:extLst>
      <p:ext uri="{BB962C8B-B14F-4D97-AF65-F5344CB8AC3E}">
        <p14:creationId xmlns:p14="http://schemas.microsoft.com/office/powerpoint/2010/main" val="267390853"/>
      </p:ext>
    </p:extLst>
  </p:cSld>
  <p:clrMapOvr>
    <a:masterClrMapping/>
  </p:clrMapOvr>
</p:notes>
</file>

<file path=ppt/notesSlides/notesSlide1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335</a:t>
            </a:fld>
            <a:endParaRPr lang="da-DK"/>
          </a:p>
        </p:txBody>
      </p:sp>
    </p:spTree>
    <p:extLst>
      <p:ext uri="{BB962C8B-B14F-4D97-AF65-F5344CB8AC3E}">
        <p14:creationId xmlns:p14="http://schemas.microsoft.com/office/powerpoint/2010/main" val="40816294"/>
      </p:ext>
    </p:extLst>
  </p:cSld>
  <p:clrMapOvr>
    <a:masterClrMapping/>
  </p:clrMapOvr>
</p:notes>
</file>

<file path=ppt/notesSlides/notesSlide1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340</a:t>
            </a:fld>
            <a:endParaRPr lang="da-DK"/>
          </a:p>
        </p:txBody>
      </p:sp>
    </p:spTree>
    <p:extLst>
      <p:ext uri="{BB962C8B-B14F-4D97-AF65-F5344CB8AC3E}">
        <p14:creationId xmlns:p14="http://schemas.microsoft.com/office/powerpoint/2010/main" val="2005620986"/>
      </p:ext>
    </p:extLst>
  </p:cSld>
  <p:clrMapOvr>
    <a:masterClrMapping/>
  </p:clrMapOvr>
</p:notes>
</file>

<file path=ppt/notesSlides/notesSlide1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354</a:t>
            </a:fld>
            <a:endParaRPr lang="da-DK"/>
          </a:p>
        </p:txBody>
      </p:sp>
    </p:spTree>
    <p:extLst>
      <p:ext uri="{BB962C8B-B14F-4D97-AF65-F5344CB8AC3E}">
        <p14:creationId xmlns:p14="http://schemas.microsoft.com/office/powerpoint/2010/main" val="2846359248"/>
      </p:ext>
    </p:extLst>
  </p:cSld>
  <p:clrMapOvr>
    <a:masterClrMapping/>
  </p:clrMapOvr>
</p:notes>
</file>

<file path=ppt/notesSlides/notesSlide19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355</a:t>
            </a:fld>
            <a:endParaRPr lang="da-DK"/>
          </a:p>
        </p:txBody>
      </p:sp>
    </p:spTree>
    <p:extLst>
      <p:ext uri="{BB962C8B-B14F-4D97-AF65-F5344CB8AC3E}">
        <p14:creationId xmlns:p14="http://schemas.microsoft.com/office/powerpoint/2010/main" val="3293878873"/>
      </p:ext>
    </p:extLst>
  </p:cSld>
  <p:clrMapOvr>
    <a:masterClrMapping/>
  </p:clrMapOvr>
</p:notes>
</file>

<file path=ppt/notesSlides/notesSlide19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356</a:t>
            </a:fld>
            <a:endParaRPr lang="da-DK"/>
          </a:p>
        </p:txBody>
      </p:sp>
    </p:spTree>
    <p:extLst>
      <p:ext uri="{BB962C8B-B14F-4D97-AF65-F5344CB8AC3E}">
        <p14:creationId xmlns:p14="http://schemas.microsoft.com/office/powerpoint/2010/main" val="2721952008"/>
      </p:ext>
    </p:extLst>
  </p:cSld>
  <p:clrMapOvr>
    <a:masterClrMapping/>
  </p:clrMapOvr>
</p:notes>
</file>

<file path=ppt/notesSlides/notesSlide19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357</a:t>
            </a:fld>
            <a:endParaRPr lang="da-DK"/>
          </a:p>
        </p:txBody>
      </p:sp>
    </p:spTree>
    <p:extLst>
      <p:ext uri="{BB962C8B-B14F-4D97-AF65-F5344CB8AC3E}">
        <p14:creationId xmlns:p14="http://schemas.microsoft.com/office/powerpoint/2010/main" val="1474353502"/>
      </p:ext>
    </p:extLst>
  </p:cSld>
  <p:clrMapOvr>
    <a:masterClrMapping/>
  </p:clrMapOvr>
</p:notes>
</file>

<file path=ppt/notesSlides/notesSlide19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358</a:t>
            </a:fld>
            <a:endParaRPr lang="da-DK"/>
          </a:p>
        </p:txBody>
      </p:sp>
    </p:spTree>
    <p:extLst>
      <p:ext uri="{BB962C8B-B14F-4D97-AF65-F5344CB8AC3E}">
        <p14:creationId xmlns:p14="http://schemas.microsoft.com/office/powerpoint/2010/main" val="1898274487"/>
      </p:ext>
    </p:extLst>
  </p:cSld>
  <p:clrMapOvr>
    <a:masterClrMapping/>
  </p:clrMapOvr>
</p:notes>
</file>

<file path=ppt/notesSlides/notesSlide19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359</a:t>
            </a:fld>
            <a:endParaRPr lang="da-DK"/>
          </a:p>
        </p:txBody>
      </p:sp>
    </p:spTree>
    <p:extLst>
      <p:ext uri="{BB962C8B-B14F-4D97-AF65-F5344CB8AC3E}">
        <p14:creationId xmlns:p14="http://schemas.microsoft.com/office/powerpoint/2010/main" val="2835608112"/>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a:t>
            </a:fld>
            <a:endParaRPr lang="da-DK"/>
          </a:p>
        </p:txBody>
      </p:sp>
    </p:spTree>
    <p:extLst>
      <p:ext uri="{BB962C8B-B14F-4D97-AF65-F5344CB8AC3E}">
        <p14:creationId xmlns:p14="http://schemas.microsoft.com/office/powerpoint/2010/main" val="430478871"/>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24</a:t>
            </a:fld>
            <a:endParaRPr lang="da-DK"/>
          </a:p>
        </p:txBody>
      </p:sp>
    </p:spTree>
    <p:extLst>
      <p:ext uri="{BB962C8B-B14F-4D97-AF65-F5344CB8AC3E}">
        <p14:creationId xmlns:p14="http://schemas.microsoft.com/office/powerpoint/2010/main" val="2278387296"/>
      </p:ext>
    </p:extLst>
  </p:cSld>
  <p:clrMapOvr>
    <a:masterClrMapping/>
  </p:clrMapOvr>
</p:notes>
</file>

<file path=ppt/notesSlides/notesSlide20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360</a:t>
            </a:fld>
            <a:endParaRPr lang="da-DK"/>
          </a:p>
        </p:txBody>
      </p:sp>
    </p:spTree>
    <p:extLst>
      <p:ext uri="{BB962C8B-B14F-4D97-AF65-F5344CB8AC3E}">
        <p14:creationId xmlns:p14="http://schemas.microsoft.com/office/powerpoint/2010/main" val="2182666069"/>
      </p:ext>
    </p:extLst>
  </p:cSld>
  <p:clrMapOvr>
    <a:masterClrMapping/>
  </p:clrMapOvr>
</p:notes>
</file>

<file path=ppt/notesSlides/notesSlide20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361</a:t>
            </a:fld>
            <a:endParaRPr lang="da-DK"/>
          </a:p>
        </p:txBody>
      </p:sp>
    </p:spTree>
    <p:extLst>
      <p:ext uri="{BB962C8B-B14F-4D97-AF65-F5344CB8AC3E}">
        <p14:creationId xmlns:p14="http://schemas.microsoft.com/office/powerpoint/2010/main" val="1368940938"/>
      </p:ext>
    </p:extLst>
  </p:cSld>
  <p:clrMapOvr>
    <a:masterClrMapping/>
  </p:clrMapOvr>
</p:notes>
</file>

<file path=ppt/notesSlides/notesSlide20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362</a:t>
            </a:fld>
            <a:endParaRPr lang="da-DK"/>
          </a:p>
        </p:txBody>
      </p:sp>
    </p:spTree>
    <p:extLst>
      <p:ext uri="{BB962C8B-B14F-4D97-AF65-F5344CB8AC3E}">
        <p14:creationId xmlns:p14="http://schemas.microsoft.com/office/powerpoint/2010/main" val="3256718267"/>
      </p:ext>
    </p:extLst>
  </p:cSld>
  <p:clrMapOvr>
    <a:masterClrMapping/>
  </p:clrMapOvr>
</p:notes>
</file>

<file path=ppt/notesSlides/notesSlide20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363</a:t>
            </a:fld>
            <a:endParaRPr lang="da-DK"/>
          </a:p>
        </p:txBody>
      </p:sp>
    </p:spTree>
    <p:extLst>
      <p:ext uri="{BB962C8B-B14F-4D97-AF65-F5344CB8AC3E}">
        <p14:creationId xmlns:p14="http://schemas.microsoft.com/office/powerpoint/2010/main" val="1498626729"/>
      </p:ext>
    </p:extLst>
  </p:cSld>
  <p:clrMapOvr>
    <a:masterClrMapping/>
  </p:clrMapOvr>
</p:notes>
</file>

<file path=ppt/notesSlides/notesSlide20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364</a:t>
            </a:fld>
            <a:endParaRPr lang="da-DK"/>
          </a:p>
        </p:txBody>
      </p:sp>
    </p:spTree>
    <p:extLst>
      <p:ext uri="{BB962C8B-B14F-4D97-AF65-F5344CB8AC3E}">
        <p14:creationId xmlns:p14="http://schemas.microsoft.com/office/powerpoint/2010/main" val="1164874855"/>
      </p:ext>
    </p:extLst>
  </p:cSld>
  <p:clrMapOvr>
    <a:masterClrMapping/>
  </p:clrMapOvr>
</p:notes>
</file>

<file path=ppt/notesSlides/notesSlide20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365</a:t>
            </a:fld>
            <a:endParaRPr lang="da-DK"/>
          </a:p>
        </p:txBody>
      </p:sp>
    </p:spTree>
    <p:extLst>
      <p:ext uri="{BB962C8B-B14F-4D97-AF65-F5344CB8AC3E}">
        <p14:creationId xmlns:p14="http://schemas.microsoft.com/office/powerpoint/2010/main" val="3072539297"/>
      </p:ext>
    </p:extLst>
  </p:cSld>
  <p:clrMapOvr>
    <a:masterClrMapping/>
  </p:clrMapOvr>
</p:notes>
</file>

<file path=ppt/notesSlides/notesSlide20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367</a:t>
            </a:fld>
            <a:endParaRPr lang="da-DK"/>
          </a:p>
        </p:txBody>
      </p:sp>
    </p:spTree>
    <p:extLst>
      <p:ext uri="{BB962C8B-B14F-4D97-AF65-F5344CB8AC3E}">
        <p14:creationId xmlns:p14="http://schemas.microsoft.com/office/powerpoint/2010/main" val="3949441702"/>
      </p:ext>
    </p:extLst>
  </p:cSld>
  <p:clrMapOvr>
    <a:masterClrMapping/>
  </p:clrMapOvr>
</p:notes>
</file>

<file path=ppt/notesSlides/notesSlide20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368</a:t>
            </a:fld>
            <a:endParaRPr lang="da-DK"/>
          </a:p>
        </p:txBody>
      </p:sp>
    </p:spTree>
    <p:extLst>
      <p:ext uri="{BB962C8B-B14F-4D97-AF65-F5344CB8AC3E}">
        <p14:creationId xmlns:p14="http://schemas.microsoft.com/office/powerpoint/2010/main" val="4160191130"/>
      </p:ext>
    </p:extLst>
  </p:cSld>
  <p:clrMapOvr>
    <a:masterClrMapping/>
  </p:clrMapOvr>
</p:notes>
</file>

<file path=ppt/notesSlides/notesSlide20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369</a:t>
            </a:fld>
            <a:endParaRPr lang="da-DK"/>
          </a:p>
        </p:txBody>
      </p:sp>
    </p:spTree>
    <p:extLst>
      <p:ext uri="{BB962C8B-B14F-4D97-AF65-F5344CB8AC3E}">
        <p14:creationId xmlns:p14="http://schemas.microsoft.com/office/powerpoint/2010/main" val="447627940"/>
      </p:ext>
    </p:extLst>
  </p:cSld>
  <p:clrMapOvr>
    <a:masterClrMapping/>
  </p:clrMapOvr>
</p:notes>
</file>

<file path=ppt/notesSlides/notesSlide20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370</a:t>
            </a:fld>
            <a:endParaRPr lang="da-DK"/>
          </a:p>
        </p:txBody>
      </p:sp>
    </p:spTree>
    <p:extLst>
      <p:ext uri="{BB962C8B-B14F-4D97-AF65-F5344CB8AC3E}">
        <p14:creationId xmlns:p14="http://schemas.microsoft.com/office/powerpoint/2010/main" val="3794954749"/>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25</a:t>
            </a:fld>
            <a:endParaRPr lang="da-DK"/>
          </a:p>
        </p:txBody>
      </p:sp>
    </p:spTree>
    <p:extLst>
      <p:ext uri="{BB962C8B-B14F-4D97-AF65-F5344CB8AC3E}">
        <p14:creationId xmlns:p14="http://schemas.microsoft.com/office/powerpoint/2010/main" val="3215858504"/>
      </p:ext>
    </p:extLst>
  </p:cSld>
  <p:clrMapOvr>
    <a:masterClrMapping/>
  </p:clrMapOvr>
</p:notes>
</file>

<file path=ppt/notesSlides/notesSlide2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371</a:t>
            </a:fld>
            <a:endParaRPr lang="da-DK"/>
          </a:p>
        </p:txBody>
      </p:sp>
    </p:spTree>
    <p:extLst>
      <p:ext uri="{BB962C8B-B14F-4D97-AF65-F5344CB8AC3E}">
        <p14:creationId xmlns:p14="http://schemas.microsoft.com/office/powerpoint/2010/main" val="845545924"/>
      </p:ext>
    </p:extLst>
  </p:cSld>
  <p:clrMapOvr>
    <a:masterClrMapping/>
  </p:clrMapOvr>
</p:notes>
</file>

<file path=ppt/notesSlides/notesSlide2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372</a:t>
            </a:fld>
            <a:endParaRPr lang="da-DK"/>
          </a:p>
        </p:txBody>
      </p:sp>
    </p:spTree>
    <p:extLst>
      <p:ext uri="{BB962C8B-B14F-4D97-AF65-F5344CB8AC3E}">
        <p14:creationId xmlns:p14="http://schemas.microsoft.com/office/powerpoint/2010/main" val="45013847"/>
      </p:ext>
    </p:extLst>
  </p:cSld>
  <p:clrMapOvr>
    <a:masterClrMapping/>
  </p:clrMapOvr>
</p:notes>
</file>

<file path=ppt/notesSlides/notesSlide2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373</a:t>
            </a:fld>
            <a:endParaRPr lang="da-DK"/>
          </a:p>
        </p:txBody>
      </p:sp>
    </p:spTree>
    <p:extLst>
      <p:ext uri="{BB962C8B-B14F-4D97-AF65-F5344CB8AC3E}">
        <p14:creationId xmlns:p14="http://schemas.microsoft.com/office/powerpoint/2010/main" val="656449230"/>
      </p:ext>
    </p:extLst>
  </p:cSld>
  <p:clrMapOvr>
    <a:masterClrMapping/>
  </p:clrMapOvr>
</p:notes>
</file>

<file path=ppt/notesSlides/notesSlide2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374</a:t>
            </a:fld>
            <a:endParaRPr lang="da-DK"/>
          </a:p>
        </p:txBody>
      </p:sp>
    </p:spTree>
    <p:extLst>
      <p:ext uri="{BB962C8B-B14F-4D97-AF65-F5344CB8AC3E}">
        <p14:creationId xmlns:p14="http://schemas.microsoft.com/office/powerpoint/2010/main" val="2400001252"/>
      </p:ext>
    </p:extLst>
  </p:cSld>
  <p:clrMapOvr>
    <a:masterClrMapping/>
  </p:clrMapOvr>
</p:notes>
</file>

<file path=ppt/notesSlides/notesSlide2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376</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2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377</a:t>
            </a:fld>
            <a:endParaRPr lang="da-DK"/>
          </a:p>
        </p:txBody>
      </p:sp>
    </p:spTree>
    <p:extLst>
      <p:ext uri="{BB962C8B-B14F-4D97-AF65-F5344CB8AC3E}">
        <p14:creationId xmlns:p14="http://schemas.microsoft.com/office/powerpoint/2010/main" val="251247612"/>
      </p:ext>
    </p:extLst>
  </p:cSld>
  <p:clrMapOvr>
    <a:masterClrMapping/>
  </p:clrMapOvr>
</p:notes>
</file>

<file path=ppt/notesSlides/notesSlide2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378</a:t>
            </a:fld>
            <a:endParaRPr lang="da-DK"/>
          </a:p>
        </p:txBody>
      </p:sp>
    </p:spTree>
    <p:extLst>
      <p:ext uri="{BB962C8B-B14F-4D97-AF65-F5344CB8AC3E}">
        <p14:creationId xmlns:p14="http://schemas.microsoft.com/office/powerpoint/2010/main" val="331926554"/>
      </p:ext>
    </p:extLst>
  </p:cSld>
  <p:clrMapOvr>
    <a:masterClrMapping/>
  </p:clrMapOvr>
</p:notes>
</file>

<file path=ppt/notesSlides/notesSlide2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379</a:t>
            </a:fld>
            <a:endParaRPr lang="da-DK"/>
          </a:p>
        </p:txBody>
      </p:sp>
    </p:spTree>
    <p:extLst>
      <p:ext uri="{BB962C8B-B14F-4D97-AF65-F5344CB8AC3E}">
        <p14:creationId xmlns:p14="http://schemas.microsoft.com/office/powerpoint/2010/main" val="1322401213"/>
      </p:ext>
    </p:extLst>
  </p:cSld>
  <p:clrMapOvr>
    <a:masterClrMapping/>
  </p:clrMapOvr>
</p:notes>
</file>

<file path=ppt/notesSlides/notesSlide2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380</a:t>
            </a:fld>
            <a:endParaRPr lang="da-DK"/>
          </a:p>
        </p:txBody>
      </p:sp>
    </p:spTree>
    <p:extLst>
      <p:ext uri="{BB962C8B-B14F-4D97-AF65-F5344CB8AC3E}">
        <p14:creationId xmlns:p14="http://schemas.microsoft.com/office/powerpoint/2010/main" val="1283327566"/>
      </p:ext>
    </p:extLst>
  </p:cSld>
  <p:clrMapOvr>
    <a:masterClrMapping/>
  </p:clrMapOvr>
</p:notes>
</file>

<file path=ppt/notesSlides/notesSlide2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381</a:t>
            </a:fld>
            <a:endParaRPr lang="da-DK"/>
          </a:p>
        </p:txBody>
      </p:sp>
    </p:spTree>
    <p:extLst>
      <p:ext uri="{BB962C8B-B14F-4D97-AF65-F5344CB8AC3E}">
        <p14:creationId xmlns:p14="http://schemas.microsoft.com/office/powerpoint/2010/main" val="4241671964"/>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26</a:t>
            </a:fld>
            <a:endParaRPr lang="da-DK"/>
          </a:p>
        </p:txBody>
      </p:sp>
    </p:spTree>
    <p:extLst>
      <p:ext uri="{BB962C8B-B14F-4D97-AF65-F5344CB8AC3E}">
        <p14:creationId xmlns:p14="http://schemas.microsoft.com/office/powerpoint/2010/main" val="2526897045"/>
      </p:ext>
    </p:extLst>
  </p:cSld>
  <p:clrMapOvr>
    <a:masterClrMapping/>
  </p:clrMapOvr>
</p:notes>
</file>

<file path=ppt/notesSlides/notesSlide2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397</a:t>
            </a:fld>
            <a:endParaRPr lang="da-DK"/>
          </a:p>
        </p:txBody>
      </p:sp>
    </p:spTree>
    <p:extLst>
      <p:ext uri="{BB962C8B-B14F-4D97-AF65-F5344CB8AC3E}">
        <p14:creationId xmlns:p14="http://schemas.microsoft.com/office/powerpoint/2010/main" val="2135118287"/>
      </p:ext>
    </p:extLst>
  </p:cSld>
  <p:clrMapOvr>
    <a:masterClrMapping/>
  </p:clrMapOvr>
</p:notes>
</file>

<file path=ppt/notesSlides/notesSlide2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400</a:t>
            </a:fld>
            <a:endParaRPr lang="da-DK"/>
          </a:p>
        </p:txBody>
      </p:sp>
    </p:spTree>
    <p:extLst>
      <p:ext uri="{BB962C8B-B14F-4D97-AF65-F5344CB8AC3E}">
        <p14:creationId xmlns:p14="http://schemas.microsoft.com/office/powerpoint/2010/main" val="2410867763"/>
      </p:ext>
    </p:extLst>
  </p:cSld>
  <p:clrMapOvr>
    <a:masterClrMapping/>
  </p:clrMapOvr>
</p:notes>
</file>

<file path=ppt/notesSlides/notesSlide2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405</a:t>
            </a:fld>
            <a:endParaRPr lang="da-DK"/>
          </a:p>
        </p:txBody>
      </p:sp>
    </p:spTree>
    <p:extLst>
      <p:ext uri="{BB962C8B-B14F-4D97-AF65-F5344CB8AC3E}">
        <p14:creationId xmlns:p14="http://schemas.microsoft.com/office/powerpoint/2010/main" val="1738791544"/>
      </p:ext>
    </p:extLst>
  </p:cSld>
  <p:clrMapOvr>
    <a:masterClrMapping/>
  </p:clrMapOvr>
</p:notes>
</file>

<file path=ppt/notesSlides/notesSlide2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406</a:t>
            </a:fld>
            <a:endParaRPr lang="da-DK"/>
          </a:p>
        </p:txBody>
      </p:sp>
    </p:spTree>
    <p:extLst>
      <p:ext uri="{BB962C8B-B14F-4D97-AF65-F5344CB8AC3E}">
        <p14:creationId xmlns:p14="http://schemas.microsoft.com/office/powerpoint/2010/main" val="2597197683"/>
      </p:ext>
    </p:extLst>
  </p:cSld>
  <p:clrMapOvr>
    <a:masterClrMapping/>
  </p:clrMapOvr>
</p:notes>
</file>

<file path=ppt/notesSlides/notesSlide2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407</a:t>
            </a:fld>
            <a:endParaRPr lang="da-DK"/>
          </a:p>
        </p:txBody>
      </p:sp>
    </p:spTree>
    <p:extLst>
      <p:ext uri="{BB962C8B-B14F-4D97-AF65-F5344CB8AC3E}">
        <p14:creationId xmlns:p14="http://schemas.microsoft.com/office/powerpoint/2010/main" val="1737113873"/>
      </p:ext>
    </p:extLst>
  </p:cSld>
  <p:clrMapOvr>
    <a:masterClrMapping/>
  </p:clrMapOvr>
</p:notes>
</file>

<file path=ppt/notesSlides/notesSlide2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409</a:t>
            </a:fld>
            <a:endParaRPr lang="da-DK"/>
          </a:p>
        </p:txBody>
      </p:sp>
    </p:spTree>
    <p:extLst>
      <p:ext uri="{BB962C8B-B14F-4D97-AF65-F5344CB8AC3E}">
        <p14:creationId xmlns:p14="http://schemas.microsoft.com/office/powerpoint/2010/main" val="356469903"/>
      </p:ext>
    </p:extLst>
  </p:cSld>
  <p:clrMapOvr>
    <a:masterClrMapping/>
  </p:clrMapOvr>
</p:notes>
</file>

<file path=ppt/notesSlides/notesSlide2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410</a:t>
            </a:fld>
            <a:endParaRPr lang="da-DK"/>
          </a:p>
        </p:txBody>
      </p:sp>
    </p:spTree>
    <p:extLst>
      <p:ext uri="{BB962C8B-B14F-4D97-AF65-F5344CB8AC3E}">
        <p14:creationId xmlns:p14="http://schemas.microsoft.com/office/powerpoint/2010/main" val="499114035"/>
      </p:ext>
    </p:extLst>
  </p:cSld>
  <p:clrMapOvr>
    <a:masterClrMapping/>
  </p:clrMapOvr>
</p:notes>
</file>

<file path=ppt/notesSlides/notesSlide2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411</a:t>
            </a:fld>
            <a:endParaRPr lang="da-DK"/>
          </a:p>
        </p:txBody>
      </p:sp>
    </p:spTree>
    <p:extLst>
      <p:ext uri="{BB962C8B-B14F-4D97-AF65-F5344CB8AC3E}">
        <p14:creationId xmlns:p14="http://schemas.microsoft.com/office/powerpoint/2010/main" val="10231984"/>
      </p:ext>
    </p:extLst>
  </p:cSld>
  <p:clrMapOvr>
    <a:masterClrMapping/>
  </p:clrMapOvr>
</p:notes>
</file>

<file path=ppt/notesSlides/notesSlide2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412</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2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413</a:t>
            </a:fld>
            <a:endParaRPr lang="da-DK"/>
          </a:p>
        </p:txBody>
      </p:sp>
    </p:spTree>
    <p:extLst>
      <p:ext uri="{BB962C8B-B14F-4D97-AF65-F5344CB8AC3E}">
        <p14:creationId xmlns:p14="http://schemas.microsoft.com/office/powerpoint/2010/main" val="1375479476"/>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27</a:t>
            </a:fld>
            <a:endParaRPr lang="da-DK"/>
          </a:p>
        </p:txBody>
      </p:sp>
    </p:spTree>
    <p:extLst>
      <p:ext uri="{BB962C8B-B14F-4D97-AF65-F5344CB8AC3E}">
        <p14:creationId xmlns:p14="http://schemas.microsoft.com/office/powerpoint/2010/main" val="1700844980"/>
      </p:ext>
    </p:extLst>
  </p:cSld>
  <p:clrMapOvr>
    <a:masterClrMapping/>
  </p:clrMapOvr>
</p:notes>
</file>

<file path=ppt/notesSlides/notesSlide2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414</a:t>
            </a:fld>
            <a:endParaRPr lang="da-DK"/>
          </a:p>
        </p:txBody>
      </p:sp>
    </p:spTree>
    <p:extLst>
      <p:ext uri="{BB962C8B-B14F-4D97-AF65-F5344CB8AC3E}">
        <p14:creationId xmlns:p14="http://schemas.microsoft.com/office/powerpoint/2010/main" val="3309586671"/>
      </p:ext>
    </p:extLst>
  </p:cSld>
  <p:clrMapOvr>
    <a:masterClrMapping/>
  </p:clrMapOvr>
</p:notes>
</file>

<file path=ppt/notesSlides/notesSlide2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415</a:t>
            </a:fld>
            <a:endParaRPr lang="da-DK"/>
          </a:p>
        </p:txBody>
      </p:sp>
    </p:spTree>
    <p:extLst>
      <p:ext uri="{BB962C8B-B14F-4D97-AF65-F5344CB8AC3E}">
        <p14:creationId xmlns:p14="http://schemas.microsoft.com/office/powerpoint/2010/main" val="941187605"/>
      </p:ext>
    </p:extLst>
  </p:cSld>
  <p:clrMapOvr>
    <a:masterClrMapping/>
  </p:clrMapOvr>
</p:notes>
</file>

<file path=ppt/notesSlides/notesSlide2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416</a:t>
            </a:fld>
            <a:endParaRPr lang="da-DK"/>
          </a:p>
        </p:txBody>
      </p:sp>
    </p:spTree>
    <p:extLst>
      <p:ext uri="{BB962C8B-B14F-4D97-AF65-F5344CB8AC3E}">
        <p14:creationId xmlns:p14="http://schemas.microsoft.com/office/powerpoint/2010/main" val="1323639"/>
      </p:ext>
    </p:extLst>
  </p:cSld>
  <p:clrMapOvr>
    <a:masterClrMapping/>
  </p:clrMapOvr>
</p:notes>
</file>

<file path=ppt/notesSlides/notesSlide2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417</a:t>
            </a:fld>
            <a:endParaRPr lang="da-DK"/>
          </a:p>
        </p:txBody>
      </p:sp>
    </p:spTree>
    <p:extLst>
      <p:ext uri="{BB962C8B-B14F-4D97-AF65-F5344CB8AC3E}">
        <p14:creationId xmlns:p14="http://schemas.microsoft.com/office/powerpoint/2010/main" val="3097698740"/>
      </p:ext>
    </p:extLst>
  </p:cSld>
  <p:clrMapOvr>
    <a:masterClrMapping/>
  </p:clrMapOvr>
</p:notes>
</file>

<file path=ppt/notesSlides/notesSlide2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418</a:t>
            </a:fld>
            <a:endParaRPr lang="da-DK"/>
          </a:p>
        </p:txBody>
      </p:sp>
    </p:spTree>
    <p:extLst>
      <p:ext uri="{BB962C8B-B14F-4D97-AF65-F5344CB8AC3E}">
        <p14:creationId xmlns:p14="http://schemas.microsoft.com/office/powerpoint/2010/main" val="2793443568"/>
      </p:ext>
    </p:extLst>
  </p:cSld>
  <p:clrMapOvr>
    <a:masterClrMapping/>
  </p:clrMapOvr>
</p:notes>
</file>

<file path=ppt/notesSlides/notesSlide2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419</a:t>
            </a:fld>
            <a:endParaRPr lang="da-DK"/>
          </a:p>
        </p:txBody>
      </p:sp>
    </p:spTree>
    <p:extLst>
      <p:ext uri="{BB962C8B-B14F-4D97-AF65-F5344CB8AC3E}">
        <p14:creationId xmlns:p14="http://schemas.microsoft.com/office/powerpoint/2010/main" val="1346528434"/>
      </p:ext>
    </p:extLst>
  </p:cSld>
  <p:clrMapOvr>
    <a:masterClrMapping/>
  </p:clrMapOvr>
</p:notes>
</file>

<file path=ppt/notesSlides/notesSlide2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420</a:t>
            </a:fld>
            <a:endParaRPr lang="da-DK"/>
          </a:p>
        </p:txBody>
      </p:sp>
    </p:spTree>
    <p:extLst>
      <p:ext uri="{BB962C8B-B14F-4D97-AF65-F5344CB8AC3E}">
        <p14:creationId xmlns:p14="http://schemas.microsoft.com/office/powerpoint/2010/main" val="2802629090"/>
      </p:ext>
    </p:extLst>
  </p:cSld>
  <p:clrMapOvr>
    <a:masterClrMapping/>
  </p:clrMapOvr>
</p:notes>
</file>

<file path=ppt/notesSlides/notesSlide2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421</a:t>
            </a:fld>
            <a:endParaRPr lang="da-DK"/>
          </a:p>
        </p:txBody>
      </p:sp>
    </p:spTree>
    <p:extLst>
      <p:ext uri="{BB962C8B-B14F-4D97-AF65-F5344CB8AC3E}">
        <p14:creationId xmlns:p14="http://schemas.microsoft.com/office/powerpoint/2010/main" val="2858737717"/>
      </p:ext>
    </p:extLst>
  </p:cSld>
  <p:clrMapOvr>
    <a:masterClrMapping/>
  </p:clrMapOvr>
</p:notes>
</file>

<file path=ppt/notesSlides/notesSlide2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426</a:t>
            </a:fld>
            <a:endParaRPr lang="da-DK"/>
          </a:p>
        </p:txBody>
      </p:sp>
    </p:spTree>
    <p:extLst>
      <p:ext uri="{BB962C8B-B14F-4D97-AF65-F5344CB8AC3E}">
        <p14:creationId xmlns:p14="http://schemas.microsoft.com/office/powerpoint/2010/main" val="3482369366"/>
      </p:ext>
    </p:extLst>
  </p:cSld>
  <p:clrMapOvr>
    <a:masterClrMapping/>
  </p:clrMapOvr>
</p:notes>
</file>

<file path=ppt/notesSlides/notesSlide2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428</a:t>
            </a:fld>
            <a:endParaRPr lang="da-DK"/>
          </a:p>
        </p:txBody>
      </p:sp>
    </p:spTree>
    <p:extLst>
      <p:ext uri="{BB962C8B-B14F-4D97-AF65-F5344CB8AC3E}">
        <p14:creationId xmlns:p14="http://schemas.microsoft.com/office/powerpoint/2010/main" val="112736957"/>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28</a:t>
            </a:fld>
            <a:endParaRPr lang="da-DK"/>
          </a:p>
        </p:txBody>
      </p:sp>
    </p:spTree>
    <p:extLst>
      <p:ext uri="{BB962C8B-B14F-4D97-AF65-F5344CB8AC3E}">
        <p14:creationId xmlns:p14="http://schemas.microsoft.com/office/powerpoint/2010/main" val="139679663"/>
      </p:ext>
    </p:extLst>
  </p:cSld>
  <p:clrMapOvr>
    <a:masterClrMapping/>
  </p:clrMapOvr>
</p:notes>
</file>

<file path=ppt/notesSlides/notesSlide2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430</a:t>
            </a:fld>
            <a:endParaRPr lang="da-DK"/>
          </a:p>
        </p:txBody>
      </p:sp>
    </p:spTree>
    <p:extLst>
      <p:ext uri="{BB962C8B-B14F-4D97-AF65-F5344CB8AC3E}">
        <p14:creationId xmlns:p14="http://schemas.microsoft.com/office/powerpoint/2010/main" val="3399116682"/>
      </p:ext>
    </p:extLst>
  </p:cSld>
  <p:clrMapOvr>
    <a:masterClrMapping/>
  </p:clrMapOvr>
</p:notes>
</file>

<file path=ppt/notesSlides/notesSlide2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432</a:t>
            </a:fld>
            <a:endParaRPr lang="da-DK"/>
          </a:p>
        </p:txBody>
      </p:sp>
    </p:spTree>
    <p:extLst>
      <p:ext uri="{BB962C8B-B14F-4D97-AF65-F5344CB8AC3E}">
        <p14:creationId xmlns:p14="http://schemas.microsoft.com/office/powerpoint/2010/main" val="4072123101"/>
      </p:ext>
    </p:extLst>
  </p:cSld>
  <p:clrMapOvr>
    <a:masterClrMapping/>
  </p:clrMapOvr>
</p:notes>
</file>

<file path=ppt/notesSlides/notesSlide2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433</a:t>
            </a:fld>
            <a:endParaRPr lang="da-DK"/>
          </a:p>
        </p:txBody>
      </p:sp>
    </p:spTree>
    <p:extLst>
      <p:ext uri="{BB962C8B-B14F-4D97-AF65-F5344CB8AC3E}">
        <p14:creationId xmlns:p14="http://schemas.microsoft.com/office/powerpoint/2010/main" val="1185871257"/>
      </p:ext>
    </p:extLst>
  </p:cSld>
  <p:clrMapOvr>
    <a:masterClrMapping/>
  </p:clrMapOvr>
</p:notes>
</file>

<file path=ppt/notesSlides/notesSlide2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434</a:t>
            </a:fld>
            <a:endParaRPr lang="da-DK"/>
          </a:p>
        </p:txBody>
      </p:sp>
    </p:spTree>
    <p:extLst>
      <p:ext uri="{BB962C8B-B14F-4D97-AF65-F5344CB8AC3E}">
        <p14:creationId xmlns:p14="http://schemas.microsoft.com/office/powerpoint/2010/main" val="534280786"/>
      </p:ext>
    </p:extLst>
  </p:cSld>
  <p:clrMapOvr>
    <a:masterClrMapping/>
  </p:clrMapOvr>
</p:notes>
</file>

<file path=ppt/notesSlides/notesSlide2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435</a:t>
            </a:fld>
            <a:endParaRPr lang="da-DK"/>
          </a:p>
        </p:txBody>
      </p:sp>
    </p:spTree>
    <p:extLst>
      <p:ext uri="{BB962C8B-B14F-4D97-AF65-F5344CB8AC3E}">
        <p14:creationId xmlns:p14="http://schemas.microsoft.com/office/powerpoint/2010/main" val="613183002"/>
      </p:ext>
    </p:extLst>
  </p:cSld>
  <p:clrMapOvr>
    <a:masterClrMapping/>
  </p:clrMapOvr>
</p:notes>
</file>

<file path=ppt/notesSlides/notesSlide2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436</a:t>
            </a:fld>
            <a:endParaRPr lang="da-DK"/>
          </a:p>
        </p:txBody>
      </p:sp>
    </p:spTree>
    <p:extLst>
      <p:ext uri="{BB962C8B-B14F-4D97-AF65-F5344CB8AC3E}">
        <p14:creationId xmlns:p14="http://schemas.microsoft.com/office/powerpoint/2010/main" val="2921441165"/>
      </p:ext>
    </p:extLst>
  </p:cSld>
  <p:clrMapOvr>
    <a:masterClrMapping/>
  </p:clrMapOvr>
</p:notes>
</file>

<file path=ppt/notesSlides/notesSlide2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437</a:t>
            </a:fld>
            <a:endParaRPr lang="da-DK"/>
          </a:p>
        </p:txBody>
      </p:sp>
    </p:spTree>
    <p:extLst>
      <p:ext uri="{BB962C8B-B14F-4D97-AF65-F5344CB8AC3E}">
        <p14:creationId xmlns:p14="http://schemas.microsoft.com/office/powerpoint/2010/main" val="1810475116"/>
      </p:ext>
    </p:extLst>
  </p:cSld>
  <p:clrMapOvr>
    <a:masterClrMapping/>
  </p:clrMapOvr>
</p:notes>
</file>

<file path=ppt/notesSlides/notesSlide2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438</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2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439</a:t>
            </a:fld>
            <a:endParaRPr lang="da-DK"/>
          </a:p>
        </p:txBody>
      </p:sp>
    </p:spTree>
    <p:extLst>
      <p:ext uri="{BB962C8B-B14F-4D97-AF65-F5344CB8AC3E}">
        <p14:creationId xmlns:p14="http://schemas.microsoft.com/office/powerpoint/2010/main" val="436340263"/>
      </p:ext>
    </p:extLst>
  </p:cSld>
  <p:clrMapOvr>
    <a:masterClrMapping/>
  </p:clrMapOvr>
</p:notes>
</file>

<file path=ppt/notesSlides/notesSlide2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440</a:t>
            </a:fld>
            <a:endParaRPr lang="da-DK"/>
          </a:p>
        </p:txBody>
      </p:sp>
    </p:spTree>
    <p:extLst>
      <p:ext uri="{BB962C8B-B14F-4D97-AF65-F5344CB8AC3E}">
        <p14:creationId xmlns:p14="http://schemas.microsoft.com/office/powerpoint/2010/main" val="1714179973"/>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29</a:t>
            </a:fld>
            <a:endParaRPr lang="da-DK"/>
          </a:p>
        </p:txBody>
      </p:sp>
    </p:spTree>
    <p:extLst>
      <p:ext uri="{BB962C8B-B14F-4D97-AF65-F5344CB8AC3E}">
        <p14:creationId xmlns:p14="http://schemas.microsoft.com/office/powerpoint/2010/main" val="2926266993"/>
      </p:ext>
    </p:extLst>
  </p:cSld>
  <p:clrMapOvr>
    <a:masterClrMapping/>
  </p:clrMapOvr>
</p:notes>
</file>

<file path=ppt/notesSlides/notesSlide2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441</a:t>
            </a:fld>
            <a:endParaRPr lang="da-DK"/>
          </a:p>
        </p:txBody>
      </p:sp>
    </p:spTree>
    <p:extLst>
      <p:ext uri="{BB962C8B-B14F-4D97-AF65-F5344CB8AC3E}">
        <p14:creationId xmlns:p14="http://schemas.microsoft.com/office/powerpoint/2010/main" val="3970892804"/>
      </p:ext>
    </p:extLst>
  </p:cSld>
  <p:clrMapOvr>
    <a:masterClrMapping/>
  </p:clrMapOvr>
</p:notes>
</file>

<file path=ppt/notesSlides/notesSlide2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445</a:t>
            </a:fld>
            <a:endParaRPr lang="da-DK"/>
          </a:p>
        </p:txBody>
      </p:sp>
    </p:spTree>
    <p:extLst>
      <p:ext uri="{BB962C8B-B14F-4D97-AF65-F5344CB8AC3E}">
        <p14:creationId xmlns:p14="http://schemas.microsoft.com/office/powerpoint/2010/main" val="245655144"/>
      </p:ext>
    </p:extLst>
  </p:cSld>
  <p:clrMapOvr>
    <a:masterClrMapping/>
  </p:clrMapOvr>
</p:notes>
</file>

<file path=ppt/notesSlides/notesSlide2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447</a:t>
            </a:fld>
            <a:endParaRPr lang="da-DK"/>
          </a:p>
        </p:txBody>
      </p:sp>
    </p:spTree>
    <p:extLst>
      <p:ext uri="{BB962C8B-B14F-4D97-AF65-F5344CB8AC3E}">
        <p14:creationId xmlns:p14="http://schemas.microsoft.com/office/powerpoint/2010/main" val="1147458791"/>
      </p:ext>
    </p:extLst>
  </p:cSld>
  <p:clrMapOvr>
    <a:masterClrMapping/>
  </p:clrMapOvr>
</p:notes>
</file>

<file path=ppt/notesSlides/notesSlide2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452</a:t>
            </a:fld>
            <a:endParaRPr lang="da-DK"/>
          </a:p>
        </p:txBody>
      </p:sp>
    </p:spTree>
    <p:extLst>
      <p:ext uri="{BB962C8B-B14F-4D97-AF65-F5344CB8AC3E}">
        <p14:creationId xmlns:p14="http://schemas.microsoft.com/office/powerpoint/2010/main" val="761748684"/>
      </p:ext>
    </p:extLst>
  </p:cSld>
  <p:clrMapOvr>
    <a:masterClrMapping/>
  </p:clrMapOvr>
</p:notes>
</file>

<file path=ppt/notesSlides/notesSlide2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453</a:t>
            </a:fld>
            <a:endParaRPr lang="da-DK"/>
          </a:p>
        </p:txBody>
      </p:sp>
    </p:spTree>
    <p:extLst>
      <p:ext uri="{BB962C8B-B14F-4D97-AF65-F5344CB8AC3E}">
        <p14:creationId xmlns:p14="http://schemas.microsoft.com/office/powerpoint/2010/main" val="3828049265"/>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30</a:t>
            </a:fld>
            <a:endParaRPr lang="da-DK"/>
          </a:p>
        </p:txBody>
      </p:sp>
    </p:spTree>
    <p:extLst>
      <p:ext uri="{BB962C8B-B14F-4D97-AF65-F5344CB8AC3E}">
        <p14:creationId xmlns:p14="http://schemas.microsoft.com/office/powerpoint/2010/main" val="1375587435"/>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a:t>
            </a:fld>
            <a:endParaRPr lang="da-DK"/>
          </a:p>
        </p:txBody>
      </p:sp>
    </p:spTree>
    <p:extLst>
      <p:ext uri="{BB962C8B-B14F-4D97-AF65-F5344CB8AC3E}">
        <p14:creationId xmlns:p14="http://schemas.microsoft.com/office/powerpoint/2010/main" val="964881355"/>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32</a:t>
            </a:fld>
            <a:endParaRPr lang="da-DK"/>
          </a:p>
        </p:txBody>
      </p:sp>
    </p:spTree>
    <p:extLst>
      <p:ext uri="{BB962C8B-B14F-4D97-AF65-F5344CB8AC3E}">
        <p14:creationId xmlns:p14="http://schemas.microsoft.com/office/powerpoint/2010/main" val="1046466034"/>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33</a:t>
            </a:fld>
            <a:endParaRPr lang="da-DK"/>
          </a:p>
        </p:txBody>
      </p:sp>
    </p:spTree>
    <p:extLst>
      <p:ext uri="{BB962C8B-B14F-4D97-AF65-F5344CB8AC3E}">
        <p14:creationId xmlns:p14="http://schemas.microsoft.com/office/powerpoint/2010/main" val="26276579"/>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a:t>
            </a:fld>
            <a:endParaRPr lang="da-DK"/>
          </a:p>
        </p:txBody>
      </p:sp>
    </p:spTree>
    <p:extLst>
      <p:ext uri="{BB962C8B-B14F-4D97-AF65-F5344CB8AC3E}">
        <p14:creationId xmlns:p14="http://schemas.microsoft.com/office/powerpoint/2010/main" val="998343354"/>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38</a:t>
            </a:fld>
            <a:endParaRPr lang="da-DK"/>
          </a:p>
        </p:txBody>
      </p:sp>
    </p:spTree>
    <p:extLst>
      <p:ext uri="{BB962C8B-B14F-4D97-AF65-F5344CB8AC3E}">
        <p14:creationId xmlns:p14="http://schemas.microsoft.com/office/powerpoint/2010/main" val="873914457"/>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39</a:t>
            </a:fld>
            <a:endParaRPr lang="da-DK"/>
          </a:p>
        </p:txBody>
      </p:sp>
    </p:spTree>
    <p:extLst>
      <p:ext uri="{BB962C8B-B14F-4D97-AF65-F5344CB8AC3E}">
        <p14:creationId xmlns:p14="http://schemas.microsoft.com/office/powerpoint/2010/main" val="3621559382"/>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40</a:t>
            </a:fld>
            <a:endParaRPr lang="da-DK"/>
          </a:p>
        </p:txBody>
      </p:sp>
    </p:spTree>
    <p:extLst>
      <p:ext uri="{BB962C8B-B14F-4D97-AF65-F5344CB8AC3E}">
        <p14:creationId xmlns:p14="http://schemas.microsoft.com/office/powerpoint/2010/main" val="4192967529"/>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45</a:t>
            </a:fld>
            <a:endParaRPr lang="da-DK"/>
          </a:p>
        </p:txBody>
      </p:sp>
    </p:spTree>
    <p:extLst>
      <p:ext uri="{BB962C8B-B14F-4D97-AF65-F5344CB8AC3E}">
        <p14:creationId xmlns:p14="http://schemas.microsoft.com/office/powerpoint/2010/main" val="413586910"/>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46</a:t>
            </a:fld>
            <a:endParaRPr lang="da-DK"/>
          </a:p>
        </p:txBody>
      </p:sp>
    </p:spTree>
    <p:extLst>
      <p:ext uri="{BB962C8B-B14F-4D97-AF65-F5344CB8AC3E}">
        <p14:creationId xmlns:p14="http://schemas.microsoft.com/office/powerpoint/2010/main" val="1602323809"/>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48</a:t>
            </a:fld>
            <a:endParaRPr lang="da-DK"/>
          </a:p>
        </p:txBody>
      </p:sp>
    </p:spTree>
    <p:extLst>
      <p:ext uri="{BB962C8B-B14F-4D97-AF65-F5344CB8AC3E}">
        <p14:creationId xmlns:p14="http://schemas.microsoft.com/office/powerpoint/2010/main" val="2708478241"/>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49</a:t>
            </a:fld>
            <a:endParaRPr lang="da-DK"/>
          </a:p>
        </p:txBody>
      </p:sp>
    </p:spTree>
    <p:extLst>
      <p:ext uri="{BB962C8B-B14F-4D97-AF65-F5344CB8AC3E}">
        <p14:creationId xmlns:p14="http://schemas.microsoft.com/office/powerpoint/2010/main" val="3431803174"/>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51</a:t>
            </a:fld>
            <a:endParaRPr lang="da-DK"/>
          </a:p>
        </p:txBody>
      </p:sp>
    </p:spTree>
    <p:extLst>
      <p:ext uri="{BB962C8B-B14F-4D97-AF65-F5344CB8AC3E}">
        <p14:creationId xmlns:p14="http://schemas.microsoft.com/office/powerpoint/2010/main" val="1019005664"/>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53</a:t>
            </a:fld>
            <a:endParaRPr lang="da-DK"/>
          </a:p>
        </p:txBody>
      </p:sp>
    </p:spTree>
    <p:extLst>
      <p:ext uri="{BB962C8B-B14F-4D97-AF65-F5344CB8AC3E}">
        <p14:creationId xmlns:p14="http://schemas.microsoft.com/office/powerpoint/2010/main" val="2819855685"/>
      </p:ext>
    </p:extLst>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54</a:t>
            </a:fld>
            <a:endParaRPr lang="da-DK"/>
          </a:p>
        </p:txBody>
      </p:sp>
    </p:spTree>
    <p:extLst>
      <p:ext uri="{BB962C8B-B14F-4D97-AF65-F5344CB8AC3E}">
        <p14:creationId xmlns:p14="http://schemas.microsoft.com/office/powerpoint/2010/main" val="341877284"/>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a:t>
            </a:fld>
            <a:endParaRPr lang="da-DK"/>
          </a:p>
        </p:txBody>
      </p:sp>
    </p:spTree>
    <p:extLst>
      <p:ext uri="{BB962C8B-B14F-4D97-AF65-F5344CB8AC3E}">
        <p14:creationId xmlns:p14="http://schemas.microsoft.com/office/powerpoint/2010/main" val="3075218845"/>
      </p:ext>
    </p:extLst>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55</a:t>
            </a:fld>
            <a:endParaRPr lang="da-DK"/>
          </a:p>
        </p:txBody>
      </p:sp>
    </p:spTree>
    <p:extLst>
      <p:ext uri="{BB962C8B-B14F-4D97-AF65-F5344CB8AC3E}">
        <p14:creationId xmlns:p14="http://schemas.microsoft.com/office/powerpoint/2010/main" val="731981644"/>
      </p:ext>
    </p:extLst>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56</a:t>
            </a:fld>
            <a:endParaRPr lang="da-DK"/>
          </a:p>
        </p:txBody>
      </p:sp>
    </p:spTree>
    <p:extLst>
      <p:ext uri="{BB962C8B-B14F-4D97-AF65-F5344CB8AC3E}">
        <p14:creationId xmlns:p14="http://schemas.microsoft.com/office/powerpoint/2010/main" val="2680559089"/>
      </p:ext>
    </p:extLst>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57</a:t>
            </a:fld>
            <a:endParaRPr lang="da-DK"/>
          </a:p>
        </p:txBody>
      </p:sp>
    </p:spTree>
    <p:extLst>
      <p:ext uri="{BB962C8B-B14F-4D97-AF65-F5344CB8AC3E}">
        <p14:creationId xmlns:p14="http://schemas.microsoft.com/office/powerpoint/2010/main" val="2603560777"/>
      </p:ext>
    </p:extLst>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58</a:t>
            </a:fld>
            <a:endParaRPr lang="da-DK"/>
          </a:p>
        </p:txBody>
      </p:sp>
    </p:spTree>
    <p:extLst>
      <p:ext uri="{BB962C8B-B14F-4D97-AF65-F5344CB8AC3E}">
        <p14:creationId xmlns:p14="http://schemas.microsoft.com/office/powerpoint/2010/main" val="3637890581"/>
      </p:ext>
    </p:extLst>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59</a:t>
            </a:fld>
            <a:endParaRPr lang="da-DK"/>
          </a:p>
        </p:txBody>
      </p:sp>
    </p:spTree>
    <p:extLst>
      <p:ext uri="{BB962C8B-B14F-4D97-AF65-F5344CB8AC3E}">
        <p14:creationId xmlns:p14="http://schemas.microsoft.com/office/powerpoint/2010/main" val="2131054873"/>
      </p:ext>
    </p:extLst>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60</a:t>
            </a:fld>
            <a:endParaRPr lang="da-DK"/>
          </a:p>
        </p:txBody>
      </p:sp>
    </p:spTree>
    <p:extLst>
      <p:ext uri="{BB962C8B-B14F-4D97-AF65-F5344CB8AC3E}">
        <p14:creationId xmlns:p14="http://schemas.microsoft.com/office/powerpoint/2010/main" val="3543282692"/>
      </p:ext>
    </p:extLst>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62</a:t>
            </a:fld>
            <a:endParaRPr lang="da-DK"/>
          </a:p>
        </p:txBody>
      </p:sp>
    </p:spTree>
    <p:extLst>
      <p:ext uri="{BB962C8B-B14F-4D97-AF65-F5344CB8AC3E}">
        <p14:creationId xmlns:p14="http://schemas.microsoft.com/office/powerpoint/2010/main" val="1014634546"/>
      </p:ext>
    </p:extLst>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64</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65</a:t>
            </a:fld>
            <a:endParaRPr lang="da-DK"/>
          </a:p>
        </p:txBody>
      </p:sp>
    </p:spTree>
    <p:extLst>
      <p:ext uri="{BB962C8B-B14F-4D97-AF65-F5344CB8AC3E}">
        <p14:creationId xmlns:p14="http://schemas.microsoft.com/office/powerpoint/2010/main" val="2203700912"/>
      </p:ext>
    </p:extLst>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67</a:t>
            </a:fld>
            <a:endParaRPr lang="da-DK"/>
          </a:p>
        </p:txBody>
      </p:sp>
    </p:spTree>
    <p:extLst>
      <p:ext uri="{BB962C8B-B14F-4D97-AF65-F5344CB8AC3E}">
        <p14:creationId xmlns:p14="http://schemas.microsoft.com/office/powerpoint/2010/main" val="2677913933"/>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a:t>
            </a:fld>
            <a:endParaRPr lang="da-DK"/>
          </a:p>
        </p:txBody>
      </p:sp>
    </p:spTree>
    <p:extLst>
      <p:ext uri="{BB962C8B-B14F-4D97-AF65-F5344CB8AC3E}">
        <p14:creationId xmlns:p14="http://schemas.microsoft.com/office/powerpoint/2010/main" val="1022873375"/>
      </p:ext>
    </p:extLst>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68</a:t>
            </a:fld>
            <a:endParaRPr lang="da-DK"/>
          </a:p>
        </p:txBody>
      </p:sp>
    </p:spTree>
    <p:extLst>
      <p:ext uri="{BB962C8B-B14F-4D97-AF65-F5344CB8AC3E}">
        <p14:creationId xmlns:p14="http://schemas.microsoft.com/office/powerpoint/2010/main" val="228922883"/>
      </p:ext>
    </p:extLst>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69</a:t>
            </a:fld>
            <a:endParaRPr lang="da-DK"/>
          </a:p>
        </p:txBody>
      </p:sp>
    </p:spTree>
    <p:extLst>
      <p:ext uri="{BB962C8B-B14F-4D97-AF65-F5344CB8AC3E}">
        <p14:creationId xmlns:p14="http://schemas.microsoft.com/office/powerpoint/2010/main" val="1935994163"/>
      </p:ext>
    </p:extLst>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71</a:t>
            </a:fld>
            <a:endParaRPr lang="da-DK"/>
          </a:p>
        </p:txBody>
      </p:sp>
    </p:spTree>
    <p:extLst>
      <p:ext uri="{BB962C8B-B14F-4D97-AF65-F5344CB8AC3E}">
        <p14:creationId xmlns:p14="http://schemas.microsoft.com/office/powerpoint/2010/main" val="2308728990"/>
      </p:ext>
    </p:extLst>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72</a:t>
            </a:fld>
            <a:endParaRPr lang="da-DK"/>
          </a:p>
        </p:txBody>
      </p:sp>
    </p:spTree>
    <p:extLst>
      <p:ext uri="{BB962C8B-B14F-4D97-AF65-F5344CB8AC3E}">
        <p14:creationId xmlns:p14="http://schemas.microsoft.com/office/powerpoint/2010/main" val="998064704"/>
      </p:ext>
    </p:extLst>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73</a:t>
            </a:fld>
            <a:endParaRPr lang="da-DK"/>
          </a:p>
        </p:txBody>
      </p:sp>
    </p:spTree>
    <p:extLst>
      <p:ext uri="{BB962C8B-B14F-4D97-AF65-F5344CB8AC3E}">
        <p14:creationId xmlns:p14="http://schemas.microsoft.com/office/powerpoint/2010/main" val="1721107086"/>
      </p:ext>
    </p:extLst>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74</a:t>
            </a:fld>
            <a:endParaRPr lang="da-DK"/>
          </a:p>
        </p:txBody>
      </p:sp>
    </p:spTree>
    <p:extLst>
      <p:ext uri="{BB962C8B-B14F-4D97-AF65-F5344CB8AC3E}">
        <p14:creationId xmlns:p14="http://schemas.microsoft.com/office/powerpoint/2010/main" val="301610421"/>
      </p:ext>
    </p:extLst>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75</a:t>
            </a:fld>
            <a:endParaRPr lang="da-DK"/>
          </a:p>
        </p:txBody>
      </p:sp>
    </p:spTree>
    <p:extLst>
      <p:ext uri="{BB962C8B-B14F-4D97-AF65-F5344CB8AC3E}">
        <p14:creationId xmlns:p14="http://schemas.microsoft.com/office/powerpoint/2010/main" val="4195848148"/>
      </p:ext>
    </p:extLst>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80</a:t>
            </a:fld>
            <a:endParaRPr lang="da-DK"/>
          </a:p>
        </p:txBody>
      </p:sp>
    </p:spTree>
    <p:extLst>
      <p:ext uri="{BB962C8B-B14F-4D97-AF65-F5344CB8AC3E}">
        <p14:creationId xmlns:p14="http://schemas.microsoft.com/office/powerpoint/2010/main" val="920266452"/>
      </p:ext>
    </p:extLst>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82</a:t>
            </a:fld>
            <a:endParaRPr lang="da-DK"/>
          </a:p>
        </p:txBody>
      </p:sp>
    </p:spTree>
    <p:extLst>
      <p:ext uri="{BB962C8B-B14F-4D97-AF65-F5344CB8AC3E}">
        <p14:creationId xmlns:p14="http://schemas.microsoft.com/office/powerpoint/2010/main" val="3933630638"/>
      </p:ext>
    </p:extLst>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84</a:t>
            </a:fld>
            <a:endParaRPr lang="da-DK"/>
          </a:p>
        </p:txBody>
      </p:sp>
    </p:spTree>
    <p:extLst>
      <p:ext uri="{BB962C8B-B14F-4D97-AF65-F5344CB8AC3E}">
        <p14:creationId xmlns:p14="http://schemas.microsoft.com/office/powerpoint/2010/main" val="1983201797"/>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a:t>
            </a:fld>
            <a:endParaRPr lang="da-DK"/>
          </a:p>
        </p:txBody>
      </p:sp>
    </p:spTree>
    <p:extLst>
      <p:ext uri="{BB962C8B-B14F-4D97-AF65-F5344CB8AC3E}">
        <p14:creationId xmlns:p14="http://schemas.microsoft.com/office/powerpoint/2010/main" val="1815863998"/>
      </p:ext>
    </p:extLst>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86</a:t>
            </a:fld>
            <a:endParaRPr lang="da-DK"/>
          </a:p>
        </p:txBody>
      </p:sp>
    </p:spTree>
    <p:extLst>
      <p:ext uri="{BB962C8B-B14F-4D97-AF65-F5344CB8AC3E}">
        <p14:creationId xmlns:p14="http://schemas.microsoft.com/office/powerpoint/2010/main" val="2653008430"/>
      </p:ext>
    </p:extLst>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87</a:t>
            </a:fld>
            <a:endParaRPr lang="da-DK"/>
          </a:p>
        </p:txBody>
      </p:sp>
    </p:spTree>
    <p:extLst>
      <p:ext uri="{BB962C8B-B14F-4D97-AF65-F5344CB8AC3E}">
        <p14:creationId xmlns:p14="http://schemas.microsoft.com/office/powerpoint/2010/main" val="2285190149"/>
      </p:ext>
    </p:extLst>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88</a:t>
            </a:fld>
            <a:endParaRPr lang="da-DK"/>
          </a:p>
        </p:txBody>
      </p:sp>
    </p:spTree>
    <p:extLst>
      <p:ext uri="{BB962C8B-B14F-4D97-AF65-F5344CB8AC3E}">
        <p14:creationId xmlns:p14="http://schemas.microsoft.com/office/powerpoint/2010/main" val="3554355419"/>
      </p:ext>
    </p:extLst>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89</a:t>
            </a:fld>
            <a:endParaRPr lang="da-DK"/>
          </a:p>
        </p:txBody>
      </p:sp>
    </p:spTree>
    <p:extLst>
      <p:ext uri="{BB962C8B-B14F-4D97-AF65-F5344CB8AC3E}">
        <p14:creationId xmlns:p14="http://schemas.microsoft.com/office/powerpoint/2010/main" val="464166278"/>
      </p:ext>
    </p:extLst>
  </p:cSld>
  <p:clrMapOvr>
    <a:masterClrMapping/>
  </p:clrMapOvr>
</p:notes>
</file>

<file path=ppt/notesSlides/notesSlide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90</a:t>
            </a:fld>
            <a:endParaRPr lang="da-DK"/>
          </a:p>
        </p:txBody>
      </p:sp>
    </p:spTree>
    <p:extLst>
      <p:ext uri="{BB962C8B-B14F-4D97-AF65-F5344CB8AC3E}">
        <p14:creationId xmlns:p14="http://schemas.microsoft.com/office/powerpoint/2010/main" val="164971811"/>
      </p:ext>
    </p:extLst>
  </p:cSld>
  <p:clrMapOvr>
    <a:masterClrMapping/>
  </p:clrMapOvr>
</p:notes>
</file>

<file path=ppt/notesSlides/notesSlide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93</a:t>
            </a:fld>
            <a:endParaRPr lang="da-DK"/>
          </a:p>
        </p:txBody>
      </p:sp>
    </p:spTree>
    <p:extLst>
      <p:ext uri="{BB962C8B-B14F-4D97-AF65-F5344CB8AC3E}">
        <p14:creationId xmlns:p14="http://schemas.microsoft.com/office/powerpoint/2010/main" val="1500595010"/>
      </p:ext>
    </p:extLst>
  </p:cSld>
  <p:clrMapOvr>
    <a:masterClrMapping/>
  </p:clrMapOvr>
</p:notes>
</file>

<file path=ppt/notesSlides/notesSlide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94</a:t>
            </a:fld>
            <a:endParaRPr lang="da-DK"/>
          </a:p>
        </p:txBody>
      </p:sp>
    </p:spTree>
    <p:extLst>
      <p:ext uri="{BB962C8B-B14F-4D97-AF65-F5344CB8AC3E}">
        <p14:creationId xmlns:p14="http://schemas.microsoft.com/office/powerpoint/2010/main" val="881251097"/>
      </p:ext>
    </p:extLst>
  </p:cSld>
  <p:clrMapOvr>
    <a:masterClrMapping/>
  </p:clrMapOvr>
</p:notes>
</file>

<file path=ppt/notesSlides/notesSlide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95</a:t>
            </a:fld>
            <a:endParaRPr lang="da-DK"/>
          </a:p>
        </p:txBody>
      </p:sp>
    </p:spTree>
    <p:extLst>
      <p:ext uri="{BB962C8B-B14F-4D97-AF65-F5344CB8AC3E}">
        <p14:creationId xmlns:p14="http://schemas.microsoft.com/office/powerpoint/2010/main" val="660157988"/>
      </p:ext>
    </p:extLst>
  </p:cSld>
  <p:clrMapOvr>
    <a:masterClrMapping/>
  </p:clrMapOvr>
</p:notes>
</file>

<file path=ppt/notesSlides/notesSlide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96</a:t>
            </a:fld>
            <a:endParaRPr lang="da-DK"/>
          </a:p>
        </p:txBody>
      </p:sp>
    </p:spTree>
    <p:extLst>
      <p:ext uri="{BB962C8B-B14F-4D97-AF65-F5344CB8AC3E}">
        <p14:creationId xmlns:p14="http://schemas.microsoft.com/office/powerpoint/2010/main" val="1270895113"/>
      </p:ext>
    </p:extLst>
  </p:cSld>
  <p:clrMapOvr>
    <a:masterClrMapping/>
  </p:clrMapOvr>
</p:notes>
</file>

<file path=ppt/notesSlides/notesSlide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97</a:t>
            </a:fld>
            <a:endParaRPr lang="da-DK"/>
          </a:p>
        </p:txBody>
      </p:sp>
    </p:spTree>
    <p:extLst>
      <p:ext uri="{BB962C8B-B14F-4D97-AF65-F5344CB8AC3E}">
        <p14:creationId xmlns:p14="http://schemas.microsoft.com/office/powerpoint/2010/main" val="100379625"/>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a:t>
            </a:fld>
            <a:endParaRPr lang="da-DK"/>
          </a:p>
        </p:txBody>
      </p:sp>
    </p:spTree>
    <p:extLst>
      <p:ext uri="{BB962C8B-B14F-4D97-AF65-F5344CB8AC3E}">
        <p14:creationId xmlns:p14="http://schemas.microsoft.com/office/powerpoint/2010/main" val="1926023139"/>
      </p:ext>
    </p:extLst>
  </p:cSld>
  <p:clrMapOvr>
    <a:masterClrMapping/>
  </p:clrMapOvr>
</p:notes>
</file>

<file path=ppt/notesSlides/notesSlide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98</a:t>
            </a:fld>
            <a:endParaRPr lang="da-DK"/>
          </a:p>
        </p:txBody>
      </p:sp>
    </p:spTree>
    <p:extLst>
      <p:ext uri="{BB962C8B-B14F-4D97-AF65-F5344CB8AC3E}">
        <p14:creationId xmlns:p14="http://schemas.microsoft.com/office/powerpoint/2010/main" val="3153335051"/>
      </p:ext>
    </p:extLst>
  </p:cSld>
  <p:clrMapOvr>
    <a:masterClrMapping/>
  </p:clrMapOvr>
</p:notes>
</file>

<file path=ppt/notesSlides/notesSlide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99</a:t>
            </a:fld>
            <a:endParaRPr lang="da-DK"/>
          </a:p>
        </p:txBody>
      </p:sp>
    </p:spTree>
    <p:extLst>
      <p:ext uri="{BB962C8B-B14F-4D97-AF65-F5344CB8AC3E}">
        <p14:creationId xmlns:p14="http://schemas.microsoft.com/office/powerpoint/2010/main" val="3911502225"/>
      </p:ext>
    </p:extLst>
  </p:cSld>
  <p:clrMapOvr>
    <a:masterClrMapping/>
  </p:clrMapOvr>
</p:notes>
</file>

<file path=ppt/notesSlides/notesSlide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101</a:t>
            </a:fld>
            <a:endParaRPr lang="da-DK"/>
          </a:p>
        </p:txBody>
      </p:sp>
    </p:spTree>
    <p:extLst>
      <p:ext uri="{BB962C8B-B14F-4D97-AF65-F5344CB8AC3E}">
        <p14:creationId xmlns:p14="http://schemas.microsoft.com/office/powerpoint/2010/main" val="1512228612"/>
      </p:ext>
    </p:extLst>
  </p:cSld>
  <p:clrMapOvr>
    <a:masterClrMapping/>
  </p:clrMapOvr>
</p:notes>
</file>

<file path=ppt/notesSlides/notesSlide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102</a:t>
            </a:fld>
            <a:endParaRPr lang="da-DK"/>
          </a:p>
        </p:txBody>
      </p:sp>
    </p:spTree>
    <p:extLst>
      <p:ext uri="{BB962C8B-B14F-4D97-AF65-F5344CB8AC3E}">
        <p14:creationId xmlns:p14="http://schemas.microsoft.com/office/powerpoint/2010/main" val="2265237533"/>
      </p:ext>
    </p:extLst>
  </p:cSld>
  <p:clrMapOvr>
    <a:masterClrMapping/>
  </p:clrMapOvr>
</p:notes>
</file>

<file path=ppt/notesSlides/notesSlide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103</a:t>
            </a:fld>
            <a:endParaRPr lang="da-DK"/>
          </a:p>
        </p:txBody>
      </p:sp>
    </p:spTree>
    <p:extLst>
      <p:ext uri="{BB962C8B-B14F-4D97-AF65-F5344CB8AC3E}">
        <p14:creationId xmlns:p14="http://schemas.microsoft.com/office/powerpoint/2010/main" val="2800379322"/>
      </p:ext>
    </p:extLst>
  </p:cSld>
  <p:clrMapOvr>
    <a:masterClrMapping/>
  </p:clrMapOvr>
</p:notes>
</file>

<file path=ppt/notesSlides/notesSlide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104</a:t>
            </a:fld>
            <a:endParaRPr lang="da-DK"/>
          </a:p>
        </p:txBody>
      </p:sp>
    </p:spTree>
    <p:extLst>
      <p:ext uri="{BB962C8B-B14F-4D97-AF65-F5344CB8AC3E}">
        <p14:creationId xmlns:p14="http://schemas.microsoft.com/office/powerpoint/2010/main" val="2648534700"/>
      </p:ext>
    </p:extLst>
  </p:cSld>
  <p:clrMapOvr>
    <a:masterClrMapping/>
  </p:clrMapOvr>
</p:notes>
</file>

<file path=ppt/notesSlides/notesSlide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105</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107</a:t>
            </a:fld>
            <a:endParaRPr lang="da-DK"/>
          </a:p>
        </p:txBody>
      </p:sp>
    </p:spTree>
    <p:extLst>
      <p:ext uri="{BB962C8B-B14F-4D97-AF65-F5344CB8AC3E}">
        <p14:creationId xmlns:p14="http://schemas.microsoft.com/office/powerpoint/2010/main" val="993870066"/>
      </p:ext>
    </p:extLst>
  </p:cSld>
  <p:clrMapOvr>
    <a:masterClrMapping/>
  </p:clrMapOvr>
</p:notes>
</file>

<file path=ppt/notesSlides/notesSlide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108</a:t>
            </a:fld>
            <a:endParaRPr lang="da-DK"/>
          </a:p>
        </p:txBody>
      </p:sp>
    </p:spTree>
    <p:extLst>
      <p:ext uri="{BB962C8B-B14F-4D97-AF65-F5344CB8AC3E}">
        <p14:creationId xmlns:p14="http://schemas.microsoft.com/office/powerpoint/2010/main" val="542995612"/>
      </p:ext>
    </p:extLst>
  </p:cSld>
  <p:clrMapOvr>
    <a:masterClrMapping/>
  </p:clrMapOvr>
</p:notes>
</file>

<file path=ppt/notesSlides/notesSlide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A30122F-26C3-412E-BD9C-8A567DADE761}" type="slidenum">
              <a:rPr lang="da-DK" smtClean="0"/>
              <a:t>109</a:t>
            </a:fld>
            <a:endParaRPr lang="da-DK"/>
          </a:p>
        </p:txBody>
      </p:sp>
    </p:spTree>
    <p:extLst>
      <p:ext uri="{BB962C8B-B14F-4D97-AF65-F5344CB8AC3E}">
        <p14:creationId xmlns:p14="http://schemas.microsoft.com/office/powerpoint/2010/main" val="3665200212"/>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a:t>
            </a:fld>
            <a:endParaRPr lang="da-DK"/>
          </a:p>
        </p:txBody>
      </p:sp>
    </p:spTree>
    <p:extLst>
      <p:ext uri="{BB962C8B-B14F-4D97-AF65-F5344CB8AC3E}">
        <p14:creationId xmlns:p14="http://schemas.microsoft.com/office/powerpoint/2010/main" val="2722040133"/>
      </p:ext>
    </p:extLst>
  </p:cSld>
  <p:clrMapOvr>
    <a:masterClrMapping/>
  </p:clrMapOvr>
</p:notes>
</file>

<file path=ppt/notesSlides/notesSlide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110</a:t>
            </a:fld>
            <a:endParaRPr lang="da-DK"/>
          </a:p>
        </p:txBody>
      </p:sp>
    </p:spTree>
    <p:extLst>
      <p:ext uri="{BB962C8B-B14F-4D97-AF65-F5344CB8AC3E}">
        <p14:creationId xmlns:p14="http://schemas.microsoft.com/office/powerpoint/2010/main" val="3868583889"/>
      </p:ext>
    </p:extLst>
  </p:cSld>
  <p:clrMapOvr>
    <a:masterClrMapping/>
  </p:clrMapOvr>
</p:notes>
</file>

<file path=ppt/notesSlides/notesSlide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111</a:t>
            </a:fld>
            <a:endParaRPr lang="da-DK"/>
          </a:p>
        </p:txBody>
      </p:sp>
    </p:spTree>
    <p:extLst>
      <p:ext uri="{BB962C8B-B14F-4D97-AF65-F5344CB8AC3E}">
        <p14:creationId xmlns:p14="http://schemas.microsoft.com/office/powerpoint/2010/main" val="2368635713"/>
      </p:ext>
    </p:extLst>
  </p:cSld>
  <p:clrMapOvr>
    <a:masterClrMapping/>
  </p:clrMapOvr>
</p:notes>
</file>

<file path=ppt/notesSlides/notesSlide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112</a:t>
            </a:fld>
            <a:endParaRPr lang="da-DK"/>
          </a:p>
        </p:txBody>
      </p:sp>
    </p:spTree>
    <p:extLst>
      <p:ext uri="{BB962C8B-B14F-4D97-AF65-F5344CB8AC3E}">
        <p14:creationId xmlns:p14="http://schemas.microsoft.com/office/powerpoint/2010/main" val="3589002628"/>
      </p:ext>
    </p:extLst>
  </p:cSld>
  <p:clrMapOvr>
    <a:masterClrMapping/>
  </p:clrMapOvr>
</p:notes>
</file>

<file path=ppt/notesSlides/notesSlide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113</a:t>
            </a:fld>
            <a:endParaRPr lang="da-DK"/>
          </a:p>
        </p:txBody>
      </p:sp>
    </p:spTree>
    <p:extLst>
      <p:ext uri="{BB962C8B-B14F-4D97-AF65-F5344CB8AC3E}">
        <p14:creationId xmlns:p14="http://schemas.microsoft.com/office/powerpoint/2010/main" val="1769564141"/>
      </p:ext>
    </p:extLst>
  </p:cSld>
  <p:clrMapOvr>
    <a:masterClrMapping/>
  </p:clrMapOvr>
</p:notes>
</file>

<file path=ppt/notesSlides/notesSlide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114</a:t>
            </a:fld>
            <a:endParaRPr lang="da-DK"/>
          </a:p>
        </p:txBody>
      </p:sp>
    </p:spTree>
    <p:extLst>
      <p:ext uri="{BB962C8B-B14F-4D97-AF65-F5344CB8AC3E}">
        <p14:creationId xmlns:p14="http://schemas.microsoft.com/office/powerpoint/2010/main" val="4254453251"/>
      </p:ext>
    </p:extLst>
  </p:cSld>
  <p:clrMapOvr>
    <a:masterClrMapping/>
  </p:clrMapOvr>
</p:notes>
</file>

<file path=ppt/notesSlides/notesSlide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115</a:t>
            </a:fld>
            <a:endParaRPr lang="da-DK"/>
          </a:p>
        </p:txBody>
      </p:sp>
    </p:spTree>
    <p:extLst>
      <p:ext uri="{BB962C8B-B14F-4D97-AF65-F5344CB8AC3E}">
        <p14:creationId xmlns:p14="http://schemas.microsoft.com/office/powerpoint/2010/main" val="2581366539"/>
      </p:ext>
    </p:extLst>
  </p:cSld>
  <p:clrMapOvr>
    <a:masterClrMapping/>
  </p:clrMapOvr>
</p:notes>
</file>

<file path=ppt/notesSlides/notesSlide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120</a:t>
            </a:fld>
            <a:endParaRPr lang="da-DK"/>
          </a:p>
        </p:txBody>
      </p:sp>
    </p:spTree>
    <p:extLst>
      <p:ext uri="{BB962C8B-B14F-4D97-AF65-F5344CB8AC3E}">
        <p14:creationId xmlns:p14="http://schemas.microsoft.com/office/powerpoint/2010/main" val="3813636440"/>
      </p:ext>
    </p:extLst>
  </p:cSld>
  <p:clrMapOvr>
    <a:masterClrMapping/>
  </p:clrMapOvr>
</p:notes>
</file>

<file path=ppt/notesSlides/notesSlide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A30122F-26C3-412E-BD9C-8A567DADE761}" type="slidenum">
              <a:rPr lang="da-DK" smtClean="0"/>
              <a:t>123</a:t>
            </a:fld>
            <a:endParaRPr lang="da-DK"/>
          </a:p>
        </p:txBody>
      </p:sp>
    </p:spTree>
    <p:extLst>
      <p:ext uri="{BB962C8B-B14F-4D97-AF65-F5344CB8AC3E}">
        <p14:creationId xmlns:p14="http://schemas.microsoft.com/office/powerpoint/2010/main" val="3325140122"/>
      </p:ext>
    </p:extLst>
  </p:cSld>
  <p:clrMapOvr>
    <a:masterClrMapping/>
  </p:clrMapOvr>
</p:notes>
</file>

<file path=ppt/notesSlides/notesSlide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124</a:t>
            </a:fld>
            <a:endParaRPr lang="da-DK"/>
          </a:p>
        </p:txBody>
      </p:sp>
    </p:spTree>
    <p:extLst>
      <p:ext uri="{BB962C8B-B14F-4D97-AF65-F5344CB8AC3E}">
        <p14:creationId xmlns:p14="http://schemas.microsoft.com/office/powerpoint/2010/main" val="2057405219"/>
      </p:ext>
    </p:extLst>
  </p:cSld>
  <p:clrMapOvr>
    <a:masterClrMapping/>
  </p:clrMapOvr>
</p:notes>
</file>

<file path=ppt/notesSlides/notesSlide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125</a:t>
            </a:fld>
            <a:endParaRPr lang="da-DK"/>
          </a:p>
        </p:txBody>
      </p:sp>
    </p:spTree>
    <p:extLst>
      <p:ext uri="{BB962C8B-B14F-4D97-AF65-F5344CB8AC3E}">
        <p14:creationId xmlns:p14="http://schemas.microsoft.com/office/powerpoint/2010/main" val="3133627193"/>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a:t>
            </a:fld>
            <a:endParaRPr lang="da-DK"/>
          </a:p>
        </p:txBody>
      </p:sp>
    </p:spTree>
    <p:extLst>
      <p:ext uri="{BB962C8B-B14F-4D97-AF65-F5344CB8AC3E}">
        <p14:creationId xmlns:p14="http://schemas.microsoft.com/office/powerpoint/2010/main" val="792221520"/>
      </p:ext>
    </p:extLst>
  </p:cSld>
  <p:clrMapOvr>
    <a:masterClrMapping/>
  </p:clrMapOvr>
</p:notes>
</file>

<file path=ppt/notesSlides/notesSlide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126</a:t>
            </a:fld>
            <a:endParaRPr lang="da-DK"/>
          </a:p>
        </p:txBody>
      </p:sp>
    </p:spTree>
    <p:extLst>
      <p:ext uri="{BB962C8B-B14F-4D97-AF65-F5344CB8AC3E}">
        <p14:creationId xmlns:p14="http://schemas.microsoft.com/office/powerpoint/2010/main" val="1830257108"/>
      </p:ext>
    </p:extLst>
  </p:cSld>
  <p:clrMapOvr>
    <a:masterClrMapping/>
  </p:clrMapOvr>
</p:notes>
</file>

<file path=ppt/notesSlides/notesSlide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130</a:t>
            </a:fld>
            <a:endParaRPr lang="da-DK"/>
          </a:p>
        </p:txBody>
      </p:sp>
    </p:spTree>
    <p:extLst>
      <p:ext uri="{BB962C8B-B14F-4D97-AF65-F5344CB8AC3E}">
        <p14:creationId xmlns:p14="http://schemas.microsoft.com/office/powerpoint/2010/main" val="3231574955"/>
      </p:ext>
    </p:extLst>
  </p:cSld>
  <p:clrMapOvr>
    <a:masterClrMapping/>
  </p:clrMapOvr>
</p:notes>
</file>

<file path=ppt/notesSlides/notesSlide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131</a:t>
            </a:fld>
            <a:endParaRPr lang="da-DK"/>
          </a:p>
        </p:txBody>
      </p:sp>
    </p:spTree>
    <p:extLst>
      <p:ext uri="{BB962C8B-B14F-4D97-AF65-F5344CB8AC3E}">
        <p14:creationId xmlns:p14="http://schemas.microsoft.com/office/powerpoint/2010/main" val="3502208364"/>
      </p:ext>
    </p:extLst>
  </p:cSld>
  <p:clrMapOvr>
    <a:masterClrMapping/>
  </p:clrMapOvr>
</p:notes>
</file>

<file path=ppt/notesSlides/notesSlide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134</a:t>
            </a:fld>
            <a:endParaRPr lang="da-DK"/>
          </a:p>
        </p:txBody>
      </p:sp>
    </p:spTree>
    <p:extLst>
      <p:ext uri="{BB962C8B-B14F-4D97-AF65-F5344CB8AC3E}">
        <p14:creationId xmlns:p14="http://schemas.microsoft.com/office/powerpoint/2010/main" val="1416982309"/>
      </p:ext>
    </p:extLst>
  </p:cSld>
  <p:clrMapOvr>
    <a:masterClrMapping/>
  </p:clrMapOvr>
</p:notes>
</file>

<file path=ppt/notesSlides/notesSlide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135</a:t>
            </a:fld>
            <a:endParaRPr lang="da-DK"/>
          </a:p>
        </p:txBody>
      </p:sp>
    </p:spTree>
    <p:extLst>
      <p:ext uri="{BB962C8B-B14F-4D97-AF65-F5344CB8AC3E}">
        <p14:creationId xmlns:p14="http://schemas.microsoft.com/office/powerpoint/2010/main" val="234358772"/>
      </p:ext>
    </p:extLst>
  </p:cSld>
  <p:clrMapOvr>
    <a:masterClrMapping/>
  </p:clrMapOvr>
</p:notes>
</file>

<file path=ppt/notesSlides/notesSlide9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136</a:t>
            </a:fld>
            <a:endParaRPr lang="da-DK"/>
          </a:p>
        </p:txBody>
      </p:sp>
    </p:spTree>
    <p:extLst>
      <p:ext uri="{BB962C8B-B14F-4D97-AF65-F5344CB8AC3E}">
        <p14:creationId xmlns:p14="http://schemas.microsoft.com/office/powerpoint/2010/main" val="3270672808"/>
      </p:ext>
    </p:extLst>
  </p:cSld>
  <p:clrMapOvr>
    <a:masterClrMapping/>
  </p:clrMapOvr>
</p:notes>
</file>

<file path=ppt/notesSlides/notesSlide9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137</a:t>
            </a:fld>
            <a:endParaRPr lang="da-DK"/>
          </a:p>
        </p:txBody>
      </p:sp>
    </p:spTree>
    <p:extLst>
      <p:ext uri="{BB962C8B-B14F-4D97-AF65-F5344CB8AC3E}">
        <p14:creationId xmlns:p14="http://schemas.microsoft.com/office/powerpoint/2010/main" val="1188517572"/>
      </p:ext>
    </p:extLst>
  </p:cSld>
  <p:clrMapOvr>
    <a:masterClrMapping/>
  </p:clrMapOvr>
</p:notes>
</file>

<file path=ppt/notesSlides/notesSlide9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142</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9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143</a:t>
            </a:fld>
            <a:endParaRPr lang="da-DK"/>
          </a:p>
        </p:txBody>
      </p:sp>
    </p:spTree>
    <p:extLst>
      <p:ext uri="{BB962C8B-B14F-4D97-AF65-F5344CB8AC3E}">
        <p14:creationId xmlns:p14="http://schemas.microsoft.com/office/powerpoint/2010/main" val="3017737611"/>
      </p:ext>
    </p:extLst>
  </p:cSld>
  <p:clrMapOvr>
    <a:masterClrMapping/>
  </p:clrMapOvr>
</p:notes>
</file>

<file path=ppt/notesSlides/notesSlide9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144</a:t>
            </a:fld>
            <a:endParaRPr lang="da-DK"/>
          </a:p>
        </p:txBody>
      </p:sp>
    </p:spTree>
    <p:extLst>
      <p:ext uri="{BB962C8B-B14F-4D97-AF65-F5344CB8AC3E}">
        <p14:creationId xmlns:p14="http://schemas.microsoft.com/office/powerpoint/2010/main" val="394890069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6.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1.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2.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3.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5.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8.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9.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1.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2.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3.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4.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5.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6.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61D37C59-FF10-489F-A657-9C857A0DB2A4}"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EA16EC66-AF6B-4C66-A1B8-38EF800702CD}"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28-10-2021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28-10-2021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28-10-2021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268F76F4-B192-4570-AFD4-11154C3700ED}"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28-10-2021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28-10-2021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28-10-2021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t>01-09-2022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704186234"/>
      </p:ext>
    </p:extLst>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04-11-2021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04-11-2021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04-11-2021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04-11-2021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04-11-2021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67544" y="274638"/>
            <a:ext cx="8424936" cy="778098"/>
          </a:xfrm>
        </p:spPr>
        <p:txBody>
          <a:bodyPr>
            <a:noAutofit/>
          </a:bodyPr>
          <a:lstStyle>
            <a:lvl1pPr>
              <a:defRPr sz="3600" b="1">
                <a:solidFill>
                  <a:schemeClr val="accent1">
                    <a:lumMod val="75000"/>
                  </a:schemeClr>
                </a:solidFill>
              </a:defRPr>
            </a:lvl1pPr>
          </a:lstStyle>
          <a:p>
            <a:r>
              <a:rPr lang="da-DK" err="1"/>
              <a:t>Click to edit Master title style</a:t>
            </a:r>
            <a:endParaRPr lang="da-DK"/>
          </a:p>
        </p:txBody>
      </p:sp>
      <p:sp>
        <p:nvSpPr>
          <p:cNvPr id="3" name="Content Placeholder 2"/>
          <p:cNvSpPr>
            <a:spLocks noGrp="1"/>
          </p:cNvSpPr>
          <p:nvPr>
            <p:ph idx="1"/>
          </p:nvPr>
        </p:nvSpPr>
        <p:spPr>
          <a:xfrm>
            <a:off x="467544" y="1268760"/>
            <a:ext cx="8424936" cy="5472608"/>
          </a:xfrm>
        </p:spPr>
        <p:txBody>
          <a:bodyPr>
            <a:noAutofit/>
          </a:bodyPr>
          <a:lstStyle>
            <a:lvl1pPr marL="357188" indent="-357188">
              <a:buClr>
                <a:schemeClr val="tx2"/>
              </a:buClr>
              <a:buFont typeface="Arial" pitchFamily="34" charset="0"/>
              <a:buChar char="•"/>
              <a:defRPr sz="2200"/>
            </a:lvl1pPr>
            <a:lvl2pPr marL="715963" indent="-358775">
              <a:buClr>
                <a:schemeClr val="tx2"/>
              </a:buClr>
              <a:buFont typeface="Arial" pitchFamily="34" charset="0"/>
              <a:buChar char="•"/>
              <a:defRPr sz="2000"/>
            </a:lvl2pPr>
            <a:lvl3pPr marL="1073150" indent="-357188">
              <a:buClr>
                <a:schemeClr val="tx2"/>
              </a:buClr>
              <a:buFont typeface="Arial" pitchFamily="34" charset="0"/>
              <a:buChar char="•"/>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t>01-09-2022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t>‹#›</a:t>
            </a:fld>
            <a:endParaRPr lang="da-DK"/>
          </a:p>
        </p:txBody>
      </p:sp>
    </p:spTree>
    <p:extLst>
      <p:ext uri="{BB962C8B-B14F-4D97-AF65-F5344CB8AC3E}">
        <p14:creationId xmlns:p14="http://schemas.microsoft.com/office/powerpoint/2010/main" val="3807808906"/>
      </p:ext>
    </p:extLst>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04-11-2021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11-11-2021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11-11-2021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11-11-2021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11-11-2021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11-11-2021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11-11-2021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11-11-2021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a:t>Click to edit Master text styles</a:t>
            </a:r>
            <a:endParaRPr lang="da-DK"/>
          </a:p>
        </p:txBody>
      </p:sp>
      <p:sp>
        <p:nvSpPr>
          <p:cNvPr id="4" name="Date Placeholder 3"/>
          <p:cNvSpPr>
            <a:spLocks noGrp="1"/>
          </p:cNvSpPr>
          <p:nvPr>
            <p:ph type="dt" sz="half" idx="10"/>
          </p:nvPr>
        </p:nvSpPr>
        <p:spPr/>
        <p:txBody>
          <a:bodyPr/>
          <a:lstStyle/>
          <a:p>
            <a:fld id="{A8E637EB-1A8F-478E-8F09-EA7CFEEDD101}" type="datetime1">
              <a:rPr lang="da-DK" smtClean="0"/>
              <a:t>01-09-2022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073152865"/>
      </p:ext>
    </p:extLst>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11-11-2021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11-11-2021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11-11-2021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11-11-2021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24-11-2021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24-11-2021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24-11-2021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24-11-2021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24-11-2021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24-11-2021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t>01-09-2022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453565540"/>
      </p:ext>
    </p:extLst>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24-11-2021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24-11-2021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24-11-2021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24-11-2021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24-11-2021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07-12-2021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07-12-2021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07-12-2021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07-12-2021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07-12-2021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t>01-09-2022</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490312496"/>
      </p:ext>
    </p:extLst>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07-12-2021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07-12-2021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07-12-2021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07-12-2021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07-12-2021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07-12-2021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08-12-2021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08-12-2021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08-12-2021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08-12-2021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t>01-09-2022</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669614697"/>
      </p:ext>
    </p:extLst>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08-12-2021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08-12-2021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08-12-2021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08-12-2021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08-12-2021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08-12-2021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08-12-2021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1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40C19F3-0B23-4E2A-9F3D-A3B5D9E815B6}" type="datetimeFigureOut">
              <a:rPr lang="en-GB" smtClean="0"/>
              <a:t>30/12/2021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E053439-BFE6-4CBD-9112-2314A756235A}" type="slidenum">
              <a:rPr lang="en-GB" smtClean="0"/>
              <a:t>‹#›</a:t>
            </a:fld>
            <a:endParaRPr lang="en-GB"/>
          </a:p>
        </p:txBody>
      </p:sp>
    </p:spTree>
    <p:extLst>
      <p:ext uri="{BB962C8B-B14F-4D97-AF65-F5344CB8AC3E}">
        <p14:creationId xmlns:p14="http://schemas.microsoft.com/office/powerpoint/2010/main" val="1714318023"/>
      </p:ext>
    </p:extLst>
  </p:cSld>
  <p:clrMapOvr>
    <a:masterClrMapping/>
  </p:clrMapOvr>
  <p:transition/>
  <p:timing/>
</p:sldLayout>
</file>

<file path=ppt/slideLayouts/slideLayout1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0C19F3-0B23-4E2A-9F3D-A3B5D9E815B6}" type="datetimeFigureOut">
              <a:rPr lang="en-GB" smtClean="0"/>
              <a:t>30/12/2021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E053439-BFE6-4CBD-9112-2314A756235A}" type="slidenum">
              <a:rPr lang="en-GB" smtClean="0"/>
              <a:t>‹#›</a:t>
            </a:fld>
            <a:endParaRPr lang="en-GB"/>
          </a:p>
        </p:txBody>
      </p:sp>
    </p:spTree>
    <p:extLst>
      <p:ext uri="{BB962C8B-B14F-4D97-AF65-F5344CB8AC3E}">
        <p14:creationId xmlns:p14="http://schemas.microsoft.com/office/powerpoint/2010/main" val="2748909006"/>
      </p:ext>
    </p:extLst>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40C19F3-0B23-4E2A-9F3D-A3B5D9E815B6}" type="datetimeFigureOut">
              <a:rPr lang="en-GB" smtClean="0"/>
              <a:t>30/12/2021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E053439-BFE6-4CBD-9112-2314A756235A}" type="slidenum">
              <a:rPr lang="en-GB" smtClean="0"/>
              <a:t>‹#›</a:t>
            </a:fld>
            <a:endParaRPr lang="en-GB"/>
          </a:p>
        </p:txBody>
      </p:sp>
    </p:spTree>
    <p:extLst>
      <p:ext uri="{BB962C8B-B14F-4D97-AF65-F5344CB8AC3E}">
        <p14:creationId xmlns:p14="http://schemas.microsoft.com/office/powerpoint/2010/main" val="2360589484"/>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t>01-09-2022</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958200232"/>
      </p:ext>
    </p:extLst>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40C19F3-0B23-4E2A-9F3D-A3B5D9E815B6}" type="datetimeFigureOut">
              <a:rPr lang="en-GB" smtClean="0"/>
              <a:t>30/12/2021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E053439-BFE6-4CBD-9112-2314A756235A}" type="slidenum">
              <a:rPr lang="en-GB" smtClean="0"/>
              <a:t>‹#›</a:t>
            </a:fld>
            <a:endParaRPr lang="en-GB"/>
          </a:p>
        </p:txBody>
      </p:sp>
    </p:spTree>
    <p:extLst>
      <p:ext uri="{BB962C8B-B14F-4D97-AF65-F5344CB8AC3E}">
        <p14:creationId xmlns:p14="http://schemas.microsoft.com/office/powerpoint/2010/main" val="203033257"/>
      </p:ext>
    </p:extLst>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40C19F3-0B23-4E2A-9F3D-A3B5D9E815B6}" type="datetimeFigureOut">
              <a:rPr lang="en-GB" smtClean="0"/>
              <a:t>30/12/2021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E053439-BFE6-4CBD-9112-2314A756235A}" type="slidenum">
              <a:rPr lang="en-GB" smtClean="0"/>
              <a:t>‹#›</a:t>
            </a:fld>
            <a:endParaRPr lang="en-GB"/>
          </a:p>
        </p:txBody>
      </p:sp>
    </p:spTree>
    <p:extLst>
      <p:ext uri="{BB962C8B-B14F-4D97-AF65-F5344CB8AC3E}">
        <p14:creationId xmlns:p14="http://schemas.microsoft.com/office/powerpoint/2010/main" val="1665470943"/>
      </p:ext>
    </p:extLst>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40C19F3-0B23-4E2A-9F3D-A3B5D9E815B6}" type="datetimeFigureOut">
              <a:rPr lang="en-GB" smtClean="0"/>
              <a:t>30/12/2021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E053439-BFE6-4CBD-9112-2314A756235A}" type="slidenum">
              <a:rPr lang="en-GB" smtClean="0"/>
              <a:t>‹#›</a:t>
            </a:fld>
            <a:endParaRPr lang="en-GB"/>
          </a:p>
        </p:txBody>
      </p:sp>
    </p:spTree>
    <p:extLst>
      <p:ext uri="{BB962C8B-B14F-4D97-AF65-F5344CB8AC3E}">
        <p14:creationId xmlns:p14="http://schemas.microsoft.com/office/powerpoint/2010/main" val="574877946"/>
      </p:ext>
    </p:extLst>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040C19F3-0B23-4E2A-9F3D-A3B5D9E815B6}" type="datetimeFigureOut">
              <a:rPr lang="en-GB" smtClean="0"/>
              <a:t>30/12/2021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E053439-BFE6-4CBD-9112-2314A756235A}" type="slidenum">
              <a:rPr lang="en-GB" smtClean="0"/>
              <a:t>‹#›</a:t>
            </a:fld>
            <a:endParaRPr lang="en-GB"/>
          </a:p>
        </p:txBody>
      </p:sp>
    </p:spTree>
    <p:extLst>
      <p:ext uri="{BB962C8B-B14F-4D97-AF65-F5344CB8AC3E}">
        <p14:creationId xmlns:p14="http://schemas.microsoft.com/office/powerpoint/2010/main" val="331963150"/>
      </p:ext>
    </p:extLst>
  </p:cSld>
  <p:clrMapOvr>
    <a:masterClrMapping/>
  </p:clrMapOvr>
  <p:transition/>
  <p:timing/>
</p:sldLayout>
</file>

<file path=ppt/slideLayouts/slideLayout1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40C19F3-0B23-4E2A-9F3D-A3B5D9E815B6}" type="datetimeFigureOut">
              <a:rPr lang="en-GB" smtClean="0"/>
              <a:t>30/12/2021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E053439-BFE6-4CBD-9112-2314A756235A}" type="slidenum">
              <a:rPr lang="en-GB" smtClean="0"/>
              <a:t>‹#›</a:t>
            </a:fld>
            <a:endParaRPr lang="en-GB"/>
          </a:p>
        </p:txBody>
      </p:sp>
    </p:spTree>
    <p:extLst>
      <p:ext uri="{BB962C8B-B14F-4D97-AF65-F5344CB8AC3E}">
        <p14:creationId xmlns:p14="http://schemas.microsoft.com/office/powerpoint/2010/main" val="1040488595"/>
      </p:ext>
    </p:extLst>
  </p:cSld>
  <p:clrMapOvr>
    <a:masterClrMapping/>
  </p:clrMapOvr>
  <p:transition/>
  <p:timing/>
</p:sldLayout>
</file>

<file path=ppt/slideLayouts/slideLayout1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40C19F3-0B23-4E2A-9F3D-A3B5D9E815B6}" type="datetimeFigureOut">
              <a:rPr lang="en-GB" smtClean="0"/>
              <a:t>30/12/2021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E053439-BFE6-4CBD-9112-2314A756235A}" type="slidenum">
              <a:rPr lang="en-GB" smtClean="0"/>
              <a:t>‹#›</a:t>
            </a:fld>
            <a:endParaRPr lang="en-GB"/>
          </a:p>
        </p:txBody>
      </p:sp>
    </p:spTree>
    <p:extLst>
      <p:ext uri="{BB962C8B-B14F-4D97-AF65-F5344CB8AC3E}">
        <p14:creationId xmlns:p14="http://schemas.microsoft.com/office/powerpoint/2010/main" val="4086980307"/>
      </p:ext>
    </p:extLst>
  </p:cSld>
  <p:clrMapOvr>
    <a:masterClrMapping/>
  </p:clrMapOvr>
  <p:transition/>
  <p:timing/>
</p:sldLayout>
</file>

<file path=ppt/slideLayouts/slideLayout1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0C19F3-0B23-4E2A-9F3D-A3B5D9E815B6}" type="datetimeFigureOut">
              <a:rPr lang="en-GB" smtClean="0"/>
              <a:t>30/12/2021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E053439-BFE6-4CBD-9112-2314A756235A}" type="slidenum">
              <a:rPr lang="en-GB" smtClean="0"/>
              <a:t>‹#›</a:t>
            </a:fld>
            <a:endParaRPr lang="en-GB"/>
          </a:p>
        </p:txBody>
      </p:sp>
    </p:spTree>
    <p:extLst>
      <p:ext uri="{BB962C8B-B14F-4D97-AF65-F5344CB8AC3E}">
        <p14:creationId xmlns:p14="http://schemas.microsoft.com/office/powerpoint/2010/main" val="3596978656"/>
      </p:ext>
    </p:extLst>
  </p:cSld>
  <p:clrMapOvr>
    <a:masterClrMapping/>
  </p:clrMapOvr>
  <p:transition/>
  <p:timing/>
</p:sldLayout>
</file>

<file path=ppt/slideLayouts/slideLayout1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0C19F3-0B23-4E2A-9F3D-A3B5D9E815B6}" type="datetimeFigureOut">
              <a:rPr lang="en-GB" smtClean="0"/>
              <a:t>30/12/2021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E053439-BFE6-4CBD-9112-2314A756235A}" type="slidenum">
              <a:rPr lang="en-GB" smtClean="0"/>
              <a:t>‹#›</a:t>
            </a:fld>
            <a:endParaRPr lang="en-GB"/>
          </a:p>
        </p:txBody>
      </p:sp>
    </p:spTree>
    <p:extLst>
      <p:ext uri="{BB962C8B-B14F-4D97-AF65-F5344CB8AC3E}">
        <p14:creationId xmlns:p14="http://schemas.microsoft.com/office/powerpoint/2010/main" val="2570817972"/>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07EE9CA3-E0F6-4AF4-898C-E5801BF8F406}" type="datetime1">
              <a:rPr lang="da-DK" smtClean="0"/>
              <a:t>01-09-2022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896263699"/>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D5FFEAF8-AA89-44E9-8B45-66FC7286A4C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B727CF84-F23E-4C8F-B3E5-433B89DC67CF}" type="datetime1">
              <a:rPr lang="da-DK" smtClean="0"/>
              <a:t>01-09-2022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425022430"/>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t>01-09-2022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079866911"/>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t>01-09-2022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517863348"/>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t>31-08-2022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704186234"/>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67544" y="274638"/>
            <a:ext cx="8424936" cy="778098"/>
          </a:xfrm>
        </p:spPr>
        <p:txBody>
          <a:bodyPr>
            <a:noAutofit/>
          </a:bodyPr>
          <a:lstStyle>
            <a:lvl1pPr>
              <a:defRPr sz="3600" b="1">
                <a:solidFill>
                  <a:schemeClr val="accent1">
                    <a:lumMod val="75000"/>
                  </a:schemeClr>
                </a:solidFill>
              </a:defRPr>
            </a:lvl1pPr>
          </a:lstStyle>
          <a:p>
            <a:r>
              <a:rPr lang="da-DK" err="1"/>
              <a:t>Click to edit Master title style</a:t>
            </a:r>
            <a:endParaRPr lang="da-DK"/>
          </a:p>
        </p:txBody>
      </p:sp>
      <p:sp>
        <p:nvSpPr>
          <p:cNvPr id="3" name="Content Placeholder 2"/>
          <p:cNvSpPr>
            <a:spLocks noGrp="1"/>
          </p:cNvSpPr>
          <p:nvPr>
            <p:ph idx="1"/>
          </p:nvPr>
        </p:nvSpPr>
        <p:spPr>
          <a:xfrm>
            <a:off x="467544" y="1268760"/>
            <a:ext cx="8424936" cy="5472608"/>
          </a:xfrm>
        </p:spPr>
        <p:txBody>
          <a:bodyPr>
            <a:noAutofit/>
          </a:bodyPr>
          <a:lstStyle>
            <a:lvl1pPr marL="357188" indent="-357188">
              <a:buClr>
                <a:schemeClr val="tx2"/>
              </a:buClr>
              <a:buFont typeface="Arial" pitchFamily="34" charset="0"/>
              <a:buChar char="•"/>
              <a:defRPr sz="2200"/>
            </a:lvl1pPr>
            <a:lvl2pPr marL="715963" indent="-358775">
              <a:buClr>
                <a:schemeClr val="tx2"/>
              </a:buClr>
              <a:buFont typeface="Arial" pitchFamily="34" charset="0"/>
              <a:buChar char="•"/>
              <a:defRPr sz="2000"/>
            </a:lvl2pPr>
            <a:lvl3pPr marL="1073150" indent="-357188">
              <a:buClr>
                <a:schemeClr val="tx2"/>
              </a:buClr>
              <a:buFont typeface="Arial" pitchFamily="34" charset="0"/>
              <a:buChar char="•"/>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t>31-08-2022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t>‹#›</a:t>
            </a:fld>
            <a:endParaRPr lang="da-DK"/>
          </a:p>
        </p:txBody>
      </p:sp>
    </p:spTree>
    <p:extLst>
      <p:ext uri="{BB962C8B-B14F-4D97-AF65-F5344CB8AC3E}">
        <p14:creationId xmlns:p14="http://schemas.microsoft.com/office/powerpoint/2010/main" val="3807808906"/>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a:t>Click to edit Master text styles</a:t>
            </a:r>
            <a:endParaRPr lang="da-DK"/>
          </a:p>
        </p:txBody>
      </p:sp>
      <p:sp>
        <p:nvSpPr>
          <p:cNvPr id="4" name="Date Placeholder 3"/>
          <p:cNvSpPr>
            <a:spLocks noGrp="1"/>
          </p:cNvSpPr>
          <p:nvPr>
            <p:ph type="dt" sz="half" idx="10"/>
          </p:nvPr>
        </p:nvSpPr>
        <p:spPr/>
        <p:txBody>
          <a:bodyPr/>
          <a:lstStyle/>
          <a:p>
            <a:fld id="{A8E637EB-1A8F-478E-8F09-EA7CFEEDD101}" type="datetime1">
              <a:rPr lang="da-DK" smtClean="0"/>
              <a:t>31-08-2022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073152865"/>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t>31-08-2022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453565540"/>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t>31-08-2022</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490312496"/>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t>31-08-2022</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669614697"/>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t>31-08-2022</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958200232"/>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99FCC6F6-26B6-4A9C-A96E-91BB98F34C71}"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07EE9CA3-E0F6-4AF4-898C-E5801BF8F406}" type="datetime1">
              <a:rPr lang="da-DK" smtClean="0"/>
              <a:t>31-08-2022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896263699"/>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B727CF84-F23E-4C8F-B3E5-433B89DC67CF}" type="datetime1">
              <a:rPr lang="da-DK" smtClean="0"/>
              <a:t>31-08-2022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425022430"/>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t>31-08-2022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079866911"/>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t>31-08-2022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517863348"/>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67544" y="274638"/>
            <a:ext cx="8424936" cy="778098"/>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268760"/>
            <a:ext cx="8424936" cy="5472608"/>
          </a:xfrm>
        </p:spPr>
        <p:txBody>
          <a:bodyPr>
            <a:noAutofit/>
          </a:bodyPr>
          <a:lstStyle>
            <a:lvl1pPr marL="357188" indent="-357188">
              <a:buClr>
                <a:schemeClr val="tx2"/>
              </a:buClr>
              <a:buFont typeface="Arial" pitchFamily="34" charset="0"/>
              <a:buChar char="•"/>
              <a:defRPr sz="2200"/>
            </a:lvl1pPr>
            <a:lvl2pPr marL="715963" indent="-358775">
              <a:buClr>
                <a:schemeClr val="tx2"/>
              </a:buClr>
              <a:buFont typeface="Arial" pitchFamily="34" charset="0"/>
              <a:buChar char="•"/>
              <a:defRPr sz="2000"/>
            </a:lvl2pPr>
            <a:lvl3pPr marL="1073150" indent="-357188">
              <a:buClr>
                <a:schemeClr val="tx2"/>
              </a:buClr>
              <a:buFont typeface="Arial" pitchFamily="34" charset="0"/>
              <a:buChar char="•"/>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07-09-2021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07-09-2021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07-09-2021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9BB9B448-7BD8-4CDE-A7D0-07815A11E051}"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07-09-2021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07-09-2021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07-09-2021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t>07-09-2021</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704186234"/>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67544" y="274638"/>
            <a:ext cx="8424936" cy="778098"/>
          </a:xfrm>
        </p:spPr>
        <p:txBody>
          <a:bodyPr>
            <a:norm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268760"/>
            <a:ext cx="8424936" cy="5472608"/>
          </a:xfrm>
        </p:spPr>
        <p:txBody>
          <a:bodyPr>
            <a:noAutofit/>
          </a:bodyPr>
          <a:lstStyle>
            <a:lvl1pPr>
              <a:buClr>
                <a:schemeClr val="tx2"/>
              </a:buClr>
              <a:defRPr sz="2400"/>
            </a:lvl1pPr>
            <a:lvl2pPr>
              <a:buClr>
                <a:schemeClr val="tx2"/>
              </a:buClr>
              <a:defRPr sz="2000"/>
            </a:lvl2pPr>
            <a:lvl3pPr>
              <a:buClr>
                <a:schemeClr val="tx2"/>
              </a:buClr>
              <a:defRPr sz="1800"/>
            </a:lvl3pPr>
            <a:lvl4pPr>
              <a:buClr>
                <a:schemeClr val="tx2"/>
              </a:buClr>
              <a:defRPr sz="1600"/>
            </a:lvl4pPr>
            <a:lvl5pPr>
              <a:buClr>
                <a:schemeClr val="tx2"/>
              </a:buCl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t>07-09-2021</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t>‹#›</a:t>
            </a:fld>
            <a:endParaRPr lang="da-DK"/>
          </a:p>
        </p:txBody>
      </p:sp>
    </p:spTree>
    <p:extLst>
      <p:ext uri="{BB962C8B-B14F-4D97-AF65-F5344CB8AC3E}">
        <p14:creationId xmlns:p14="http://schemas.microsoft.com/office/powerpoint/2010/main" val="3807808906"/>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t>07-09-2021</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073152865"/>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t>07-09-2021</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453565540"/>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t>07-09-2021</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490312496"/>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547B60F4-000D-41BB-A685-FA454C2B148F}"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t>07-09-2021</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3669614697"/>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t>07-09-2021</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958200232"/>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t>07-09-2021</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2896263699"/>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t>07-09-2021</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425022430"/>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t>07-09-2021</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1079866911"/>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t>07-09-2021</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DC840F70-2A0F-4605-BD2E-95415B8D9C50}" type="slidenum">
              <a:rPr lang="da-DK" smtClean="0"/>
              <a:t>‹#›</a:t>
            </a:fld>
            <a:endParaRPr lang="da-DK"/>
          </a:p>
        </p:txBody>
      </p:sp>
    </p:spTree>
    <p:extLst>
      <p:ext uri="{BB962C8B-B14F-4D97-AF65-F5344CB8AC3E}">
        <p14:creationId xmlns:p14="http://schemas.microsoft.com/office/powerpoint/2010/main" val="517863348"/>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23-09-2021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4CD5EEFD-CEBA-4354-9A56-4FDC4D4A3D39}"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23-09-2021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23-09-2021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23-09-2021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23-09-2021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23-09-2021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a:t>Click to edit Master text styles</a:t>
            </a:r>
            <a:endParaRPr lang="da-DK"/>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232780D0-74BE-4033-9F1E-53FF7E29B429}"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29-09-2022</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Click to edit Master text styles</a:t>
            </a:r>
            <a:endParaRPr lang="da-DK"/>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29-09-2022</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29-09-2022</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29-09-2022</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29-09-2022</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a:t>Click to edit Master text styles</a:t>
            </a:r>
            <a:endParaRPr lang="da-DK"/>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29-09-2022</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3A923932-4115-49B1-8F4F-BE4AB27787B6}"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07-10-2021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07-10-2021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07-10-2021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07-10-2021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07-10-2021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07-10-2021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C99E4EC0-D377-49F0-9391-8C0CC31A2CF0}"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14-10-2021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14-10-2021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14-10-2021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14-10-2021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14-10-2021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14-10-2021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00.xml" /><Relationship Id="rId10" Type="http://schemas.openxmlformats.org/officeDocument/2006/relationships/slideLayout" Target="../slideLayouts/slideLayout109.xml" /><Relationship Id="rId11" Type="http://schemas.openxmlformats.org/officeDocument/2006/relationships/slideLayout" Target="../slideLayouts/slideLayout110.xml" /><Relationship Id="rId12" Type="http://schemas.openxmlformats.org/officeDocument/2006/relationships/theme" Target="../theme/theme10.xml" /><Relationship Id="rId2" Type="http://schemas.openxmlformats.org/officeDocument/2006/relationships/slideLayout" Target="../slideLayouts/slideLayout101.xml" /><Relationship Id="rId3" Type="http://schemas.openxmlformats.org/officeDocument/2006/relationships/slideLayout" Target="../slideLayouts/slideLayout102.xml" /><Relationship Id="rId4" Type="http://schemas.openxmlformats.org/officeDocument/2006/relationships/slideLayout" Target="../slideLayouts/slideLayout103.xml" /><Relationship Id="rId5" Type="http://schemas.openxmlformats.org/officeDocument/2006/relationships/slideLayout" Target="../slideLayouts/slideLayout104.xml" /><Relationship Id="rId6" Type="http://schemas.openxmlformats.org/officeDocument/2006/relationships/slideLayout" Target="../slideLayouts/slideLayout105.xml" /><Relationship Id="rId7" Type="http://schemas.openxmlformats.org/officeDocument/2006/relationships/slideLayout" Target="../slideLayouts/slideLayout106.xml" /><Relationship Id="rId8" Type="http://schemas.openxmlformats.org/officeDocument/2006/relationships/slideLayout" Target="../slideLayouts/slideLayout107.xml" /><Relationship Id="rId9" Type="http://schemas.openxmlformats.org/officeDocument/2006/relationships/slideLayout" Target="../slideLayouts/slideLayout108.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11.xml" /><Relationship Id="rId10" Type="http://schemas.openxmlformats.org/officeDocument/2006/relationships/slideLayout" Target="../slideLayouts/slideLayout120.xml" /><Relationship Id="rId11" Type="http://schemas.openxmlformats.org/officeDocument/2006/relationships/slideLayout" Target="../slideLayouts/slideLayout121.xml" /><Relationship Id="rId12" Type="http://schemas.openxmlformats.org/officeDocument/2006/relationships/theme" Target="../theme/theme11.xml" /><Relationship Id="rId2" Type="http://schemas.openxmlformats.org/officeDocument/2006/relationships/slideLayout" Target="../slideLayouts/slideLayout112.xml" /><Relationship Id="rId3" Type="http://schemas.openxmlformats.org/officeDocument/2006/relationships/slideLayout" Target="../slideLayouts/slideLayout113.xml" /><Relationship Id="rId4" Type="http://schemas.openxmlformats.org/officeDocument/2006/relationships/slideLayout" Target="../slideLayouts/slideLayout114.xml" /><Relationship Id="rId5" Type="http://schemas.openxmlformats.org/officeDocument/2006/relationships/slideLayout" Target="../slideLayouts/slideLayout115.xml" /><Relationship Id="rId6" Type="http://schemas.openxmlformats.org/officeDocument/2006/relationships/slideLayout" Target="../slideLayouts/slideLayout116.xml" /><Relationship Id="rId7" Type="http://schemas.openxmlformats.org/officeDocument/2006/relationships/slideLayout" Target="../slideLayouts/slideLayout117.xml" /><Relationship Id="rId8" Type="http://schemas.openxmlformats.org/officeDocument/2006/relationships/slideLayout" Target="../slideLayouts/slideLayout118.xml" /><Relationship Id="rId9" Type="http://schemas.openxmlformats.org/officeDocument/2006/relationships/slideLayout" Target="../slideLayouts/slideLayout119.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22.xml" /><Relationship Id="rId10" Type="http://schemas.openxmlformats.org/officeDocument/2006/relationships/slideLayout" Target="../slideLayouts/slideLayout131.xml" /><Relationship Id="rId11" Type="http://schemas.openxmlformats.org/officeDocument/2006/relationships/slideLayout" Target="../slideLayouts/slideLayout132.xml" /><Relationship Id="rId12" Type="http://schemas.openxmlformats.org/officeDocument/2006/relationships/theme" Target="../theme/theme12.xml" /><Relationship Id="rId2" Type="http://schemas.openxmlformats.org/officeDocument/2006/relationships/slideLayout" Target="../slideLayouts/slideLayout123.xml" /><Relationship Id="rId3" Type="http://schemas.openxmlformats.org/officeDocument/2006/relationships/slideLayout" Target="../slideLayouts/slideLayout124.xml" /><Relationship Id="rId4" Type="http://schemas.openxmlformats.org/officeDocument/2006/relationships/slideLayout" Target="../slideLayouts/slideLayout125.xml" /><Relationship Id="rId5" Type="http://schemas.openxmlformats.org/officeDocument/2006/relationships/slideLayout" Target="../slideLayouts/slideLayout126.xml" /><Relationship Id="rId6" Type="http://schemas.openxmlformats.org/officeDocument/2006/relationships/slideLayout" Target="../slideLayouts/slideLayout127.xml" /><Relationship Id="rId7" Type="http://schemas.openxmlformats.org/officeDocument/2006/relationships/slideLayout" Target="../slideLayouts/slideLayout128.xml" /><Relationship Id="rId8" Type="http://schemas.openxmlformats.org/officeDocument/2006/relationships/slideLayout" Target="../slideLayouts/slideLayout129.xml" /><Relationship Id="rId9" Type="http://schemas.openxmlformats.org/officeDocument/2006/relationships/slideLayout" Target="../slideLayouts/slideLayout130.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33.xml" /><Relationship Id="rId10" Type="http://schemas.openxmlformats.org/officeDocument/2006/relationships/slideLayout" Target="../slideLayouts/slideLayout142.xml" /><Relationship Id="rId11" Type="http://schemas.openxmlformats.org/officeDocument/2006/relationships/slideLayout" Target="../slideLayouts/slideLayout143.xml" /><Relationship Id="rId12" Type="http://schemas.openxmlformats.org/officeDocument/2006/relationships/theme" Target="../theme/theme13.xml" /><Relationship Id="rId2" Type="http://schemas.openxmlformats.org/officeDocument/2006/relationships/slideLayout" Target="../slideLayouts/slideLayout134.xml" /><Relationship Id="rId3" Type="http://schemas.openxmlformats.org/officeDocument/2006/relationships/slideLayout" Target="../slideLayouts/slideLayout135.xml" /><Relationship Id="rId4" Type="http://schemas.openxmlformats.org/officeDocument/2006/relationships/slideLayout" Target="../slideLayouts/slideLayout136.xml" /><Relationship Id="rId5" Type="http://schemas.openxmlformats.org/officeDocument/2006/relationships/slideLayout" Target="../slideLayouts/slideLayout137.xml" /><Relationship Id="rId6" Type="http://schemas.openxmlformats.org/officeDocument/2006/relationships/slideLayout" Target="../slideLayouts/slideLayout138.xml" /><Relationship Id="rId7" Type="http://schemas.openxmlformats.org/officeDocument/2006/relationships/slideLayout" Target="../slideLayouts/slideLayout139.xml" /><Relationship Id="rId8" Type="http://schemas.openxmlformats.org/officeDocument/2006/relationships/slideLayout" Target="../slideLayouts/slideLayout140.xml" /><Relationship Id="rId9" Type="http://schemas.openxmlformats.org/officeDocument/2006/relationships/slideLayout" Target="../slideLayouts/slideLayout141.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144.xml" /><Relationship Id="rId10" Type="http://schemas.openxmlformats.org/officeDocument/2006/relationships/slideLayout" Target="../slideLayouts/slideLayout153.xml" /><Relationship Id="rId11" Type="http://schemas.openxmlformats.org/officeDocument/2006/relationships/slideLayout" Target="../slideLayouts/slideLayout154.xml" /><Relationship Id="rId12" Type="http://schemas.openxmlformats.org/officeDocument/2006/relationships/theme" Target="../theme/theme14.xml" /><Relationship Id="rId2" Type="http://schemas.openxmlformats.org/officeDocument/2006/relationships/slideLayout" Target="../slideLayouts/slideLayout145.xml" /><Relationship Id="rId3" Type="http://schemas.openxmlformats.org/officeDocument/2006/relationships/slideLayout" Target="../slideLayouts/slideLayout146.xml" /><Relationship Id="rId4" Type="http://schemas.openxmlformats.org/officeDocument/2006/relationships/slideLayout" Target="../slideLayouts/slideLayout147.xml" /><Relationship Id="rId5" Type="http://schemas.openxmlformats.org/officeDocument/2006/relationships/slideLayout" Target="../slideLayouts/slideLayout148.xml" /><Relationship Id="rId6" Type="http://schemas.openxmlformats.org/officeDocument/2006/relationships/slideLayout" Target="../slideLayouts/slideLayout149.xml" /><Relationship Id="rId7" Type="http://schemas.openxmlformats.org/officeDocument/2006/relationships/slideLayout" Target="../slideLayouts/slideLayout150.xml" /><Relationship Id="rId8" Type="http://schemas.openxmlformats.org/officeDocument/2006/relationships/slideLayout" Target="../slideLayouts/slideLayout151.xml" /><Relationship Id="rId9" Type="http://schemas.openxmlformats.org/officeDocument/2006/relationships/slideLayout" Target="../slideLayouts/slideLayout152.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155.xml" /><Relationship Id="rId10" Type="http://schemas.openxmlformats.org/officeDocument/2006/relationships/slideLayout" Target="../slideLayouts/slideLayout164.xml" /><Relationship Id="rId11" Type="http://schemas.openxmlformats.org/officeDocument/2006/relationships/slideLayout" Target="../slideLayouts/slideLayout165.xml" /><Relationship Id="rId12" Type="http://schemas.openxmlformats.org/officeDocument/2006/relationships/theme" Target="../theme/theme15.xml" /><Relationship Id="rId2" Type="http://schemas.openxmlformats.org/officeDocument/2006/relationships/slideLayout" Target="../slideLayouts/slideLayout156.xml" /><Relationship Id="rId3" Type="http://schemas.openxmlformats.org/officeDocument/2006/relationships/slideLayout" Target="../slideLayouts/slideLayout157.xml" /><Relationship Id="rId4" Type="http://schemas.openxmlformats.org/officeDocument/2006/relationships/slideLayout" Target="../slideLayouts/slideLayout158.xml" /><Relationship Id="rId5" Type="http://schemas.openxmlformats.org/officeDocument/2006/relationships/slideLayout" Target="../slideLayouts/slideLayout159.xml" /><Relationship Id="rId6" Type="http://schemas.openxmlformats.org/officeDocument/2006/relationships/slideLayout" Target="../slideLayouts/slideLayout160.xml" /><Relationship Id="rId7" Type="http://schemas.openxmlformats.org/officeDocument/2006/relationships/slideLayout" Target="../slideLayouts/slideLayout161.xml" /><Relationship Id="rId8" Type="http://schemas.openxmlformats.org/officeDocument/2006/relationships/slideLayout" Target="../slideLayouts/slideLayout162.xml" /><Relationship Id="rId9" Type="http://schemas.openxmlformats.org/officeDocument/2006/relationships/slideLayout" Target="../slideLayouts/slideLayout163.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166.xml" /><Relationship Id="rId10" Type="http://schemas.openxmlformats.org/officeDocument/2006/relationships/slideLayout" Target="../slideLayouts/slideLayout175.xml" /><Relationship Id="rId11" Type="http://schemas.openxmlformats.org/officeDocument/2006/relationships/slideLayout" Target="../slideLayouts/slideLayout176.xml" /><Relationship Id="rId12" Type="http://schemas.openxmlformats.org/officeDocument/2006/relationships/theme" Target="../theme/theme16.xml" /><Relationship Id="rId2" Type="http://schemas.openxmlformats.org/officeDocument/2006/relationships/slideLayout" Target="../slideLayouts/slideLayout167.xml" /><Relationship Id="rId3" Type="http://schemas.openxmlformats.org/officeDocument/2006/relationships/slideLayout" Target="../slideLayouts/slideLayout168.xml" /><Relationship Id="rId4" Type="http://schemas.openxmlformats.org/officeDocument/2006/relationships/slideLayout" Target="../slideLayouts/slideLayout169.xml" /><Relationship Id="rId5" Type="http://schemas.openxmlformats.org/officeDocument/2006/relationships/slideLayout" Target="../slideLayouts/slideLayout170.xml" /><Relationship Id="rId6" Type="http://schemas.openxmlformats.org/officeDocument/2006/relationships/slideLayout" Target="../slideLayouts/slideLayout171.xml" /><Relationship Id="rId7" Type="http://schemas.openxmlformats.org/officeDocument/2006/relationships/slideLayout" Target="../slideLayouts/slideLayout172.xml" /><Relationship Id="rId8" Type="http://schemas.openxmlformats.org/officeDocument/2006/relationships/slideLayout" Target="../slideLayouts/slideLayout173.xml" /><Relationship Id="rId9" Type="http://schemas.openxmlformats.org/officeDocument/2006/relationships/slideLayout" Target="../slideLayouts/slideLayout174.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177.xml" /><Relationship Id="rId10" Type="http://schemas.openxmlformats.org/officeDocument/2006/relationships/slideLayout" Target="../slideLayouts/slideLayout186.xml" /><Relationship Id="rId11" Type="http://schemas.openxmlformats.org/officeDocument/2006/relationships/slideLayout" Target="../slideLayouts/slideLayout187.xml" /><Relationship Id="rId12" Type="http://schemas.openxmlformats.org/officeDocument/2006/relationships/theme" Target="../theme/theme17.xml" /><Relationship Id="rId2" Type="http://schemas.openxmlformats.org/officeDocument/2006/relationships/slideLayout" Target="../slideLayouts/slideLayout178.xml" /><Relationship Id="rId3" Type="http://schemas.openxmlformats.org/officeDocument/2006/relationships/slideLayout" Target="../slideLayouts/slideLayout179.xml" /><Relationship Id="rId4" Type="http://schemas.openxmlformats.org/officeDocument/2006/relationships/slideLayout" Target="../slideLayouts/slideLayout180.xml" /><Relationship Id="rId5" Type="http://schemas.openxmlformats.org/officeDocument/2006/relationships/slideLayout" Target="../slideLayouts/slideLayout181.xml" /><Relationship Id="rId6" Type="http://schemas.openxmlformats.org/officeDocument/2006/relationships/slideLayout" Target="../slideLayouts/slideLayout182.xml" /><Relationship Id="rId7" Type="http://schemas.openxmlformats.org/officeDocument/2006/relationships/slideLayout" Target="../slideLayouts/slideLayout183.xml" /><Relationship Id="rId8" Type="http://schemas.openxmlformats.org/officeDocument/2006/relationships/slideLayout" Target="../slideLayouts/slideLayout184.xml" /><Relationship Id="rId9" Type="http://schemas.openxmlformats.org/officeDocument/2006/relationships/slideLayout" Target="../slideLayouts/slideLayout185.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7.xml" /><Relationship Id="rId10" Type="http://schemas.openxmlformats.org/officeDocument/2006/relationships/slideLayout" Target="../slideLayouts/slideLayout76.xml" /><Relationship Id="rId11" Type="http://schemas.openxmlformats.org/officeDocument/2006/relationships/slideLayout" Target="../slideLayouts/slideLayout77.xml" /><Relationship Id="rId12" Type="http://schemas.openxmlformats.org/officeDocument/2006/relationships/theme" Target="../theme/theme7.xml" /><Relationship Id="rId2" Type="http://schemas.openxmlformats.org/officeDocument/2006/relationships/slideLayout" Target="../slideLayouts/slideLayout68.xml" /><Relationship Id="rId3" Type="http://schemas.openxmlformats.org/officeDocument/2006/relationships/slideLayout" Target="../slideLayouts/slideLayout69.xml" /><Relationship Id="rId4" Type="http://schemas.openxmlformats.org/officeDocument/2006/relationships/slideLayout" Target="../slideLayouts/slideLayout70.xml" /><Relationship Id="rId5" Type="http://schemas.openxmlformats.org/officeDocument/2006/relationships/slideLayout" Target="../slideLayouts/slideLayout71.xml" /><Relationship Id="rId6" Type="http://schemas.openxmlformats.org/officeDocument/2006/relationships/slideLayout" Target="../slideLayouts/slideLayout72.xml" /><Relationship Id="rId7" Type="http://schemas.openxmlformats.org/officeDocument/2006/relationships/slideLayout" Target="../slideLayouts/slideLayout73.xml" /><Relationship Id="rId8" Type="http://schemas.openxmlformats.org/officeDocument/2006/relationships/slideLayout" Target="../slideLayouts/slideLayout74.xml" /><Relationship Id="rId9" Type="http://schemas.openxmlformats.org/officeDocument/2006/relationships/slideLayout" Target="../slideLayouts/slideLayout75.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78.xml" /><Relationship Id="rId10" Type="http://schemas.openxmlformats.org/officeDocument/2006/relationships/slideLayout" Target="../slideLayouts/slideLayout87.xml" /><Relationship Id="rId11" Type="http://schemas.openxmlformats.org/officeDocument/2006/relationships/slideLayout" Target="../slideLayouts/slideLayout88.xml" /><Relationship Id="rId12" Type="http://schemas.openxmlformats.org/officeDocument/2006/relationships/theme" Target="../theme/theme8.xml" /><Relationship Id="rId2" Type="http://schemas.openxmlformats.org/officeDocument/2006/relationships/slideLayout" Target="../slideLayouts/slideLayout79.xml" /><Relationship Id="rId3" Type="http://schemas.openxmlformats.org/officeDocument/2006/relationships/slideLayout" Target="../slideLayouts/slideLayout80.xml" /><Relationship Id="rId4" Type="http://schemas.openxmlformats.org/officeDocument/2006/relationships/slideLayout" Target="../slideLayouts/slideLayout81.xml" /><Relationship Id="rId5" Type="http://schemas.openxmlformats.org/officeDocument/2006/relationships/slideLayout" Target="../slideLayouts/slideLayout82.xml" /><Relationship Id="rId6" Type="http://schemas.openxmlformats.org/officeDocument/2006/relationships/slideLayout" Target="../slideLayouts/slideLayout83.xml" /><Relationship Id="rId7" Type="http://schemas.openxmlformats.org/officeDocument/2006/relationships/slideLayout" Target="../slideLayouts/slideLayout84.xml" /><Relationship Id="rId8" Type="http://schemas.openxmlformats.org/officeDocument/2006/relationships/slideLayout" Target="../slideLayouts/slideLayout85.xml" /><Relationship Id="rId9" Type="http://schemas.openxmlformats.org/officeDocument/2006/relationships/slideLayout" Target="../slideLayouts/slideLayout86.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89.xml" /><Relationship Id="rId10" Type="http://schemas.openxmlformats.org/officeDocument/2006/relationships/slideLayout" Target="../slideLayouts/slideLayout98.xml" /><Relationship Id="rId11" Type="http://schemas.openxmlformats.org/officeDocument/2006/relationships/slideLayout" Target="../slideLayouts/slideLayout99.xml" /><Relationship Id="rId12" Type="http://schemas.openxmlformats.org/officeDocument/2006/relationships/theme" Target="../theme/theme9.xml" /><Relationship Id="rId2" Type="http://schemas.openxmlformats.org/officeDocument/2006/relationships/slideLayout" Target="../slideLayouts/slideLayout90.xml" /><Relationship Id="rId3" Type="http://schemas.openxmlformats.org/officeDocument/2006/relationships/slideLayout" Target="../slideLayouts/slideLayout91.xml" /><Relationship Id="rId4" Type="http://schemas.openxmlformats.org/officeDocument/2006/relationships/slideLayout" Target="../slideLayouts/slideLayout92.xml" /><Relationship Id="rId5" Type="http://schemas.openxmlformats.org/officeDocument/2006/relationships/slideLayout" Target="../slideLayouts/slideLayout93.xml" /><Relationship Id="rId6" Type="http://schemas.openxmlformats.org/officeDocument/2006/relationships/slideLayout" Target="../slideLayouts/slideLayout94.xml" /><Relationship Id="rId7" Type="http://schemas.openxmlformats.org/officeDocument/2006/relationships/slideLayout" Target="../slideLayouts/slideLayout95.xml" /><Relationship Id="rId8" Type="http://schemas.openxmlformats.org/officeDocument/2006/relationships/slideLayout" Target="../slideLayouts/slideLayout96.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11-11-2021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24-11-2021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07-12-2021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08-12-2021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0C19F3-0B23-4E2A-9F3D-A3B5D9E815B6}" type="datetimeFigureOut">
              <a:rPr lang="en-GB" smtClean="0"/>
              <a:t>30/12/2021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053439-BFE6-4CBD-9112-2314A756235A}" type="slidenum">
              <a:rPr lang="en-GB" smtClean="0"/>
              <a:t>‹#›</a:t>
            </a:fld>
            <a:endParaRPr lang="en-GB"/>
          </a:p>
        </p:txBody>
      </p:sp>
    </p:spTree>
    <p:extLst>
      <p:ext uri="{BB962C8B-B14F-4D97-AF65-F5344CB8AC3E}">
        <p14:creationId xmlns:p14="http://schemas.microsoft.com/office/powerpoint/2010/main" val="2218920412"/>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t>01-09-2022</a:t>
            </a:fld>
            <a:endParaRPr lang="da-D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t>‹#›</a:t>
            </a:fld>
            <a:endParaRPr lang="da-DK"/>
          </a:p>
        </p:txBody>
      </p:sp>
    </p:spTree>
    <p:extLst>
      <p:ext uri="{BB962C8B-B14F-4D97-AF65-F5344CB8AC3E}">
        <p14:creationId xmlns:p14="http://schemas.microsoft.com/office/powerpoint/2010/main" val="199882873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t>31-08-2022</a:t>
            </a:fld>
            <a:endParaRPr lang="da-D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t>‹#›</a:t>
            </a:fld>
            <a:endParaRPr lang="da-DK"/>
          </a:p>
        </p:txBody>
      </p:sp>
    </p:spTree>
    <p:extLst>
      <p:ext uri="{BB962C8B-B14F-4D97-AF65-F5344CB8AC3E}">
        <p14:creationId xmlns:p14="http://schemas.microsoft.com/office/powerpoint/2010/main" val="199882873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07-09-2021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t>07-09-2021</a:t>
            </a:fld>
            <a:endParaRPr lang="da-D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t>‹#›</a:t>
            </a:fld>
            <a:endParaRPr lang="da-DK"/>
          </a:p>
        </p:txBody>
      </p:sp>
    </p:spTree>
    <p:extLst>
      <p:ext uri="{BB962C8B-B14F-4D97-AF65-F5344CB8AC3E}">
        <p14:creationId xmlns:p14="http://schemas.microsoft.com/office/powerpoint/2010/main" val="199882873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23-09-2021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a:t>Click to edit Master text styles</a:t>
            </a:r>
            <a:endParaRPr lang="da-DK"/>
          </a:p>
          <a:p>
            <a:pPr lvl="1"/>
            <a:r>
              <a:rPr lang="da-DK"/>
              <a:t>Second level</a:t>
            </a:r>
            <a:endParaRPr lang="da-DK"/>
          </a:p>
          <a:p>
            <a:pPr lvl="2"/>
            <a:r>
              <a:rPr lang="da-DK"/>
              <a:t>Third level</a:t>
            </a:r>
            <a:endParaRPr lang="da-DK"/>
          </a:p>
          <a:p>
            <a:pPr lvl="3"/>
            <a:r>
              <a:rPr lang="da-DK" err="1"/>
              <a:t>Fourth level</a:t>
            </a:r>
            <a:endParaRPr lang="da-DK"/>
          </a:p>
          <a:p>
            <a:pPr lvl="4"/>
            <a:r>
              <a:rPr lang="da-DK"/>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29-09-2022</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8.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61.png" /><Relationship Id="rId3" Type="http://schemas.openxmlformats.org/officeDocument/2006/relationships/image" Target="../media/image162.png" /><Relationship Id="rId4" Type="http://schemas.openxmlformats.org/officeDocument/2006/relationships/image" Target="../media/image163.png" /><Relationship Id="rId5" Type="http://schemas.openxmlformats.org/officeDocument/2006/relationships/image" Target="../media/image164.png" /><Relationship Id="rId6" Type="http://schemas.openxmlformats.org/officeDocument/2006/relationships/image" Target="../media/image165.png" /><Relationship Id="rId7" Type="http://schemas.openxmlformats.org/officeDocument/2006/relationships/image" Target="../media/image166.png" /><Relationship Id="rId8" Type="http://schemas.openxmlformats.org/officeDocument/2006/relationships/image" Target="../media/image167.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2.xml" /><Relationship Id="rId3" Type="http://schemas.openxmlformats.org/officeDocument/2006/relationships/image" Target="../media/image168.pn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3.xml" /><Relationship Id="rId3" Type="http://schemas.openxmlformats.org/officeDocument/2006/relationships/image" Target="../media/image169.png" /><Relationship Id="rId4" Type="http://schemas.openxmlformats.org/officeDocument/2006/relationships/image" Target="../media/image151.png" /><Relationship Id="rId5" Type="http://schemas.openxmlformats.org/officeDocument/2006/relationships/image" Target="../media/image152.png" /><Relationship Id="rId6" Type="http://schemas.openxmlformats.org/officeDocument/2006/relationships/image" Target="../media/image153.png" /><Relationship Id="rId7" Type="http://schemas.openxmlformats.org/officeDocument/2006/relationships/image" Target="../media/image154.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4.xml" /><Relationship Id="rId3" Type="http://schemas.openxmlformats.org/officeDocument/2006/relationships/image" Target="../media/image170.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5.xml" /><Relationship Id="rId3" Type="http://schemas.openxmlformats.org/officeDocument/2006/relationships/image" Target="../media/image171.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6.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87.jpe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77.xml" /><Relationship Id="rId3" Type="http://schemas.openxmlformats.org/officeDocument/2006/relationships/image" Target="../media/image172.pn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78.xml" /><Relationship Id="rId3" Type="http://schemas.openxmlformats.org/officeDocument/2006/relationships/image" Target="../media/image173.png" /><Relationship Id="rId4" Type="http://schemas.openxmlformats.org/officeDocument/2006/relationships/image" Target="../media/image174.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79.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hyperlink" Target="https://cran.r-project.org/" TargetMode="External" /><Relationship Id="rId3" Type="http://schemas.openxmlformats.org/officeDocument/2006/relationships/hyperlink" Target="https://rstudio.com/products/rstudio/download/" TargetMode="External" /><Relationship Id="rId4" Type="http://schemas.openxmlformats.org/officeDocument/2006/relationships/image" Target="../media/image9.pn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0.xml" /><Relationship Id="rId3" Type="http://schemas.openxmlformats.org/officeDocument/2006/relationships/image" Target="../media/image175.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1.xml" /><Relationship Id="rId3" Type="http://schemas.openxmlformats.org/officeDocument/2006/relationships/image" Target="../media/image176.png" /><Relationship Id="rId4" Type="http://schemas.openxmlformats.org/officeDocument/2006/relationships/image" Target="../media/image177.png" /><Relationship Id="rId5" Type="http://schemas.openxmlformats.org/officeDocument/2006/relationships/image" Target="../media/image97.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2.xml" /><Relationship Id="rId3" Type="http://schemas.openxmlformats.org/officeDocument/2006/relationships/image" Target="../media/image178.png" /><Relationship Id="rId4" Type="http://schemas.openxmlformats.org/officeDocument/2006/relationships/image" Target="../media/image179.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3.xml" /><Relationship Id="rId3" Type="http://schemas.openxmlformats.org/officeDocument/2006/relationships/image" Target="../media/image180.png" /><Relationship Id="rId4" Type="http://schemas.openxmlformats.org/officeDocument/2006/relationships/image" Target="../media/image97.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4.xml" /><Relationship Id="rId3" Type="http://schemas.openxmlformats.org/officeDocument/2006/relationships/image" Target="../media/image181.png" /><Relationship Id="rId4" Type="http://schemas.openxmlformats.org/officeDocument/2006/relationships/image" Target="../media/image182.emf"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5.xml" /><Relationship Id="rId3" Type="http://schemas.openxmlformats.org/officeDocument/2006/relationships/image" Target="../media/image183.png" /><Relationship Id="rId4" Type="http://schemas.openxmlformats.org/officeDocument/2006/relationships/image" Target="../media/image57.png" /><Relationship Id="rId5" Type="http://schemas.openxmlformats.org/officeDocument/2006/relationships/image" Target="../media/image58.emf" /><Relationship Id="rId6" Type="http://schemas.openxmlformats.org/officeDocument/2006/relationships/image" Target="../media/image51.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84.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85.png" /><Relationship Id="rId3" Type="http://schemas.openxmlformats.org/officeDocument/2006/relationships/image" Target="../media/image186.pn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87.png" /><Relationship Id="rId3" Type="http://schemas.openxmlformats.org/officeDocument/2006/relationships/image" Target="../media/image186.png" /><Relationship Id="rId4" Type="http://schemas.openxmlformats.org/officeDocument/2006/relationships/image" Target="../media/image188.emf"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89.png" /><Relationship Id="rId3" Type="http://schemas.openxmlformats.org/officeDocument/2006/relationships/image" Target="../media/image190.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6.xml" /><Relationship Id="rId3" Type="http://schemas.openxmlformats.org/officeDocument/2006/relationships/image" Target="../media/image191.png" /><Relationship Id="rId4" Type="http://schemas.openxmlformats.org/officeDocument/2006/relationships/image" Target="../media/image192.png" /><Relationship Id="rId5" Type="http://schemas.openxmlformats.org/officeDocument/2006/relationships/image" Target="../media/image193.png" /><Relationship Id="rId6" Type="http://schemas.openxmlformats.org/officeDocument/2006/relationships/image" Target="../media/image194.png" /><Relationship Id="rId7" Type="http://schemas.openxmlformats.org/officeDocument/2006/relationships/image" Target="../media/image195.pn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96.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97.png" /><Relationship Id="rId3" Type="http://schemas.openxmlformats.org/officeDocument/2006/relationships/image" Target="../media/image198.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7.xml" /><Relationship Id="rId3" Type="http://schemas.openxmlformats.org/officeDocument/2006/relationships/image" Target="../media/image199.pn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8.xml" /><Relationship Id="rId3" Type="http://schemas.openxmlformats.org/officeDocument/2006/relationships/image" Target="../media/image200.png" /><Relationship Id="rId4" Type="http://schemas.openxmlformats.org/officeDocument/2006/relationships/image" Target="../media/image201.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89.xml" /><Relationship Id="rId3" Type="http://schemas.openxmlformats.org/officeDocument/2006/relationships/image" Target="../media/image202.png" /><Relationship Id="rId4" Type="http://schemas.openxmlformats.org/officeDocument/2006/relationships/image" Target="../media/image203.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0.xml" /><Relationship Id="rId3" Type="http://schemas.openxmlformats.org/officeDocument/2006/relationships/image" Target="../media/image204.png" /><Relationship Id="rId4" Type="http://schemas.openxmlformats.org/officeDocument/2006/relationships/image" Target="../media/image205.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06.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07.png"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08.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9.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1.xml" /><Relationship Id="rId3" Type="http://schemas.openxmlformats.org/officeDocument/2006/relationships/image" Target="../media/image209.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2.xml" /><Relationship Id="rId3" Type="http://schemas.openxmlformats.org/officeDocument/2006/relationships/image" Target="../media/image210.png" /><Relationship Id="rId4" Type="http://schemas.openxmlformats.org/officeDocument/2006/relationships/image" Target="../media/image211.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12.png"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13.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3.xml" /><Relationship Id="rId3" Type="http://schemas.openxmlformats.org/officeDocument/2006/relationships/image" Target="../media/image214.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4.xml" /><Relationship Id="rId3" Type="http://schemas.openxmlformats.org/officeDocument/2006/relationships/image" Target="../media/image215.pn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5.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96.xml" /><Relationship Id="rId3" Type="http://schemas.openxmlformats.org/officeDocument/2006/relationships/image" Target="../media/image216.png"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17.jpe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18.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0.xml" /><Relationship Id="rId3" Type="http://schemas.openxmlformats.org/officeDocument/2006/relationships/image" Target="../media/image10.jpeg" /><Relationship Id="rId4" Type="http://schemas.openxmlformats.org/officeDocument/2006/relationships/image" Target="../media/image11.jpeg" /><Relationship Id="rId5" Type="http://schemas.openxmlformats.org/officeDocument/2006/relationships/image" Target="../media/image12.pn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19.png" /><Relationship Id="rId3" Type="http://schemas.openxmlformats.org/officeDocument/2006/relationships/image" Target="../media/image220.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221.png" /><Relationship Id="rId3" Type="http://schemas.openxmlformats.org/officeDocument/2006/relationships/image" Target="../media/image222.png" /><Relationship Id="rId4" Type="http://schemas.openxmlformats.org/officeDocument/2006/relationships/image" Target="../media/image223.jpeg" /><Relationship Id="rId5" Type="http://schemas.openxmlformats.org/officeDocument/2006/relationships/image" Target="../media/image224.png" /><Relationship Id="rId6" Type="http://schemas.openxmlformats.org/officeDocument/2006/relationships/image" Target="../media/image225.pn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7.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98.xml" /><Relationship Id="rId3" Type="http://schemas.openxmlformats.org/officeDocument/2006/relationships/image" Target="../media/image226.pn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99.xml" /><Relationship Id="rId3" Type="http://schemas.openxmlformats.org/officeDocument/2006/relationships/image" Target="../media/image227.png" /><Relationship Id="rId4" Type="http://schemas.openxmlformats.org/officeDocument/2006/relationships/image" Target="../media/image228.png" /><Relationship Id="rId5" Type="http://schemas.openxmlformats.org/officeDocument/2006/relationships/image" Target="../media/image229.png" /><Relationship Id="rId6" Type="http://schemas.openxmlformats.org/officeDocument/2006/relationships/image" Target="../media/image230.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0.xml" /><Relationship Id="rId3" Type="http://schemas.openxmlformats.org/officeDocument/2006/relationships/image" Target="../media/image231.png" /><Relationship Id="rId4" Type="http://schemas.openxmlformats.org/officeDocument/2006/relationships/image" Target="../media/image232.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1.xml" /><Relationship Id="rId3" Type="http://schemas.openxmlformats.org/officeDocument/2006/relationships/image" Target="../media/image233.png" /><Relationship Id="rId4" Type="http://schemas.openxmlformats.org/officeDocument/2006/relationships/image" Target="../media/image234.png" /><Relationship Id="rId5" Type="http://schemas.openxmlformats.org/officeDocument/2006/relationships/image" Target="../media/image235.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36.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37.jpe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2.xml" /><Relationship Id="rId3" Type="http://schemas.openxmlformats.org/officeDocument/2006/relationships/image" Target="../media/image238.png" /><Relationship Id="rId4" Type="http://schemas.openxmlformats.org/officeDocument/2006/relationships/image" Target="../media/image239.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1.xml" /><Relationship Id="rId3" Type="http://schemas.openxmlformats.org/officeDocument/2006/relationships/image" Target="../media/image13.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3.xml" /><Relationship Id="rId3" Type="http://schemas.openxmlformats.org/officeDocument/2006/relationships/image" Target="../media/image240.pn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41.png" /><Relationship Id="rId3" Type="http://schemas.openxmlformats.org/officeDocument/2006/relationships/image" Target="../media/image242.pn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43.jpe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4.xml" /><Relationship Id="rId3" Type="http://schemas.openxmlformats.org/officeDocument/2006/relationships/image" Target="../media/image244.png" /><Relationship Id="rId4" Type="http://schemas.openxmlformats.org/officeDocument/2006/relationships/image" Target="../media/image245.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5.xml" /><Relationship Id="rId3" Type="http://schemas.openxmlformats.org/officeDocument/2006/relationships/image" Target="../media/image246.png" /><Relationship Id="rId4" Type="http://schemas.openxmlformats.org/officeDocument/2006/relationships/image" Target="../media/image247.png" /><Relationship Id="rId5" Type="http://schemas.openxmlformats.org/officeDocument/2006/relationships/image" Target="../media/image248.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6.xml" /><Relationship Id="rId3" Type="http://schemas.openxmlformats.org/officeDocument/2006/relationships/image" Target="../media/image249.png" /><Relationship Id="rId4" Type="http://schemas.openxmlformats.org/officeDocument/2006/relationships/image" Target="../media/image250.gif"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7.xml" /><Relationship Id="rId3" Type="http://schemas.openxmlformats.org/officeDocument/2006/relationships/image" Target="../media/image251.png"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8.xml" /><Relationship Id="rId3" Type="http://schemas.openxmlformats.org/officeDocument/2006/relationships/image" Target="../media/image252.jpeg"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09.xml" /><Relationship Id="rId3" Type="http://schemas.openxmlformats.org/officeDocument/2006/relationships/image" Target="../media/image253.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0.xml" /><Relationship Id="rId3" Type="http://schemas.openxmlformats.org/officeDocument/2006/relationships/image" Target="../media/image254.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2.xml"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6.png" /><Relationship Id="rId6" Type="http://schemas.openxmlformats.org/officeDocument/2006/relationships/image" Target="../media/image17.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1.xml" /><Relationship Id="rId3" Type="http://schemas.openxmlformats.org/officeDocument/2006/relationships/image" Target="../media/image255.png"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56.png" /><Relationship Id="rId3" Type="http://schemas.openxmlformats.org/officeDocument/2006/relationships/image" Target="../media/image257.png" /><Relationship Id="rId4" Type="http://schemas.openxmlformats.org/officeDocument/2006/relationships/image" Target="../media/image258.png" /><Relationship Id="rId5" Type="http://schemas.openxmlformats.org/officeDocument/2006/relationships/image" Target="../media/image259.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2.xml" /><Relationship Id="rId3" Type="http://schemas.openxmlformats.org/officeDocument/2006/relationships/image" Target="../media/image256.png" /><Relationship Id="rId4" Type="http://schemas.openxmlformats.org/officeDocument/2006/relationships/image" Target="../media/image260.png" /><Relationship Id="rId5" Type="http://schemas.openxmlformats.org/officeDocument/2006/relationships/image" Target="../media/image258.png" /><Relationship Id="rId6" Type="http://schemas.openxmlformats.org/officeDocument/2006/relationships/image" Target="../media/image261.pn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62.png" /><Relationship Id="rId3" Type="http://schemas.openxmlformats.org/officeDocument/2006/relationships/image" Target="../media/image263.png" /><Relationship Id="rId4" Type="http://schemas.openxmlformats.org/officeDocument/2006/relationships/image" Target="../media/image264.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3.xml" /><Relationship Id="rId3" Type="http://schemas.openxmlformats.org/officeDocument/2006/relationships/image" Target="../media/image265.png" /><Relationship Id="rId4" Type="http://schemas.openxmlformats.org/officeDocument/2006/relationships/image" Target="../media/image266.png"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67.png" /><Relationship Id="rId3" Type="http://schemas.openxmlformats.org/officeDocument/2006/relationships/image" Target="../media/image268.png" /><Relationship Id="rId4" Type="http://schemas.openxmlformats.org/officeDocument/2006/relationships/image" Target="../media/image269.png" /><Relationship Id="rId5" Type="http://schemas.openxmlformats.org/officeDocument/2006/relationships/image" Target="../media/image270.png" /><Relationship Id="rId6" Type="http://schemas.openxmlformats.org/officeDocument/2006/relationships/image" Target="../media/image271.pn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72.png" /><Relationship Id="rId3" Type="http://schemas.openxmlformats.org/officeDocument/2006/relationships/image" Target="../media/image273.png" /><Relationship Id="rId4" Type="http://schemas.openxmlformats.org/officeDocument/2006/relationships/image" Target="../media/image274.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4.xml" /><Relationship Id="rId3" Type="http://schemas.openxmlformats.org/officeDocument/2006/relationships/image" Target="../media/image275.pn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76.pn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77.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3.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5.xml" /><Relationship Id="rId3" Type="http://schemas.openxmlformats.org/officeDocument/2006/relationships/image" Target="../media/image278.pn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6.xml" /><Relationship Id="rId3" Type="http://schemas.openxmlformats.org/officeDocument/2006/relationships/image" Target="../media/image279.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80.emf" /><Relationship Id="rId3" Type="http://schemas.openxmlformats.org/officeDocument/2006/relationships/image" Target="../media/image281.png" /><Relationship Id="rId4" Type="http://schemas.openxmlformats.org/officeDocument/2006/relationships/image" Target="../media/image282.png" /><Relationship Id="rId5" Type="http://schemas.openxmlformats.org/officeDocument/2006/relationships/image" Target="../media/image283.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84.png" /><Relationship Id="rId3" Type="http://schemas.openxmlformats.org/officeDocument/2006/relationships/image" Target="../media/image285.png" /><Relationship Id="rId4" Type="http://schemas.openxmlformats.org/officeDocument/2006/relationships/image" Target="../media/image286.png"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17.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87.png" /><Relationship Id="rId3" Type="http://schemas.openxmlformats.org/officeDocument/2006/relationships/image" Target="../media/image288.pn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89.png" /><Relationship Id="rId3" Type="http://schemas.openxmlformats.org/officeDocument/2006/relationships/image" Target="../media/image290.png" /><Relationship Id="rId4" Type="http://schemas.openxmlformats.org/officeDocument/2006/relationships/image" Target="../media/image291.png" /><Relationship Id="rId5" Type="http://schemas.openxmlformats.org/officeDocument/2006/relationships/image" Target="../media/image292.emf" /><Relationship Id="rId6" Type="http://schemas.openxmlformats.org/officeDocument/2006/relationships/image" Target="../media/image293.emf"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94.png" /><Relationship Id="rId3" Type="http://schemas.openxmlformats.org/officeDocument/2006/relationships/image" Target="../media/image295.png" /><Relationship Id="rId4" Type="http://schemas.openxmlformats.org/officeDocument/2006/relationships/image" Target="../media/image296.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97.png" /><Relationship Id="rId3" Type="http://schemas.openxmlformats.org/officeDocument/2006/relationships/image" Target="../media/image298.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99.png" /><Relationship Id="rId3" Type="http://schemas.openxmlformats.org/officeDocument/2006/relationships/image" Target="../media/image300.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4.xml" /><Relationship Id="rId3" Type="http://schemas.openxmlformats.org/officeDocument/2006/relationships/image" Target="../media/image18.pn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1.png"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2.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3.pn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4.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5.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6.png" /><Relationship Id="rId3" Type="http://schemas.openxmlformats.org/officeDocument/2006/relationships/image" Target="../media/image307.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08.png" /><Relationship Id="rId3" Type="http://schemas.openxmlformats.org/officeDocument/2006/relationships/image" Target="../media/image309.emf"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10.png" /><Relationship Id="rId3" Type="http://schemas.openxmlformats.org/officeDocument/2006/relationships/image" Target="../media/image311.png" /><Relationship Id="rId4" Type="http://schemas.openxmlformats.org/officeDocument/2006/relationships/image" Target="../media/image312.png"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312.png" /><Relationship Id="rId3" Type="http://schemas.openxmlformats.org/officeDocument/2006/relationships/image" Target="../media/image313.png"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18.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5.xml" /><Relationship Id="rId3" Type="http://schemas.openxmlformats.org/officeDocument/2006/relationships/image" Target="../media/image19.png" /><Relationship Id="rId4" Type="http://schemas.openxmlformats.org/officeDocument/2006/relationships/image" Target="../media/image20.pn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19.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20.xml" /><Relationship Id="rId3" Type="http://schemas.openxmlformats.org/officeDocument/2006/relationships/image" Target="../media/image314.png" /><Relationship Id="rId4" Type="http://schemas.openxmlformats.org/officeDocument/2006/relationships/image" Target="../media/image315.jpeg" /><Relationship Id="rId5" Type="http://schemas.openxmlformats.org/officeDocument/2006/relationships/image" Target="../media/image316.png"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317.png"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318.png" /><Relationship Id="rId3" Type="http://schemas.openxmlformats.org/officeDocument/2006/relationships/image" Target="../media/image319.png"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82.xml" /><Relationship Id="rId2" Type="http://schemas.openxmlformats.org/officeDocument/2006/relationships/notesSlide" Target="../notesSlides/notesSlide121.xml" /><Relationship Id="rId3" Type="http://schemas.openxmlformats.org/officeDocument/2006/relationships/image" Target="../media/image320.png" /><Relationship Id="rId4" Type="http://schemas.openxmlformats.org/officeDocument/2006/relationships/image" Target="../media/image321.png" /><Relationship Id="rId5" Type="http://schemas.openxmlformats.org/officeDocument/2006/relationships/image" Target="../media/image322.pn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22.xml" /><Relationship Id="rId3" Type="http://schemas.openxmlformats.org/officeDocument/2006/relationships/image" Target="../media/image323.png"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23.xml" /><Relationship Id="rId3" Type="http://schemas.openxmlformats.org/officeDocument/2006/relationships/image" Target="../media/image324.png"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24.xml" /><Relationship Id="rId3" Type="http://schemas.openxmlformats.org/officeDocument/2006/relationships/image" Target="../media/image325.png" /><Relationship Id="rId4" Type="http://schemas.openxmlformats.org/officeDocument/2006/relationships/image" Target="../media/image87.jpeg" /><Relationship Id="rId5" Type="http://schemas.openxmlformats.org/officeDocument/2006/relationships/image" Target="../media/image326.png"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25.xml" /><Relationship Id="rId3" Type="http://schemas.openxmlformats.org/officeDocument/2006/relationships/image" Target="../media/image327.gif" /><Relationship Id="rId4" Type="http://schemas.openxmlformats.org/officeDocument/2006/relationships/image" Target="../media/image328.jpe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26.xml" /><Relationship Id="rId3" Type="http://schemas.openxmlformats.org/officeDocument/2006/relationships/image" Target="../media/image329.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6.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330.png"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331.png" /><Relationship Id="rId3" Type="http://schemas.openxmlformats.org/officeDocument/2006/relationships/image" Target="../media/image143.png" /><Relationship Id="rId4" Type="http://schemas.openxmlformats.org/officeDocument/2006/relationships/image" Target="../media/image332.pn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333.png" /><Relationship Id="rId3" Type="http://schemas.openxmlformats.org/officeDocument/2006/relationships/image" Target="../media/image334.png" /><Relationship Id="rId4" Type="http://schemas.openxmlformats.org/officeDocument/2006/relationships/image" Target="../media/image335.png" /><Relationship Id="rId5" Type="http://schemas.openxmlformats.org/officeDocument/2006/relationships/image" Target="../media/image336.pn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27.xml" /><Relationship Id="rId3" Type="http://schemas.openxmlformats.org/officeDocument/2006/relationships/image" Target="../media/image337.pn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28.xml" /><Relationship Id="rId3" Type="http://schemas.openxmlformats.org/officeDocument/2006/relationships/image" Target="../media/image338.png"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29.xml" /><Relationship Id="rId3" Type="http://schemas.openxmlformats.org/officeDocument/2006/relationships/image" Target="../media/image339.png"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30.xml" /><Relationship Id="rId3" Type="http://schemas.openxmlformats.org/officeDocument/2006/relationships/image" Target="../media/image340.png"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341.png"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342.pn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343.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7.xml"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31.xml" /><Relationship Id="rId3" Type="http://schemas.openxmlformats.org/officeDocument/2006/relationships/image" Target="../media/image344.png" /><Relationship Id="rId4" Type="http://schemas.openxmlformats.org/officeDocument/2006/relationships/image" Target="../media/image345.png" /><Relationship Id="rId5" Type="http://schemas.openxmlformats.org/officeDocument/2006/relationships/image" Target="../media/image346.png"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32.xml" /><Relationship Id="rId3" Type="http://schemas.openxmlformats.org/officeDocument/2006/relationships/image" Target="../media/image347.png" /><Relationship Id="rId4" Type="http://schemas.openxmlformats.org/officeDocument/2006/relationships/image" Target="../media/image344.png" /><Relationship Id="rId5" Type="http://schemas.openxmlformats.org/officeDocument/2006/relationships/image" Target="../media/image348.png"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349.png"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350.png"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33.xml" /><Relationship Id="rId3" Type="http://schemas.openxmlformats.org/officeDocument/2006/relationships/image" Target="../media/image351.png" /><Relationship Id="rId4" Type="http://schemas.openxmlformats.org/officeDocument/2006/relationships/image" Target="../media/image352.png"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353.png"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134.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35.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36.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93.xml" /><Relationship Id="rId2" Type="http://schemas.openxmlformats.org/officeDocument/2006/relationships/notesSlide" Target="../notesSlides/notesSlide137.xml" /><Relationship Id="rId3" Type="http://schemas.openxmlformats.org/officeDocument/2006/relationships/image" Target="../media/image320.png" /><Relationship Id="rId4" Type="http://schemas.openxmlformats.org/officeDocument/2006/relationships/image" Target="../media/image321.png" /><Relationship Id="rId5" Type="http://schemas.openxmlformats.org/officeDocument/2006/relationships/image" Target="../media/image322.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8.xml" /><Relationship Id="rId3" Type="http://schemas.openxmlformats.org/officeDocument/2006/relationships/image" Target="../media/image21.jpeg"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54.png"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38.xml" /><Relationship Id="rId3" Type="http://schemas.openxmlformats.org/officeDocument/2006/relationships/image" Target="../media/image355.png"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39.xml" /><Relationship Id="rId3" Type="http://schemas.openxmlformats.org/officeDocument/2006/relationships/image" Target="../media/image356.png" /><Relationship Id="rId4" Type="http://schemas.openxmlformats.org/officeDocument/2006/relationships/image" Target="../media/image357.png" /><Relationship Id="rId5" Type="http://schemas.openxmlformats.org/officeDocument/2006/relationships/image" Target="../media/image358.png" /><Relationship Id="rId6" Type="http://schemas.openxmlformats.org/officeDocument/2006/relationships/image" Target="../media/image359.png" /><Relationship Id="rId7" Type="http://schemas.openxmlformats.org/officeDocument/2006/relationships/image" Target="../media/image360.png" /><Relationship Id="rId8" Type="http://schemas.openxmlformats.org/officeDocument/2006/relationships/image" Target="../media/image361.jpeg" /><Relationship Id="rId9" Type="http://schemas.openxmlformats.org/officeDocument/2006/relationships/image" Target="../media/image362.jpeg"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40.xml" /><Relationship Id="rId3" Type="http://schemas.openxmlformats.org/officeDocument/2006/relationships/image" Target="../media/image363.png" /><Relationship Id="rId4" Type="http://schemas.openxmlformats.org/officeDocument/2006/relationships/image" Target="../media/image364.png" /><Relationship Id="rId5" Type="http://schemas.openxmlformats.org/officeDocument/2006/relationships/image" Target="../media/image365.png" /><Relationship Id="rId6" Type="http://schemas.openxmlformats.org/officeDocument/2006/relationships/image" Target="../media/image366.pn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41.xml" /><Relationship Id="rId3" Type="http://schemas.openxmlformats.org/officeDocument/2006/relationships/image" Target="../media/image367.png" /><Relationship Id="rId4" Type="http://schemas.openxmlformats.org/officeDocument/2006/relationships/image" Target="../media/image368.png" /><Relationship Id="rId5" Type="http://schemas.openxmlformats.org/officeDocument/2006/relationships/image" Target="../media/image330.png"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69.png" /><Relationship Id="rId3" Type="http://schemas.openxmlformats.org/officeDocument/2006/relationships/image" Target="../media/image370.png" /><Relationship Id="rId4" Type="http://schemas.openxmlformats.org/officeDocument/2006/relationships/image" Target="../media/image371.png"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72.png" /><Relationship Id="rId3" Type="http://schemas.openxmlformats.org/officeDocument/2006/relationships/image" Target="../media/image373.png"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74.png"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75.png" /><Relationship Id="rId3" Type="http://schemas.openxmlformats.org/officeDocument/2006/relationships/image" Target="../media/image376.png"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69.png" /><Relationship Id="rId3" Type="http://schemas.openxmlformats.org/officeDocument/2006/relationships/image" Target="../media/image377.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9.xml" /><Relationship Id="rId3" Type="http://schemas.openxmlformats.org/officeDocument/2006/relationships/image" Target="../media/image22.jpeg" /><Relationship Id="rId4" Type="http://schemas.openxmlformats.org/officeDocument/2006/relationships/image" Target="../media/image23.png"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42.xml" /><Relationship Id="rId3" Type="http://schemas.openxmlformats.org/officeDocument/2006/relationships/image" Target="../media/image378.png"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43.xml" /><Relationship Id="rId3" Type="http://schemas.openxmlformats.org/officeDocument/2006/relationships/image" Target="../media/image379.png" /><Relationship Id="rId4" Type="http://schemas.openxmlformats.org/officeDocument/2006/relationships/image" Target="../media/image380.png"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44.xml" /><Relationship Id="rId3" Type="http://schemas.openxmlformats.org/officeDocument/2006/relationships/image" Target="../media/image381.pn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82.png"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45.xml" /><Relationship Id="rId3" Type="http://schemas.openxmlformats.org/officeDocument/2006/relationships/image" Target="../media/image383.png" /><Relationship Id="rId4" Type="http://schemas.openxmlformats.org/officeDocument/2006/relationships/image" Target="../media/image384.png" /><Relationship Id="rId5" Type="http://schemas.openxmlformats.org/officeDocument/2006/relationships/image" Target="../media/image385.png" /><Relationship Id="rId6" Type="http://schemas.openxmlformats.org/officeDocument/2006/relationships/image" Target="../media/image386.png" /><Relationship Id="rId7" Type="http://schemas.openxmlformats.org/officeDocument/2006/relationships/image" Target="../media/image387.png"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88.png" /><Relationship Id="rId3" Type="http://schemas.openxmlformats.org/officeDocument/2006/relationships/image" Target="../media/image389.png"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46.xml" /><Relationship Id="rId3" Type="http://schemas.openxmlformats.org/officeDocument/2006/relationships/image" Target="../media/image390.png"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91.png"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92.png"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93.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0.xml"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394.png"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47.xml" /><Relationship Id="rId3" Type="http://schemas.openxmlformats.org/officeDocument/2006/relationships/image" Target="../media/image395.png"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48.xml" /><Relationship Id="rId3" Type="http://schemas.openxmlformats.org/officeDocument/2006/relationships/image" Target="../media/image396.png"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149.xml" /><Relationship Id="rId3" Type="http://schemas.openxmlformats.org/officeDocument/2006/relationships/image" Target="../media/image397.png" /><Relationship Id="rId4" Type="http://schemas.openxmlformats.org/officeDocument/2006/relationships/image" Target="../media/image398.png" /><Relationship Id="rId5" Type="http://schemas.openxmlformats.org/officeDocument/2006/relationships/image" Target="../media/image399.png"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150.xml" /><Relationship Id="rId3" Type="http://schemas.openxmlformats.org/officeDocument/2006/relationships/image" Target="../media/image400.png" /><Relationship Id="rId4" Type="http://schemas.openxmlformats.org/officeDocument/2006/relationships/image" Target="../media/image401.png"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151.xml" /><Relationship Id="rId3" Type="http://schemas.openxmlformats.org/officeDocument/2006/relationships/image" Target="../media/image402.png" /><Relationship Id="rId4" Type="http://schemas.openxmlformats.org/officeDocument/2006/relationships/image" Target="../media/image403.png" /></Relationships>
</file>

<file path=ppt/slides/_rels/slide246.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404.png" /><Relationship Id="rId3" Type="http://schemas.openxmlformats.org/officeDocument/2006/relationships/image" Target="../media/image405.png" /></Relationships>
</file>

<file path=ppt/slides/_rels/slide247.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406.png" /><Relationship Id="rId3" Type="http://schemas.openxmlformats.org/officeDocument/2006/relationships/image" Target="../media/image407.png" /></Relationships>
</file>

<file path=ppt/slides/_rels/slide248.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408.png" /><Relationship Id="rId3" Type="http://schemas.openxmlformats.org/officeDocument/2006/relationships/image" Target="../media/image409.png" /></Relationships>
</file>

<file path=ppt/slides/_rels/slide249.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52.xml" /><Relationship Id="rId3" Type="http://schemas.openxmlformats.org/officeDocument/2006/relationships/image" Target="../media/image410.png" /><Relationship Id="rId4" Type="http://schemas.openxmlformats.org/officeDocument/2006/relationships/image" Target="../media/image411.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1.xml" /></Relationships>
</file>

<file path=ppt/slides/_rels/slide250.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53.xml" /><Relationship Id="rId3" Type="http://schemas.openxmlformats.org/officeDocument/2006/relationships/image" Target="../media/image412.png" /><Relationship Id="rId4" Type="http://schemas.openxmlformats.org/officeDocument/2006/relationships/image" Target="../media/image413.png" /></Relationships>
</file>

<file path=ppt/slides/_rels/slide251.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54.xml" /><Relationship Id="rId3" Type="http://schemas.openxmlformats.org/officeDocument/2006/relationships/image" Target="../media/image414.png" /></Relationships>
</file>

<file path=ppt/slides/_rels/slide252.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55.xml" /><Relationship Id="rId3" Type="http://schemas.openxmlformats.org/officeDocument/2006/relationships/image" Target="../media/image415.png" /></Relationships>
</file>

<file path=ppt/slides/_rels/slide253.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56.xml" /><Relationship Id="rId3" Type="http://schemas.openxmlformats.org/officeDocument/2006/relationships/image" Target="../media/image416.png" /></Relationships>
</file>

<file path=ppt/slides/_rels/slide254.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417.png" /></Relationships>
</file>

<file path=ppt/slides/_rels/slide255.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418.png" /><Relationship Id="rId3" Type="http://schemas.openxmlformats.org/officeDocument/2006/relationships/image" Target="../media/image419.png" /><Relationship Id="rId4" Type="http://schemas.openxmlformats.org/officeDocument/2006/relationships/image" Target="../media/image420.png" /></Relationships>
</file>

<file path=ppt/slides/_rels/slide256.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57.xml" /><Relationship Id="rId3" Type="http://schemas.openxmlformats.org/officeDocument/2006/relationships/image" Target="../media/image418.png" /><Relationship Id="rId4" Type="http://schemas.openxmlformats.org/officeDocument/2006/relationships/image" Target="../media/image421.png" /><Relationship Id="rId5" Type="http://schemas.openxmlformats.org/officeDocument/2006/relationships/image" Target="../media/image422.png" /><Relationship Id="rId6" Type="http://schemas.openxmlformats.org/officeDocument/2006/relationships/image" Target="../media/image423.png" /></Relationships>
</file>

<file path=ppt/slides/_rels/slide257.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58.xml" /><Relationship Id="rId3" Type="http://schemas.openxmlformats.org/officeDocument/2006/relationships/image" Target="../media/image424.png" /></Relationships>
</file>

<file path=ppt/slides/_rels/slide258.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425.png" /><Relationship Id="rId3" Type="http://schemas.openxmlformats.org/officeDocument/2006/relationships/image" Target="../media/image426.png" /><Relationship Id="rId4" Type="http://schemas.openxmlformats.org/officeDocument/2006/relationships/image" Target="../media/image427.png" /></Relationships>
</file>

<file path=ppt/slides/_rels/slide259.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59.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2.xml" /><Relationship Id="rId3" Type="http://schemas.openxmlformats.org/officeDocument/2006/relationships/image" Target="../media/image24.png" /></Relationships>
</file>

<file path=ppt/slides/_rels/slide260.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28.png" /></Relationships>
</file>

<file path=ppt/slides/_rels/slide261.xml.rels>&#65279;<?xml version="1.0" encoding="utf-8" standalone="yes"?><Relationships xmlns="http://schemas.openxmlformats.org/package/2006/relationships"><Relationship Id="rId1" Type="http://schemas.openxmlformats.org/officeDocument/2006/relationships/slideLayout" Target="../slideLayouts/slideLayout100.xml" /></Relationships>
</file>

<file path=ppt/slides/_rels/slide262.xml.rels>&#65279;<?xml version="1.0" encoding="utf-8" standalone="yes"?><Relationships xmlns="http://schemas.openxmlformats.org/package/2006/relationships"><Relationship Id="rId1" Type="http://schemas.openxmlformats.org/officeDocument/2006/relationships/slideLayout" Target="../slideLayouts/slideLayout100.xml" /></Relationships>
</file>

<file path=ppt/slides/_rels/slide263.xml.rels>&#65279;<?xml version="1.0" encoding="utf-8" standalone="yes"?><Relationships xmlns="http://schemas.openxmlformats.org/package/2006/relationships"><Relationship Id="rId1" Type="http://schemas.openxmlformats.org/officeDocument/2006/relationships/slideLayout" Target="../slideLayouts/slideLayout100.xml" /></Relationships>
</file>

<file path=ppt/slides/_rels/slide264.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29.png" /></Relationships>
</file>

<file path=ppt/slides/_rels/slide265.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30.png" /></Relationships>
</file>

<file path=ppt/slides/_rels/slide266.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31.png" /></Relationships>
</file>

<file path=ppt/slides/_rels/slide267.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32.png" /></Relationships>
</file>

<file path=ppt/slides/_rels/slide268.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33.png" /></Relationships>
</file>

<file path=ppt/slides/_rels/slide269.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34.png" /><Relationship Id="rId3" Type="http://schemas.openxmlformats.org/officeDocument/2006/relationships/image" Target="../media/image435.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3.xml" /></Relationships>
</file>

<file path=ppt/slides/_rels/slide270.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36.png" /></Relationships>
</file>

<file path=ppt/slides/_rels/slide271.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37.png" /></Relationships>
</file>

<file path=ppt/slides/_rels/slide272.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38.png" /></Relationships>
</file>

<file path=ppt/slides/_rels/slide273.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39.png" /><Relationship Id="rId3" Type="http://schemas.openxmlformats.org/officeDocument/2006/relationships/image" Target="../media/image440.png" /><Relationship Id="rId4" Type="http://schemas.openxmlformats.org/officeDocument/2006/relationships/image" Target="../media/image441.png" /><Relationship Id="rId5" Type="http://schemas.openxmlformats.org/officeDocument/2006/relationships/image" Target="../media/image442.png" /></Relationships>
</file>

<file path=ppt/slides/_rels/slide274.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43.png" /></Relationships>
</file>

<file path=ppt/slides/_rels/slide275.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44.png" /><Relationship Id="rId3" Type="http://schemas.openxmlformats.org/officeDocument/2006/relationships/image" Target="../media/image445.png" /><Relationship Id="rId4" Type="http://schemas.openxmlformats.org/officeDocument/2006/relationships/image" Target="../media/image446.png" /></Relationships>
</file>

<file path=ppt/slides/_rels/slide276.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47.png" /><Relationship Id="rId3" Type="http://schemas.openxmlformats.org/officeDocument/2006/relationships/image" Target="../media/image444.png" /></Relationships>
</file>

<file path=ppt/slides/_rels/slide277.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48.png" /></Relationships>
</file>

<file path=ppt/slides/_rels/slide278.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449.png" /><Relationship Id="rId3" Type="http://schemas.openxmlformats.org/officeDocument/2006/relationships/image" Target="../media/image450.png" /></Relationships>
</file>

<file path=ppt/slides/_rels/slide279.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160.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4.xml" /><Relationship Id="rId3" Type="http://schemas.openxmlformats.org/officeDocument/2006/relationships/image" Target="../media/image25.png" /><Relationship Id="rId4" Type="http://schemas.openxmlformats.org/officeDocument/2006/relationships/image" Target="../media/image26.png" /><Relationship Id="rId5" Type="http://schemas.openxmlformats.org/officeDocument/2006/relationships/image" Target="../media/image27.png" /></Relationships>
</file>

<file path=ppt/slides/_rels/slide280.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51.png" /></Relationships>
</file>

<file path=ppt/slides/_rels/slide281.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52.png" /></Relationships>
</file>

<file path=ppt/slides/_rels/slide282.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53.png" /><Relationship Id="rId3" Type="http://schemas.openxmlformats.org/officeDocument/2006/relationships/image" Target="../media/image454.png" /></Relationships>
</file>

<file path=ppt/slides/_rels/slide283.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notesSlide" Target="../notesSlides/notesSlide161.xml" /><Relationship Id="rId3" Type="http://schemas.openxmlformats.org/officeDocument/2006/relationships/image" Target="../media/image455.png" /></Relationships>
</file>

<file path=ppt/slides/_rels/slide284.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notesSlide" Target="../notesSlides/notesSlide162.xml" /><Relationship Id="rId3" Type="http://schemas.openxmlformats.org/officeDocument/2006/relationships/image" Target="../media/image456.png" /></Relationships>
</file>

<file path=ppt/slides/_rels/slide285.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57.png" /></Relationships>
</file>

<file path=ppt/slides/_rels/slide286.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58.png" /></Relationships>
</file>

<file path=ppt/slides/_rels/slide287.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59.png" /><Relationship Id="rId3" Type="http://schemas.openxmlformats.org/officeDocument/2006/relationships/image" Target="../media/image460.jpeg" /></Relationships>
</file>

<file path=ppt/slides/_rels/slide288.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61.png" /><Relationship Id="rId3" Type="http://schemas.openxmlformats.org/officeDocument/2006/relationships/image" Target="../media/image462.png" /></Relationships>
</file>

<file path=ppt/slides/_rels/slide289.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63.png" /><Relationship Id="rId3" Type="http://schemas.openxmlformats.org/officeDocument/2006/relationships/image" Target="../media/image464.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5.xml" /><Relationship Id="rId3" Type="http://schemas.openxmlformats.org/officeDocument/2006/relationships/image" Target="../media/image28.png" /><Relationship Id="rId4" Type="http://schemas.openxmlformats.org/officeDocument/2006/relationships/image" Target="../media/image29.png" /></Relationships>
</file>

<file path=ppt/slides/_rels/slide290.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65.png" /><Relationship Id="rId3" Type="http://schemas.openxmlformats.org/officeDocument/2006/relationships/image" Target="../media/image463.png" /></Relationships>
</file>

<file path=ppt/slides/_rels/slide291.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66.png" /></Relationships>
</file>

<file path=ppt/slides/_rels/slide292.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67.png" /><Relationship Id="rId3" Type="http://schemas.openxmlformats.org/officeDocument/2006/relationships/image" Target="../media/image468.png" /></Relationships>
</file>

<file path=ppt/slides/_rels/slide293.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69.png" /><Relationship Id="rId3" Type="http://schemas.openxmlformats.org/officeDocument/2006/relationships/image" Target="../media/image463.png" /></Relationships>
</file>

<file path=ppt/slides/_rels/slide294.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70.png" /></Relationships>
</file>

<file path=ppt/slides/_rels/slide295.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41.png" /><Relationship Id="rId3" Type="http://schemas.openxmlformats.org/officeDocument/2006/relationships/image" Target="../media/image442.png" /><Relationship Id="rId4" Type="http://schemas.openxmlformats.org/officeDocument/2006/relationships/image" Target="../media/image471.png" /><Relationship Id="rId5" Type="http://schemas.openxmlformats.org/officeDocument/2006/relationships/image" Target="../media/image440.png" /></Relationships>
</file>

<file path=ppt/slides/_rels/slide296.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72.png" /></Relationships>
</file>

<file path=ppt/slides/_rels/slide297.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473.png" /><Relationship Id="rId3" Type="http://schemas.openxmlformats.org/officeDocument/2006/relationships/image" Target="../media/image474.png" /></Relationships>
</file>

<file path=ppt/slides/_rels/slide298.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63.xml" /></Relationships>
</file>

<file path=ppt/slides/_rels/slide299.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64.xml" /><Relationship Id="rId3" Type="http://schemas.openxmlformats.org/officeDocument/2006/relationships/image" Target="../media/image475.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3.xml" /><Relationship Id="rId3" Type="http://schemas.openxmlformats.org/officeDocument/2006/relationships/image" Target="../media/image1.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6.xml" /><Relationship Id="rId3" Type="http://schemas.openxmlformats.org/officeDocument/2006/relationships/image" Target="../media/image30.png" /><Relationship Id="rId4" Type="http://schemas.openxmlformats.org/officeDocument/2006/relationships/image" Target="../media/image31.png" /></Relationships>
</file>

<file path=ppt/slides/_rels/slide300.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image" Target="../media/image476.png" /><Relationship Id="rId3" Type="http://schemas.openxmlformats.org/officeDocument/2006/relationships/image" Target="../media/image477.png" /></Relationships>
</file>

<file path=ppt/slides/_rels/slide301.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65.xml" /><Relationship Id="rId3" Type="http://schemas.openxmlformats.org/officeDocument/2006/relationships/image" Target="../media/image478.png" /></Relationships>
</file>

<file path=ppt/slides/_rels/slide302.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66.xml" /><Relationship Id="rId3" Type="http://schemas.openxmlformats.org/officeDocument/2006/relationships/image" Target="../media/image479.png" /></Relationships>
</file>

<file path=ppt/slides/_rels/slide303.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67.xml" /><Relationship Id="rId3" Type="http://schemas.openxmlformats.org/officeDocument/2006/relationships/image" Target="../media/image480.png" /><Relationship Id="rId4" Type="http://schemas.openxmlformats.org/officeDocument/2006/relationships/image" Target="../media/image478.png" /></Relationships>
</file>

<file path=ppt/slides/_rels/slide304.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68.xml" /><Relationship Id="rId3" Type="http://schemas.openxmlformats.org/officeDocument/2006/relationships/image" Target="../media/image481.png" /><Relationship Id="rId4" Type="http://schemas.openxmlformats.org/officeDocument/2006/relationships/image" Target="../media/image482.jpeg" /></Relationships>
</file>

<file path=ppt/slides/_rels/slide305.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69.xml" /><Relationship Id="rId3" Type="http://schemas.openxmlformats.org/officeDocument/2006/relationships/image" Target="../media/image483.png" /><Relationship Id="rId4" Type="http://schemas.openxmlformats.org/officeDocument/2006/relationships/image" Target="../media/image482.jpeg" /></Relationships>
</file>

<file path=ppt/slides/_rels/slide306.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70.xml" /><Relationship Id="rId3" Type="http://schemas.openxmlformats.org/officeDocument/2006/relationships/image" Target="../media/image484.png" /><Relationship Id="rId4" Type="http://schemas.openxmlformats.org/officeDocument/2006/relationships/image" Target="../media/image347.png" /></Relationships>
</file>

<file path=ppt/slides/_rels/slide307.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image" Target="../media/image485.png" /><Relationship Id="rId3" Type="http://schemas.openxmlformats.org/officeDocument/2006/relationships/image" Target="../media/image486.png" /></Relationships>
</file>

<file path=ppt/slides/_rels/slide308.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image" Target="../media/image487.png" /><Relationship Id="rId3" Type="http://schemas.openxmlformats.org/officeDocument/2006/relationships/image" Target="../media/image486.png" /></Relationships>
</file>

<file path=ppt/slides/_rels/slide309.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image" Target="../media/image488.png" /><Relationship Id="rId3" Type="http://schemas.openxmlformats.org/officeDocument/2006/relationships/image" Target="../media/image489.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7.xml" /><Relationship Id="rId3" Type="http://schemas.openxmlformats.org/officeDocument/2006/relationships/image" Target="../media/image32.png" /><Relationship Id="rId4" Type="http://schemas.openxmlformats.org/officeDocument/2006/relationships/image" Target="../media/image33.png" /></Relationships>
</file>

<file path=ppt/slides/_rels/slide310.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image" Target="../media/image489.png" /><Relationship Id="rId3" Type="http://schemas.openxmlformats.org/officeDocument/2006/relationships/image" Target="../media/image490.png" /><Relationship Id="rId4" Type="http://schemas.openxmlformats.org/officeDocument/2006/relationships/image" Target="../media/image491.emf" /></Relationships>
</file>

<file path=ppt/slides/_rels/slide311.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71.xml" /><Relationship Id="rId3" Type="http://schemas.openxmlformats.org/officeDocument/2006/relationships/image" Target="../media/image492.png" /><Relationship Id="rId4" Type="http://schemas.openxmlformats.org/officeDocument/2006/relationships/image" Target="../media/image493.emf" /></Relationships>
</file>

<file path=ppt/slides/_rels/slide312.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72.xml" /><Relationship Id="rId3" Type="http://schemas.openxmlformats.org/officeDocument/2006/relationships/image" Target="../media/image494.png" /></Relationships>
</file>

<file path=ppt/slides/_rels/slide313.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73.xml" /><Relationship Id="rId3" Type="http://schemas.openxmlformats.org/officeDocument/2006/relationships/image" Target="../media/image495.png" /></Relationships>
</file>

<file path=ppt/slides/_rels/slide314.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74.xml" /><Relationship Id="rId3" Type="http://schemas.openxmlformats.org/officeDocument/2006/relationships/image" Target="../media/image496.png" /><Relationship Id="rId4" Type="http://schemas.openxmlformats.org/officeDocument/2006/relationships/image" Target="../media/image493.emf" /></Relationships>
</file>

<file path=ppt/slides/_rels/slide315.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75.xml" /><Relationship Id="rId3" Type="http://schemas.openxmlformats.org/officeDocument/2006/relationships/image" Target="../media/image497.png" /></Relationships>
</file>

<file path=ppt/slides/_rels/slide316.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76.xml" /><Relationship Id="rId3" Type="http://schemas.openxmlformats.org/officeDocument/2006/relationships/image" Target="../media/image498.png" /><Relationship Id="rId4" Type="http://schemas.openxmlformats.org/officeDocument/2006/relationships/image" Target="../media/image499.png" /></Relationships>
</file>

<file path=ppt/slides/_rels/slide317.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77.xml" /><Relationship Id="rId3" Type="http://schemas.openxmlformats.org/officeDocument/2006/relationships/image" Target="../media/image500.png" /></Relationships>
</file>

<file path=ppt/slides/_rels/slide318.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78.xml" /><Relationship Id="rId3" Type="http://schemas.openxmlformats.org/officeDocument/2006/relationships/image" Target="../media/image501.jpeg" /><Relationship Id="rId4" Type="http://schemas.openxmlformats.org/officeDocument/2006/relationships/image" Target="../media/image499.png" /><Relationship Id="rId5" Type="http://schemas.openxmlformats.org/officeDocument/2006/relationships/image" Target="../media/image502.png" /></Relationships>
</file>

<file path=ppt/slides/_rels/slide319.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79.xml" /><Relationship Id="rId3" Type="http://schemas.openxmlformats.org/officeDocument/2006/relationships/image" Target="../media/image503.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8.xml" /><Relationship Id="rId3" Type="http://schemas.openxmlformats.org/officeDocument/2006/relationships/image" Target="../media/image34.png" /></Relationships>
</file>

<file path=ppt/slides/_rels/slide320.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80.xml" /><Relationship Id="rId3" Type="http://schemas.openxmlformats.org/officeDocument/2006/relationships/image" Target="../media/image502.png" /><Relationship Id="rId4" Type="http://schemas.openxmlformats.org/officeDocument/2006/relationships/image" Target="../media/image504.png" /></Relationships>
</file>

<file path=ppt/slides/_rels/slide321.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notesSlide" Target="../notesSlides/notesSlide181.xml" /></Relationships>
</file>

<file path=ppt/slides/_rels/slide322.xml.rels>&#65279;<?xml version="1.0" encoding="utf-8" standalone="yes"?><Relationships xmlns="http://schemas.openxmlformats.org/package/2006/relationships"><Relationship Id="rId1" Type="http://schemas.openxmlformats.org/officeDocument/2006/relationships/slideLayout" Target="../slideLayouts/slideLayout133.xml" /></Relationships>
</file>

<file path=ppt/slides/_rels/slide323.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82.xml" /><Relationship Id="rId3" Type="http://schemas.openxmlformats.org/officeDocument/2006/relationships/image" Target="../media/image505.png" /><Relationship Id="rId4" Type="http://schemas.openxmlformats.org/officeDocument/2006/relationships/image" Target="../media/image506.png" /></Relationships>
</file>

<file path=ppt/slides/_rels/slide324.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83.xml" /><Relationship Id="rId3" Type="http://schemas.openxmlformats.org/officeDocument/2006/relationships/image" Target="../media/image507.png" /><Relationship Id="rId4" Type="http://schemas.openxmlformats.org/officeDocument/2006/relationships/image" Target="../media/image506.png" /></Relationships>
</file>

<file path=ppt/slides/_rels/slide325.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84.xml" /><Relationship Id="rId3" Type="http://schemas.openxmlformats.org/officeDocument/2006/relationships/image" Target="../media/image508.png" /><Relationship Id="rId4" Type="http://schemas.openxmlformats.org/officeDocument/2006/relationships/image" Target="../media/image509.png" /></Relationships>
</file>

<file path=ppt/slides/_rels/slide326.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85.xml" /><Relationship Id="rId3" Type="http://schemas.openxmlformats.org/officeDocument/2006/relationships/image" Target="../media/image510.png" /></Relationships>
</file>

<file path=ppt/slides/_rels/slide327.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86.xml" /><Relationship Id="rId3" Type="http://schemas.openxmlformats.org/officeDocument/2006/relationships/image" Target="../media/image511.png" /></Relationships>
</file>

<file path=ppt/slides/_rels/slide328.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87.xml" /><Relationship Id="rId3" Type="http://schemas.openxmlformats.org/officeDocument/2006/relationships/image" Target="../media/image512.png" /></Relationships>
</file>

<file path=ppt/slides/_rels/slide329.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88.xml" /><Relationship Id="rId3" Type="http://schemas.openxmlformats.org/officeDocument/2006/relationships/image" Target="../media/image513.png" /><Relationship Id="rId4" Type="http://schemas.openxmlformats.org/officeDocument/2006/relationships/image" Target="../media/image514.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9.xml" /><Relationship Id="rId3" Type="http://schemas.openxmlformats.org/officeDocument/2006/relationships/image" Target="../media/image35.png" /></Relationships>
</file>

<file path=ppt/slides/_rels/slide330.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15.png" /><Relationship Id="rId3" Type="http://schemas.openxmlformats.org/officeDocument/2006/relationships/image" Target="../media/image516.png" /><Relationship Id="rId4" Type="http://schemas.openxmlformats.org/officeDocument/2006/relationships/image" Target="../media/image517.png" /></Relationships>
</file>

<file path=ppt/slides/_rels/slide331.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18.png" /><Relationship Id="rId3" Type="http://schemas.openxmlformats.org/officeDocument/2006/relationships/image" Target="../media/image517.png" /></Relationships>
</file>

<file path=ppt/slides/_rels/slide332.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89.xml" /><Relationship Id="rId3" Type="http://schemas.openxmlformats.org/officeDocument/2006/relationships/image" Target="../media/image519.png" /></Relationships>
</file>

<file path=ppt/slides/_rels/slide333.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90.xml" /><Relationship Id="rId3" Type="http://schemas.openxmlformats.org/officeDocument/2006/relationships/image" Target="../media/image520.png" /><Relationship Id="rId4" Type="http://schemas.openxmlformats.org/officeDocument/2006/relationships/image" Target="../media/image521.png" /></Relationships>
</file>

<file path=ppt/slides/_rels/slide334.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91.xml" /><Relationship Id="rId3" Type="http://schemas.openxmlformats.org/officeDocument/2006/relationships/image" Target="../media/image522.png" /></Relationships>
</file>

<file path=ppt/slides/_rels/slide335.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92.xml" /><Relationship Id="rId3" Type="http://schemas.openxmlformats.org/officeDocument/2006/relationships/image" Target="../media/image523.png" /></Relationships>
</file>

<file path=ppt/slides/_rels/slide336.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24.png" /><Relationship Id="rId3" Type="http://schemas.openxmlformats.org/officeDocument/2006/relationships/image" Target="../media/image525.png" /></Relationships>
</file>

<file path=ppt/slides/_rels/slide337.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26.png" /><Relationship Id="rId3" Type="http://schemas.openxmlformats.org/officeDocument/2006/relationships/image" Target="../media/image527.emf" /></Relationships>
</file>

<file path=ppt/slides/_rels/slide338.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28.png" /></Relationships>
</file>

<file path=ppt/slides/_rels/slide339.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29.png" /><Relationship Id="rId3" Type="http://schemas.openxmlformats.org/officeDocument/2006/relationships/image" Target="../media/image530.emf"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6.png" /><Relationship Id="rId3" Type="http://schemas.openxmlformats.org/officeDocument/2006/relationships/image" Target="../media/image37.png" /></Relationships>
</file>

<file path=ppt/slides/_rels/slide340.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93.xml" /><Relationship Id="rId3" Type="http://schemas.openxmlformats.org/officeDocument/2006/relationships/image" Target="../media/image531.png" /><Relationship Id="rId4" Type="http://schemas.openxmlformats.org/officeDocument/2006/relationships/image" Target="../media/image532.png" /></Relationships>
</file>

<file path=ppt/slides/_rels/slide341.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33.png" /><Relationship Id="rId3" Type="http://schemas.openxmlformats.org/officeDocument/2006/relationships/image" Target="../media/image534.png" /></Relationships>
</file>

<file path=ppt/slides/_rels/slide342.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35.png" /><Relationship Id="rId3" Type="http://schemas.openxmlformats.org/officeDocument/2006/relationships/image" Target="../media/image536.png" /></Relationships>
</file>

<file path=ppt/slides/_rels/slide343.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37.png" /><Relationship Id="rId3" Type="http://schemas.openxmlformats.org/officeDocument/2006/relationships/image" Target="../media/image538.png" /></Relationships>
</file>

<file path=ppt/slides/_rels/slide344.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39.png" /></Relationships>
</file>

<file path=ppt/slides/_rels/slide345.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40.png" /><Relationship Id="rId3" Type="http://schemas.openxmlformats.org/officeDocument/2006/relationships/image" Target="../media/image541.png" /></Relationships>
</file>

<file path=ppt/slides/_rels/slide346.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42.png" /></Relationships>
</file>

<file path=ppt/slides/_rels/slide347.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43.png" /><Relationship Id="rId3" Type="http://schemas.openxmlformats.org/officeDocument/2006/relationships/image" Target="../media/image544.png" /><Relationship Id="rId4" Type="http://schemas.openxmlformats.org/officeDocument/2006/relationships/image" Target="../media/image531.png" /></Relationships>
</file>

<file path=ppt/slides/_rels/slide348.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45.png" /><Relationship Id="rId3" Type="http://schemas.openxmlformats.org/officeDocument/2006/relationships/image" Target="../media/image546.png" /></Relationships>
</file>

<file path=ppt/slides/_rels/slide349.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47.png" /><Relationship Id="rId3" Type="http://schemas.openxmlformats.org/officeDocument/2006/relationships/image" Target="../media/image548.png" /><Relationship Id="rId4" Type="http://schemas.openxmlformats.org/officeDocument/2006/relationships/image" Target="../media/image549.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8.png" /></Relationships>
</file>

<file path=ppt/slides/_rels/slide350.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50.png" /><Relationship Id="rId3" Type="http://schemas.openxmlformats.org/officeDocument/2006/relationships/image" Target="../media/image531.png" /></Relationships>
</file>

<file path=ppt/slides/_rels/slide351.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51.png" /><Relationship Id="rId3" Type="http://schemas.openxmlformats.org/officeDocument/2006/relationships/image" Target="../media/image531.png" /></Relationships>
</file>

<file path=ppt/slides/_rels/slide352.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52.png" /><Relationship Id="rId3" Type="http://schemas.openxmlformats.org/officeDocument/2006/relationships/image" Target="../media/image553.png" /><Relationship Id="rId4" Type="http://schemas.openxmlformats.org/officeDocument/2006/relationships/image" Target="../media/image554.png" /></Relationships>
</file>

<file path=ppt/slides/_rels/slide353.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31.png" /></Relationships>
</file>

<file path=ppt/slides/_rels/slide354.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94.xml" /><Relationship Id="rId3" Type="http://schemas.openxmlformats.org/officeDocument/2006/relationships/image" Target="../media/image555.png" /></Relationships>
</file>

<file path=ppt/slides/_rels/slide355.xml.rels>&#65279;<?xml version="1.0" encoding="utf-8" standalone="yes"?><Relationships xmlns="http://schemas.openxmlformats.org/package/2006/relationships"><Relationship Id="rId1" Type="http://schemas.openxmlformats.org/officeDocument/2006/relationships/slideLayout" Target="../slideLayouts/slideLayout133.xml" /><Relationship Id="rId10" Type="http://schemas.openxmlformats.org/officeDocument/2006/relationships/image" Target="../media/image563.png" /><Relationship Id="rId11" Type="http://schemas.openxmlformats.org/officeDocument/2006/relationships/image" Target="../media/image564.png" /><Relationship Id="rId12" Type="http://schemas.openxmlformats.org/officeDocument/2006/relationships/image" Target="../media/image565.png" /><Relationship Id="rId2" Type="http://schemas.openxmlformats.org/officeDocument/2006/relationships/notesSlide" Target="../notesSlides/notesSlide195.xml" /><Relationship Id="rId3" Type="http://schemas.openxmlformats.org/officeDocument/2006/relationships/image" Target="../media/image556.png" /><Relationship Id="rId4" Type="http://schemas.openxmlformats.org/officeDocument/2006/relationships/image" Target="../media/image557.png" /><Relationship Id="rId5" Type="http://schemas.openxmlformats.org/officeDocument/2006/relationships/image" Target="../media/image558.png" /><Relationship Id="rId6" Type="http://schemas.openxmlformats.org/officeDocument/2006/relationships/image" Target="../media/image559.png" /><Relationship Id="rId7" Type="http://schemas.openxmlformats.org/officeDocument/2006/relationships/image" Target="../media/image560.png" /><Relationship Id="rId8" Type="http://schemas.openxmlformats.org/officeDocument/2006/relationships/image" Target="../media/image561.png" /><Relationship Id="rId9" Type="http://schemas.openxmlformats.org/officeDocument/2006/relationships/image" Target="../media/image562.png" /></Relationships>
</file>

<file path=ppt/slides/_rels/slide356.xml.rels>&#65279;<?xml version="1.0" encoding="utf-8" standalone="yes"?><Relationships xmlns="http://schemas.openxmlformats.org/package/2006/relationships"><Relationship Id="rId1" Type="http://schemas.openxmlformats.org/officeDocument/2006/relationships/slideLayout" Target="../slideLayouts/slideLayout133.xml" /><Relationship Id="rId10" Type="http://schemas.openxmlformats.org/officeDocument/2006/relationships/image" Target="../media/image563.png" /><Relationship Id="rId11" Type="http://schemas.openxmlformats.org/officeDocument/2006/relationships/image" Target="../media/image564.png" /><Relationship Id="rId12" Type="http://schemas.openxmlformats.org/officeDocument/2006/relationships/image" Target="../media/image565.png" /><Relationship Id="rId2" Type="http://schemas.openxmlformats.org/officeDocument/2006/relationships/notesSlide" Target="../notesSlides/notesSlide196.xml" /><Relationship Id="rId3" Type="http://schemas.openxmlformats.org/officeDocument/2006/relationships/image" Target="../media/image560.png" /><Relationship Id="rId4" Type="http://schemas.openxmlformats.org/officeDocument/2006/relationships/image" Target="../media/image556.png" /><Relationship Id="rId5" Type="http://schemas.openxmlformats.org/officeDocument/2006/relationships/image" Target="../media/image557.png" /><Relationship Id="rId6" Type="http://schemas.openxmlformats.org/officeDocument/2006/relationships/image" Target="../media/image566.png" /><Relationship Id="rId7" Type="http://schemas.openxmlformats.org/officeDocument/2006/relationships/image" Target="../media/image559.png" /><Relationship Id="rId8" Type="http://schemas.openxmlformats.org/officeDocument/2006/relationships/image" Target="../media/image561.png" /><Relationship Id="rId9" Type="http://schemas.openxmlformats.org/officeDocument/2006/relationships/image" Target="../media/image567.png" /></Relationships>
</file>

<file path=ppt/slides/_rels/slide357.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97.xml" /><Relationship Id="rId3" Type="http://schemas.openxmlformats.org/officeDocument/2006/relationships/image" Target="../media/image556.png" /><Relationship Id="rId4" Type="http://schemas.openxmlformats.org/officeDocument/2006/relationships/image" Target="../media/image568.png" /><Relationship Id="rId5" Type="http://schemas.openxmlformats.org/officeDocument/2006/relationships/image" Target="../media/image569.png" /></Relationships>
</file>

<file path=ppt/slides/_rels/slide358.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98.xml" /><Relationship Id="rId3" Type="http://schemas.openxmlformats.org/officeDocument/2006/relationships/image" Target="../media/image570.png" /></Relationships>
</file>

<file path=ppt/slides/_rels/slide359.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199.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9.png" /><Relationship Id="rId3" Type="http://schemas.openxmlformats.org/officeDocument/2006/relationships/image" Target="../media/image40.png" /><Relationship Id="rId4" Type="http://schemas.openxmlformats.org/officeDocument/2006/relationships/image" Target="../media/image41.png" /><Relationship Id="rId5" Type="http://schemas.openxmlformats.org/officeDocument/2006/relationships/image" Target="../media/image42.png" /></Relationships>
</file>

<file path=ppt/slides/_rels/slide360.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00.xml" /><Relationship Id="rId3" Type="http://schemas.openxmlformats.org/officeDocument/2006/relationships/image" Target="../media/image571.png" /></Relationships>
</file>

<file path=ppt/slides/_rels/slide361.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01.xml" /></Relationships>
</file>

<file path=ppt/slides/_rels/slide362.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02.xml" /><Relationship Id="rId3" Type="http://schemas.openxmlformats.org/officeDocument/2006/relationships/image" Target="../media/image572.png" /></Relationships>
</file>

<file path=ppt/slides/_rels/slide363.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03.xml" /></Relationships>
</file>

<file path=ppt/slides/_rels/slide364.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04.xml" /><Relationship Id="rId3" Type="http://schemas.openxmlformats.org/officeDocument/2006/relationships/image" Target="../media/image573.png" /></Relationships>
</file>

<file path=ppt/slides/_rels/slide365.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05.xml" /></Relationships>
</file>

<file path=ppt/slides/_rels/slide366.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74.png" /><Relationship Id="rId3" Type="http://schemas.openxmlformats.org/officeDocument/2006/relationships/image" Target="../media/image575.png" /></Relationships>
</file>

<file path=ppt/slides/_rels/slide367.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06.xml" /><Relationship Id="rId3" Type="http://schemas.openxmlformats.org/officeDocument/2006/relationships/image" Target="../media/image576.png" /></Relationships>
</file>

<file path=ppt/slides/_rels/slide368.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07.xml" /><Relationship Id="rId3" Type="http://schemas.openxmlformats.org/officeDocument/2006/relationships/image" Target="../media/image576.png" /></Relationships>
</file>

<file path=ppt/slides/_rels/slide369.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08.xml" /><Relationship Id="rId3" Type="http://schemas.openxmlformats.org/officeDocument/2006/relationships/image" Target="../media/image577.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43.png" /></Relationships>
</file>

<file path=ppt/slides/_rels/slide370.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09.xml" /><Relationship Id="rId3" Type="http://schemas.openxmlformats.org/officeDocument/2006/relationships/image" Target="../media/image578.png" /><Relationship Id="rId4" Type="http://schemas.openxmlformats.org/officeDocument/2006/relationships/image" Target="../media/image579.png" /></Relationships>
</file>

<file path=ppt/slides/_rels/slide371.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10.xml" /><Relationship Id="rId3" Type="http://schemas.openxmlformats.org/officeDocument/2006/relationships/image" Target="../media/image580.png" /><Relationship Id="rId4" Type="http://schemas.openxmlformats.org/officeDocument/2006/relationships/image" Target="../media/image581.png" /></Relationships>
</file>

<file path=ppt/slides/_rels/slide372.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11.xml" /><Relationship Id="rId3" Type="http://schemas.openxmlformats.org/officeDocument/2006/relationships/image" Target="../media/image580.png" /><Relationship Id="rId4" Type="http://schemas.openxmlformats.org/officeDocument/2006/relationships/image" Target="../media/image582.png" /><Relationship Id="rId5" Type="http://schemas.openxmlformats.org/officeDocument/2006/relationships/image" Target="../media/image575.png" /><Relationship Id="rId6" Type="http://schemas.openxmlformats.org/officeDocument/2006/relationships/image" Target="../media/image531.png" /></Relationships>
</file>

<file path=ppt/slides/_rels/slide373.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12.xml" /><Relationship Id="rId3" Type="http://schemas.openxmlformats.org/officeDocument/2006/relationships/image" Target="../media/image583.png" /><Relationship Id="rId4" Type="http://schemas.openxmlformats.org/officeDocument/2006/relationships/image" Target="../media/image584.png" /><Relationship Id="rId5" Type="http://schemas.openxmlformats.org/officeDocument/2006/relationships/image" Target="../media/image541.png" /></Relationships>
</file>

<file path=ppt/slides/_rels/slide374.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notesSlide" Target="../notesSlides/notesSlide213.xml" /><Relationship Id="rId3" Type="http://schemas.openxmlformats.org/officeDocument/2006/relationships/image" Target="../media/image583.png" /><Relationship Id="rId4" Type="http://schemas.openxmlformats.org/officeDocument/2006/relationships/image" Target="../media/image585.png" /></Relationships>
</file>

<file path=ppt/slides/_rels/slide375.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586.png" /><Relationship Id="rId3" Type="http://schemas.openxmlformats.org/officeDocument/2006/relationships/image" Target="../media/image587.png" /></Relationships>
</file>

<file path=ppt/slides/_rels/slide376.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notesSlide" Target="../notesSlides/notesSlide214.xml" /></Relationships>
</file>

<file path=ppt/slides/_rels/slide377.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15.xml" /><Relationship Id="rId3" Type="http://schemas.openxmlformats.org/officeDocument/2006/relationships/image" Target="../media/image588.png" /></Relationships>
</file>

<file path=ppt/slides/_rels/slide378.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16.xml" /><Relationship Id="rId3" Type="http://schemas.openxmlformats.org/officeDocument/2006/relationships/image" Target="../media/image589.png" /><Relationship Id="rId4" Type="http://schemas.openxmlformats.org/officeDocument/2006/relationships/image" Target="../media/image590.png" /><Relationship Id="rId5" Type="http://schemas.openxmlformats.org/officeDocument/2006/relationships/image" Target="../media/image591.png" /></Relationships>
</file>

<file path=ppt/slides/_rels/slide379.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17.xml" /><Relationship Id="rId3" Type="http://schemas.openxmlformats.org/officeDocument/2006/relationships/image" Target="../media/image592.png" /><Relationship Id="rId4" Type="http://schemas.openxmlformats.org/officeDocument/2006/relationships/image" Target="../media/image593.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0.xml" /><Relationship Id="rId3" Type="http://schemas.openxmlformats.org/officeDocument/2006/relationships/image" Target="../media/image44.png" /><Relationship Id="rId4" Type="http://schemas.openxmlformats.org/officeDocument/2006/relationships/image" Target="../media/image45.png" /></Relationships>
</file>

<file path=ppt/slides/_rels/slide380.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18.xml" /><Relationship Id="rId3" Type="http://schemas.openxmlformats.org/officeDocument/2006/relationships/image" Target="../media/image594.png" /></Relationships>
</file>

<file path=ppt/slides/_rels/slide381.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19.xml" /><Relationship Id="rId3" Type="http://schemas.openxmlformats.org/officeDocument/2006/relationships/image" Target="../media/image595.png" /></Relationships>
</file>

<file path=ppt/slides/_rels/slide382.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596.png" /><Relationship Id="rId3" Type="http://schemas.openxmlformats.org/officeDocument/2006/relationships/image" Target="../media/image597.png" /><Relationship Id="rId4" Type="http://schemas.openxmlformats.org/officeDocument/2006/relationships/image" Target="../media/image598.png" /><Relationship Id="rId5" Type="http://schemas.openxmlformats.org/officeDocument/2006/relationships/image" Target="../media/image599.png" /></Relationships>
</file>

<file path=ppt/slides/_rels/slide383.xml.rels>&#65279;<?xml version="1.0" encoding="utf-8" standalone="yes"?><Relationships xmlns="http://schemas.openxmlformats.org/package/2006/relationships"><Relationship Id="rId1" Type="http://schemas.openxmlformats.org/officeDocument/2006/relationships/slideLayout" Target="../slideLayouts/slideLayout144.xml" /></Relationships>
</file>

<file path=ppt/slides/_rels/slide384.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00.png" /><Relationship Id="rId3" Type="http://schemas.openxmlformats.org/officeDocument/2006/relationships/image" Target="../media/image601.emf" /><Relationship Id="rId4" Type="http://schemas.openxmlformats.org/officeDocument/2006/relationships/image" Target="../media/image602.png" /><Relationship Id="rId5" Type="http://schemas.openxmlformats.org/officeDocument/2006/relationships/image" Target="../media/image603.png" /></Relationships>
</file>

<file path=ppt/slides/_rels/slide385.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04.png" /><Relationship Id="rId3" Type="http://schemas.openxmlformats.org/officeDocument/2006/relationships/image" Target="../media/image605.png" /><Relationship Id="rId4" Type="http://schemas.openxmlformats.org/officeDocument/2006/relationships/image" Target="../media/image606.png" /></Relationships>
</file>

<file path=ppt/slides/_rels/slide386.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07.png" /><Relationship Id="rId3" Type="http://schemas.openxmlformats.org/officeDocument/2006/relationships/image" Target="../media/image608.emf" /></Relationships>
</file>

<file path=ppt/slides/_rels/slide387.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09.png" /><Relationship Id="rId3" Type="http://schemas.openxmlformats.org/officeDocument/2006/relationships/image" Target="../media/image610.png" /><Relationship Id="rId4" Type="http://schemas.openxmlformats.org/officeDocument/2006/relationships/image" Target="../media/image611.png" /><Relationship Id="rId5" Type="http://schemas.openxmlformats.org/officeDocument/2006/relationships/image" Target="../media/image612.png" /></Relationships>
</file>

<file path=ppt/slides/_rels/slide388.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13.png" /></Relationships>
</file>

<file path=ppt/slides/_rels/slide389.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14.png" /><Relationship Id="rId3" Type="http://schemas.openxmlformats.org/officeDocument/2006/relationships/image" Target="../media/image615.png" /><Relationship Id="rId4" Type="http://schemas.openxmlformats.org/officeDocument/2006/relationships/image" Target="../media/image616.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1.xml" /><Relationship Id="rId3" Type="http://schemas.openxmlformats.org/officeDocument/2006/relationships/image" Target="../media/image46.emf" /><Relationship Id="rId4" Type="http://schemas.openxmlformats.org/officeDocument/2006/relationships/image" Target="../media/image47.png" /></Relationships>
</file>

<file path=ppt/slides/_rels/slide390.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17.png" /><Relationship Id="rId3" Type="http://schemas.openxmlformats.org/officeDocument/2006/relationships/image" Target="../media/image618.png" /><Relationship Id="rId4" Type="http://schemas.openxmlformats.org/officeDocument/2006/relationships/image" Target="../media/image619.png" /></Relationships>
</file>

<file path=ppt/slides/_rels/slide391.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20.png" /><Relationship Id="rId3" Type="http://schemas.openxmlformats.org/officeDocument/2006/relationships/image" Target="../media/image512.png" /></Relationships>
</file>

<file path=ppt/slides/_rels/slide392.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21.png" /><Relationship Id="rId3" Type="http://schemas.openxmlformats.org/officeDocument/2006/relationships/image" Target="../media/image622.png" /></Relationships>
</file>

<file path=ppt/slides/_rels/slide393.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23.png" /></Relationships>
</file>

<file path=ppt/slides/_rels/slide394.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24.png" /><Relationship Id="rId3" Type="http://schemas.openxmlformats.org/officeDocument/2006/relationships/image" Target="../media/image625.png" /><Relationship Id="rId4" Type="http://schemas.openxmlformats.org/officeDocument/2006/relationships/image" Target="../media/image626.png" /></Relationships>
</file>

<file path=ppt/slides/_rels/slide395.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27.png" /><Relationship Id="rId3" Type="http://schemas.openxmlformats.org/officeDocument/2006/relationships/image" Target="../media/image628.png" /><Relationship Id="rId4" Type="http://schemas.openxmlformats.org/officeDocument/2006/relationships/image" Target="../media/image629.png" /><Relationship Id="rId5" Type="http://schemas.openxmlformats.org/officeDocument/2006/relationships/image" Target="../media/image630.png" /></Relationships>
</file>

<file path=ppt/slides/_rels/slide396.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31.png" /><Relationship Id="rId3" Type="http://schemas.openxmlformats.org/officeDocument/2006/relationships/image" Target="../media/image627.png" /></Relationships>
</file>

<file path=ppt/slides/_rels/slide397.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20.xml" /><Relationship Id="rId3" Type="http://schemas.openxmlformats.org/officeDocument/2006/relationships/image" Target="../media/image632.png" /></Relationships>
</file>

<file path=ppt/slides/_rels/slide398.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33.png" /><Relationship Id="rId3" Type="http://schemas.openxmlformats.org/officeDocument/2006/relationships/image" Target="../media/image634.png" /><Relationship Id="rId4" Type="http://schemas.openxmlformats.org/officeDocument/2006/relationships/image" Target="../media/image635.png" /></Relationships>
</file>

<file path=ppt/slides/_rels/slide399.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36.png" /><Relationship Id="rId3" Type="http://schemas.openxmlformats.org/officeDocument/2006/relationships/image" Target="../media/image637.png" /><Relationship Id="rId4" Type="http://schemas.openxmlformats.org/officeDocument/2006/relationships/image" Target="../media/image638.png" /><Relationship Id="rId5" Type="http://schemas.openxmlformats.org/officeDocument/2006/relationships/image" Target="../media/image639.png" /><Relationship Id="rId6" Type="http://schemas.openxmlformats.org/officeDocument/2006/relationships/image" Target="../media/image640.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2.xml" /><Relationship Id="rId3" Type="http://schemas.openxmlformats.org/officeDocument/2006/relationships/image" Target="../media/image48.png" /></Relationships>
</file>

<file path=ppt/slides/_rels/slide400.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21.xml" /><Relationship Id="rId3" Type="http://schemas.openxmlformats.org/officeDocument/2006/relationships/image" Target="../media/image641.png" /><Relationship Id="rId4" Type="http://schemas.openxmlformats.org/officeDocument/2006/relationships/image" Target="../media/image509.png" /></Relationships>
</file>

<file path=ppt/slides/_rels/slide401.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42.png" /><Relationship Id="rId3" Type="http://schemas.openxmlformats.org/officeDocument/2006/relationships/image" Target="../media/image643.png" /></Relationships>
</file>

<file path=ppt/slides/_rels/slide402.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42.png" /><Relationship Id="rId3" Type="http://schemas.openxmlformats.org/officeDocument/2006/relationships/image" Target="../media/image644.png" /><Relationship Id="rId4" Type="http://schemas.openxmlformats.org/officeDocument/2006/relationships/image" Target="../media/image645.png" /><Relationship Id="rId5" Type="http://schemas.openxmlformats.org/officeDocument/2006/relationships/image" Target="../media/image646.png" /><Relationship Id="rId6" Type="http://schemas.openxmlformats.org/officeDocument/2006/relationships/image" Target="../media/image647.png" /><Relationship Id="rId7" Type="http://schemas.openxmlformats.org/officeDocument/2006/relationships/image" Target="../media/image648.png" /></Relationships>
</file>

<file path=ppt/slides/_rels/slide403.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42.png" /><Relationship Id="rId3" Type="http://schemas.openxmlformats.org/officeDocument/2006/relationships/image" Target="../media/image649.png" /><Relationship Id="rId4" Type="http://schemas.openxmlformats.org/officeDocument/2006/relationships/image" Target="../media/image650.png" /><Relationship Id="rId5" Type="http://schemas.openxmlformats.org/officeDocument/2006/relationships/image" Target="../media/image651.png" /></Relationships>
</file>

<file path=ppt/slides/_rels/slide404.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42.png" /><Relationship Id="rId3" Type="http://schemas.openxmlformats.org/officeDocument/2006/relationships/image" Target="../media/image652.png" /></Relationships>
</file>

<file path=ppt/slides/_rels/slide405.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22.xml" /><Relationship Id="rId3" Type="http://schemas.openxmlformats.org/officeDocument/2006/relationships/image" Target="../media/image653.png" /></Relationships>
</file>

<file path=ppt/slides/_rels/slide406.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23.xml" /><Relationship Id="rId3" Type="http://schemas.openxmlformats.org/officeDocument/2006/relationships/image" Target="../media/image654.png" /></Relationships>
</file>

<file path=ppt/slides/_rels/slide407.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24.xml" /><Relationship Id="rId3" Type="http://schemas.openxmlformats.org/officeDocument/2006/relationships/image" Target="../media/image655.png" /></Relationships>
</file>

<file path=ppt/slides/_rels/slide408.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image" Target="../media/image656.png" /></Relationships>
</file>

<file path=ppt/slides/_rels/slide409.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25.xml" /><Relationship Id="rId3" Type="http://schemas.openxmlformats.org/officeDocument/2006/relationships/image" Target="../media/image657.png" /><Relationship Id="rId4" Type="http://schemas.openxmlformats.org/officeDocument/2006/relationships/image" Target="../media/image658.png" /><Relationship Id="rId5" Type="http://schemas.openxmlformats.org/officeDocument/2006/relationships/image" Target="../media/image659.png" /><Relationship Id="rId6" Type="http://schemas.openxmlformats.org/officeDocument/2006/relationships/image" Target="../media/image660.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49.png" /><Relationship Id="rId3" Type="http://schemas.openxmlformats.org/officeDocument/2006/relationships/image" Target="../media/image50.emf" /></Relationships>
</file>

<file path=ppt/slides/_rels/slide410.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26.xml" /><Relationship Id="rId3" Type="http://schemas.openxmlformats.org/officeDocument/2006/relationships/image" Target="../media/image661.png" /><Relationship Id="rId4" Type="http://schemas.openxmlformats.org/officeDocument/2006/relationships/image" Target="../media/image659.png" /><Relationship Id="rId5" Type="http://schemas.openxmlformats.org/officeDocument/2006/relationships/image" Target="../media/image660.png" /></Relationships>
</file>

<file path=ppt/slides/_rels/slide411.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227.xml" /></Relationships>
</file>

<file path=ppt/slides/_rels/slide412.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228.xml" /></Relationships>
</file>

<file path=ppt/slides/_rels/slide413.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29.xml" /></Relationships>
</file>

<file path=ppt/slides/_rels/slide414.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30.xml" /><Relationship Id="rId3" Type="http://schemas.openxmlformats.org/officeDocument/2006/relationships/image" Target="../media/image662.png" /><Relationship Id="rId4" Type="http://schemas.openxmlformats.org/officeDocument/2006/relationships/image" Target="../media/image663.png" /></Relationships>
</file>

<file path=ppt/slides/_rels/slide415.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31.xml" /><Relationship Id="rId3" Type="http://schemas.openxmlformats.org/officeDocument/2006/relationships/image" Target="../media/image664.png" /><Relationship Id="rId4" Type="http://schemas.openxmlformats.org/officeDocument/2006/relationships/image" Target="../media/image665.png" /></Relationships>
</file>

<file path=ppt/slides/_rels/slide416.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32.xml" /><Relationship Id="rId3" Type="http://schemas.openxmlformats.org/officeDocument/2006/relationships/image" Target="../media/image666.png" /><Relationship Id="rId4" Type="http://schemas.openxmlformats.org/officeDocument/2006/relationships/image" Target="../media/image667.png" /></Relationships>
</file>

<file path=ppt/slides/_rels/slide417.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33.xml" /><Relationship Id="rId3" Type="http://schemas.openxmlformats.org/officeDocument/2006/relationships/image" Target="../media/image668.png" /><Relationship Id="rId4" Type="http://schemas.openxmlformats.org/officeDocument/2006/relationships/image" Target="../media/image669.png" /></Relationships>
</file>

<file path=ppt/slides/_rels/slide418.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34.xml" /><Relationship Id="rId3" Type="http://schemas.openxmlformats.org/officeDocument/2006/relationships/image" Target="../media/image670.png" /><Relationship Id="rId4" Type="http://schemas.openxmlformats.org/officeDocument/2006/relationships/image" Target="../media/image664.png" /></Relationships>
</file>

<file path=ppt/slides/_rels/slide419.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35.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51.png" /><Relationship Id="rId3" Type="http://schemas.openxmlformats.org/officeDocument/2006/relationships/image" Target="../media/image50.emf" /><Relationship Id="rId4" Type="http://schemas.openxmlformats.org/officeDocument/2006/relationships/image" Target="../media/image49.png" /></Relationships>
</file>

<file path=ppt/slides/_rels/slide420.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36.xml" /><Relationship Id="rId3" Type="http://schemas.openxmlformats.org/officeDocument/2006/relationships/image" Target="../media/image671.png" /></Relationships>
</file>

<file path=ppt/slides/_rels/slide421.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37.xml" /></Relationships>
</file>

<file path=ppt/slides/_rels/slide422.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image" Target="../media/image672.png" /><Relationship Id="rId3" Type="http://schemas.openxmlformats.org/officeDocument/2006/relationships/image" Target="../media/image673.png" /></Relationships>
</file>

<file path=ppt/slides/_rels/slide423.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image" Target="../media/image674.png" /><Relationship Id="rId3" Type="http://schemas.openxmlformats.org/officeDocument/2006/relationships/image" Target="../media/image673.png" /></Relationships>
</file>

<file path=ppt/slides/_rels/slide424.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image" Target="../media/image675.png" /><Relationship Id="rId3" Type="http://schemas.openxmlformats.org/officeDocument/2006/relationships/image" Target="../media/image676.png" /></Relationships>
</file>

<file path=ppt/slides/_rels/slide425.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image" Target="../media/image677.png" /><Relationship Id="rId3" Type="http://schemas.openxmlformats.org/officeDocument/2006/relationships/image" Target="../media/image678.png" /><Relationship Id="rId4" Type="http://schemas.openxmlformats.org/officeDocument/2006/relationships/image" Target="../media/image679.png" /></Relationships>
</file>

<file path=ppt/slides/_rels/slide426.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38.xml" /><Relationship Id="rId3" Type="http://schemas.openxmlformats.org/officeDocument/2006/relationships/image" Target="../media/image680.png" /></Relationships>
</file>

<file path=ppt/slides/_rels/slide427.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image" Target="../media/image681.png" /><Relationship Id="rId3" Type="http://schemas.openxmlformats.org/officeDocument/2006/relationships/image" Target="../media/image682.png" /></Relationships>
</file>

<file path=ppt/slides/_rels/slide428.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39.xml" /><Relationship Id="rId3" Type="http://schemas.openxmlformats.org/officeDocument/2006/relationships/image" Target="../media/image683.png" /><Relationship Id="rId4" Type="http://schemas.openxmlformats.org/officeDocument/2006/relationships/image" Target="../media/image663.png" /><Relationship Id="rId5" Type="http://schemas.openxmlformats.org/officeDocument/2006/relationships/image" Target="../media/image684.png" /></Relationships>
</file>

<file path=ppt/slides/_rels/slide429.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image" Target="../media/image685.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52.png" /><Relationship Id="rId3" Type="http://schemas.openxmlformats.org/officeDocument/2006/relationships/image" Target="../media/image51.png" /><Relationship Id="rId4" Type="http://schemas.openxmlformats.org/officeDocument/2006/relationships/image" Target="../media/image49.png" /></Relationships>
</file>

<file path=ppt/slides/_rels/slide430.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40.xml" /><Relationship Id="rId3" Type="http://schemas.openxmlformats.org/officeDocument/2006/relationships/image" Target="../media/image686.png" /><Relationship Id="rId4" Type="http://schemas.openxmlformats.org/officeDocument/2006/relationships/image" Target="../media/image684.png" /><Relationship Id="rId5" Type="http://schemas.openxmlformats.org/officeDocument/2006/relationships/image" Target="../media/image665.png" /></Relationships>
</file>

<file path=ppt/slides/_rels/slide431.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image" Target="../media/image687.png" /></Relationships>
</file>

<file path=ppt/slides/_rels/slide432.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41.xml" /><Relationship Id="rId3" Type="http://schemas.openxmlformats.org/officeDocument/2006/relationships/image" Target="../media/image688.png" /><Relationship Id="rId4" Type="http://schemas.openxmlformats.org/officeDocument/2006/relationships/image" Target="../media/image684.png" /><Relationship Id="rId5" Type="http://schemas.openxmlformats.org/officeDocument/2006/relationships/image" Target="../media/image665.png" /></Relationships>
</file>

<file path=ppt/slides/_rels/slide433.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42.xml" /><Relationship Id="rId3" Type="http://schemas.openxmlformats.org/officeDocument/2006/relationships/image" Target="../media/image689.png" /><Relationship Id="rId4" Type="http://schemas.openxmlformats.org/officeDocument/2006/relationships/image" Target="../media/image690.png" /><Relationship Id="rId5" Type="http://schemas.openxmlformats.org/officeDocument/2006/relationships/image" Target="../media/image691.png" /></Relationships>
</file>

<file path=ppt/slides/_rels/slide434.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43.xml" /><Relationship Id="rId3" Type="http://schemas.openxmlformats.org/officeDocument/2006/relationships/image" Target="../media/image692.png" /></Relationships>
</file>

<file path=ppt/slides/_rels/slide435.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44.xml" /><Relationship Id="rId3" Type="http://schemas.openxmlformats.org/officeDocument/2006/relationships/image" Target="../media/image693.png" /></Relationships>
</file>

<file path=ppt/slides/_rels/slide436.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45.xml" /><Relationship Id="rId3" Type="http://schemas.openxmlformats.org/officeDocument/2006/relationships/image" Target="../media/image694.png" /><Relationship Id="rId4" Type="http://schemas.openxmlformats.org/officeDocument/2006/relationships/image" Target="../media/image695.png" /><Relationship Id="rId5" Type="http://schemas.openxmlformats.org/officeDocument/2006/relationships/image" Target="../media/image696.png" /><Relationship Id="rId6" Type="http://schemas.openxmlformats.org/officeDocument/2006/relationships/image" Target="../media/image697.png" /><Relationship Id="rId7" Type="http://schemas.openxmlformats.org/officeDocument/2006/relationships/image" Target="../media/image698.png" /></Relationships>
</file>

<file path=ppt/slides/_rels/slide437.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46.xml" /><Relationship Id="rId3" Type="http://schemas.openxmlformats.org/officeDocument/2006/relationships/image" Target="../media/image699.png" /><Relationship Id="rId4" Type="http://schemas.openxmlformats.org/officeDocument/2006/relationships/image" Target="../media/image700.png" /><Relationship Id="rId5" Type="http://schemas.openxmlformats.org/officeDocument/2006/relationships/image" Target="../media/image701.png" /></Relationships>
</file>

<file path=ppt/slides/_rels/slide43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247.xml" /></Relationships>
</file>

<file path=ppt/slides/_rels/slide439.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notesSlide" Target="../notesSlides/notesSlide248.xml" /><Relationship Id="rId3" Type="http://schemas.openxmlformats.org/officeDocument/2006/relationships/image" Target="../media/image702.png" /><Relationship Id="rId4" Type="http://schemas.openxmlformats.org/officeDocument/2006/relationships/image" Target="../media/image703.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53.emf" /><Relationship Id="rId3" Type="http://schemas.openxmlformats.org/officeDocument/2006/relationships/image" Target="../media/image54.emf" /><Relationship Id="rId4" Type="http://schemas.openxmlformats.org/officeDocument/2006/relationships/image" Target="../media/image49.png" /><Relationship Id="rId5" Type="http://schemas.openxmlformats.org/officeDocument/2006/relationships/image" Target="../media/image55.png" /></Relationships>
</file>

<file path=ppt/slides/_rels/slide440.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notesSlide" Target="../notesSlides/notesSlide249.xml" /><Relationship Id="rId3" Type="http://schemas.openxmlformats.org/officeDocument/2006/relationships/image" Target="../media/image704.png" /><Relationship Id="rId4" Type="http://schemas.openxmlformats.org/officeDocument/2006/relationships/image" Target="../media/image703.png" /></Relationships>
</file>

<file path=ppt/slides/_rels/slide441.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notesSlide" Target="../notesSlides/notesSlide250.xml" /><Relationship Id="rId3" Type="http://schemas.openxmlformats.org/officeDocument/2006/relationships/image" Target="../media/image705.png" /></Relationships>
</file>

<file path=ppt/slides/_rels/slide442.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706.png" /><Relationship Id="rId3" Type="http://schemas.openxmlformats.org/officeDocument/2006/relationships/image" Target="../media/image707.png" /></Relationships>
</file>

<file path=ppt/slides/_rels/slide443.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708.png" /><Relationship Id="rId3" Type="http://schemas.openxmlformats.org/officeDocument/2006/relationships/image" Target="../media/image707.png" /><Relationship Id="rId4" Type="http://schemas.openxmlformats.org/officeDocument/2006/relationships/image" Target="../media/image709.png" /></Relationships>
</file>

<file path=ppt/slides/_rels/slide444.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710.png" /><Relationship Id="rId3" Type="http://schemas.openxmlformats.org/officeDocument/2006/relationships/image" Target="../media/image711.png" /></Relationships>
</file>

<file path=ppt/slides/_rels/slide445.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notesSlide" Target="../notesSlides/notesSlide251.xml" /><Relationship Id="rId3" Type="http://schemas.openxmlformats.org/officeDocument/2006/relationships/image" Target="../media/image712.png" /></Relationships>
</file>

<file path=ppt/slides/_rels/slide446.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713.png" /><Relationship Id="rId3" Type="http://schemas.openxmlformats.org/officeDocument/2006/relationships/image" Target="../media/image714.png" /></Relationships>
</file>

<file path=ppt/slides/_rels/slide447.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notesSlide" Target="../notesSlides/notesSlide252.xml" /><Relationship Id="rId3" Type="http://schemas.openxmlformats.org/officeDocument/2006/relationships/image" Target="../media/image715.png" /></Relationships>
</file>

<file path=ppt/slides/_rels/slide448.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716.png" /><Relationship Id="rId3" Type="http://schemas.openxmlformats.org/officeDocument/2006/relationships/image" Target="../media/image717.emf" /></Relationships>
</file>

<file path=ppt/slides/_rels/slide449.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717.emf" /><Relationship Id="rId3" Type="http://schemas.openxmlformats.org/officeDocument/2006/relationships/image" Target="../media/image718.png" /><Relationship Id="rId4" Type="http://schemas.openxmlformats.org/officeDocument/2006/relationships/image" Target="../media/image719.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3.xml" /><Relationship Id="rId3" Type="http://schemas.openxmlformats.org/officeDocument/2006/relationships/image" Target="../media/image56.png" /><Relationship Id="rId4" Type="http://schemas.openxmlformats.org/officeDocument/2006/relationships/image" Target="../media/image57.png" /><Relationship Id="rId5" Type="http://schemas.openxmlformats.org/officeDocument/2006/relationships/image" Target="../media/image58.emf" /><Relationship Id="rId6" Type="http://schemas.openxmlformats.org/officeDocument/2006/relationships/image" Target="../media/image51.png" /></Relationships>
</file>

<file path=ppt/slides/_rels/slide450.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720.png" /><Relationship Id="rId3" Type="http://schemas.openxmlformats.org/officeDocument/2006/relationships/image" Target="../media/image721.png" /></Relationships>
</file>

<file path=ppt/slides/_rels/slide451.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722.png" /><Relationship Id="rId3" Type="http://schemas.openxmlformats.org/officeDocument/2006/relationships/image" Target="../media/image723.png" /><Relationship Id="rId4" Type="http://schemas.openxmlformats.org/officeDocument/2006/relationships/image" Target="../media/image724.png" /></Relationships>
</file>

<file path=ppt/slides/_rels/slide452.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notesSlide" Target="../notesSlides/notesSlide253.xml" /><Relationship Id="rId3" Type="http://schemas.openxmlformats.org/officeDocument/2006/relationships/image" Target="../media/image725.png" /></Relationships>
</file>

<file path=ppt/slides/_rels/slide453.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notesSlide" Target="../notesSlides/notesSlide254.xml" /></Relationships>
</file>

<file path=ppt/slides/_rels/slide454.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726.png" /><Relationship Id="rId3" Type="http://schemas.openxmlformats.org/officeDocument/2006/relationships/image" Target="../media/image727.png" /></Relationships>
</file>

<file path=ppt/slides/_rels/slide455.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728.png" /><Relationship Id="rId3" Type="http://schemas.openxmlformats.org/officeDocument/2006/relationships/image" Target="../media/image729.png" /><Relationship Id="rId4" Type="http://schemas.openxmlformats.org/officeDocument/2006/relationships/image" Target="../media/image730.png" /></Relationships>
</file>

<file path=ppt/slides/_rels/slide456.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731.png" /></Relationships>
</file>

<file path=ppt/slides/_rels/slide457.xml.rels>&#65279;<?xml version="1.0" encoding="utf-8" standalone="yes"?><Relationships xmlns="http://schemas.openxmlformats.org/package/2006/relationships"><Relationship Id="rId1" Type="http://schemas.openxmlformats.org/officeDocument/2006/relationships/slideLayout" Target="../slideLayouts/slideLayout183.xml" /></Relationships>
</file>

<file path=ppt/slides/_rels/slide458.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732.emf"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4.xml" /><Relationship Id="rId3" Type="http://schemas.openxmlformats.org/officeDocument/2006/relationships/image" Target="../media/image59.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60.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5.xml" /><Relationship Id="rId3" Type="http://schemas.openxmlformats.org/officeDocument/2006/relationships/image" Target="../media/image60.png" /><Relationship Id="rId4" Type="http://schemas.openxmlformats.org/officeDocument/2006/relationships/image" Target="../media/image61.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6.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5.xml" /><Relationship Id="rId3" Type="http://schemas.openxmlformats.org/officeDocument/2006/relationships/image" Target="../media/image2.jpeg" /><Relationship Id="rId4" Type="http://schemas.openxmlformats.org/officeDocument/2006/relationships/image" Target="../media/image3.pn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62.png" /><Relationship Id="rId3" Type="http://schemas.openxmlformats.org/officeDocument/2006/relationships/image" Target="../media/image63.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7.xml" /><Relationship Id="rId3" Type="http://schemas.openxmlformats.org/officeDocument/2006/relationships/image" Target="../media/image64.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65.png" /><Relationship Id="rId3" Type="http://schemas.openxmlformats.org/officeDocument/2006/relationships/image" Target="../media/image66.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8.xml" /><Relationship Id="rId3" Type="http://schemas.openxmlformats.org/officeDocument/2006/relationships/image" Target="../media/image67.png" /><Relationship Id="rId4" Type="http://schemas.openxmlformats.org/officeDocument/2006/relationships/image" Target="../media/image68.png" /><Relationship Id="rId5" Type="http://schemas.openxmlformats.org/officeDocument/2006/relationships/image" Target="../media/image69.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9.xml" /><Relationship Id="rId3" Type="http://schemas.openxmlformats.org/officeDocument/2006/relationships/image" Target="../media/image70.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0.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1.xml" /><Relationship Id="rId3" Type="http://schemas.openxmlformats.org/officeDocument/2006/relationships/image" Target="../media/image71.png" /><Relationship Id="rId4" Type="http://schemas.openxmlformats.org/officeDocument/2006/relationships/image" Target="../media/image72.png" /><Relationship Id="rId5" Type="http://schemas.openxmlformats.org/officeDocument/2006/relationships/image" Target="../media/image73.emf"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2.xml" /><Relationship Id="rId3" Type="http://schemas.openxmlformats.org/officeDocument/2006/relationships/image" Target="../media/image74.png" /><Relationship Id="rId4" Type="http://schemas.openxmlformats.org/officeDocument/2006/relationships/image" Target="../media/image72.png" /><Relationship Id="rId5" Type="http://schemas.openxmlformats.org/officeDocument/2006/relationships/image" Target="../media/image75.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3.xml" /><Relationship Id="rId3" Type="http://schemas.openxmlformats.org/officeDocument/2006/relationships/image" Target="../media/image75.png" /><Relationship Id="rId4" Type="http://schemas.openxmlformats.org/officeDocument/2006/relationships/image" Target="../media/image76.png" /><Relationship Id="rId5" Type="http://schemas.openxmlformats.org/officeDocument/2006/relationships/image" Target="../media/image72.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4.xml" /><Relationship Id="rId3" Type="http://schemas.openxmlformats.org/officeDocument/2006/relationships/image" Target="../media/image77.png" /><Relationship Id="rId4" Type="http://schemas.openxmlformats.org/officeDocument/2006/relationships/image" Target="../media/image72.png" /><Relationship Id="rId5" Type="http://schemas.openxmlformats.org/officeDocument/2006/relationships/image" Target="../media/image75.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6.xml" /><Relationship Id="rId3" Type="http://schemas.openxmlformats.org/officeDocument/2006/relationships/image" Target="../media/image4.emf"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5.xml" /><Relationship Id="rId3" Type="http://schemas.openxmlformats.org/officeDocument/2006/relationships/image" Target="../media/image72.png" /><Relationship Id="rId4" Type="http://schemas.openxmlformats.org/officeDocument/2006/relationships/image" Target="../media/image75.png" /><Relationship Id="rId5" Type="http://schemas.openxmlformats.org/officeDocument/2006/relationships/image" Target="../media/image63.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78.jpe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46.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79.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notesSlide" Target="../notesSlides/notesSlide47.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8.xml" /><Relationship Id="rId3" Type="http://schemas.openxmlformats.org/officeDocument/2006/relationships/image" Target="../media/image80.pn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81.jpeg" /><Relationship Id="rId3" Type="http://schemas.openxmlformats.org/officeDocument/2006/relationships/image" Target="../media/image82.jpeg" /><Relationship Id="rId4" Type="http://schemas.openxmlformats.org/officeDocument/2006/relationships/image" Target="../media/image83.jpe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9.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50.xml" /><Relationship Id="rId3" Type="http://schemas.openxmlformats.org/officeDocument/2006/relationships/image" Target="../media/image84.png" /><Relationship Id="rId4" Type="http://schemas.openxmlformats.org/officeDocument/2006/relationships/image" Target="../media/image85.png" /><Relationship Id="rId5" Type="http://schemas.openxmlformats.org/officeDocument/2006/relationships/image" Target="../media/image86.png" /><Relationship Id="rId6" Type="http://schemas.openxmlformats.org/officeDocument/2006/relationships/image" Target="../media/image87.jpe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1.xml" /><Relationship Id="rId3" Type="http://schemas.openxmlformats.org/officeDocument/2006/relationships/image" Target="../media/image88.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emf"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89.png" /><Relationship Id="rId3" Type="http://schemas.openxmlformats.org/officeDocument/2006/relationships/image" Target="../media/image90.png" /><Relationship Id="rId4" Type="http://schemas.openxmlformats.org/officeDocument/2006/relationships/hyperlink" Target="https://nyheder.tv2.dk/udland/2019-08-08-i-en-polsk-landsby-er-der-kun-foedt-piger-de-seneste-ti-aar" TargetMode="Externa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52.xml" /><Relationship Id="rId3" Type="http://schemas.openxmlformats.org/officeDocument/2006/relationships/image" Target="../media/image86.png" /><Relationship Id="rId4" Type="http://schemas.openxmlformats.org/officeDocument/2006/relationships/image" Target="../media/image91.png" /><Relationship Id="rId5" Type="http://schemas.openxmlformats.org/officeDocument/2006/relationships/image" Target="../media/image92.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53.xml" /><Relationship Id="rId3" Type="http://schemas.openxmlformats.org/officeDocument/2006/relationships/image" Target="../media/image93.png" /><Relationship Id="rId4" Type="http://schemas.openxmlformats.org/officeDocument/2006/relationships/image" Target="../media/image86.png" /><Relationship Id="rId5" Type="http://schemas.openxmlformats.org/officeDocument/2006/relationships/image" Target="../media/image94.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54.xml" /><Relationship Id="rId3" Type="http://schemas.openxmlformats.org/officeDocument/2006/relationships/image" Target="../media/image95.png" /><Relationship Id="rId4" Type="http://schemas.openxmlformats.org/officeDocument/2006/relationships/image" Target="../media/image87.jpe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5.xml" /><Relationship Id="rId3" Type="http://schemas.openxmlformats.org/officeDocument/2006/relationships/image" Target="../media/image96.jpeg" /><Relationship Id="rId4" Type="http://schemas.openxmlformats.org/officeDocument/2006/relationships/image" Target="../media/image97.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6.xml" /><Relationship Id="rId3" Type="http://schemas.openxmlformats.org/officeDocument/2006/relationships/image" Target="../media/image98.png" /><Relationship Id="rId4" Type="http://schemas.openxmlformats.org/officeDocument/2006/relationships/image" Target="../media/image99.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00.png" /><Relationship Id="rId3" Type="http://schemas.openxmlformats.org/officeDocument/2006/relationships/image" Target="../media/image101.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02.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03.png" /><Relationship Id="rId3" Type="http://schemas.openxmlformats.org/officeDocument/2006/relationships/image" Target="../media/image104.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05.png" /><Relationship Id="rId3" Type="http://schemas.openxmlformats.org/officeDocument/2006/relationships/image" Target="../media/image106.png" /><Relationship Id="rId4" Type="http://schemas.openxmlformats.org/officeDocument/2006/relationships/image" Target="../media/image107.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png" /><Relationship Id="rId3" Type="http://schemas.openxmlformats.org/officeDocument/2006/relationships/image" Target="../media/image7.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7.xml" /><Relationship Id="rId3" Type="http://schemas.openxmlformats.org/officeDocument/2006/relationships/image" Target="../media/image108.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09.png" /><Relationship Id="rId3" Type="http://schemas.openxmlformats.org/officeDocument/2006/relationships/image" Target="../media/image110.png" /><Relationship Id="rId4" Type="http://schemas.openxmlformats.org/officeDocument/2006/relationships/image" Target="../media/image111.png" /><Relationship Id="rId5" Type="http://schemas.openxmlformats.org/officeDocument/2006/relationships/image" Target="../media/image112.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8.xml" /><Relationship Id="rId3" Type="http://schemas.openxmlformats.org/officeDocument/2006/relationships/image" Target="../media/image113.png" /><Relationship Id="rId4" Type="http://schemas.openxmlformats.org/officeDocument/2006/relationships/image" Target="../media/image114.png" /><Relationship Id="rId5" Type="http://schemas.openxmlformats.org/officeDocument/2006/relationships/image" Target="../media/image115.png" /><Relationship Id="rId6" Type="http://schemas.openxmlformats.org/officeDocument/2006/relationships/image" Target="../media/image116.png" /><Relationship Id="rId7" Type="http://schemas.openxmlformats.org/officeDocument/2006/relationships/image" Target="../media/image117.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18.png" /><Relationship Id="rId3" Type="http://schemas.openxmlformats.org/officeDocument/2006/relationships/image" Target="../media/image119.png" /><Relationship Id="rId4" Type="http://schemas.openxmlformats.org/officeDocument/2006/relationships/image" Target="../media/image120.png" /><Relationship Id="rId5" Type="http://schemas.openxmlformats.org/officeDocument/2006/relationships/image" Target="../media/image121.png" /><Relationship Id="rId6" Type="http://schemas.openxmlformats.org/officeDocument/2006/relationships/image" Target="../media/image122.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9.xml" /><Relationship Id="rId3" Type="http://schemas.openxmlformats.org/officeDocument/2006/relationships/image" Target="../media/image123.pn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24.png" /><Relationship Id="rId3" Type="http://schemas.openxmlformats.org/officeDocument/2006/relationships/image" Target="../media/image125.png" /><Relationship Id="rId4" Type="http://schemas.openxmlformats.org/officeDocument/2006/relationships/image" Target="../media/image126.png" /><Relationship Id="rId5" Type="http://schemas.openxmlformats.org/officeDocument/2006/relationships/image" Target="../media/image127.png" /><Relationship Id="rId6" Type="http://schemas.openxmlformats.org/officeDocument/2006/relationships/image" Target="../media/image128.png" /><Relationship Id="rId7" Type="http://schemas.openxmlformats.org/officeDocument/2006/relationships/image" Target="../media/image129.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0.xml" /><Relationship Id="rId3" Type="http://schemas.openxmlformats.org/officeDocument/2006/relationships/image" Target="../media/image130.png" /><Relationship Id="rId4" Type="http://schemas.openxmlformats.org/officeDocument/2006/relationships/image" Target="../media/image131.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1.xml" /><Relationship Id="rId3" Type="http://schemas.openxmlformats.org/officeDocument/2006/relationships/image" Target="../media/image132.png" /><Relationship Id="rId4" Type="http://schemas.openxmlformats.org/officeDocument/2006/relationships/image" Target="../media/image133.png" /><Relationship Id="rId5" Type="http://schemas.openxmlformats.org/officeDocument/2006/relationships/image" Target="../media/image134.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2.xml" /><Relationship Id="rId3" Type="http://schemas.openxmlformats.org/officeDocument/2006/relationships/image" Target="../media/image135.png" /><Relationship Id="rId4" Type="http://schemas.openxmlformats.org/officeDocument/2006/relationships/image" Target="../media/image136.png" /><Relationship Id="rId5" Type="http://schemas.openxmlformats.org/officeDocument/2006/relationships/image" Target="../media/image137.png" /><Relationship Id="rId6" Type="http://schemas.openxmlformats.org/officeDocument/2006/relationships/image" Target="../media/image138.png" /><Relationship Id="rId7" Type="http://schemas.openxmlformats.org/officeDocument/2006/relationships/image" Target="../media/image139.pn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3.xml" /><Relationship Id="rId3" Type="http://schemas.openxmlformats.org/officeDocument/2006/relationships/image" Target="../media/image131.png" /><Relationship Id="rId4" Type="http://schemas.openxmlformats.org/officeDocument/2006/relationships/image" Target="../media/image140.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7.xml" /><Relationship Id="rId3" Type="http://schemas.openxmlformats.org/officeDocument/2006/relationships/hyperlink" Target="https://kursuskatalog.au.dk/da/course/114322" TargetMode="External" /><Relationship Id="rId4" Type="http://schemas.openxmlformats.org/officeDocument/2006/relationships/image" Target="../media/image8.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4.xml" /><Relationship Id="rId3" Type="http://schemas.openxmlformats.org/officeDocument/2006/relationships/image" Target="../media/image141.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42.png" /><Relationship Id="rId3" Type="http://schemas.openxmlformats.org/officeDocument/2006/relationships/image" Target="../media/image143.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44.pn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5.xml" /><Relationship Id="rId3" Type="http://schemas.openxmlformats.org/officeDocument/2006/relationships/image" Target="../media/image145.png" /><Relationship Id="rId4" Type="http://schemas.openxmlformats.org/officeDocument/2006/relationships/image" Target="../media/image146.png" /><Relationship Id="rId5" Type="http://schemas.openxmlformats.org/officeDocument/2006/relationships/image" Target="../media/image147.png" /><Relationship Id="rId6" Type="http://schemas.openxmlformats.org/officeDocument/2006/relationships/image" Target="../media/image148.png" /><Relationship Id="rId7" Type="http://schemas.openxmlformats.org/officeDocument/2006/relationships/image" Target="../media/image110.png" /><Relationship Id="rId8" Type="http://schemas.openxmlformats.org/officeDocument/2006/relationships/image" Target="../media/image111.png" /><Relationship Id="rId9" Type="http://schemas.openxmlformats.org/officeDocument/2006/relationships/image" Target="../media/image112.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6.xml" /><Relationship Id="rId3" Type="http://schemas.openxmlformats.org/officeDocument/2006/relationships/image" Target="../media/image149.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46.xml" /><Relationship Id="rId10" Type="http://schemas.openxmlformats.org/officeDocument/2006/relationships/image" Target="../media/image157.png" /><Relationship Id="rId2" Type="http://schemas.openxmlformats.org/officeDocument/2006/relationships/notesSlide" Target="../notesSlides/notesSlide67.xml" /><Relationship Id="rId3" Type="http://schemas.openxmlformats.org/officeDocument/2006/relationships/image" Target="../media/image150.png" /><Relationship Id="rId4" Type="http://schemas.openxmlformats.org/officeDocument/2006/relationships/image" Target="../media/image151.png" /><Relationship Id="rId5" Type="http://schemas.openxmlformats.org/officeDocument/2006/relationships/image" Target="../media/image152.png" /><Relationship Id="rId6" Type="http://schemas.openxmlformats.org/officeDocument/2006/relationships/image" Target="../media/image153.png" /><Relationship Id="rId7" Type="http://schemas.openxmlformats.org/officeDocument/2006/relationships/image" Target="../media/image154.png" /><Relationship Id="rId8" Type="http://schemas.openxmlformats.org/officeDocument/2006/relationships/image" Target="../media/image155.png" /><Relationship Id="rId9" Type="http://schemas.openxmlformats.org/officeDocument/2006/relationships/image" Target="../media/image156.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8.xml" /><Relationship Id="rId3" Type="http://schemas.openxmlformats.org/officeDocument/2006/relationships/image" Target="../media/image158.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9.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0.xml" /><Relationship Id="rId3" Type="http://schemas.openxmlformats.org/officeDocument/2006/relationships/image" Target="../media/image159.png" /><Relationship Id="rId4" Type="http://schemas.openxmlformats.org/officeDocument/2006/relationships/image" Target="../media/image151.png" /><Relationship Id="rId5" Type="http://schemas.openxmlformats.org/officeDocument/2006/relationships/image" Target="../media/image152.png" /><Relationship Id="rId6" Type="http://schemas.openxmlformats.org/officeDocument/2006/relationships/image" Target="../media/image153.png" /><Relationship Id="rId7" Type="http://schemas.openxmlformats.org/officeDocument/2006/relationships/image" Target="../media/image154.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1.xml" /><Relationship Id="rId3" Type="http://schemas.openxmlformats.org/officeDocument/2006/relationships/image" Target="../media/image160.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a:t>Sandsynlighedsteori og statistik</a:t>
            </a:r>
            <a:br>
              <a:rPr lang="da-DK" sz="3600"/>
            </a:br>
            <a:r>
              <a:rPr lang="da-DK" sz="2800"/>
              <a:t> </a:t>
            </a:r>
            <a:r>
              <a:rPr lang="da-DK" sz="3600"/>
              <a:t> </a:t>
            </a:r>
            <a:br>
              <a:rPr lang="da-DK" sz="3600"/>
            </a:br>
            <a:r>
              <a:rPr lang="da-DK">
                <a:solidFill>
                  <a:schemeClr val="tx1"/>
                </a:solidFill>
              </a:rPr>
              <a:t>1. Introduktion</a:t>
            </a:r>
            <a:br>
              <a:rPr lang="da-DK"/>
            </a:br>
            <a:r>
              <a:rPr lang="da-DK" sz="1000"/>
              <a:t> </a:t>
            </a:r>
            <a:br>
              <a:rPr lang="da-DK"/>
            </a:br>
            <a:r>
              <a:rPr lang="da-DK" sz="2400"/>
              <a:t> </a:t>
            </a:r>
            <a:br>
              <a:rPr lang="da-DK"/>
            </a:b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a:t>Allan Leck Jensen</a:t>
            </a:r>
          </a:p>
          <a:p>
            <a:r>
              <a:rPr lang="da-DK"/>
              <a:t>alj@ece.au.dk</a:t>
            </a:r>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1</a:t>
            </a:fld>
            <a:endParaRPr lang="da-DK"/>
          </a:p>
        </p:txBody>
      </p:sp>
    </p:spTree>
    <p:extLst>
      <p:ext uri="{BB962C8B-B14F-4D97-AF65-F5344CB8AC3E}">
        <p14:creationId xmlns:p14="http://schemas.microsoft.com/office/powerpoint/2010/main" val="2015139896"/>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Værktøjer</a:t>
            </a:r>
          </a:p>
        </p:txBody>
      </p:sp>
      <p:sp>
        <p:nvSpPr>
          <p:cNvPr id="3" name="Content Placeholder 2"/>
          <p:cNvSpPr>
            <a:spLocks noGrp="1"/>
          </p:cNvSpPr>
          <p:nvPr>
            <p:ph idx="1"/>
          </p:nvPr>
        </p:nvSpPr>
        <p:spPr/>
        <p:txBody>
          <a:bodyPr>
            <a:normAutofit/>
          </a:bodyPr>
          <a:lstStyle/>
          <a:p>
            <a:r>
              <a:rPr lang="da-DK"/>
              <a:t>Der er ingen krav til, hvilket statistikværktøj, I vil bruge</a:t>
            </a:r>
          </a:p>
          <a:p>
            <a:r>
              <a:rPr lang="da-DK"/>
              <a:t>Jeg er vant til at bruge MATLAB, men det må vi ikke pga. licens</a:t>
            </a:r>
          </a:p>
          <a:p>
            <a:r>
              <a:rPr lang="da-DK"/>
              <a:t>Excel og WordMat har statistik-funktionalitet, men er ikke tilstrækkelig</a:t>
            </a:r>
          </a:p>
          <a:p>
            <a:r>
              <a:rPr lang="da-DK"/>
              <a:t>Jeg har overvejet R og Python som alternativer. Jeg har valgt R, bl.a. fordi bogen bruger R til kodeeksempler</a:t>
            </a:r>
          </a:p>
          <a:p>
            <a:r>
              <a:rPr lang="da-DK" i="1"/>
              <a:t>Jeg vil stærkt anbefale, at I også bruger R, så vi kan udveksle kode og erfaring. Der vil være løsningsforslag til opgaver i R</a:t>
            </a:r>
          </a:p>
          <a:p>
            <a:r>
              <a:rPr lang="da-DK"/>
              <a:t>Jeg kan desuden anbefale at bruge RStudio som R editor </a:t>
            </a:r>
            <a:br>
              <a:rPr lang="da-DK"/>
            </a:br>
            <a:r>
              <a:rPr lang="da-DK"/>
              <a:t>(både R og RStudio kan installeres i gratis versioner)</a:t>
            </a:r>
          </a:p>
          <a:p>
            <a:r>
              <a:rPr lang="da-DK"/>
              <a:t>I kan bruge andet statistisk software, f.eks. Python, Mathcad, Maple, osv., hvis I vil. Men jeg kan ikke hjælpe!</a:t>
            </a:r>
            <a:br>
              <a:rPr lang="da-DK"/>
            </a:br>
            <a:endParaRPr lang="da-DK"/>
          </a:p>
          <a:p>
            <a:r>
              <a:rPr lang="da-DK"/>
              <a:t>Desuden bruger vi </a:t>
            </a:r>
            <a:r>
              <a:rPr lang="da-DK" b="1" i="1" err="1"/>
              <a:t>Brightspace</a:t>
            </a:r>
            <a:r>
              <a:rPr lang="da-DK"/>
              <a:t> som kursusværktøj. </a:t>
            </a:r>
          </a:p>
          <a:p>
            <a:endParaRPr lang="da-DK"/>
          </a:p>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10</a:t>
            </a:fld>
            <a:endParaRPr lang="da-DK"/>
          </a:p>
        </p:txBody>
      </p:sp>
    </p:spTree>
    <p:extLst>
      <p:ext uri="{BB962C8B-B14F-4D97-AF65-F5344CB8AC3E}">
        <p14:creationId xmlns:p14="http://schemas.microsoft.com/office/powerpoint/2010/main" val="3511944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 7 basale regler for sandsynlighed</a:t>
            </a:r>
            <a:endParaRPr lang="en-GB"/>
          </a:p>
        </p:txBody>
      </p:sp>
      <mc:AlternateContent>
        <mc:Choice Requires="a14">
          <p:sp>
            <p:nvSpPr>
              <p:cNvPr id="3" name="Content Placeholder 2"/>
              <p:cNvSpPr>
                <a:spLocks noGrp="1"/>
              </p:cNvSpPr>
              <p:nvPr>
                <p:ph idx="1"/>
              </p:nvPr>
            </p:nvSpPr>
            <p:spPr/>
            <p:txBody>
              <a:bodyPr/>
              <a:lstStyle/>
              <a:p>
                <a:pPr marL="457200" indent="-457200">
                  <a:buFont typeface="+mj-lt"/>
                  <a:buAutoNum type="arabicPeriod" startAt="6"/>
                </a:pPr>
                <a:r>
                  <a:rPr lang="da-DK" sz="2000" b="1" smtClean="0"/>
                  <a:t>Loven om den totale sandsynlighed</a:t>
                </a:r>
                <a:br>
                  <a:rPr lang="da-DK" sz="2000"/>
                </a:br>
                <a:r>
                  <a:rPr lang="da-DK" sz="2000"/>
                  <a:t>Del </a:t>
                </a:r>
                <a:r>
                  <a:rPr lang="da-DK" sz="2000" i="1"/>
                  <a:t>B</a:t>
                </a:r>
                <a:r>
                  <a:rPr lang="da-DK" sz="2000"/>
                  <a:t> op i den del, der er fælles med </a:t>
                </a:r>
                <a:r>
                  <a:rPr lang="da-DK" sz="2000" i="1"/>
                  <a:t>A</a:t>
                </a:r>
                <a:r>
                  <a:rPr lang="da-DK" sz="2000"/>
                  <a:t> og den del, der ikke er. </a:t>
                </a:r>
                <a:br>
                  <a:rPr lang="da-DK" sz="2000"/>
                </a:br>
                <a:r>
                  <a:rPr lang="da-DK" sz="2000"/>
                  <a:t>Benyt </a:t>
                </a:r>
                <a:r>
                  <a:rPr lang="da-DK" sz="2000" smtClean="0"/>
                  <a:t>først den additive lov (regel 4), så </a:t>
                </a:r>
                <a:r>
                  <a:rPr lang="da-DK" sz="2000"/>
                  <a:t>den </a:t>
                </a:r>
                <a:r>
                  <a:rPr lang="da-DK" sz="2000" smtClean="0"/>
                  <a:t>multiplikative </a:t>
                </a:r>
                <a:r>
                  <a:rPr lang="da-DK" sz="2000"/>
                  <a:t>lov </a:t>
                </a:r>
                <a:r>
                  <a:rPr lang="da-DK" sz="2000" smtClean="0"/>
                  <a:t>(regel 5):</a:t>
                </a:r>
                <a:br>
                  <a:rPr lang="da-DK" sz="2000"/>
                </a:br>
                <a:r>
                  <a:rPr lang="da-DK" sz="1400"/>
                  <a:t>  </a:t>
                </a:r>
                <a:br>
                  <a:rPr lang="da-DK" sz="2000"/>
                </a:br>
                <a14:m>
                  <m:oMathPara>
                    <m:oMathParaPr>
                      <m:jc/>
                    </m:oMathParaPr>
                    <m:oMath>
                      <m:r>
                        <a:rPr lang="da-DK" sz="2000" i="1">
                          <a:latin typeface="Cambria Math"/>
                        </a:rPr>
                        <m:t>𝐵</m:t>
                      </m:r>
                      <m:r>
                        <a:rPr lang="da-DK" sz="2000" i="1">
                          <a:latin typeface="Cambria Math"/>
                        </a:rPr>
                        <m:t>=</m:t>
                      </m:r>
                      <m:r>
                        <a:rPr lang="en-US" sz="2000" i="1" smtClean="0">
                          <a:latin typeface="Cambria Math" panose="02040503050406030204" pitchFamily="18" charset="0"/>
                        </a:rPr>
                        <m:t>𝐵</m:t>
                      </m:r>
                      <m:r>
                        <a:rPr lang="en-US" sz="2000" i="1" smtClean="0">
                          <a:latin typeface="Cambria Math" panose="02040503050406030204" pitchFamily="18" charset="0"/>
                          <a:ea typeface="Cambria Math" panose="02040503050406030204" pitchFamily="18" charset="0"/>
                        </a:rPr>
                        <m:t>∩</m:t>
                      </m:r>
                      <m:d>
                        <m:dPr>
                          <m:begChr m:val="("/>
                          <m:sepChr m:val="|"/>
                          <m:endChr m:val=")"/>
                          <m:grow m:val="on"/>
                          <m:shp m:val="centered"/>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e>
                          </m:acc>
                        </m:e>
                      </m:d>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e>
                      </m:acc>
                      <m:r>
                        <a:rPr lang="en-US" sz="2000" b="0" i="1" smtClean="0">
                          <a:latin typeface="Cambria Math" panose="02040503050406030204" pitchFamily="18" charset="0"/>
                        </a:rPr>
                        <m:t>)</m:t>
                      </m:r>
                      <m:r>
                        <a:rPr lang="da-DK" sz="2000" i="1">
                          <a:latin typeface="Cambria Math"/>
                          <a:ea typeface="Cambria Math"/>
                        </a:rPr>
                        <m:t>  </m:t>
                      </m:r>
                      <m:groupChr>
                        <m:groupChrPr>
                          <m:chr m:val="⇒"/>
                          <m:pos m:val="top"/>
                          <m:vertJc m:val="bot"/>
                          <m:ctrlPr>
                            <a:rPr lang="da-DK" sz="2000" i="1">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oMath>
                  </m:oMathPara>
                </a14:m>
                <a:r>
                  <a:rPr lang="da-DK" sz="2000"/>
                  <a:t> </a:t>
                </a:r>
                <a:br>
                  <a:rPr lang="da-DK" sz="2000" smtClean="0"/>
                </a:br>
                <a14:m>
                  <m:oMathPara>
                    <m:oMathParaPr>
                      <m:jc/>
                    </m:oMathParaPr>
                    <m:oMath>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𝐵</m:t>
                          </m:r>
                        </m:e>
                      </m:d>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r>
                        <a:rPr lang="en-US" sz="2000" i="1">
                          <a:latin typeface="Cambria Math" panose="02040503050406030204" pitchFamily="18" charset="0"/>
                        </a:rPr>
                        <m:t>)</m:t>
                      </m:r>
                      <m:r>
                        <a:rPr lang="en-US" sz="2000" b="0" i="1" smtClean="0">
                          <a:latin typeface="Cambria Math" panose="02040503050406030204" pitchFamily="18" charset="0"/>
                        </a:rPr>
                        <m:t>)</m:t>
                      </m:r>
                      <m:r>
                        <a:rPr lang="da-DK" sz="2000" i="1">
                          <a:latin typeface="Cambria Math"/>
                          <a:ea typeface="Cambria Math"/>
                        </a:rPr>
                        <m:t>  </m:t>
                      </m:r>
                      <m:groupChr>
                        <m:groupChrPr>
                          <m:chr m:val="⇒"/>
                          <m:pos m:val="top"/>
                          <m:vertJc m:val="bot"/>
                          <m:ctrlPr>
                            <a:rPr lang="da-DK" sz="2000" i="1">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oMath>
                  </m:oMathPara>
                </a14:m>
                <a:r>
                  <a:rPr lang="da-DK" sz="2000" smtClean="0"/>
                  <a:t> </a:t>
                </a:r>
                <a:br>
                  <a:rPr lang="da-DK" sz="200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i="1">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ea typeface="Cambria Math"/>
                            </a:rPr>
                            <m:t>∩</m:t>
                          </m:r>
                          <m:r>
                            <a:rPr lang="da-DK" sz="2000" i="1">
                              <a:latin typeface="Cambria Math"/>
                              <a:ea typeface="Cambria Math"/>
                            </a:rPr>
                            <m:t>𝐴</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𝐵</m:t>
                          </m:r>
                          <m:r>
                            <a:rPr lang="da-DK" sz="2000" i="1">
                              <a:latin typeface="Cambria Math"/>
                              <a:ea typeface="Cambria Math"/>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e>
                      </m:d>
                      <m:r>
                        <a:rPr lang="da-DK" sz="2000" i="1">
                          <a:latin typeface="Cambria Math"/>
                          <a:ea typeface="Cambria Math"/>
                        </a:rPr>
                        <m:t>  </m:t>
                      </m:r>
                      <m:groupChr>
                        <m:groupChrPr>
                          <m:chr m:val="⇒"/>
                          <m:pos m:val="top"/>
                          <m:vertJc m:val="bot"/>
                          <m:ctrlPr>
                            <a:rPr lang="da-DK" sz="2000" i="1">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r>
                        <m:rPr>
                          <m:sty m:val="p"/>
                        </m:rPr>
                        <a:rPr lang="da-DK" sz="2000"/>
                        <m:t> </m:t>
                      </m:r>
                    </m:oMath>
                  </m:oMathPara>
                </a14:m>
                <a:r>
                  <a:rPr lang="da-DK" sz="2000" smtClean="0"/>
                  <a:t> </a:t>
                </a:r>
                <a:br>
                  <a:rPr lang="da-DK" sz="200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i="1">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 </m:t>
                          </m:r>
                          <m:r>
                            <a:rPr lang="da-DK" sz="2000" i="1">
                              <a:latin typeface="Cambria Math"/>
                              <a:ea typeface="Cambria Math"/>
                            </a:rPr>
                            <m:t>𝐴</m:t>
                          </m:r>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i="1">
                          <a:latin typeface="Cambria Math"/>
                          <a:ea typeface="Cambria Math"/>
                        </a:rPr>
                        <m:t>𝐴</m:t>
                      </m:r>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𝐵</m:t>
                          </m:r>
                          <m:r>
                            <a:rPr lang="da-DK" sz="2000" i="1">
                              <a:latin typeface="Cambria Math"/>
                              <a:ea typeface="Cambria Math"/>
                            </a:rPr>
                            <m:t> | </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𝐴</m:t>
                          </m:r>
                        </m:e>
                      </m:acc>
                      <m:r>
                        <a:rPr lang="da-DK" sz="2000" i="1">
                          <a:latin typeface="Cambria Math"/>
                          <a:ea typeface="Cambria Math"/>
                        </a:rPr>
                        <m:t>)</m:t>
                      </m:r>
                    </m:oMath>
                  </m:oMathPara>
                </a14:m>
                <a:r>
                  <a:rPr lang="da-DK" sz="2000" smtClean="0"/>
                  <a:t> </a:t>
                </a:r>
                <a:br>
                  <a:rPr lang="da-DK" sz="2000"/>
                </a:br>
                <a:r>
                  <a:rPr lang="da-DK" sz="1100"/>
                  <a:t> </a:t>
                </a:r>
                <a:endParaRPr lang="da-DK" sz="2000"/>
              </a:p>
              <a:p>
                <a:pPr marL="444500" indent="0">
                  <a:buNone/>
                </a:pPr>
                <a:r>
                  <a:rPr lang="da-DK" sz="2000"/>
                  <a:t>F.eks.: </a:t>
                </a:r>
                <a:br>
                  <a:rPr lang="da-DK" sz="2000" i="1">
                    <a:latin typeface="Cambria Math"/>
                  </a:rPr>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Mand</m:t>
                          </m:r>
                        </m:e>
                      </m:d>
                      <m:r>
                        <a:rPr lang="da-DK" sz="2000" i="1">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Mand</m:t>
                          </m:r>
                          <m:r>
                            <m:rPr>
                              <m:sty m:val="p"/>
                            </m:rPr>
                            <a:rPr lang="da-DK" sz="2000">
                              <a:latin typeface="Cambria Math"/>
                            </a:rPr>
                            <m:t> | </m:t>
                          </m:r>
                          <m:r>
                            <m:rPr>
                              <m:sty m:val="p"/>
                            </m:rPr>
                            <a:rPr lang="da-DK" sz="2000">
                              <a:latin typeface="Cambria Math"/>
                            </a:rPr>
                            <m:t>Maskin</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Maskin</m:t>
                          </m:r>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m:rPr>
                          <m:sty m:val="p"/>
                        </m:rPr>
                        <a:rPr lang="da-DK" sz="2000">
                          <a:latin typeface="Cambria Math"/>
                          <a:ea typeface="Cambria Math"/>
                        </a:rPr>
                        <m:t>Mand</m:t>
                      </m:r>
                      <m:r>
                        <m:rPr>
                          <m:sty m:val="p"/>
                        </m:rPr>
                        <a:rPr lang="da-DK" sz="2000">
                          <a:latin typeface="Cambria Math"/>
                          <a:ea typeface="Cambria Math"/>
                        </a:rPr>
                        <m:t> | </m:t>
                      </m:r>
                      <m:r>
                        <m:rPr>
                          <m:sty m:val="p"/>
                        </m:rPr>
                        <a:rPr lang="da-DK" sz="2000">
                          <a:latin typeface="Cambria Math"/>
                          <a:ea typeface="Cambria Math"/>
                        </a:rPr>
                        <m:t>Kemi</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m:rPr>
                          <m:sty m:val="p"/>
                        </m:rPr>
                        <a:rPr lang="da-DK" sz="2000">
                          <a:latin typeface="Cambria Math"/>
                          <a:ea typeface="Cambria Math"/>
                        </a:rPr>
                        <m:t>Kemi</m:t>
                      </m:r>
                      <m:r>
                        <a:rPr lang="da-DK" sz="2000" i="1">
                          <a:latin typeface="Cambria Math"/>
                          <a:ea typeface="Cambria Math"/>
                        </a:rPr>
                        <m:t>)</m:t>
                      </m:r>
                    </m:oMath>
                  </m:oMathPara>
                </a14:m>
                <a:br>
                  <a:rPr lang="da-DK" sz="2000"/>
                </a:br>
                <a:endParaRPr lang="da-DK" sz="2000"/>
              </a:p>
              <a:p>
                <a:pPr marL="444500" indent="0">
                  <a:buNone/>
                </a:pPr>
                <a:r>
                  <a:rPr lang="da-DK" sz="2000"/>
                  <a:t>Generelt: Ikke kun maskin- og kemiingeniører, men mange typer ingeniør. Så er </a:t>
                </a:r>
                <a14:m>
                  <m:oMathPara>
                    <m:oMathParaPr>
                      <m:jc/>
                    </m:oMathParaPr>
                    <m:oMath>
                      <m:r>
                        <a:rPr lang="da-DK" sz="2000" i="1" smtClean="0">
                          <a:latin typeface="Cambria Math" panose="02040503050406030204" pitchFamily="18" charset="0"/>
                        </a:rPr>
                        <m:t>𝐴</m:t>
                      </m:r>
                    </m:oMath>
                  </m:oMathPara>
                </a14:m>
                <a:r>
                  <a:rPr lang="da-DK" sz="2000"/>
                  <a:t> opdelt i </a:t>
                </a:r>
                <a14:m>
                  <m:oMathPara>
                    <m:oMathParaPr>
                      <m:jc/>
                    </m:oMathParaPr>
                    <m:oMath>
                      <m:r>
                        <a:rPr lang="da-DK" sz="2000" i="1" smtClean="0">
                          <a:latin typeface="Cambria Math" panose="02040503050406030204" pitchFamily="18" charset="0"/>
                        </a:rPr>
                        <m:t>𝑛</m:t>
                      </m:r>
                    </m:oMath>
                  </m:oMathPara>
                </a14:m>
                <a:r>
                  <a:rPr lang="da-DK" sz="2000"/>
                  <a:t> gensidigt udelukkende hændelser </a:t>
                </a:r>
                <a14:m>
                  <m:oMathPara>
                    <m:oMathParaPr>
                      <m:jc/>
                    </m:oMathParaPr>
                    <m:oMath>
                      <m:r>
                        <a:rPr lang="da-DK" sz="2000" i="1">
                          <a:latin typeface="Cambria Math"/>
                        </a:rPr>
                        <m:t>𝐴</m:t>
                      </m:r>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𝐴</m:t>
                          </m:r>
                        </m:e>
                        <m:sub>
                          <m:r>
                            <a:rPr lang="da-DK" sz="2000" i="1">
                              <a:latin typeface="Cambria Math"/>
                            </a:rPr>
                            <m:t>1</m:t>
                          </m:r>
                        </m:sub>
                      </m:sSub>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2</m:t>
                          </m:r>
                        </m:sub>
                      </m:sSub>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𝑛</m:t>
                          </m:r>
                        </m:sub>
                      </m:sSub>
                    </m:oMath>
                  </m:oMathPara>
                </a14:m>
                <a:r>
                  <a:rPr lang="da-DK" sz="2000"/>
                  <a:t> </a:t>
                </a:r>
                <a:br>
                  <a:rPr lang="da-DK" sz="2000"/>
                </a:br>
                <a:r>
                  <a:rPr lang="da-DK" sz="2000"/>
                  <a:t> </a:t>
                </a:r>
                <a:br>
                  <a:rPr lang="da-DK" sz="200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i="1">
                          <a:latin typeface="Cambria Math"/>
                        </a:rPr>
                        <m:t>= </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d>
                          <m:sSub>
                            <m:sSubPr>
                              <m:ctrlPr>
                                <a:rPr lang="da-DK" sz="2000" i="1">
                                  <a:latin typeface="Cambria Math" panose="02040503050406030204" pitchFamily="18" charset="0"/>
                                </a:rPr>
                              </m:ctrlPr>
                            </m:sSubPr>
                            <m:e>
                              <m:r>
                                <a:rPr lang="da-DK" sz="2000" i="1">
                                  <a:latin typeface="Cambria Math"/>
                                </a:rPr>
                                <m:t> </m:t>
                              </m:r>
                              <m:r>
                                <a:rPr lang="da-DK" sz="2000" i="1">
                                  <a:latin typeface="Cambria Math"/>
                                </a:rPr>
                                <m:t>𝐴</m:t>
                              </m:r>
                            </m:e>
                            <m:sub>
                              <m:r>
                                <a:rPr lang="da-DK" sz="2000" i="1">
                                  <a:latin typeface="Cambria Math"/>
                                </a:rPr>
                                <m:t>𝑖</m:t>
                              </m:r>
                            </m:sub>
                          </m:sSub>
                          <m:r>
                            <a:rPr lang="da-DK" sz="2000" i="1">
                              <a:latin typeface="Cambria Math"/>
                            </a:rPr>
                            <m:t>)</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𝑖</m:t>
                              </m:r>
                            </m:sub>
                          </m:sSub>
                          <m:r>
                            <a:rPr lang="da-DK" sz="2000" i="1">
                              <a:latin typeface="Cambria Math"/>
                              <a:ea typeface="Cambria Math"/>
                            </a:rPr>
                            <m:t>)</m:t>
                          </m:r>
                        </m:e>
                      </m:nary>
                    </m:oMath>
                  </m:oMathPara>
                </a14:m>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96" t="-780" r="-14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100</a:t>
            </a:fld>
            <a:endParaRPr lang="da-DK"/>
          </a:p>
        </p:txBody>
      </p:sp>
      <p:grpSp>
        <p:nvGrpSpPr>
          <p:cNvPr id="5" name="Group 4"/>
          <p:cNvGrpSpPr/>
          <p:nvPr/>
        </p:nvGrpSpPr>
        <p:grpSpPr>
          <a:xfrm>
            <a:off x="5796136" y="2091758"/>
            <a:ext cx="3103644" cy="1985314"/>
            <a:chOff x="5796136" y="1775673"/>
            <a:chExt cx="3103644" cy="1985314"/>
          </a:xfrm>
        </p:grpSpPr>
        <p:grpSp>
          <p:nvGrpSpPr>
            <p:cNvPr id="6" name="Group 5"/>
            <p:cNvGrpSpPr/>
            <p:nvPr/>
          </p:nvGrpSpPr>
          <p:grpSpPr>
            <a:xfrm>
              <a:off x="5796136" y="2114227"/>
              <a:ext cx="3099783" cy="1646760"/>
              <a:chOff x="5100674" y="2772456"/>
              <a:chExt cx="3795245" cy="2016224"/>
            </a:xfrm>
          </p:grpSpPr>
          <p:sp>
            <p:nvSpPr>
              <p:cNvPr id="13" name="Rectangle 12"/>
              <p:cNvSpPr/>
              <p:nvPr/>
            </p:nvSpPr>
            <p:spPr>
              <a:xfrm>
                <a:off x="5100674" y="2772456"/>
                <a:ext cx="3795245" cy="201622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4" name="Oval 13"/>
              <p:cNvSpPr/>
              <p:nvPr/>
            </p:nvSpPr>
            <p:spPr>
              <a:xfrm>
                <a:off x="5575079" y="3001015"/>
                <a:ext cx="1789084" cy="1491161"/>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5" name="Oval 14"/>
              <p:cNvSpPr/>
              <p:nvPr/>
            </p:nvSpPr>
            <p:spPr>
              <a:xfrm>
                <a:off x="6395226" y="3001015"/>
                <a:ext cx="1789084" cy="1491161"/>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7" name="Rectangle 6"/>
                <p:cNvSpPr/>
                <p:nvPr/>
              </p:nvSpPr>
              <p:spPr>
                <a:xfrm>
                  <a:off x="6840976" y="2725194"/>
                  <a:ext cx="733791" cy="338554"/>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600" i="1">
                            <a:latin typeface="Cambria Math"/>
                          </a:rPr>
                          <m:t>𝐵</m:t>
                        </m:r>
                        <m:r>
                          <a:rPr lang="da-DK" sz="1600" i="1">
                            <a:latin typeface="Cambria Math"/>
                            <a:ea typeface="Cambria Math"/>
                          </a:rPr>
                          <m:t>∩</m:t>
                        </m:r>
                        <m:r>
                          <a:rPr lang="da-DK" sz="1600" i="1">
                            <a:latin typeface="Cambria Math"/>
                            <a:ea typeface="Cambria Math"/>
                          </a:rPr>
                          <m:t>𝐴</m:t>
                        </m:r>
                      </m:oMath>
                    </m:oMathPara>
                  </a14:m>
                  <a:endParaRPr lang="en-GB" sz="1600"/>
                </a:p>
              </p:txBody>
            </p:sp>
          </mc:Choice>
          <mc:Fallback>
            <p:sp>
              <p:nvSpPr>
                <p:cNvPr id="7" name="Rectangle 6"/>
                <p:cNvSpPr>
                  <a:spLocks noRot="1" noChangeAspect="1" noMove="1" noResize="1" noEditPoints="1" noAdjustHandles="1" noChangeArrowheads="1" noChangeShapeType="1" noTextEdit="1"/>
                </p:cNvSpPr>
                <p:nvPr/>
              </p:nvSpPr>
              <p:spPr>
                <a:xfrm>
                  <a:off x="6840976" y="2725194"/>
                  <a:ext cx="733791" cy="338554"/>
                </a:xfrm>
                <a:prstGeom prst="rect">
                  <a:avLst/>
                </a:prstGeom>
                <a:blipFill rotWithShape="1">
                  <a:blip r:embed="rId3"/>
                  <a:stretch>
                    <a:fillRect/>
                  </a:stretch>
                </a:blipFill>
              </p:spPr>
              <p:txBody>
                <a:bodyPr/>
                <a:lstStyle/>
                <a:p>
                  <a:r>
                    <a:rPr lang="en-GB">
                      <a:noFill/>
                    </a:rPr>
                    <a:t> </a:t>
                  </a:r>
                </a:p>
              </p:txBody>
            </p:sp>
          </mc:Fallback>
        </mc:AlternateContent>
        <mc:AlternateContent>
          <mc:Choice Requires="a14">
            <p:sp>
              <p:nvSpPr>
                <p:cNvPr id="8" name="Rectangle 7"/>
                <p:cNvSpPr/>
                <p:nvPr/>
              </p:nvSpPr>
              <p:spPr>
                <a:xfrm>
                  <a:off x="7589950" y="2764516"/>
                  <a:ext cx="733791" cy="3391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600" i="1" smtClean="0">
                            <a:latin typeface="Cambria Math"/>
                          </a:rPr>
                          <m:t>𝐵</m:t>
                        </m:r>
                        <m:r>
                          <a:rPr lang="da-DK" sz="1600" i="1">
                            <a:latin typeface="Cambria Math"/>
                            <a:ea typeface="Cambria Math"/>
                          </a:rPr>
                          <m:t>∩</m:t>
                        </m:r>
                        <m:acc>
                          <m:accPr>
                            <m:chr m:val="̅"/>
                            <m:ctrlPr>
                              <a:rPr lang="en-GB" sz="1600" i="1">
                                <a:latin typeface="Cambria Math" panose="02040503050406030204" pitchFamily="18" charset="0"/>
                              </a:rPr>
                            </m:ctrlPr>
                          </m:accPr>
                          <m:e>
                            <m:r>
                              <a:rPr lang="en-US" sz="1600" i="1">
                                <a:latin typeface="Cambria Math" panose="02040503050406030204" pitchFamily="18" charset="0"/>
                              </a:rPr>
                              <m:t>𝐴</m:t>
                            </m:r>
                          </m:e>
                        </m:acc>
                      </m:oMath>
                    </m:oMathPara>
                  </a14:m>
                  <a:endParaRPr lang="en-GB" sz="1600"/>
                </a:p>
              </p:txBody>
            </p:sp>
          </mc:Choice>
          <mc:Fallback>
            <p:sp>
              <p:nvSpPr>
                <p:cNvPr id="8" name="Rectangle 7"/>
                <p:cNvSpPr>
                  <a:spLocks noRot="1" noChangeAspect="1" noMove="1" noResize="1" noEditPoints="1" noAdjustHandles="1" noChangeArrowheads="1" noChangeShapeType="1" noTextEdit="1"/>
                </p:cNvSpPr>
                <p:nvPr/>
              </p:nvSpPr>
              <p:spPr>
                <a:xfrm>
                  <a:off x="7589950" y="2764516"/>
                  <a:ext cx="733791" cy="339132"/>
                </a:xfrm>
                <a:prstGeom prst="rect">
                  <a:avLst/>
                </a:prstGeom>
                <a:blipFill>
                  <a:blip r:embed="rId4"/>
                  <a:stretch>
                    <a:fillRect r="-28333"/>
                  </a:stretch>
                </a:blipFill>
              </p:spPr>
              <p:txBody>
                <a:bodyPr/>
                <a:lstStyle/>
                <a:p>
                  <a:r>
                    <a:rPr lang="en-GB">
                      <a:noFill/>
                    </a:rPr>
                    <a:t> </a:t>
                  </a:r>
                </a:p>
              </p:txBody>
            </p:sp>
          </mc:Fallback>
        </mc:AlternateContent>
        <mc:AlternateContent>
          <mc:Choice Requires="a14">
            <p:sp>
              <p:nvSpPr>
                <p:cNvPr id="9" name="Rectangle 8"/>
                <p:cNvSpPr/>
                <p:nvPr/>
              </p:nvSpPr>
              <p:spPr>
                <a:xfrm>
                  <a:off x="8129049" y="2299290"/>
                  <a:ext cx="371320" cy="338554"/>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600" i="1">
                            <a:latin typeface="Cambria Math"/>
                          </a:rPr>
                          <m:t>𝐵</m:t>
                        </m:r>
                      </m:oMath>
                    </m:oMathPara>
                  </a14:m>
                  <a:endParaRPr lang="en-GB" sz="1600"/>
                </a:p>
              </p:txBody>
            </p:sp>
          </mc:Choice>
          <mc:Fallback>
            <p:sp>
              <p:nvSpPr>
                <p:cNvPr id="16" name="Rectangle 15"/>
                <p:cNvSpPr>
                  <a:spLocks noRot="1" noChangeAspect="1" noMove="1" noResize="1" noEditPoints="1" noAdjustHandles="1" noChangeArrowheads="1" noChangeShapeType="1" noTextEdit="1"/>
                </p:cNvSpPr>
                <p:nvPr/>
              </p:nvSpPr>
              <p:spPr>
                <a:xfrm>
                  <a:off x="8129049" y="2299290"/>
                  <a:ext cx="371320" cy="338554"/>
                </a:xfrm>
                <a:prstGeom prst="rect">
                  <a:avLst/>
                </a:prstGeom>
                <a:blipFill rotWithShape="1">
                  <a:blip r:embed="rId5"/>
                  <a:stretch>
                    <a:fillRect/>
                  </a:stretch>
                </a:blipFill>
              </p:spPr>
              <p:txBody>
                <a:bodyPr/>
                <a:lstStyle/>
                <a:p>
                  <a:r>
                    <a:rPr lang="en-GB">
                      <a:noFill/>
                    </a:rPr>
                    <a:t> </a:t>
                  </a:r>
                </a:p>
              </p:txBody>
            </p:sp>
          </mc:Fallback>
        </mc:AlternateContent>
        <mc:AlternateContent>
          <mc:Choice Requires="a14">
            <p:sp>
              <p:nvSpPr>
                <p:cNvPr id="10" name="Rectangle 9"/>
                <p:cNvSpPr/>
                <p:nvPr/>
              </p:nvSpPr>
              <p:spPr>
                <a:xfrm>
                  <a:off x="6014718" y="2301649"/>
                  <a:ext cx="362984" cy="338554"/>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600" b="0" i="1" smtClean="0">
                            <a:latin typeface="Cambria Math"/>
                          </a:rPr>
                          <m:t>𝐴</m:t>
                        </m:r>
                      </m:oMath>
                    </m:oMathPara>
                  </a14:m>
                  <a:endParaRPr lang="en-GB" sz="1600"/>
                </a:p>
              </p:txBody>
            </p:sp>
          </mc:Choice>
          <mc:Fallback>
            <p:sp>
              <p:nvSpPr>
                <p:cNvPr id="17" name="Rectangle 16"/>
                <p:cNvSpPr>
                  <a:spLocks noRot="1" noChangeAspect="1" noMove="1" noResize="1" noEditPoints="1" noAdjustHandles="1" noChangeArrowheads="1" noChangeShapeType="1" noTextEdit="1"/>
                </p:cNvSpPr>
                <p:nvPr/>
              </p:nvSpPr>
              <p:spPr>
                <a:xfrm>
                  <a:off x="6014718" y="2301649"/>
                  <a:ext cx="362984" cy="338554"/>
                </a:xfrm>
                <a:prstGeom prst="rect">
                  <a:avLst/>
                </a:prstGeom>
                <a:blipFill rotWithShape="1">
                  <a:blip r:embed="rId6"/>
                  <a:stretch>
                    <a:fillRect/>
                  </a:stretch>
                </a:blipFill>
              </p:spPr>
              <p:txBody>
                <a:bodyPr/>
                <a:lstStyle/>
                <a:p>
                  <a:r>
                    <a:rPr lang="en-GB">
                      <a:noFill/>
                    </a:rPr>
                    <a:t> </a:t>
                  </a:r>
                </a:p>
              </p:txBody>
            </p:sp>
          </mc:Fallback>
        </mc:AlternateContent>
        <mc:AlternateContent>
          <mc:Choice Requires="a14">
            <p:sp>
              <p:nvSpPr>
                <p:cNvPr id="11" name="Rectangle 10"/>
                <p:cNvSpPr/>
                <p:nvPr/>
              </p:nvSpPr>
              <p:spPr>
                <a:xfrm>
                  <a:off x="8318273" y="3259723"/>
                  <a:ext cx="362984" cy="3391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en-GB" sz="1600" i="1" smtClean="0">
                                <a:latin typeface="Cambria Math" panose="02040503050406030204" pitchFamily="18" charset="0"/>
                              </a:rPr>
                            </m:ctrlPr>
                          </m:accPr>
                          <m:e>
                            <m:r>
                              <a:rPr lang="en-US" sz="1600" b="0" i="1" smtClean="0">
                                <a:latin typeface="Cambria Math" panose="02040503050406030204" pitchFamily="18" charset="0"/>
                              </a:rPr>
                              <m:t>𝐴</m:t>
                            </m:r>
                          </m:e>
                        </m:acc>
                      </m:oMath>
                    </m:oMathPara>
                  </a14:m>
                  <a:endParaRPr lang="en-GB" sz="1600"/>
                </a:p>
              </p:txBody>
            </p:sp>
          </mc:Choice>
          <mc:Fallback>
            <p:sp>
              <p:nvSpPr>
                <p:cNvPr id="11" name="Rectangle 10"/>
                <p:cNvSpPr>
                  <a:spLocks noRot="1" noChangeAspect="1" noMove="1" noResize="1" noEditPoints="1" noAdjustHandles="1" noChangeArrowheads="1" noChangeShapeType="1" noTextEdit="1"/>
                </p:cNvSpPr>
                <p:nvPr/>
              </p:nvSpPr>
              <p:spPr>
                <a:xfrm>
                  <a:off x="8318273" y="3259723"/>
                  <a:ext cx="362984" cy="339132"/>
                </a:xfrm>
                <a:prstGeom prst="rect">
                  <a:avLst/>
                </a:prstGeom>
                <a:blipFill>
                  <a:blip r:embed="rId7"/>
                  <a:stretch>
                    <a:fillRect r="-23729"/>
                  </a:stretch>
                </a:blipFill>
              </p:spPr>
              <p:txBody>
                <a:bodyPr/>
                <a:lstStyle/>
                <a:p>
                  <a:r>
                    <a:rPr lang="en-GB">
                      <a:noFill/>
                    </a:rPr>
                    <a:t> </a:t>
                  </a:r>
                </a:p>
              </p:txBody>
            </p:sp>
          </mc:Fallback>
        </mc:AlternateContent>
        <mc:AlternateContent>
          <mc:Choice Requires="a14">
            <p:sp>
              <p:nvSpPr>
                <p:cNvPr id="12" name="Rectangle 11"/>
                <p:cNvSpPr/>
                <p:nvPr/>
              </p:nvSpPr>
              <p:spPr>
                <a:xfrm>
                  <a:off x="8523523" y="1775673"/>
                  <a:ext cx="376257" cy="338554"/>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600" b="0" i="1" smtClean="0">
                            <a:latin typeface="Cambria Math"/>
                          </a:rPr>
                          <m:t>𝑈</m:t>
                        </m:r>
                      </m:oMath>
                    </m:oMathPara>
                  </a14:m>
                  <a:endParaRPr lang="en-GB" sz="1600"/>
                </a:p>
              </p:txBody>
            </p:sp>
          </mc:Choice>
          <mc:Fallback>
            <p:sp>
              <p:nvSpPr>
                <p:cNvPr id="19" name="Rectangle 18"/>
                <p:cNvSpPr>
                  <a:spLocks noRot="1" noChangeAspect="1" noMove="1" noResize="1" noEditPoints="1" noAdjustHandles="1" noChangeArrowheads="1" noChangeShapeType="1" noTextEdit="1"/>
                </p:cNvSpPr>
                <p:nvPr/>
              </p:nvSpPr>
              <p:spPr>
                <a:xfrm>
                  <a:off x="8523523" y="1775673"/>
                  <a:ext cx="376257" cy="338554"/>
                </a:xfrm>
                <a:prstGeom prst="rect">
                  <a:avLst/>
                </a:prstGeom>
                <a:blipFill rotWithShape="1">
                  <a:blip r:embed="rId8"/>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7572307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a:t>Eksempel for de basale regler for sandsynlighed</a:t>
            </a:r>
            <a:endParaRPr lang="da-DK"/>
          </a:p>
        </p:txBody>
      </p:sp>
      <mc:AlternateContent>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6"/>
                </a:pPr>
                <a:r>
                  <a:rPr lang="da-DK" sz="2000" smtClean="0">
                    <a:solidFill>
                      <a:schemeClr val="accent1">
                        <a:lumMod val="75000"/>
                      </a:schemeClr>
                    </a:solidFill>
                  </a:rPr>
                  <a:t>Total sandsynlighed</a:t>
                </a: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𝐵</m:t>
                          </m:r>
                        </m:e>
                      </m:d>
                      <m:r>
                        <a:rPr lang="da-DK" sz="2000" b="0" i="1" smtClean="0">
                          <a:latin typeface="Cambria Math"/>
                        </a:rPr>
                        <m:t>=</m:t>
                      </m:r>
                      <m:nary>
                        <m:naryPr>
                          <m:chr m:val="∑"/>
                          <m:grow m:val="off"/>
                          <m:subHide m:val="off"/>
                          <m:supHide m:val="off"/>
                          <m:ctrlPr>
                            <a:rPr lang="da-DK" sz="2000" b="0" i="1" smtClean="0">
                              <a:latin typeface="Cambria Math" panose="02040503050406030204" pitchFamily="18" charset="0"/>
                            </a:rPr>
                          </m:ctrlPr>
                        </m:naryPr>
                        <m:sub>
                          <m:r>
                            <a:rPr lang="da-DK" sz="2000" b="0" i="1" smtClean="0">
                              <a:latin typeface="Cambria Math"/>
                            </a:rPr>
                            <m:t>𝑖</m:t>
                          </m:r>
                          <m:r>
                            <a:rPr lang="da-DK" sz="2000" b="0" i="1" smtClean="0">
                              <a:latin typeface="Cambria Math"/>
                            </a:rPr>
                            <m:t>=1</m:t>
                          </m:r>
                        </m:sub>
                        <m:sup>
                          <m:r>
                            <a:rPr lang="da-DK" sz="2000" b="0" i="1" smtClean="0">
                              <a:latin typeface="Cambria Math"/>
                            </a:rPr>
                            <m:t>𝑛</m:t>
                          </m:r>
                        </m:sup>
                        <m:e>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𝐵</m:t>
                              </m:r>
                            </m:e>
                            <m:e>
                              <m:sSub>
                                <m:sSubPr>
                                  <m:ctrlPr>
                                    <a:rPr lang="da-DK" sz="2000" b="0" i="1" smtClean="0">
                                      <a:latin typeface="Cambria Math" panose="02040503050406030204" pitchFamily="18" charset="0"/>
                                    </a:rPr>
                                  </m:ctrlPr>
                                </m:sSubPr>
                                <m:e>
                                  <m:r>
                                    <a:rPr lang="da-DK" sz="2000" b="0" i="1" smtClean="0">
                                      <a:latin typeface="Cambria Math"/>
                                    </a:rPr>
                                    <m:t>𝐴</m:t>
                                  </m:r>
                                </m:e>
                                <m:sub>
                                  <m:r>
                                    <a:rPr lang="da-DK" sz="2000" b="0" i="1" smtClean="0">
                                      <a:latin typeface="Cambria Math"/>
                                    </a:rPr>
                                    <m:t>𝑖</m:t>
                                  </m:r>
                                </m:sub>
                              </m:sSub>
                            </m:e>
                          </m:d>
                          <m:r>
                            <a:rPr lang="da-DK" sz="2000" b="0" i="1" smtClean="0">
                              <a:latin typeface="Cambria Math"/>
                              <a:ea typeface="Cambria Math"/>
                            </a:rPr>
                            <m:t>∙</m:t>
                          </m:r>
                          <m:r>
                            <a:rPr lang="da-DK" sz="2000" b="0" i="1" smtClean="0">
                              <a:latin typeface="Cambria Math"/>
                              <a:ea typeface="Cambria Math"/>
                            </a:rPr>
                            <m:t>𝑃</m:t>
                          </m:r>
                        </m:e>
                      </m:nary>
                      <m:r>
                        <a:rPr lang="da-DK" sz="2000" b="0" i="1" smtClean="0">
                          <a:latin typeface="Cambria Math"/>
                        </a:rPr>
                        <m:t>(</m:t>
                      </m:r>
                      <m:sSub>
                        <m:sSubPr>
                          <m:ctrlPr>
                            <a:rPr lang="da-DK" sz="2000" i="1">
                              <a:latin typeface="Cambria Math" panose="02040503050406030204" pitchFamily="18" charset="0"/>
                            </a:rPr>
                          </m:ctrlPr>
                        </m:sSubPr>
                        <m:e>
                          <m:r>
                            <a:rPr lang="da-DK" sz="2000" i="1">
                              <a:latin typeface="Cambria Math"/>
                            </a:rPr>
                            <m:t>𝐴</m:t>
                          </m:r>
                        </m:e>
                        <m:sub>
                          <m:r>
                            <a:rPr lang="da-DK" sz="2000" i="1">
                              <a:latin typeface="Cambria Math"/>
                            </a:rPr>
                            <m:t>𝑖</m:t>
                          </m:r>
                        </m:sub>
                      </m:sSub>
                      <m:r>
                        <a:rPr lang="da-DK" sz="2000" b="0" i="1" smtClean="0">
                          <a:latin typeface="Cambria Math"/>
                        </a:rPr>
                        <m:t>)</m:t>
                      </m:r>
                    </m:oMath>
                  </m:oMathPara>
                </a14:m>
                <a:br>
                  <a:rPr lang="da-DK" sz="2000" smtClean="0"/>
                </a:br>
                <a:br>
                  <a:rPr lang="da-DK"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Mand</m:t>
                          </m:r>
                        </m:e>
                      </m:d>
                      <m:r>
                        <a:rPr lang="da-DK" sz="2000" i="1">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334</m:t>
                          </m:r>
                        </m:num>
                        <m:den>
                          <m:r>
                            <a:rPr lang="da-DK" sz="2000" b="0" i="1" smtClean="0">
                              <a:latin typeface="Cambria Math"/>
                            </a:rPr>
                            <m:t>470</m:t>
                          </m:r>
                        </m:den>
                      </m:f>
                      <m:r>
                        <a:rPr lang="da-DK" sz="2000" b="0" i="1" smtClean="0">
                          <a:latin typeface="Cambria Math"/>
                        </a:rPr>
                        <m:t>=0.71</m:t>
                      </m:r>
                    </m:oMath>
                  </m:oMathPara>
                </a14:m>
                <a:r>
                  <a:rPr lang="da-DK" sz="2000" i="1" smtClean="0">
                    <a:latin typeface="Cambria Math"/>
                  </a:rPr>
                  <a:t> </a:t>
                </a:r>
                <a:br>
                  <a:rPr lang="da-DK" sz="2000" i="1" smtClean="0">
                    <a:latin typeface="Cambria Math"/>
                  </a:rPr>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Mand</m:t>
                          </m:r>
                          <m:r>
                            <m:rPr>
                              <m:sty m:val="p"/>
                            </m:rPr>
                            <a:rPr lang="da-DK" sz="2000">
                              <a:latin typeface="Cambria Math"/>
                            </a:rPr>
                            <m:t> | </m:t>
                          </m:r>
                          <m:r>
                            <m:rPr>
                              <m:sty m:val="p"/>
                            </m:rPr>
                            <a:rPr lang="da-DK" sz="2000">
                              <a:latin typeface="Cambria Math"/>
                            </a:rPr>
                            <m:t>Maskin</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Maskin</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Mand</m:t>
                          </m:r>
                          <m:r>
                            <m:rPr>
                              <m:sty m:val="p"/>
                            </m:rPr>
                            <a:rPr lang="da-DK" sz="2000">
                              <a:latin typeface="Cambria Math"/>
                              <a:ea typeface="Cambria Math"/>
                            </a:rPr>
                            <m:t> | </m:t>
                          </m:r>
                          <m:r>
                            <m:rPr>
                              <m:sty m:val="p"/>
                            </m:rPr>
                            <a:rPr lang="da-DK" sz="2000">
                              <a:latin typeface="Cambria Math"/>
                              <a:ea typeface="Cambria Math"/>
                            </a:rPr>
                            <m:t>Kemi</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Kemi</m:t>
                          </m:r>
                        </m:e>
                      </m:d>
                      <m:r>
                        <a:rPr lang="da-DK" sz="2000" b="0" i="1" smtClean="0">
                          <a:latin typeface="Cambria Math"/>
                          <a:ea typeface="Cambria Math"/>
                        </a:rPr>
                        <m:t>=</m:t>
                      </m:r>
                    </m:oMath>
                  </m:oMathPara>
                </a14:m>
                <a:r>
                  <a:rPr lang="da-DK" sz="2000" b="0" i="1" smtClean="0">
                    <a:latin typeface="Cambria Math"/>
                    <a:ea typeface="Cambria Math"/>
                  </a:rPr>
                  <a:t> </a:t>
                </a:r>
                <a:br>
                  <a:rPr lang="da-DK" sz="2000" b="0" i="1" smtClean="0">
                    <a:latin typeface="Cambria Math"/>
                    <a:ea typeface="Cambria Math"/>
                  </a:rPr>
                </a:br>
                <a14:m>
                  <m:oMathPara>
                    <m:oMathParaPr>
                      <m:jc/>
                    </m:oMathParaPr>
                    <m:oMath>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263</m:t>
                          </m:r>
                        </m:den>
                      </m:f>
                      <m:r>
                        <a:rPr lang="da-DK" sz="2000" i="1">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263</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112</m:t>
                          </m:r>
                        </m:num>
                        <m:den>
                          <m:r>
                            <a:rPr lang="da-DK" sz="2000" b="0" i="1" smtClean="0">
                              <a:latin typeface="Cambria Math"/>
                              <a:ea typeface="Cambria Math"/>
                            </a:rPr>
                            <m:t>207</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207</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112</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334</m:t>
                          </m:r>
                        </m:num>
                        <m:den>
                          <m:r>
                            <a:rPr lang="da-DK" sz="2000" b="0" i="1" smtClean="0">
                              <a:latin typeface="Cambria Math"/>
                              <a:ea typeface="Cambria Math"/>
                            </a:rPr>
                            <m:t>470</m:t>
                          </m:r>
                        </m:den>
                      </m:f>
                      <m:r>
                        <a:rPr lang="da-DK" sz="2000" b="0" i="1" smtClean="0">
                          <a:latin typeface="Cambria Math"/>
                          <a:ea typeface="Cambria Math"/>
                        </a:rPr>
                        <m:t>=0.71</m:t>
                      </m:r>
                    </m:oMath>
                  </m:oMathPara>
                </a14:m>
                <a:r>
                  <a:rPr lang="da-DK" sz="2000" smtClean="0"/>
                  <a:t> .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rotWithShape="1">
                <a:blip r:embed="rId3"/>
                <a:stretch>
                  <a:fillRect l="-790" t="-12939"/>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101</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1761970352"/>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6455667"/>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 7 basale regler for sandsynlighed</a:t>
            </a:r>
            <a:endParaRPr lang="da-DK"/>
          </a:p>
        </p:txBody>
      </p:sp>
      <mc:AlternateContent>
        <mc:Choice Requires="a14">
          <p:sp>
            <p:nvSpPr>
              <p:cNvPr id="3" name="Content Placeholder 2"/>
              <p:cNvSpPr>
                <a:spLocks noGrp="1"/>
              </p:cNvSpPr>
              <p:nvPr>
                <p:ph idx="1"/>
              </p:nvPr>
            </p:nvSpPr>
            <p:spPr/>
            <p:txBody>
              <a:bodyPr/>
              <a:lstStyle/>
              <a:p>
                <a:pPr marL="457200" indent="-457200">
                  <a:buFont typeface="+mj-lt"/>
                  <a:buAutoNum type="arabicPeriod" startAt="7"/>
                </a:pPr>
                <a:r>
                  <a:rPr lang="da-DK" sz="2000" b="1" smtClean="0"/>
                  <a:t>Bayes’ regel</a:t>
                </a:r>
                <a:br>
                  <a:rPr lang="da-DK" sz="2000" smtClean="0"/>
                </a:br>
                <a:r>
                  <a:rPr lang="da-DK" sz="2000" smtClean="0"/>
                  <a:t>Bayes’ regel følger af sætningen om betinget sandsynlighed: </a:t>
                </a:r>
                <a:br>
                  <a:rPr lang="da-DK" sz="2000" smtClean="0"/>
                </a:br>
                <a:r>
                  <a:rPr lang="da-DK" sz="1100" smtClean="0"/>
                  <a:t> </a:t>
                </a:r>
                <a:br>
                  <a:rPr lang="da-DK" sz="2000" smtClean="0"/>
                </a:br>
                <a:r>
                  <a:rPr lang="da-DK" sz="200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oMath>
                  </m:oMathPara>
                </a14:m>
                <a:r>
                  <a:rPr lang="da-DK" sz="2000" smtClean="0"/>
                  <a:t> </a:t>
                </a:r>
                <a:br>
                  <a:rPr lang="da-DK" sz="2000"/>
                </a:b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e>
                      </m:d>
                    </m:oMath>
                  </m:oMathPara>
                </a14:m>
                <a:br>
                  <a:rPr lang="da-DK" sz="2000" smtClean="0"/>
                </a:br>
                <a:endParaRPr lang="da-DK" sz="1100" smtClean="0"/>
              </a:p>
              <a:p>
                <a:pPr marL="444500" indent="0">
                  <a:buNone/>
                </a:pPr>
                <a:br>
                  <a:rPr lang="da-DK" sz="2000" smtClean="0"/>
                </a:br>
                <a:r>
                  <a:rPr lang="da-DK" sz="2000" smtClean="0"/>
                  <a:t>Dermed er </a:t>
                </a:r>
                <a:br>
                  <a:rPr lang="da-DK" sz="2000" smtClean="0"/>
                </a:br>
                <a:r>
                  <a:rPr lang="da-DK" sz="1100" smtClean="0"/>
                  <a:t> </a:t>
                </a:r>
                <a:endParaRPr lang="da-DK" sz="2000" smtClean="0"/>
              </a:p>
              <a:p>
                <a:pPr marL="444500" indent="0">
                  <a:buNone/>
                </a:pP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b="0" i="1" smtClean="0">
                          <a:latin typeface="Cambria Math"/>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e>
                      </m:d>
                      <m:r>
                        <a:rPr lang="da-DK" sz="2000" b="0" i="1" smtClean="0">
                          <a:latin typeface="Cambria Math"/>
                        </a:rPr>
                        <m:t>   </m:t>
                      </m:r>
                      <m:groupChr>
                        <m:groupChrPr>
                          <m:chr m:val="⇒"/>
                          <m:pos m:val="top"/>
                          <m:vertJc m:val="bot"/>
                          <m:ctrlPr>
                            <a:rPr lang="da-DK" sz="2000" b="0" i="1" smtClean="0">
                              <a:latin typeface="Cambria Math" panose="02040503050406030204" pitchFamily="18" charset="0"/>
                            </a:rPr>
                          </m:ctrlPr>
                        </m:groupChrPr>
                        <m:e>
                          <m:r>
                            <a:rPr lang="en-US" sz="2000" b="0" i="1" smtClean="0">
                              <a:latin typeface="Cambria Math" panose="02040503050406030204" pitchFamily="18" charset="0"/>
                            </a:rPr>
                            <m:t> </m:t>
                          </m:r>
                        </m:e>
                      </m:groupChr>
                    </m:oMath>
                  </m:oMathPara>
                </a14:m>
                <a:endParaRPr lang="da-DK" sz="2000" smtClean="0"/>
              </a:p>
              <a:p>
                <a:pPr marL="444500" indent="0">
                  <a:buNone/>
                </a:pP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 </m:t>
                      </m:r>
                      <m:f>
                        <m:fPr>
                          <m:type m:val="bar"/>
                          <m:ctrlPr>
                            <a:rPr lang="da-DK" sz="2000" i="1">
                              <a:latin typeface="Cambria Math" panose="02040503050406030204" pitchFamily="18" charset="0"/>
                            </a:rPr>
                          </m:ctrlPr>
                        </m:fPr>
                        <m:num>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e>
                          </m:d>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den>
                      </m:f>
                    </m:oMath>
                  </m:oMathPara>
                </a14:m>
                <a:endParaRPr lang="da-DK" sz="2000" smtClean="0"/>
              </a:p>
              <a:p>
                <a:pPr marL="444500" indent="0">
                  <a:buNone/>
                </a:pPr>
                <a:r>
                  <a:rPr lang="da-DK" sz="2000" smtClean="0"/>
                  <a:t>Dette kaldes </a:t>
                </a:r>
                <a:r>
                  <a:rPr lang="da-DK" sz="2000" smtClean="0">
                    <a:solidFill>
                      <a:schemeClr val="accent1">
                        <a:lumMod val="75000"/>
                      </a:schemeClr>
                    </a:solidFill>
                  </a:rPr>
                  <a:t>Bayes’ regel</a:t>
                </a:r>
                <a:br>
                  <a:rPr lang="da-DK" sz="2000" smtClean="0">
                    <a:solidFill>
                      <a:schemeClr val="accent1">
                        <a:lumMod val="75000"/>
                      </a:schemeClr>
                    </a:solidFill>
                  </a:rPr>
                </a:br>
                <a:r>
                  <a:rPr lang="da-DK" sz="1000" smtClean="0">
                    <a:solidFill>
                      <a:schemeClr val="accent1">
                        <a:lumMod val="75000"/>
                      </a:schemeClr>
                    </a:solidFill>
                  </a:rPr>
                  <a:t> </a:t>
                </a:r>
                <a:endParaRPr lang="da-DK" sz="2000" smtClean="0">
                  <a:solidFill>
                    <a:schemeClr val="accent1">
                      <a:lumMod val="75000"/>
                    </a:schemeClr>
                  </a:solidFill>
                </a:endParaRPr>
              </a:p>
              <a:p>
                <a:pPr marL="444500" indent="0">
                  <a:buNone/>
                </a:pPr>
                <a:r>
                  <a:rPr lang="da-DK" sz="2000" smtClean="0"/>
                  <a:t>Vi bruger regel </a:t>
                </a:r>
                <a14:m>
                  <m:oMathPara>
                    <m:oMathParaPr>
                      <m:jc/>
                    </m:oMathParaPr>
                    <m:oMath>
                      <m:r>
                        <a:rPr lang="da-DK" sz="2000" i="1" smtClean="0">
                          <a:latin typeface="Cambria Math" panose="02040503050406030204" pitchFamily="18" charset="0"/>
                        </a:rPr>
                        <m:t>6</m:t>
                      </m:r>
                    </m:oMath>
                  </m:oMathPara>
                </a14:m>
                <a:r>
                  <a:rPr lang="da-DK" sz="2000" smtClean="0"/>
                  <a:t> om den totale sandsynlighed i nævneren:</a:t>
                </a:r>
                <a:br>
                  <a:rPr lang="da-DK" sz="2000" smtClean="0"/>
                </a:br>
                <a:br>
                  <a:rPr lang="da-DK"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r>
                        <a:rPr lang="da-DK" sz="2000" b="0" i="1" smtClean="0">
                          <a:latin typeface="Cambria Math"/>
                        </a:rPr>
                        <m:t> </m:t>
                      </m:r>
                      <m:f>
                        <m:fPr>
                          <m:type m:val="bar"/>
                          <m:ctrlPr>
                            <a:rPr lang="da-DK" sz="2000" i="1">
                              <a:latin typeface="Cambria Math" panose="02040503050406030204" pitchFamily="18" charset="0"/>
                            </a:rPr>
                          </m:ctrlPr>
                        </m:fPr>
                        <m:num>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e>
                          </m:d>
                        </m:num>
                        <m:den>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d>
                              <m:sSub>
                                <m:sSubPr>
                                  <m:ctrlPr>
                                    <a:rPr lang="da-DK" sz="2000" i="1">
                                      <a:latin typeface="Cambria Math" panose="02040503050406030204" pitchFamily="18" charset="0"/>
                                    </a:rPr>
                                  </m:ctrlPr>
                                </m:sSubPr>
                                <m:e>
                                  <m:r>
                                    <a:rPr lang="da-DK" sz="2000" i="1">
                                      <a:latin typeface="Cambria Math"/>
                                    </a:rPr>
                                    <m:t> </m:t>
                                  </m:r>
                                  <m:r>
                                    <a:rPr lang="da-DK" sz="2000" i="1">
                                      <a:latin typeface="Cambria Math"/>
                                    </a:rPr>
                                    <m:t>𝐴</m:t>
                                  </m:r>
                                </m:e>
                                <m:sub>
                                  <m:r>
                                    <a:rPr lang="da-DK" sz="2000" i="1">
                                      <a:latin typeface="Cambria Math"/>
                                    </a:rPr>
                                    <m:t>𝑖</m:t>
                                  </m:r>
                                </m:sub>
                              </m:sSub>
                              <m:r>
                                <a:rPr lang="da-DK" sz="2000" i="1">
                                  <a:latin typeface="Cambria Math"/>
                                </a:rPr>
                                <m:t>)</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𝐴</m:t>
                                  </m:r>
                                </m:e>
                                <m:sub>
                                  <m:r>
                                    <a:rPr lang="da-DK" sz="2000" i="1">
                                      <a:latin typeface="Cambria Math"/>
                                      <a:ea typeface="Cambria Math"/>
                                    </a:rPr>
                                    <m:t>𝑖</m:t>
                                  </m:r>
                                </m:sub>
                              </m:sSub>
                              <m:r>
                                <a:rPr lang="da-DK" sz="2000" i="1">
                                  <a:latin typeface="Cambria Math"/>
                                  <a:ea typeface="Cambria Math"/>
                                </a:rPr>
                                <m:t>)</m:t>
                              </m:r>
                            </m:e>
                          </m:nary>
                        </m:den>
                      </m:f>
                    </m:oMath>
                  </m:oMathPara>
                </a14:m>
                <a:br>
                  <a:rPr lang="da-DK" sz="2000" smtClean="0"/>
                </a:br>
                <a:br>
                  <a:rPr lang="da-DK" sz="2000" smtClean="0"/>
                </a:br>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102</a:t>
            </a:fld>
            <a:endParaRPr lang="da-DK"/>
          </a:p>
        </p:txBody>
      </p:sp>
      <p:grpSp>
        <p:nvGrpSpPr>
          <p:cNvPr id="16" name="Group 15"/>
          <p:cNvGrpSpPr/>
          <p:nvPr/>
        </p:nvGrpSpPr>
        <p:grpSpPr>
          <a:xfrm>
            <a:off x="5575876" y="2060848"/>
            <a:ext cx="3388612" cy="1800200"/>
            <a:chOff x="5575876" y="2060848"/>
            <a:chExt cx="3388612" cy="1800200"/>
          </a:xfrm>
        </p:grpSpPr>
        <p:grpSp>
          <p:nvGrpSpPr>
            <p:cNvPr id="18" name="Group 17"/>
            <p:cNvGrpSpPr/>
            <p:nvPr/>
          </p:nvGrpSpPr>
          <p:grpSpPr>
            <a:xfrm>
              <a:off x="5575876" y="2060848"/>
              <a:ext cx="3388612" cy="1800200"/>
              <a:chOff x="5575876" y="2060848"/>
              <a:chExt cx="3388612" cy="1800200"/>
            </a:xfrm>
          </p:grpSpPr>
          <p:grpSp>
            <p:nvGrpSpPr>
              <p:cNvPr id="20" name="Group 19"/>
              <p:cNvGrpSpPr/>
              <p:nvPr/>
            </p:nvGrpSpPr>
            <p:grpSpPr>
              <a:xfrm>
                <a:off x="5575876" y="2060848"/>
                <a:ext cx="3388612" cy="1800200"/>
                <a:chOff x="1259632" y="2204864"/>
                <a:chExt cx="4608512" cy="2448272"/>
              </a:xfrm>
            </p:grpSpPr>
            <p:sp>
              <p:nvSpPr>
                <p:cNvPr id="32" name="Oval 31"/>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3" name="Oval 32"/>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4" name="Rectangle 33"/>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25" name="Rectangle 24"/>
                  <p:cNvSpPr/>
                  <p:nvPr/>
                </p:nvSpPr>
                <p:spPr>
                  <a:xfrm>
                    <a:off x="6755726" y="2767138"/>
                    <a:ext cx="803874"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r>
                            <a:rPr lang="da-DK" i="1">
                              <a:latin typeface="Cambria Math"/>
                              <a:ea typeface="Cambria Math"/>
                            </a:rPr>
                            <m:t>∩</m:t>
                          </m:r>
                          <m:r>
                            <a:rPr lang="da-DK" i="1">
                              <a:latin typeface="Cambria Math"/>
                              <a:ea typeface="Cambria Math"/>
                            </a:rPr>
                            <m:t>𝐵</m:t>
                          </m:r>
                        </m:oMath>
                      </m:oMathPara>
                    </a14:m>
                    <a:endParaRPr lang="en-GB"/>
                  </a:p>
                </p:txBody>
              </p:sp>
            </mc:Choice>
            <mc:Fallback>
              <p:sp>
                <p:nvSpPr>
                  <p:cNvPr id="20" name="Rectangle 19"/>
                  <p:cNvSpPr>
                    <a:spLocks noRot="1" noChangeAspect="1" noMove="1" noResize="1" noEditPoints="1" noAdjustHandles="1" noChangeArrowheads="1" noChangeShapeType="1" noTextEdit="1"/>
                  </p:cNvSpPr>
                  <p:nvPr/>
                </p:nvSpPr>
                <p:spPr>
                  <a:xfrm>
                    <a:off x="6755726" y="2767138"/>
                    <a:ext cx="803874" cy="369332"/>
                  </a:xfrm>
                  <a:prstGeom prst="rect">
                    <a:avLst/>
                  </a:prstGeom>
                  <a:blipFill rotWithShape="1">
                    <a:blip r:embed="rId4"/>
                    <a:stretch>
                      <a:fillRect/>
                    </a:stretch>
                  </a:blipFill>
                </p:spPr>
                <p:txBody>
                  <a:bodyPr/>
                  <a:lstStyle/>
                  <a:p>
                    <a:r>
                      <a:rPr lang="en-GB">
                        <a:noFill/>
                      </a:rPr>
                      <a:t> </a:t>
                    </a:r>
                  </a:p>
                </p:txBody>
              </p:sp>
            </mc:Fallback>
          </mc:AlternateContent>
          <mc:AlternateContent>
            <mc:Choice Requires="a14">
              <p:sp>
                <p:nvSpPr>
                  <p:cNvPr id="30" name="Rectangle 29"/>
                  <p:cNvSpPr/>
                  <p:nvPr/>
                </p:nvSpPr>
                <p:spPr>
                  <a:xfrm>
                    <a:off x="6118308" y="2767138"/>
                    <a:ext cx="385683"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oMath>
                      </m:oMathPara>
                    </a14:m>
                    <a:endParaRPr lang="en-GB"/>
                  </a:p>
                </p:txBody>
              </p:sp>
            </mc:Choice>
            <mc:Fallback>
              <p:sp>
                <p:nvSpPr>
                  <p:cNvPr id="21" name="Rectangle 20"/>
                  <p:cNvSpPr>
                    <a:spLocks noRot="1" noChangeAspect="1" noMove="1" noResize="1" noEditPoints="1" noAdjustHandles="1" noChangeArrowheads="1" noChangeShapeType="1" noTextEdit="1"/>
                  </p:cNvSpPr>
                  <p:nvPr/>
                </p:nvSpPr>
                <p:spPr>
                  <a:xfrm>
                    <a:off x="6118308" y="2767138"/>
                    <a:ext cx="385683" cy="369332"/>
                  </a:xfrm>
                  <a:prstGeom prst="rect">
                    <a:avLst/>
                  </a:prstGeom>
                  <a:blipFill rotWithShape="1">
                    <a:blip r:embed="rId5"/>
                    <a:stretch>
                      <a:fillRect/>
                    </a:stretch>
                  </a:blipFill>
                </p:spPr>
                <p:txBody>
                  <a:bodyPr/>
                  <a:lstStyle/>
                  <a:p>
                    <a:r>
                      <a:rPr lang="en-GB">
                        <a:noFill/>
                      </a:rPr>
                      <a:t> </a:t>
                    </a:r>
                  </a:p>
                </p:txBody>
              </p:sp>
            </mc:Fallback>
          </mc:AlternateContent>
          <mc:AlternateContent>
            <mc:Choice Requires="a14">
              <p:sp>
                <p:nvSpPr>
                  <p:cNvPr id="31" name="Rectangle 30"/>
                  <p:cNvSpPr/>
                  <p:nvPr/>
                </p:nvSpPr>
                <p:spPr>
                  <a:xfrm>
                    <a:off x="7812360" y="2767138"/>
                    <a:ext cx="396069"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𝐵</m:t>
                          </m:r>
                        </m:oMath>
                      </m:oMathPara>
                    </a14:m>
                    <a:endParaRPr lang="en-GB"/>
                  </a:p>
                </p:txBody>
              </p:sp>
            </mc:Choice>
            <mc:Fallback>
              <p:sp>
                <p:nvSpPr>
                  <p:cNvPr id="22" name="Rectangle 21"/>
                  <p:cNvSpPr>
                    <a:spLocks noRot="1" noChangeAspect="1" noMove="1" noResize="1" noEditPoints="1" noAdjustHandles="1" noChangeArrowheads="1" noChangeShapeType="1" noTextEdit="1"/>
                  </p:cNvSpPr>
                  <p:nvPr/>
                </p:nvSpPr>
                <p:spPr>
                  <a:xfrm>
                    <a:off x="7812360" y="2767138"/>
                    <a:ext cx="396069" cy="369332"/>
                  </a:xfrm>
                  <a:prstGeom prst="rect">
                    <a:avLst/>
                  </a:prstGeom>
                  <a:blipFill rotWithShape="1">
                    <a:blip r:embed="rId6"/>
                    <a:stretch>
                      <a:fillRect/>
                    </a:stretch>
                  </a:blipFill>
                </p:spPr>
                <p:txBody>
                  <a:bodyPr/>
                  <a:lstStyle/>
                  <a:p>
                    <a:r>
                      <a:rPr lang="en-GB">
                        <a:noFill/>
                      </a:rPr>
                      <a:t> </a:t>
                    </a:r>
                  </a:p>
                </p:txBody>
              </p:sp>
            </mc:Fallback>
          </mc:AlternateContent>
        </p:grpSp>
        <mc:AlternateContent>
          <mc:Choice Requires="a14">
            <p:sp>
              <p:nvSpPr>
                <p:cNvPr id="19" name="Rectangle 18"/>
                <p:cNvSpPr/>
                <p:nvPr/>
              </p:nvSpPr>
              <p:spPr>
                <a:xfrm>
                  <a:off x="8541758" y="2080253"/>
                  <a:ext cx="400751"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𝑈</m:t>
                        </m:r>
                      </m:oMath>
                    </m:oMathPara>
                  </a14:m>
                  <a:endParaRPr lang="en-GB"/>
                </a:p>
              </p:txBody>
            </p:sp>
          </mc:Choice>
          <mc:Fallback>
            <p:sp>
              <p:nvSpPr>
                <p:cNvPr id="18" name="Rectangle 17"/>
                <p:cNvSpPr>
                  <a:spLocks noRot="1" noChangeAspect="1" noMove="1" noResize="1" noEditPoints="1" noAdjustHandles="1" noChangeArrowheads="1" noChangeShapeType="1" noTextEdit="1"/>
                </p:cNvSpPr>
                <p:nvPr/>
              </p:nvSpPr>
              <p:spPr>
                <a:xfrm>
                  <a:off x="8541758" y="2080253"/>
                  <a:ext cx="400751" cy="369332"/>
                </a:xfrm>
                <a:prstGeom prst="rect">
                  <a:avLst/>
                </a:prstGeom>
                <a:blipFill rotWithShape="1">
                  <a:blip r:embed="rId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40846755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a:t>Eksempel for de basale regler for sandsynlighed</a:t>
            </a:r>
            <a:endParaRPr lang="da-DK"/>
          </a:p>
        </p:txBody>
      </p:sp>
      <mc:AlternateContent>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7"/>
                </a:pPr>
                <a:r>
                  <a:rPr lang="da-DK" sz="2000" smtClean="0">
                    <a:solidFill>
                      <a:schemeClr val="accent1">
                        <a:lumMod val="75000"/>
                      </a:schemeClr>
                    </a:solidFill>
                  </a:rPr>
                  <a:t>Bayes’ regel</a:t>
                </a: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rPr>
                            <m:t>|</m:t>
                          </m:r>
                          <m:r>
                            <a:rPr lang="da-DK" sz="2000" b="0" i="1" smtClean="0">
                              <a:latin typeface="Cambria Math"/>
                            </a:rPr>
                            <m:t>𝐵</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𝑃</m:t>
                          </m:r>
                          <m:r>
                            <a:rPr lang="da-DK" sz="2000" b="0" i="1" smtClean="0">
                              <a:latin typeface="Cambria Math"/>
                            </a:rPr>
                            <m:t>(</m:t>
                          </m:r>
                          <m:r>
                            <a:rPr lang="da-DK" sz="2000" b="0" i="1" smtClean="0">
                              <a:latin typeface="Cambria Math"/>
                            </a:rPr>
                            <m:t>𝐵</m:t>
                          </m:r>
                          <m:r>
                            <a:rPr lang="da-DK" sz="2000" b="0" i="1" smtClean="0">
                              <a:latin typeface="Cambria Math"/>
                            </a:rPr>
                            <m:t>|</m:t>
                          </m:r>
                          <m:r>
                            <a:rPr lang="da-DK" sz="2000" b="0" i="1" smtClean="0">
                              <a:latin typeface="Cambria Math"/>
                            </a:rPr>
                            <m:t>𝐴</m:t>
                          </m:r>
                          <m:r>
                            <a:rPr lang="da-DK" sz="2000" b="0" i="1" smtClean="0">
                              <a:latin typeface="Cambria Math"/>
                            </a:rPr>
                            <m:t>)∙</m:t>
                          </m:r>
                          <m:r>
                            <a:rPr lang="da-DK" sz="2000" b="0" i="1" smtClean="0">
                              <a:latin typeface="Cambria Math"/>
                              <a:ea typeface="Cambria Math"/>
                            </a:rPr>
                            <m:t>𝑃</m:t>
                          </m:r>
                          <m:r>
                            <a:rPr lang="da-DK" sz="2000" b="0" i="1" smtClean="0">
                              <a:latin typeface="Cambria Math"/>
                              <a:ea typeface="Cambria Math"/>
                            </a:rPr>
                            <m:t>(</m:t>
                          </m:r>
                          <m:r>
                            <a:rPr lang="da-DK" sz="2000" b="0" i="1" smtClean="0">
                              <a:latin typeface="Cambria Math"/>
                              <a:ea typeface="Cambria Math"/>
                            </a:rPr>
                            <m:t>𝐴</m:t>
                          </m:r>
                          <m:r>
                            <a:rPr lang="da-DK" sz="2000" b="0" i="1" smtClean="0">
                              <a:latin typeface="Cambria Math"/>
                              <a:ea typeface="Cambria Math"/>
                            </a:rPr>
                            <m:t>)</m:t>
                          </m:r>
                        </m:num>
                        <m:den>
                          <m:r>
                            <a:rPr lang="da-DK" sz="2000" b="0" i="1" smtClean="0">
                              <a:latin typeface="Cambria Math"/>
                            </a:rPr>
                            <m:t>𝑃</m:t>
                          </m:r>
                          <m:r>
                            <a:rPr lang="da-DK" sz="2000" b="0" i="1" smtClean="0">
                              <a:latin typeface="Cambria Math"/>
                            </a:rPr>
                            <m:t>(</m:t>
                          </m:r>
                          <m:r>
                            <a:rPr lang="da-DK" sz="2000" b="0" i="1" smtClean="0">
                              <a:latin typeface="Cambria Math"/>
                            </a:rPr>
                            <m:t>𝐵</m:t>
                          </m:r>
                          <m:r>
                            <a:rPr lang="da-DK" sz="2000" b="0" i="1" smtClean="0">
                              <a:latin typeface="Cambria Math"/>
                            </a:rPr>
                            <m:t>)</m:t>
                          </m:r>
                        </m:den>
                      </m:f>
                      <m:groupChr>
                        <m:groupChrPr>
                          <m:chr m:val="⇒"/>
                          <m:pos m:val="bot"/>
                          <m:vertJc m:val="bot"/>
                          <m:ctrlPr>
                            <a:rPr lang="da-DK" sz="2000" b="0" i="1" smtClean="0">
                              <a:latin typeface="Cambria Math" panose="02040503050406030204" pitchFamily="18" charset="0"/>
                            </a:rPr>
                          </m:ctrlPr>
                        </m:groupChrPr>
                        <m:e>
                          <m:r>
                            <a:rPr lang="en-US" sz="2000" b="0" i="1" smtClean="0">
                              <a:latin typeface="Cambria Math" panose="02040503050406030204" pitchFamily="18" charset="0"/>
                            </a:rPr>
                            <m:t> </m:t>
                          </m:r>
                        </m:e>
                      </m:groupCh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i="1">
                          <a:latin typeface="Cambria Math"/>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r>
                            <a:rPr lang="da-DK" sz="2000" i="1">
                              <a:latin typeface="Cambria Math"/>
                            </a:rPr>
                            <m:t> </m:t>
                          </m:r>
                        </m:e>
                        <m:e>
                          <m:r>
                            <a:rPr lang="da-DK" sz="2000" i="1">
                              <a:latin typeface="Cambria Math"/>
                            </a:rPr>
                            <m:t> </m:t>
                          </m:r>
                          <m:r>
                            <a:rPr lang="da-DK" sz="2000" i="1">
                              <a:latin typeface="Cambria Math"/>
                            </a:rPr>
                            <m:t>𝐴</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e>
                      </m:d>
                    </m:oMath>
                  </m:oMathPara>
                </a14:m>
                <a:br>
                  <a:rPr lang="da-DK" sz="2000" smtClean="0"/>
                </a:br>
                <a:br>
                  <a:rPr lang="da-DK"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Mand</m:t>
                          </m:r>
                          <m:r>
                            <m:rPr>
                              <m:sty m:val="p"/>
                            </m:rPr>
                            <a:rPr lang="da-DK" sz="2000">
                              <a:latin typeface="Cambria Math"/>
                            </a:rPr>
                            <m:t> | </m:t>
                          </m:r>
                          <m:r>
                            <m:rPr>
                              <m:sty m:val="p"/>
                            </m:rPr>
                            <a:rPr lang="da-DK" sz="2000">
                              <a:latin typeface="Cambria Math"/>
                            </a:rPr>
                            <m:t>Maskin</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Maskin</m:t>
                          </m:r>
                        </m:e>
                      </m:d>
                      <m:r>
                        <a:rPr lang="da-DK" sz="2000" b="0" i="1"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263</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263</m:t>
                          </m:r>
                        </m:num>
                        <m:den>
                          <m:r>
                            <a:rPr lang="da-DK" sz="2000" i="1">
                              <a:latin typeface="Cambria Math"/>
                              <a:ea typeface="Cambria Math"/>
                            </a:rPr>
                            <m:t>470</m:t>
                          </m:r>
                        </m:den>
                      </m:f>
                      <m:r>
                        <a:rPr lang="da-DK" sz="2000" b="0" i="1"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470</m:t>
                          </m:r>
                        </m:den>
                      </m:f>
                      <m:r>
                        <a:rPr lang="da-DK" sz="2000" b="0" i="1" smtClean="0">
                          <a:latin typeface="Cambria Math"/>
                          <a:ea typeface="Cambria Math"/>
                        </a:rPr>
                        <m:t>=0.47</m:t>
                      </m:r>
                    </m:oMath>
                  </m:oMathPara>
                </a14:m>
                <a:r>
                  <a:rPr lang="da-DK" sz="2000" i="1" smtClean="0">
                    <a:latin typeface="Cambria Math"/>
                  </a:rPr>
                  <a:t> </a:t>
                </a:r>
                <a:br>
                  <a:rPr lang="da-DK" sz="2000" i="1" smtClean="0">
                    <a:latin typeface="Cambria Math"/>
                  </a:rPr>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Maskin</m:t>
                          </m:r>
                          <m:r>
                            <m:rPr>
                              <m:sty m:val="p"/>
                            </m:rPr>
                            <a:rPr lang="da-DK" sz="2000">
                              <a:latin typeface="Cambria Math"/>
                            </a:rPr>
                            <m:t> | </m:t>
                          </m:r>
                          <m:r>
                            <m:rPr>
                              <m:sty m:val="p"/>
                            </m:rPr>
                            <a:rPr lang="da-DK" sz="2000">
                              <a:latin typeface="Cambria Math"/>
                            </a:rPr>
                            <m:t>Mand</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rPr>
                            <m:t>Mand</m:t>
                          </m:r>
                        </m:e>
                      </m:d>
                      <m:r>
                        <a:rPr lang="da-DK" sz="2000" b="0" i="1"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b="0" i="1" smtClean="0">
                              <a:latin typeface="Cambria Math"/>
                              <a:ea typeface="Cambria Math"/>
                            </a:rPr>
                            <m:t>334</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334</m:t>
                          </m:r>
                        </m:num>
                        <m:den>
                          <m:r>
                            <a:rPr lang="da-DK" sz="2000" i="1">
                              <a:latin typeface="Cambria Math"/>
                              <a:ea typeface="Cambria Math"/>
                            </a:rPr>
                            <m:t>470</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470</m:t>
                          </m:r>
                        </m:den>
                      </m:f>
                      <m:r>
                        <a:rPr lang="da-DK" sz="2000" i="1">
                          <a:latin typeface="Cambria Math"/>
                          <a:ea typeface="Cambria Math"/>
                        </a:rPr>
                        <m:t>=0.47</m:t>
                      </m:r>
                    </m:oMath>
                  </m:oMathPara>
                </a14:m>
                <a:r>
                  <a:rPr lang="da-DK" sz="2000" b="0" i="1" smtClean="0">
                    <a:latin typeface="Cambria Math"/>
                    <a:ea typeface="Cambria Math"/>
                  </a:rPr>
                  <a:t> .</a:t>
                </a:r>
                <a:br>
                  <a:rPr lang="da-DK" sz="2000" b="0" i="1" smtClean="0">
                    <a:latin typeface="Cambria Math"/>
                    <a:ea typeface="Cambria Math"/>
                  </a:rPr>
                </a:br>
                <a:r>
                  <a:rPr lang="da-DK" sz="2000"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a:blip r:embed="rId3"/>
                <a:stretch>
                  <a:fillRect l="-79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103</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3607286179"/>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95731546"/>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Eksempel (medicinsk)</a:t>
            </a:r>
            <a:endParaRPr lang="da-DK"/>
          </a:p>
        </p:txBody>
      </p:sp>
      <mc:AlternateContent>
        <mc:Choice Requires="a14">
          <p:sp>
            <p:nvSpPr>
              <p:cNvPr id="3" name="Content Placeholder 2"/>
              <p:cNvSpPr>
                <a:spLocks noGrp="1"/>
              </p:cNvSpPr>
              <p:nvPr>
                <p:ph idx="1"/>
              </p:nvPr>
            </p:nvSpPr>
            <p:spPr/>
            <p:txBody>
              <a:bodyPr/>
              <a:lstStyle/>
              <a:p>
                <a:pPr marL="0" indent="0">
                  <a:buNone/>
                </a:pPr>
                <a:r>
                  <a:rPr lang="da-DK" smtClean="0"/>
                  <a:t>En mand går til lægen med et særligt symptom. Symptomet kan være tegn på, at han har en bestemt sygdom. </a:t>
                </a:r>
              </a:p>
              <a:p>
                <a:r>
                  <a:rPr lang="da-DK" smtClean="0"/>
                  <a:t>Man ved, at manden tilhører en genetisk subpopulation, hvor 10 % lider af sygdommen </a:t>
                </a:r>
                <a:endParaRPr lang="da-DK" smtClean="0"/>
              </a:p>
              <a:p>
                <a:r>
                  <a:rPr lang="da-DK" smtClean="0"/>
                  <a:t>Af dem, der lider af sygdommen, har </a:t>
                </a:r>
                <a14:m>
                  <m:oMathPara>
                    <m:oMathParaPr>
                      <m:jc/>
                    </m:oMathParaPr>
                    <m:oMath>
                      <m:r>
                        <a:rPr lang="da-DK" i="1" smtClean="0">
                          <a:latin typeface="Cambria Math" panose="02040503050406030204" pitchFamily="18" charset="0"/>
                        </a:rPr>
                        <m:t>75</m:t>
                      </m:r>
                    </m:oMath>
                  </m:oMathPara>
                </a14:m>
                <a:r>
                  <a:rPr lang="da-DK" smtClean="0"/>
                  <a:t> % symptomet</a:t>
                </a:r>
                <a:endParaRPr lang="da-DK" smtClean="0"/>
              </a:p>
              <a:p>
                <a14:m>
                  <m:oMathPara>
                    <m:oMathParaPr>
                      <m:jc/>
                    </m:oMathParaPr>
                    <m:oMath>
                      <m:r>
                        <a:rPr lang="da-DK" i="1" smtClean="0">
                          <a:latin typeface="Cambria Math" panose="02040503050406030204" pitchFamily="18" charset="0"/>
                        </a:rPr>
                        <m:t>5</m:t>
                      </m:r>
                    </m:oMath>
                  </m:oMathPara>
                </a14:m>
                <a:r>
                  <a:rPr lang="da-DK" smtClean="0"/>
                  <a:t> % af dem, der ikke lider af sygdommen har alligevel symptomet</a:t>
                </a:r>
                <a:br>
                  <a:rPr lang="da-DK" smtClean="0"/>
                </a:br>
                <a:endParaRPr lang="da-DK" smtClean="0"/>
              </a:p>
              <a:p>
                <a:pPr marL="457200" indent="-457200">
                  <a:buFont typeface="+mj-lt"/>
                  <a:buAutoNum type="alphaLcParenR"/>
                </a:pPr>
                <a:r>
                  <a:rPr lang="da-DK" smtClean="0"/>
                  <a:t>Hvad er sandsynligheden for, at manden har sygdommen?</a:t>
                </a:r>
              </a:p>
              <a:p>
                <a:pPr marL="457200" indent="-457200">
                  <a:buFont typeface="+mj-lt"/>
                  <a:buAutoNum type="alphaLcParenR"/>
                </a:pPr>
                <a:r>
                  <a:rPr lang="da-DK" smtClean="0"/>
                  <a:t>Ændrer </a:t>
                </a:r>
                <a:r>
                  <a:rPr lang="da-DK"/>
                  <a:t>denne sandsynlighed sig, hvis forekomsten af sygdommen i subpopulationen er </a:t>
                </a:r>
                <a14:m>
                  <m:oMathPara>
                    <m:oMathParaPr>
                      <m:jc/>
                    </m:oMathParaPr>
                    <m:oMath>
                      <m:r>
                        <a:rPr lang="da-DK" i="1" smtClean="0">
                          <a:latin typeface="Cambria Math" panose="02040503050406030204" pitchFamily="18" charset="0"/>
                        </a:rPr>
                        <m:t>1</m:t>
                      </m:r>
                    </m:oMath>
                  </m:oMathPara>
                </a14:m>
                <a:r>
                  <a:rPr lang="da-DK" smtClean="0"/>
                  <a:t> % </a:t>
                </a:r>
                <a:r>
                  <a:rPr lang="da-DK"/>
                  <a:t>snarere end </a:t>
                </a:r>
                <a14:m>
                  <m:oMathPara>
                    <m:oMathParaPr>
                      <m:jc/>
                    </m:oMathParaPr>
                    <m:oMath>
                      <m:r>
                        <a:rPr lang="da-DK" i="1" smtClean="0">
                          <a:latin typeface="Cambria Math" panose="02040503050406030204" pitchFamily="18" charset="0"/>
                        </a:rPr>
                        <m:t>10</m:t>
                      </m:r>
                    </m:oMath>
                  </m:oMathPara>
                </a14:m>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58" t="-891"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104</a:t>
            </a:fld>
            <a:endParaRPr lang="da-DK"/>
          </a:p>
        </p:txBody>
      </p:sp>
    </p:spTree>
    <p:extLst>
      <p:ext uri="{BB962C8B-B14F-4D97-AF65-F5344CB8AC3E}">
        <p14:creationId xmlns:p14="http://schemas.microsoft.com/office/powerpoint/2010/main" val="2500468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a:solidFill>
                  <a:schemeClr val="tx1"/>
                </a:solidFill>
              </a:rPr>
              <a:t>4</a:t>
            </a:r>
            <a:r>
              <a:rPr lang="da-DK" smtClean="0">
                <a:solidFill>
                  <a:schemeClr val="tx1"/>
                </a:solidFill>
              </a:rPr>
              <a:t>. </a:t>
            </a:r>
            <a:br>
              <a:rPr lang="da-DK" smtClean="0">
                <a:solidFill>
                  <a:schemeClr val="tx1"/>
                </a:solidFill>
              </a:rPr>
            </a:br>
            <a:r>
              <a:rPr lang="da-DK" smtClean="0">
                <a:solidFill>
                  <a:schemeClr val="tx1"/>
                </a:solidFill>
              </a:rPr>
              <a:t>Sandsynlighedsfordelinger</a:t>
            </a:r>
            <a:br>
              <a:rPr lang="da-DK" smtClean="0"/>
            </a:br>
            <a:r>
              <a:rPr lang="da-DK" sz="2400">
                <a:solidFill>
                  <a:prstClr val="black"/>
                </a:solidFill>
              </a:rPr>
              <a:t>(afsnit </a:t>
            </a:r>
            <a:r>
              <a:rPr lang="da-DK" sz="2400" smtClean="0">
                <a:solidFill>
                  <a:prstClr val="black"/>
                </a:solidFill>
              </a:rPr>
              <a:t>4.1-4.2, 4.4, 4.6-4.7)</a:t>
            </a:r>
            <a:r>
              <a:rPr lang="da-DK" sz="1000" smtClean="0"/>
              <a:t> </a:t>
            </a:r>
            <a:br>
              <a:rPr lang="da-DK" smtClean="0"/>
            </a:b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105</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Allans terningspil</a:t>
            </a:r>
            <a:endParaRPr lang="en-GB"/>
          </a:p>
        </p:txBody>
      </p:sp>
      <p:sp>
        <p:nvSpPr>
          <p:cNvPr id="6" name="Content Placeholder 5"/>
          <p:cNvSpPr>
            <a:spLocks noGrp="1"/>
          </p:cNvSpPr>
          <p:nvPr>
            <p:ph idx="1"/>
          </p:nvPr>
        </p:nvSpPr>
        <p:spPr/>
        <p:txBody>
          <a:bodyPr/>
          <a:lstStyle/>
          <a:p>
            <a:r>
              <a:rPr lang="en-US" smtClean="0"/>
              <a:t>Det koster 50 kr at spille</a:t>
            </a:r>
          </a:p>
          <a:p>
            <a:r>
              <a:rPr lang="en-US" smtClean="0"/>
              <a:t>Et spil består i et kast med en terning</a:t>
            </a:r>
          </a:p>
          <a:p>
            <a:r>
              <a:rPr lang="en-US" smtClean="0"/>
              <a:t>Hvis du slår 6, vinder du 200 kr. </a:t>
            </a:r>
            <a:br>
              <a:rPr lang="en-US" smtClean="0"/>
            </a:br>
            <a:r>
              <a:rPr lang="en-US" smtClean="0"/>
              <a:t>Hvis du slår 1, vinder du 50 kr. </a:t>
            </a:r>
            <a:br>
              <a:rPr lang="en-US" smtClean="0"/>
            </a:br>
            <a:r>
              <a:rPr lang="en-US" smtClean="0"/>
              <a:t>Hvis du slår 2, 3, 4 eller 5 vinder du ingenting</a:t>
            </a:r>
          </a:p>
          <a:p>
            <a:r>
              <a:rPr lang="en-US" smtClean="0"/>
              <a:t>Kan du forvente at tabe eller vinde penge i det lange løb?</a:t>
            </a:r>
          </a:p>
          <a:p>
            <a:r>
              <a:rPr lang="en-US" smtClean="0"/>
              <a:t>Det kan vi beregne med en </a:t>
            </a:r>
            <a:r>
              <a:rPr lang="en-US" smtClean="0">
                <a:solidFill>
                  <a:schemeClr val="accent1">
                    <a:lumMod val="75000"/>
                  </a:schemeClr>
                </a:solidFill>
              </a:rPr>
              <a:t>stokastisk variabel</a:t>
            </a:r>
            <a:r>
              <a:rPr lang="en-US" smtClean="0"/>
              <a:t>.</a:t>
            </a:r>
            <a:endParaRPr lang="en-GB"/>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106</a:t>
            </a:fld>
            <a:endParaRPr lang="da-DK">
              <a:solidFill>
                <a:prstClr val="black">
                  <a:tint val="75000"/>
                </a:prstClr>
              </a:solidFill>
            </a:endParaRPr>
          </a:p>
        </p:txBody>
      </p:sp>
      <p:pic>
        <p:nvPicPr>
          <p:cNvPr id="7" name="Picture 2" descr="http://www.kelz0r.dk/magic/images/snydeterningsort.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52320" y="1268760"/>
            <a:ext cx="1011432" cy="97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8677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Stokastisk variabel (tilfældighedsvariabel)</a:t>
            </a:r>
            <a:endParaRPr lang="da-DK"/>
          </a:p>
        </p:txBody>
      </p:sp>
      <mc:AlternateContent>
        <mc:Choice Requires="a14">
          <p:sp>
            <p:nvSpPr>
              <p:cNvPr id="3" name="Content Placeholder 2"/>
              <p:cNvSpPr>
                <a:spLocks noGrp="1"/>
              </p:cNvSpPr>
              <p:nvPr>
                <p:ph idx="1"/>
              </p:nvPr>
            </p:nvSpPr>
            <p:spPr/>
            <p:txBody>
              <a:bodyPr/>
              <a:lstStyle/>
              <a:p>
                <a:r>
                  <a:rPr lang="da-DK" sz="2200" smtClean="0"/>
                  <a:t>En </a:t>
                </a:r>
                <a:r>
                  <a:rPr lang="da-DK" sz="2200" smtClean="0">
                    <a:solidFill>
                      <a:schemeClr val="tx2"/>
                    </a:solidFill>
                  </a:rPr>
                  <a:t>stokastisk variabel</a:t>
                </a:r>
                <a:r>
                  <a:rPr lang="da-DK" sz="2200" smtClean="0"/>
                  <a:t> (</a:t>
                </a:r>
                <a:r>
                  <a:rPr lang="da-DK" sz="2200" i="1" err="1" smtClean="0">
                    <a:solidFill>
                      <a:schemeClr val="accent1">
                        <a:lumMod val="75000"/>
                      </a:schemeClr>
                    </a:solidFill>
                  </a:rPr>
                  <a:t>random variable</a:t>
                </a:r>
                <a:r>
                  <a:rPr lang="da-DK" sz="2200" smtClean="0"/>
                  <a:t>) er en variabel (funktion), der bruges til at beskrive tilfældige eksperimenter, hvor udfaldet ikke kendes på forhånd</a:t>
                </a:r>
              </a:p>
              <a:p>
                <a:r>
                  <a:rPr lang="da-DK" sz="2200" smtClean="0"/>
                  <a:t>En stokastisk variabel </a:t>
                </a:r>
                <a14:m>
                  <m:oMathPara>
                    <m:oMathParaPr>
                      <m:jc/>
                    </m:oMathParaPr>
                    <m:oMath>
                      <m:r>
                        <a:rPr lang="da-DK" sz="2200" i="1" smtClean="0">
                          <a:latin typeface="Cambria Math" panose="02040503050406030204" pitchFamily="18" charset="0"/>
                        </a:rPr>
                        <m:t>𝑋</m:t>
                      </m:r>
                    </m:oMath>
                  </m:oMathPara>
                </a14:m>
                <a:r>
                  <a:rPr lang="da-DK" sz="2200" smtClean="0"/>
                  <a:t> er en funktion fra udfaldsrummet </a:t>
                </a:r>
                <a14:m>
                  <m:oMathPara>
                    <m:oMathParaPr>
                      <m:jc/>
                    </m:oMathParaPr>
                    <m:oMath>
                      <m:r>
                        <a:rPr lang="da-DK" sz="2200" i="1" smtClean="0">
                          <a:latin typeface="Cambria Math" panose="02040503050406030204" pitchFamily="18" charset="0"/>
                        </a:rPr>
                        <m:t>𝑈</m:t>
                      </m:r>
                    </m:oMath>
                  </m:oMathPara>
                </a14:m>
                <a:r>
                  <a:rPr lang="da-DK" sz="2200" smtClean="0"/>
                  <a:t> til de reelle tal </a:t>
                </a:r>
              </a:p>
              <a:p>
                <a:r>
                  <a:rPr lang="da-DK" sz="2200" smtClean="0"/>
                  <a:t>F.eks. kan vi beskrive eksperimentet at slå plat og krone med en stokastisk variabel </a:t>
                </a:r>
                <a14:m>
                  <m:oMathPara>
                    <m:oMathParaPr>
                      <m:jc/>
                    </m:oMathParaPr>
                    <m:oMath>
                      <m:r>
                        <a:rPr lang="da-DK" sz="2200" i="1" smtClean="0">
                          <a:latin typeface="Cambria Math" panose="02040503050406030204" pitchFamily="18" charset="0"/>
                        </a:rPr>
                        <m:t>𝑋</m:t>
                      </m:r>
                    </m:oMath>
                  </m:oMathPara>
                </a14:m>
                <a:r>
                  <a:rPr lang="da-DK" sz="2200" i="1" smtClean="0"/>
                  <a:t>,</a:t>
                </a:r>
                <a:r>
                  <a:rPr lang="da-DK" sz="2200" smtClean="0"/>
                  <a:t> hvor vi tilknytter værdierne </a:t>
                </a:r>
                <a14:m>
                  <m:oMathPara>
                    <m:oMathParaPr>
                      <m:jc/>
                    </m:oMathParaPr>
                    <m:oMath>
                      <m:r>
                        <a:rPr lang="da-DK" sz="2200" i="1" smtClean="0">
                          <a:latin typeface="Cambria Math" panose="02040503050406030204" pitchFamily="18" charset="0"/>
                        </a:rPr>
                        <m:t>1</m:t>
                      </m:r>
                    </m:oMath>
                  </m:oMathPara>
                </a14:m>
                <a:r>
                  <a:rPr lang="da-DK" sz="2200" smtClean="0"/>
                  <a:t> og </a:t>
                </a:r>
                <a14:m>
                  <m:oMathPara>
                    <m:oMathParaPr>
                      <m:jc/>
                    </m:oMathParaPr>
                    <m:oMath>
                      <m:r>
                        <a:rPr lang="da-DK" sz="2200" i="1" smtClean="0">
                          <a:latin typeface="Cambria Math" panose="02040503050406030204" pitchFamily="18" charset="0"/>
                        </a:rPr>
                        <m:t>2</m:t>
                      </m:r>
                    </m:oMath>
                  </m:oMathPara>
                </a14:m>
                <a:r>
                  <a:rPr lang="da-DK" sz="2200" smtClean="0"/>
                  <a:t> til hhv. plat og krone</a:t>
                </a:r>
              </a:p>
              <a:p>
                <a:r>
                  <a:rPr lang="da-DK" sz="2200" smtClean="0"/>
                  <a:t>Vi ved at </a:t>
                </a:r>
                <a14:m>
                  <m:oMathPara>
                    <m:oMathParaPr>
                      <m:jc/>
                    </m:oMathParaPr>
                    <m:oMath>
                      <m:r>
                        <a:rPr lang="da-DK" sz="2200" i="1" smtClean="0">
                          <a:latin typeface="Cambria Math" panose="02040503050406030204" pitchFamily="18" charset="0"/>
                        </a:rPr>
                        <m:t>𝑋</m:t>
                      </m:r>
                    </m:oMath>
                  </m:oMathPara>
                </a14:m>
                <a:r>
                  <a:rPr lang="da-DK" sz="2200" smtClean="0"/>
                  <a:t> giver enten </a:t>
                </a:r>
                <a14:m>
                  <m:oMathPara>
                    <m:oMathParaPr>
                      <m:jc/>
                    </m:oMathParaPr>
                    <m:oMath>
                      <m:r>
                        <a:rPr lang="da-DK" sz="2200" i="1" smtClean="0">
                          <a:latin typeface="Cambria Math" panose="02040503050406030204" pitchFamily="18" charset="0"/>
                        </a:rPr>
                        <m:t>1</m:t>
                      </m:r>
                    </m:oMath>
                  </m:oMathPara>
                </a14:m>
                <a:r>
                  <a:rPr lang="da-DK" sz="2200" smtClean="0"/>
                  <a:t> eller </a:t>
                </a:r>
                <a14:m>
                  <m:oMathPara>
                    <m:oMathParaPr>
                      <m:jc/>
                    </m:oMathParaPr>
                    <m:oMath>
                      <m:r>
                        <a:rPr lang="da-DK" sz="2200" i="1" smtClean="0">
                          <a:latin typeface="Cambria Math" panose="02040503050406030204" pitchFamily="18" charset="0"/>
                        </a:rPr>
                        <m:t>2</m:t>
                      </m:r>
                    </m:oMath>
                  </m:oMathPara>
                </a14:m>
                <a:r>
                  <a:rPr lang="da-DK" sz="2200" smtClean="0"/>
                  <a:t> hver gang, men vi ved ikke hvilken </a:t>
                </a:r>
                <a:endParaRPr lang="da-DK" sz="2200" smtClean="0"/>
              </a:p>
              <a:p>
                <a:r>
                  <a:rPr lang="da-DK" sz="2200" smtClean="0"/>
                  <a:t>I eksperimentet med to terninger er </a:t>
                </a:r>
                <a14:m>
                  <m:oMathPara>
                    <m:oMathParaPr>
                      <m:jc/>
                    </m:oMathParaPr>
                    <m:oMath>
                      <m:r>
                        <a:rPr lang="da-DK" sz="2200" i="1" smtClean="0">
                          <a:latin typeface="Cambria Math" panose="02040503050406030204" pitchFamily="18" charset="0"/>
                        </a:rPr>
                        <m:t>𝑋</m:t>
                      </m:r>
                    </m:oMath>
                  </m:oMathPara>
                </a14:m>
                <a:r>
                  <a:rPr lang="da-DK" sz="2200" smtClean="0"/>
                  <a:t> en stokastisk variabel, der beskriver samlet antal øjne, f.eks. tilknyttes værdien </a:t>
                </a:r>
                <a14:m>
                  <m:oMathPara>
                    <m:oMathParaPr>
                      <m:jc/>
                    </m:oMathParaPr>
                    <m:oMath>
                      <m:r>
                        <a:rPr lang="en-US" sz="2200" b="0" i="1" smtClean="0">
                          <a:latin typeface="Cambria Math" panose="02040503050406030204" pitchFamily="18" charset="0"/>
                        </a:rPr>
                        <m:t>𝑥</m:t>
                      </m:r>
                      <m:r>
                        <a:rPr lang="da-DK" sz="2200" b="0" i="1" smtClean="0">
                          <a:latin typeface="Cambria Math"/>
                        </a:rPr>
                        <m:t>=5</m:t>
                      </m:r>
                    </m:oMath>
                  </m:oMathPara>
                </a14:m>
                <a:r>
                  <a:rPr lang="da-DK" sz="2200" smtClean="0"/>
                  <a:t> til udfaldet, at der slås en to’er og en tre’er eller en en’er og en fir’er</a:t>
                </a:r>
                <a:endParaRPr lang="da-DK" sz="2200" smtClean="0"/>
              </a:p>
              <a:p>
                <a:r>
                  <a:rPr lang="da-DK" sz="2200" smtClean="0"/>
                  <a:t>Det er normalt at bruge store bogstaver (f.eks. </a:t>
                </a:r>
                <a14:m>
                  <m:oMathPara>
                    <m:oMathParaPr>
                      <m:jc/>
                    </m:oMathParaPr>
                    <m:oMath>
                      <m:r>
                        <a:rPr lang="da-DK" sz="2200" i="1" smtClean="0">
                          <a:latin typeface="Cambria Math" panose="02040503050406030204" pitchFamily="18" charset="0"/>
                        </a:rPr>
                        <m:t>𝑋</m:t>
                      </m:r>
                    </m:oMath>
                  </m:oMathPara>
                </a14:m>
                <a:r>
                  <a:rPr lang="da-DK" sz="2200" smtClean="0"/>
                  <a:t> og </a:t>
                </a:r>
                <a14:m>
                  <m:oMathPara>
                    <m:oMathParaPr>
                      <m:jc/>
                    </m:oMathParaPr>
                    <m:oMath>
                      <m:r>
                        <a:rPr lang="da-DK" sz="2200" i="1" smtClean="0">
                          <a:latin typeface="Cambria Math" panose="02040503050406030204" pitchFamily="18" charset="0"/>
                        </a:rPr>
                        <m:t>𝑌</m:t>
                      </m:r>
                    </m:oMath>
                  </m:oMathPara>
                </a14:m>
                <a:r>
                  <a:rPr lang="da-DK" sz="2200" smtClean="0"/>
                  <a:t>) til at betegne en stokastisk variabel og små bogstaver (f.eks. </a:t>
                </a:r>
                <a14:m>
                  <m:oMathPara>
                    <m:oMathParaPr>
                      <m:jc/>
                    </m:oMathParaPr>
                    <m:oMath>
                      <m:r>
                        <a:rPr lang="da-DK" sz="2200" i="1" smtClean="0">
                          <a:latin typeface="Cambria Math" panose="02040503050406030204" pitchFamily="18" charset="0"/>
                        </a:rPr>
                        <m:t>𝑥</m:t>
                      </m:r>
                    </m:oMath>
                  </m:oMathPara>
                </a14:m>
                <a:r>
                  <a:rPr lang="da-DK" sz="2200" i="1" smtClean="0"/>
                  <a:t> </a:t>
                </a:r>
                <a:r>
                  <a:rPr lang="da-DK" sz="2200" smtClean="0"/>
                  <a:t>og </a:t>
                </a:r>
                <a14:m>
                  <m:oMathPara>
                    <m:oMathParaPr>
                      <m:jc/>
                    </m:oMathParaPr>
                    <m:oMath>
                      <m:r>
                        <a:rPr lang="da-DK" sz="2200" i="1" smtClean="0">
                          <a:latin typeface="Cambria Math" panose="02040503050406030204" pitchFamily="18" charset="0"/>
                        </a:rPr>
                        <m:t>𝑦</m:t>
                      </m:r>
                    </m:oMath>
                  </m:oMathPara>
                </a14:m>
                <a:r>
                  <a:rPr lang="da-DK" sz="2200" smtClean="0"/>
                  <a:t>) til at betegne variablens værdier.</a:t>
                </a: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868" b="-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107</a:t>
            </a:fld>
            <a:endParaRPr lang="da-DK"/>
          </a:p>
        </p:txBody>
      </p:sp>
    </p:spTree>
    <p:extLst>
      <p:ext uri="{BB962C8B-B14F-4D97-AF65-F5344CB8AC3E}">
        <p14:creationId xmlns:p14="http://schemas.microsoft.com/office/powerpoint/2010/main" val="18681068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Eksempler på stokastiske variable</a:t>
            </a:r>
            <a:endParaRPr lang="da-DK"/>
          </a:p>
        </p:txBody>
      </p:sp>
      <mc:AlternateContent>
        <mc:Choice Requires="a14">
          <p:sp>
            <p:nvSpPr>
              <p:cNvPr id="3" name="Content Placeholder 2"/>
              <p:cNvSpPr>
                <a:spLocks noGrp="1"/>
              </p:cNvSpPr>
              <p:nvPr>
                <p:ph idx="1"/>
              </p:nvPr>
            </p:nvSpPr>
            <p:spPr/>
            <p:txBody>
              <a:bodyPr/>
              <a:lstStyle/>
              <a:p>
                <a:r>
                  <a:rPr lang="da-DK" sz="2000" smtClean="0"/>
                  <a:t>Vi kan ikke forudsige udfaldet af en stokastisk variabel, men vi kan udtale os om sandsynligheden for ethvert udfald. F.eks.:</a:t>
                </a:r>
              </a:p>
              <a:p>
                <a:r>
                  <a:rPr lang="da-DK" sz="2000" smtClean="0"/>
                  <a:t>Plat og krone:</a:t>
                </a:r>
                <a:br>
                  <a:rPr lang="da-DK" sz="2000" smtClean="0"/>
                </a:b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𝑋</m:t>
                          </m:r>
                          <m:r>
                            <a:rPr lang="da-DK" sz="2000" b="0" i="1" smtClean="0">
                              <a:latin typeface="Cambria Math"/>
                            </a:rPr>
                            <m:t>=1</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oMath>
                  </m:oMathPara>
                </a14:m>
                <a:r>
                  <a:rPr lang="da-DK" sz="2000" smtClean="0"/>
                  <a:t> </a:t>
                </a:r>
                <a:br>
                  <a:rPr lang="da-DK"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=1</m:t>
                          </m:r>
                        </m:e>
                      </m:d>
                    </m:oMath>
                  </m:oMathPara>
                </a14:m>
                <a:r>
                  <a:rPr lang="da-DK" sz="2000" smtClean="0"/>
                  <a:t> angiver ”Sandsynligheden for at den stokastiske variabel </a:t>
                </a:r>
                <a14:m>
                  <m:oMathPara>
                    <m:oMathParaPr>
                      <m:jc/>
                    </m:oMathParaPr>
                    <m:oMath>
                      <m:r>
                        <a:rPr lang="en-US" sz="2000" b="0" i="1" smtClean="0">
                          <a:latin typeface="Cambria Math" panose="02040503050406030204" pitchFamily="18" charset="0"/>
                        </a:rPr>
                        <m:t>𝑋</m:t>
                      </m:r>
                    </m:oMath>
                  </m:oMathPara>
                </a14:m>
                <a:r>
                  <a:rPr lang="da-DK" sz="2000" smtClean="0"/>
                  <a:t> antager værdien 1”, m.a.o. sandsynligheden for at slå plat</a:t>
                </a:r>
              </a:p>
              <a:p>
                <a:r>
                  <a:rPr lang="da-DK" sz="2000" smtClean="0"/>
                  <a:t>Antal plat med to mønter:</a:t>
                </a:r>
                <a:br>
                  <a:rPr lang="da-DK" sz="2000"/>
                </a:b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=1</m:t>
                          </m:r>
                        </m:e>
                      </m:d>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rPr>
                            <m:t>1</m:t>
                          </m:r>
                        </m:num>
                        <m:den>
                          <m:r>
                            <a:rPr lang="da-DK" sz="2000" i="1">
                              <a:latin typeface="Cambria Math"/>
                            </a:rPr>
                            <m:t>2</m:t>
                          </m:r>
                        </m:den>
                      </m:f>
                      <m:r>
                        <a:rPr lang="da-DK" sz="2000" b="0" i="1" smtClean="0">
                          <a:latin typeface="Cambria Math"/>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=0</m:t>
                          </m:r>
                        </m:e>
                      </m:d>
                      <m:r>
                        <a:rPr lang="da-DK" sz="2000" b="0" i="1" smtClean="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=2</m:t>
                          </m:r>
                        </m:e>
                      </m:d>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rPr>
                            <m:t>1</m:t>
                          </m:r>
                        </m:num>
                        <m:den>
                          <m:r>
                            <a:rPr lang="da-DK" sz="2000" b="0" i="1" smtClean="0">
                              <a:latin typeface="Cambria Math"/>
                            </a:rPr>
                            <m:t>4</m:t>
                          </m:r>
                        </m:den>
                      </m:f>
                    </m:oMath>
                  </m:oMathPara>
                </a14:m>
                <a:endParaRPr lang="da-DK" sz="2000"/>
              </a:p>
              <a:p>
                <a:r>
                  <a:rPr lang="da-DK" sz="2000" smtClean="0"/>
                  <a:t>Terning:</a:t>
                </a:r>
                <a:br>
                  <a:rPr lang="da-DK" sz="2000"/>
                </a:b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m:t>
                          </m:r>
                          <m:r>
                            <a:rPr lang="en-US" sz="2000" b="0" i="1" smtClean="0">
                              <a:latin typeface="Cambria Math" panose="02040503050406030204" pitchFamily="18" charset="0"/>
                            </a:rPr>
                            <m:t>𝑥</m:t>
                          </m:r>
                        </m:e>
                      </m:d>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rPr>
                            <m:t>1</m:t>
                          </m:r>
                        </m:num>
                        <m:den>
                          <m:r>
                            <a:rPr lang="da-DK" sz="2000" b="0" i="1" smtClean="0">
                              <a:latin typeface="Cambria Math"/>
                            </a:rPr>
                            <m:t>6</m:t>
                          </m:r>
                        </m:den>
                      </m:f>
                      <m:r>
                        <a:rPr lang="en-US" sz="2000" b="0" i="1" smtClean="0">
                          <a:latin typeface="Cambria Math" panose="02040503050406030204" pitchFamily="18" charset="0"/>
                        </a:rPr>
                        <m:t>, </m:t>
                      </m:r>
                      <m:r>
                        <a:rPr lang="da-DK" sz="2000" b="0" i="1" smtClean="0">
                          <a:latin typeface="Cambria Math"/>
                        </a:rPr>
                        <m:t>  </m:t>
                      </m:r>
                      <m:r>
                        <a:rPr lang="en-US" sz="2000" b="0" i="1" smtClean="0">
                          <a:latin typeface="Cambria Math" panose="02040503050406030204" pitchFamily="18" charset="0"/>
                        </a:rPr>
                        <m:t>𝑥</m:t>
                      </m:r>
                      <m:r>
                        <a:rPr lang="da-DK" sz="2000" b="0" i="1" smtClean="0">
                          <a:latin typeface="Cambria Math"/>
                        </a:rPr>
                        <m:t>=1,2,…,6</m:t>
                      </m:r>
                    </m:oMath>
                  </m:oMathPara>
                </a14:m>
                <a:endParaRPr lang="da-DK" sz="2000"/>
              </a:p>
              <a:p>
                <a:r>
                  <a:rPr lang="da-DK" sz="2000" smtClean="0"/>
                  <a:t>Antal øjne med to terninger:</a:t>
                </a:r>
                <a:br>
                  <a:rPr lang="da-DK" sz="2000"/>
                </a:b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rPr>
                            <m:t>=5</m:t>
                          </m:r>
                        </m:e>
                      </m:d>
                      <m:r>
                        <a:rPr lang="da-DK" sz="2000" i="1">
                          <a:latin typeface="Cambria Math"/>
                        </a:rPr>
                        <m:t>=</m:t>
                      </m:r>
                      <m:f>
                        <m:fPr>
                          <m:type m:val="bar"/>
                          <m:ctrlPr>
                            <a:rPr lang="da-DK" sz="2000" i="1">
                              <a:latin typeface="Cambria Math" panose="02040503050406030204" pitchFamily="18" charset="0"/>
                            </a:rPr>
                          </m:ctrlPr>
                        </m:fPr>
                        <m:num>
                          <m:r>
                            <a:rPr lang="da-DK" sz="2000" b="0" i="1" smtClean="0">
                              <a:latin typeface="Cambria Math"/>
                            </a:rPr>
                            <m:t>4</m:t>
                          </m:r>
                        </m:num>
                        <m:den>
                          <m:r>
                            <a:rPr lang="da-DK" sz="2000" b="0" i="1" smtClean="0">
                              <a:latin typeface="Cambria Math"/>
                            </a:rPr>
                            <m:t>36</m:t>
                          </m:r>
                        </m:den>
                      </m:f>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9</m:t>
                          </m:r>
                        </m:den>
                      </m:f>
                    </m:oMath>
                  </m:oMathPara>
                </a14:m>
                <a:r>
                  <a:rPr lang="da-DK" sz="2000" smtClean="0"/>
                  <a:t>.</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49" r="-362"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108</a:t>
            </a:fld>
            <a:endParaRPr lang="da-DK"/>
          </a:p>
        </p:txBody>
      </p:sp>
      <p:pic>
        <p:nvPicPr>
          <p:cNvPr id="8" name="Picture 7"/>
          <p:cNvPicPr>
            <a:picLocks noChangeAspect="1"/>
          </p:cNvPicPr>
          <p:nvPr/>
        </p:nvPicPr>
        <p:blipFill>
          <a:blip r:embed="rId4"/>
          <a:stretch>
            <a:fillRect/>
          </a:stretch>
        </p:blipFill>
        <p:spPr>
          <a:xfrm>
            <a:off x="5868144" y="4377468"/>
            <a:ext cx="2857301" cy="2075868"/>
          </a:xfrm>
          <a:prstGeom prst="rect">
            <a:avLst/>
          </a:prstGeom>
        </p:spPr>
      </p:pic>
    </p:spTree>
    <p:extLst>
      <p:ext uri="{BB962C8B-B14F-4D97-AF65-F5344CB8AC3E}">
        <p14:creationId xmlns:p14="http://schemas.microsoft.com/office/powerpoint/2010/main" val="36245144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Stokastisk vs deterministisk variabel</a:t>
            </a:r>
            <a:endParaRPr lang="en-GB"/>
          </a:p>
        </p:txBody>
      </p:sp>
      <p:sp>
        <p:nvSpPr>
          <p:cNvPr id="3" name="Content Placeholder 2"/>
          <p:cNvSpPr>
            <a:spLocks noGrp="1"/>
          </p:cNvSpPr>
          <p:nvPr>
            <p:ph idx="1"/>
          </p:nvPr>
        </p:nvSpPr>
        <p:spPr/>
        <p:txBody>
          <a:bodyPr/>
          <a:lstStyle/>
          <a:p>
            <a:r>
              <a:rPr lang="da-DK"/>
              <a:t>En </a:t>
            </a:r>
            <a:r>
              <a:rPr lang="da-DK" smtClean="0">
                <a:solidFill>
                  <a:schemeClr val="tx2"/>
                </a:solidFill>
              </a:rPr>
              <a:t>deterministisk variabel</a:t>
            </a:r>
            <a:r>
              <a:rPr lang="da-DK" smtClean="0"/>
              <a:t> er </a:t>
            </a:r>
            <a:r>
              <a:rPr lang="da-DK"/>
              <a:t>en </a:t>
            </a:r>
            <a:r>
              <a:rPr lang="da-DK" smtClean="0"/>
              <a:t>variabel (funktion), </a:t>
            </a:r>
            <a:r>
              <a:rPr lang="da-DK"/>
              <a:t>der bruges til at beskrive </a:t>
            </a:r>
            <a:r>
              <a:rPr lang="da-DK" smtClean="0"/>
              <a:t>hændelser, </a:t>
            </a:r>
            <a:r>
              <a:rPr lang="da-DK"/>
              <a:t>hvor udfaldet </a:t>
            </a:r>
            <a:r>
              <a:rPr lang="da-DK" smtClean="0"/>
              <a:t>kan forudsiges</a:t>
            </a:r>
          </a:p>
          <a:p>
            <a:r>
              <a:rPr lang="da-DK" smtClean="0"/>
              <a:t>En deterministisk variabel giver samme (forudsigelige) output (resultat) med samme input, f.eks. faldtiden af en kugle fra samme højde</a:t>
            </a:r>
          </a:p>
          <a:p>
            <a:r>
              <a:rPr lang="da-DK" smtClean="0"/>
              <a:t>En </a:t>
            </a:r>
            <a:r>
              <a:rPr lang="da-DK">
                <a:solidFill>
                  <a:schemeClr val="tx2"/>
                </a:solidFill>
              </a:rPr>
              <a:t>stokastisk variabe</a:t>
            </a:r>
            <a:r>
              <a:rPr lang="da-DK" smtClean="0"/>
              <a:t>l giver forskelligt output (resultat) med samme input, f.eks. faldtiden af en fjer fra samme højde</a:t>
            </a:r>
          </a:p>
          <a:p>
            <a:r>
              <a:rPr lang="da-DK" smtClean="0"/>
              <a:t>Ingeniører og fysikere ignorerer ofte variabilitet og bruger deterministiske variable i modeller, fordi det er enklere end at bruge stokastiske variable.</a:t>
            </a:r>
            <a:endParaRPr lang="da-DK"/>
          </a:p>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109</a:t>
            </a:fld>
            <a:endParaRPr lang="da-DK"/>
          </a:p>
        </p:txBody>
      </p:sp>
    </p:spTree>
    <p:extLst>
      <p:ext uri="{BB962C8B-B14F-4D97-AF65-F5344CB8AC3E}">
        <p14:creationId xmlns:p14="http://schemas.microsoft.com/office/powerpoint/2010/main" val="3452873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Installering af R og RStudio</a:t>
            </a:r>
            <a:endParaRPr lang="en-GB"/>
          </a:p>
        </p:txBody>
      </p:sp>
      <p:sp>
        <p:nvSpPr>
          <p:cNvPr id="3" name="Content Placeholder 2"/>
          <p:cNvSpPr>
            <a:spLocks noGrp="1"/>
          </p:cNvSpPr>
          <p:nvPr>
            <p:ph idx="1"/>
          </p:nvPr>
        </p:nvSpPr>
        <p:spPr/>
        <p:txBody>
          <a:bodyPr/>
          <a:lstStyle/>
          <a:p>
            <a:r>
              <a:rPr lang="en-GB">
                <a:hlinkClick r:id="rId2"/>
              </a:rPr>
              <a:t>https://cran.r-project.org/</a:t>
            </a:r>
            <a:r>
              <a:rPr lang="en-US"/>
              <a:t> </a:t>
            </a:r>
            <a:br>
              <a:rPr lang="en-US">
                <a:hlinkClick r:id="rId2"/>
              </a:rPr>
            </a:br>
            <a:r>
              <a:rPr lang="en-US" err="1"/>
              <a:t>Jeg har version 4.1.3 til Windows</a:t>
            </a:r>
          </a:p>
          <a:p>
            <a:r>
              <a:rPr lang="en-GB">
                <a:hlinkClick r:id="rId3"/>
              </a:rPr>
              <a:t>https://rstudio.com/products/rstudio/download/</a:t>
            </a:r>
            <a:br>
              <a:rPr lang="en-GB">
                <a:hlinkClick r:id="rId3"/>
              </a:rPr>
            </a:br>
            <a:r>
              <a:rPr lang="en-GB" err="1"/>
              <a:t>Jeg har RStudio Desktop 2022.07.1-544 til Windows </a:t>
            </a:r>
          </a:p>
        </p:txBody>
      </p:sp>
      <p:sp>
        <p:nvSpPr>
          <p:cNvPr id="4" name="Slide Number Placeholder 3"/>
          <p:cNvSpPr>
            <a:spLocks noGrp="1"/>
          </p:cNvSpPr>
          <p:nvPr>
            <p:ph type="sldNum" sz="quarter" idx="12"/>
          </p:nvPr>
        </p:nvSpPr>
        <p:spPr/>
        <p:txBody>
          <a:bodyPr/>
          <a:lstStyle/>
          <a:p>
            <a:fld id="{2CD97C06-EC96-4259-9516-82894ECCBF7D}" type="slidenum">
              <a:rPr lang="da-DK" smtClean="0"/>
              <a:t>11</a:t>
            </a:fld>
            <a:endParaRPr lang="da-DK"/>
          </a:p>
        </p:txBody>
      </p:sp>
      <p:pic>
        <p:nvPicPr>
          <p:cNvPr id="6" name="Picture 5">
            <a:extLst>
              <a:ext uri="{FF2B5EF4-FFF2-40B4-BE49-F238E27FC236}">
                <a16:creationId xmlns:a16="http://schemas.microsoft.com/office/drawing/2014/main" id="{E9F053B4-91F4-4A14-B45B-98C423DB7A69}"/>
              </a:ext>
            </a:extLst>
          </p:cNvPr>
          <p:cNvPicPr>
            <a:picLocks noChangeAspect="1"/>
          </p:cNvPicPr>
          <p:nvPr/>
        </p:nvPicPr>
        <p:blipFill>
          <a:blip r:embed="rId4"/>
          <a:stretch>
            <a:fillRect/>
          </a:stretch>
        </p:blipFill>
        <p:spPr>
          <a:xfrm>
            <a:off x="2141009" y="3169897"/>
            <a:ext cx="4861981" cy="5182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86635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Diskrete vs kontinuerte variable</a:t>
            </a:r>
            <a:endParaRPr lang="da-DK"/>
          </a:p>
        </p:txBody>
      </p:sp>
      <mc:AlternateContent>
        <mc:Choice Requires="a14">
          <p:sp>
            <p:nvSpPr>
              <p:cNvPr id="3" name="Content Placeholder 2"/>
              <p:cNvSpPr>
                <a:spLocks noGrp="1"/>
              </p:cNvSpPr>
              <p:nvPr>
                <p:ph idx="1"/>
              </p:nvPr>
            </p:nvSpPr>
            <p:spPr/>
            <p:txBody>
              <a:bodyPr/>
              <a:lstStyle/>
              <a:p>
                <a:r>
                  <a:rPr lang="da-DK" smtClean="0"/>
                  <a:t>En </a:t>
                </a:r>
                <a:r>
                  <a:rPr lang="da-DK" smtClean="0">
                    <a:solidFill>
                      <a:schemeClr val="accent1">
                        <a:lumMod val="75000"/>
                      </a:schemeClr>
                    </a:solidFill>
                  </a:rPr>
                  <a:t>diskret</a:t>
                </a:r>
                <a:r>
                  <a:rPr lang="da-DK" smtClean="0"/>
                  <a:t> variabel kan antage et (i princippet) tælleligt antal værdier</a:t>
                </a:r>
              </a:p>
              <a:p>
                <a:r>
                  <a:rPr lang="da-DK" smtClean="0"/>
                  <a:t>En </a:t>
                </a:r>
                <a:r>
                  <a:rPr lang="da-DK" smtClean="0">
                    <a:solidFill>
                      <a:schemeClr val="accent1">
                        <a:lumMod val="75000"/>
                      </a:schemeClr>
                    </a:solidFill>
                  </a:rPr>
                  <a:t>kontinuert</a:t>
                </a:r>
                <a:r>
                  <a:rPr lang="da-DK" smtClean="0"/>
                  <a:t> variabel kan </a:t>
                </a:r>
                <a:r>
                  <a:rPr lang="da-DK"/>
                  <a:t>(i princippet</a:t>
                </a:r>
                <a:r>
                  <a:rPr lang="da-DK" smtClean="0"/>
                  <a:t>) antage alle værdier i de reelle tal eller i et interval heraf, f.eks. </a:t>
                </a:r>
                <a14:m>
                  <m:oMathPara>
                    <m:oMathParaPr>
                      <m:jc/>
                    </m:oMathParaPr>
                    <m:oMath>
                      <m:r>
                        <a:rPr lang="da-DK" i="1" smtClean="0">
                          <a:latin typeface="Cambria Math" panose="02040503050406030204" pitchFamily="18" charset="0"/>
                        </a:rPr>
                        <m:t>[−10; 10</m:t>
                      </m:r>
                      <m:r>
                        <a:rPr lang="da-DK" i="1">
                          <a:latin typeface="Cambria Math" panose="02040503050406030204" pitchFamily="18" charset="0"/>
                        </a:rPr>
                        <m:t>]</m:t>
                      </m:r>
                    </m:oMath>
                  </m:oMathPara>
                </a14:m>
                <a:r>
                  <a:rPr lang="da-DK"/>
                  <a:t> </a:t>
                </a:r>
                <a:r>
                  <a:rPr lang="da-DK" smtClean="0"/>
                  <a:t> </a:t>
                </a:r>
              </a:p>
              <a:p>
                <a:r>
                  <a:rPr lang="da-DK" smtClean="0"/>
                  <a:t>Dette gælder uanset om variablen er </a:t>
                </a:r>
                <a:r>
                  <a:rPr lang="da-DK" smtClean="0">
                    <a:solidFill>
                      <a:schemeClr val="accent1">
                        <a:lumMod val="75000"/>
                      </a:schemeClr>
                    </a:solidFill>
                  </a:rPr>
                  <a:t>stokastisk</a:t>
                </a:r>
                <a:r>
                  <a:rPr lang="da-DK" smtClean="0"/>
                  <a:t> eller </a:t>
                </a:r>
                <a:r>
                  <a:rPr lang="da-DK" smtClean="0">
                    <a:solidFill>
                      <a:schemeClr val="accent1">
                        <a:lumMod val="75000"/>
                      </a:schemeClr>
                    </a:solidFill>
                  </a:rPr>
                  <a:t>deterministisk</a:t>
                </a:r>
              </a:p>
              <a:p>
                <a:r>
                  <a:rPr lang="da-DK" smtClean="0"/>
                  <a:t>I dag beskæftiger vi os med </a:t>
                </a:r>
                <a:r>
                  <a:rPr lang="da-DK" smtClean="0">
                    <a:solidFill>
                      <a:schemeClr val="accent1">
                        <a:lumMod val="75000"/>
                      </a:schemeClr>
                    </a:solidFill>
                  </a:rPr>
                  <a:t>diskrete, stokastiske variable</a:t>
                </a:r>
                <a:r>
                  <a:rPr lang="da-DK" smtClean="0"/>
                  <a:t> og beskriver deres ‘opførsel’ med </a:t>
                </a:r>
                <a:r>
                  <a:rPr lang="da-DK" smtClean="0">
                    <a:solidFill>
                      <a:schemeClr val="accent1">
                        <a:lumMod val="75000"/>
                      </a:schemeClr>
                    </a:solidFill>
                  </a:rPr>
                  <a:t>sandsynlighedsfordelinger.</a:t>
                </a:r>
                <a:br>
                  <a:rPr lang="da-DK" smtClean="0"/>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1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110</a:t>
            </a:fld>
            <a:endParaRPr lang="da-DK"/>
          </a:p>
        </p:txBody>
      </p:sp>
    </p:spTree>
    <p:extLst>
      <p:ext uri="{BB962C8B-B14F-4D97-AF65-F5344CB8AC3E}">
        <p14:creationId xmlns:p14="http://schemas.microsoft.com/office/powerpoint/2010/main" val="12243741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smtClean="0"/>
              <a:t>Sandsynlighedsfordeling for en </a:t>
            </a:r>
            <a:br>
              <a:rPr lang="da-DK" smtClean="0"/>
            </a:br>
            <a:r>
              <a:rPr lang="da-DK" smtClean="0"/>
              <a:t>diskret stokastisk variabel </a:t>
            </a:r>
            <a:endParaRPr lang="da-DK"/>
          </a:p>
        </p:txBody>
      </p:sp>
      <mc:AlternateContent>
        <mc:Choice Requires="a14">
          <p:sp>
            <p:nvSpPr>
              <p:cNvPr id="3" name="Content Placeholder 2"/>
              <p:cNvSpPr>
                <a:spLocks noGrp="1"/>
              </p:cNvSpPr>
              <p:nvPr>
                <p:ph idx="1"/>
              </p:nvPr>
            </p:nvSpPr>
            <p:spPr/>
            <p:txBody>
              <a:bodyPr/>
              <a:lstStyle/>
              <a:p>
                <a:r>
                  <a:rPr lang="da-DK" smtClean="0">
                    <a:solidFill>
                      <a:schemeClr val="accent1">
                        <a:lumMod val="75000"/>
                      </a:schemeClr>
                    </a:solidFill>
                  </a:rPr>
                  <a:t>(Sandsynligheds)fordeling</a:t>
                </a:r>
                <a:r>
                  <a:rPr lang="da-DK" smtClean="0"/>
                  <a:t> (engelsk: </a:t>
                </a:r>
                <a:r>
                  <a:rPr lang="da-DK" i="1" smtClean="0">
                    <a:solidFill>
                      <a:schemeClr val="accent1">
                        <a:lumMod val="75000"/>
                      </a:schemeClr>
                    </a:solidFill>
                  </a:rPr>
                  <a:t>(probability) distribution</a:t>
                </a:r>
                <a:r>
                  <a:rPr lang="da-DK" smtClean="0"/>
                  <a:t>)</a:t>
                </a:r>
              </a:p>
              <a:p>
                <a:r>
                  <a:rPr lang="da-DK" smtClean="0"/>
                  <a:t>For hvert muligt udfald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𝑖</m:t>
                          </m:r>
                        </m:sub>
                      </m:sSub>
                    </m:oMath>
                  </m:oMathPara>
                </a14:m>
                <a:r>
                  <a:rPr lang="da-DK" smtClean="0"/>
                  <a:t> tilknyttes sandsynligheden for udfaldet:  </a:t>
                </a:r>
                <a14:m>
                  <m:oMathPara>
                    <m:oMathParaPr>
                      <m:jc/>
                    </m:oMathParaPr>
                    <m:oMath>
                      <m:sSub>
                        <m:sSubPr>
                          <m:ctrlPr>
                            <a:rPr lang="da-DK" i="1">
                              <a:latin typeface="Cambria Math" panose="02040503050406030204" pitchFamily="18" charset="0"/>
                            </a:rPr>
                          </m:ctrlPr>
                        </m:sSubPr>
                        <m:e>
                          <m:r>
                            <a:rPr lang="da-DK" b="0" i="1" smtClean="0">
                              <a:latin typeface="Cambria Math"/>
                            </a:rPr>
                            <m:t>𝑃</m:t>
                          </m:r>
                          <m:r>
                            <a:rPr lang="da-DK" b="0" i="1" smtClean="0">
                              <a:latin typeface="Cambria Math"/>
                            </a:rPr>
                            <m:t>(</m:t>
                          </m:r>
                          <m:r>
                            <a:rPr lang="en-US" b="0" i="1" smtClean="0">
                              <a:latin typeface="Cambria Math" panose="02040503050406030204" pitchFamily="18" charset="0"/>
                            </a:rPr>
                            <m:t>𝑋</m:t>
                          </m:r>
                          <m:r>
                            <a:rPr lang="da-DK" b="0" i="1" smtClean="0">
                              <a:latin typeface="Cambria Math"/>
                            </a:rPr>
                            <m:t>=</m:t>
                          </m:r>
                          <m:r>
                            <a:rPr lang="en-US" b="0" i="1" smtClean="0">
                              <a:latin typeface="Cambria Math" panose="02040503050406030204" pitchFamily="18" charset="0"/>
                            </a:rPr>
                            <m:t>𝑥</m:t>
                          </m:r>
                        </m:e>
                        <m:sub>
                          <m:r>
                            <a:rPr lang="da-DK" i="1">
                              <a:latin typeface="Cambria Math"/>
                            </a:rPr>
                            <m:t>𝑖</m:t>
                          </m:r>
                        </m:sub>
                      </m:sSub>
                      <m:r>
                        <a:rPr lang="da-DK" b="0" i="1" smtClean="0">
                          <a:latin typeface="Cambria Math"/>
                        </a:rPr>
                        <m:t>)</m:t>
                      </m:r>
                    </m:oMath>
                  </m:oMathPara>
                </a14:m>
                <a:r>
                  <a:rPr lang="da-DK" smtClean="0"/>
                  <a:t> </a:t>
                </a:r>
              </a:p>
              <a:p>
                <a:r>
                  <a:rPr lang="da-DK" smtClean="0"/>
                  <a:t>For kast med to terninger har vi allerede beregnet sandsynligheds-fordelingen for den tilhørende </a:t>
                </a:r>
                <a:br>
                  <a:rPr lang="da-DK" smtClean="0"/>
                </a:br>
                <a:r>
                  <a:rPr lang="da-DK" smtClean="0"/>
                  <a:t>stokastiske variabel</a:t>
                </a:r>
                <a:br>
                  <a:rPr lang="da-DK" smtClean="0"/>
                </a:br>
                <a:br>
                  <a:rPr lang="da-DK" smtClean="0"/>
                </a:br>
                <a:br>
                  <a:rPr lang="da-DK" smtClean="0"/>
                </a:br>
                <a:br>
                  <a:rPr lang="da-DK" smtClean="0"/>
                </a:br>
                <a:br>
                  <a:rPr lang="da-DK" smtClean="0"/>
                </a:br>
                <a:br>
                  <a:rPr lang="da-DK" smtClean="0"/>
                </a:br>
                <a:endParaRPr lang="da-DK" smtClean="0"/>
              </a:p>
              <a:p>
                <a:r>
                  <a:rPr lang="da-DK" smtClean="0"/>
                  <a:t>Nogle sandsynlighedsfordelinger </a:t>
                </a:r>
                <a:br>
                  <a:rPr lang="da-DK" smtClean="0"/>
                </a:br>
                <a:r>
                  <a:rPr lang="da-DK" smtClean="0"/>
                  <a:t>er så karakteristiske, at de har et navn.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111</a:t>
            </a:fld>
            <a:endParaRPr lang="da-DK"/>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36096" y="2861034"/>
            <a:ext cx="2952328" cy="2558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35696" y="3645024"/>
            <a:ext cx="2065793" cy="1702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0917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23554"/>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Uniform fordeling</a:t>
            </a:r>
            <a:endParaRPr lang="da-DK"/>
          </a:p>
        </p:txBody>
      </p:sp>
      <p:sp>
        <p:nvSpPr>
          <p:cNvPr id="3" name="Content Placeholder 2"/>
          <p:cNvSpPr>
            <a:spLocks noGrp="1"/>
          </p:cNvSpPr>
          <p:nvPr>
            <p:ph idx="1"/>
          </p:nvPr>
        </p:nvSpPr>
        <p:spPr/>
        <p:txBody>
          <a:bodyPr/>
          <a:lstStyle/>
          <a:p>
            <a:r>
              <a:rPr lang="da-DK" smtClean="0"/>
              <a:t>Sandsynlighedsfordelingen for en stokastisk variabel, hvor alle udfald er lige sandsynlige kaldes </a:t>
            </a:r>
            <a:r>
              <a:rPr lang="da-DK" smtClean="0">
                <a:solidFill>
                  <a:schemeClr val="accent1">
                    <a:lumMod val="75000"/>
                  </a:schemeClr>
                </a:solidFill>
              </a:rPr>
              <a:t>uniform </a:t>
            </a:r>
          </a:p>
          <a:p>
            <a:r>
              <a:rPr lang="da-DK"/>
              <a:t>Den uniforme fordeling kaldes også for</a:t>
            </a:r>
            <a:r>
              <a:rPr lang="da-DK" smtClean="0">
                <a:solidFill>
                  <a:schemeClr val="accent1">
                    <a:lumMod val="75000"/>
                  </a:schemeClr>
                </a:solidFill>
              </a:rPr>
              <a:t> kassefordelingen.</a:t>
            </a:r>
            <a:endParaRPr lang="da-DK">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2CD97C06-EC96-4259-9516-82894ECCBF7D}" type="slidenum">
              <a:rPr lang="da-DK" smtClean="0"/>
              <a:t>112</a:t>
            </a:fld>
            <a:endParaRPr lang="da-DK"/>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44" y="3085903"/>
            <a:ext cx="4066334" cy="343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88024" y="3093496"/>
            <a:ext cx="4032448" cy="338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9988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171"/>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Sandsynlighedsfunktion</a:t>
            </a:r>
            <a:endParaRPr lang="da-DK"/>
          </a:p>
        </p:txBody>
      </p:sp>
      <mc:AlternateContent>
        <mc:Choice Requires="a14">
          <p:sp>
            <p:nvSpPr>
              <p:cNvPr id="3" name="Content Placeholder 2"/>
              <p:cNvSpPr>
                <a:spLocks noGrp="1"/>
              </p:cNvSpPr>
              <p:nvPr>
                <p:ph idx="1"/>
              </p:nvPr>
            </p:nvSpPr>
            <p:spPr/>
            <p:txBody>
              <a:bodyPr/>
              <a:lstStyle/>
              <a:p>
                <a:r>
                  <a:rPr lang="da-DK" smtClean="0"/>
                  <a:t>Lad </a:t>
                </a:r>
                <a14:m>
                  <m:oMathPara>
                    <m:oMathParaPr>
                      <m:jc/>
                    </m:oMathParaPr>
                    <m:oMath>
                      <m:r>
                        <a:rPr lang="da-DK" i="1">
                          <a:latin typeface="Cambria Math"/>
                        </a:rPr>
                        <m:t>𝑓</m:t>
                      </m:r>
                    </m:oMath>
                  </m:oMathPara>
                </a14:m>
                <a:r>
                  <a:rPr lang="da-DK" smtClean="0"/>
                  <a:t> være funktionen så </a:t>
                </a:r>
                <a:br>
                  <a:rPr lang="da-DK" smtClean="0"/>
                </a:br>
                <a:r>
                  <a:rPr lang="da-DK" smtClean="0"/>
                  <a:t>	</a:t>
                </a:r>
                <a14:m>
                  <m:oMathPara>
                    <m:oMathParaPr>
                      <m:jc/>
                    </m:oMathParaPr>
                    <m:oMath>
                      <m:r>
                        <a:rPr lang="da-DK" b="0" i="1" smtClean="0">
                          <a:latin typeface="Cambria Math"/>
                        </a:rPr>
                        <m:t>𝑓</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𝑥</m:t>
                          </m:r>
                        </m:e>
                      </m:d>
                      <m:r>
                        <a:rPr lang="da-DK" b="0" i="1" smtClean="0">
                          <a:latin typeface="Cambria Math"/>
                        </a:rPr>
                        <m:t>=</m:t>
                      </m:r>
                      <m:r>
                        <a:rPr lang="da-DK" b="0" i="1" smtClean="0">
                          <a:latin typeface="Cambria Math"/>
                        </a:rPr>
                        <m:t>𝑃</m:t>
                      </m:r>
                      <m:r>
                        <a:rPr lang="da-DK" b="0" i="1" smtClean="0">
                          <a:latin typeface="Cambria Math"/>
                        </a:rPr>
                        <m:t>(</m:t>
                      </m:r>
                      <m:r>
                        <a:rPr lang="en-US" b="0" i="1" smtClean="0">
                          <a:latin typeface="Cambria Math" panose="02040503050406030204" pitchFamily="18" charset="0"/>
                        </a:rPr>
                        <m:t>𝑋</m:t>
                      </m:r>
                      <m:r>
                        <a:rPr lang="da-DK" b="0" i="1" smtClean="0">
                          <a:latin typeface="Cambria Math"/>
                        </a:rPr>
                        <m:t>=</m:t>
                      </m:r>
                      <m:r>
                        <a:rPr lang="da-DK" b="0" i="1" smtClean="0">
                          <a:latin typeface="Cambria Math"/>
                        </a:rPr>
                        <m:t>𝑥</m:t>
                      </m:r>
                      <m:r>
                        <a:rPr lang="da-DK" b="0" i="1" smtClean="0">
                          <a:latin typeface="Cambria Math"/>
                        </a:rPr>
                        <m:t>)</m:t>
                      </m:r>
                      <m:r>
                        <m:rPr>
                          <m:sty m:val="p"/>
                        </m:rPr>
                        <a:rPr lang="da-DK" b="0" i="0" smtClean="0">
                          <a:latin typeface="Cambria Math"/>
                        </a:rPr>
                        <m:t>    </m:t>
                      </m:r>
                      <m:r>
                        <m:rPr>
                          <m:sty m:val="p"/>
                        </m:rPr>
                        <a:rPr lang="da-DK" b="0" i="0" smtClean="0">
                          <a:latin typeface="Cambria Math"/>
                        </a:rPr>
                        <m:t>for</m:t>
                      </m:r>
                      <m:r>
                        <m:rPr>
                          <m:sty m:val="p"/>
                        </m:rPr>
                        <a:rPr lang="da-DK" b="0" i="0" smtClean="0">
                          <a:latin typeface="Cambria Math"/>
                        </a:rPr>
                        <m:t> </m:t>
                      </m:r>
                      <m:r>
                        <a:rPr lang="da-DK" b="0" i="1" smtClean="0">
                          <a:latin typeface="Cambria Math"/>
                        </a:rPr>
                        <m:t>𝑥</m:t>
                      </m:r>
                      <m:r>
                        <a:rPr lang="da-DK" b="0" i="1" smtClean="0">
                          <a:latin typeface="Cambria Math"/>
                          <a:ea typeface="Cambria Math"/>
                        </a:rPr>
                        <m:t>∈</m:t>
                      </m:r>
                      <m:r>
                        <a:rPr lang="da-DK" b="0" i="1" smtClean="0">
                          <a:latin typeface="Cambria Math"/>
                          <a:ea typeface="Cambria Math"/>
                        </a:rPr>
                        <m:t>𝑈</m:t>
                      </m:r>
                    </m:oMath>
                  </m:oMathPara>
                </a14:m>
                <a:r>
                  <a:rPr lang="da-DK" smtClean="0"/>
                  <a:t> </a:t>
                </a:r>
              </a:p>
              <a:p>
                <a:r>
                  <a:rPr lang="da-DK" smtClean="0"/>
                  <a:t>Funktionen </a:t>
                </a:r>
                <a14:m>
                  <m:oMathPara>
                    <m:oMathParaPr>
                      <m:jc/>
                    </m:oMathParaPr>
                    <m:oMath>
                      <m:r>
                        <a:rPr lang="da-DK" i="1">
                          <a:latin typeface="Cambria Math"/>
                        </a:rPr>
                        <m:t>𝑓</m:t>
                      </m:r>
                    </m:oMath>
                  </m:oMathPara>
                </a14:m>
                <a:r>
                  <a:rPr lang="da-DK" smtClean="0"/>
                  <a:t> kaldes </a:t>
                </a:r>
                <a:r>
                  <a:rPr lang="da-DK" smtClean="0">
                    <a:solidFill>
                      <a:schemeClr val="accent1">
                        <a:lumMod val="75000"/>
                      </a:schemeClr>
                    </a:solidFill>
                  </a:rPr>
                  <a:t>sandsynlighedsfunktionen</a:t>
                </a:r>
                <a:r>
                  <a:rPr lang="da-DK" smtClean="0"/>
                  <a:t> (</a:t>
                </a:r>
                <a:r>
                  <a:rPr lang="da-DK" i="1" err="1" smtClean="0">
                    <a:solidFill>
                      <a:schemeClr val="accent1">
                        <a:lumMod val="75000"/>
                      </a:schemeClr>
                    </a:solidFill>
                  </a:rPr>
                  <a:t>probability function</a:t>
                </a:r>
                <a:r>
                  <a:rPr lang="da-DK" smtClean="0"/>
                  <a:t>) for </a:t>
                </a:r>
                <a14:m>
                  <m:oMathPara>
                    <m:oMathParaPr>
                      <m:jc/>
                    </m:oMathParaPr>
                    <m:oMath>
                      <m:r>
                        <a:rPr lang="en-US" b="0" i="1" smtClean="0">
                          <a:latin typeface="Cambria Math" panose="02040503050406030204" pitchFamily="18" charset="0"/>
                        </a:rPr>
                        <m:t>𝑋</m:t>
                      </m:r>
                    </m:oMath>
                  </m:oMathPara>
                </a14:m>
                <a:endParaRPr lang="da-DK" smtClean="0"/>
              </a:p>
              <a:p>
                <a:r>
                  <a:rPr lang="da-DK" smtClean="0"/>
                  <a:t>Det er klart, at der gælder:</a:t>
                </a:r>
                <a:br>
                  <a:rPr lang="da-DK" smtClean="0"/>
                </a:br>
                <a:r>
                  <a:rPr lang="da-DK" smtClean="0"/>
                  <a:t>	</a:t>
                </a:r>
                <a14:m>
                  <m:oMathPara>
                    <m:oMathParaPr>
                      <m:jc/>
                    </m:oMathParaPr>
                    <m:oMath>
                      <m:r>
                        <a:rPr lang="da-DK" b="0" i="1" smtClean="0">
                          <a:latin typeface="Cambria Math"/>
                        </a:rPr>
                        <m:t>0</m:t>
                      </m:r>
                      <m:r>
                        <a:rPr lang="da-DK" b="0" i="1" smtClean="0">
                          <a:latin typeface="Cambria Math"/>
                          <a:ea typeface="Cambria Math"/>
                        </a:rPr>
                        <m:t>≤</m:t>
                      </m:r>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da-DK" i="1">
                              <a:latin typeface="Cambria Math"/>
                            </a:rPr>
                            <m:t>𝑥</m:t>
                          </m:r>
                        </m:e>
                      </m:d>
                      <m:r>
                        <a:rPr lang="da-DK" i="1" smtClean="0">
                          <a:latin typeface="Cambria Math"/>
                          <a:ea typeface="Cambria Math"/>
                        </a:rPr>
                        <m:t>≤</m:t>
                      </m:r>
                      <m:r>
                        <a:rPr lang="da-DK" b="0" i="1" smtClean="0">
                          <a:latin typeface="Cambria Math"/>
                          <a:ea typeface="Cambria Math"/>
                        </a:rPr>
                        <m:t>1</m:t>
                      </m:r>
                    </m:oMath>
                  </m:oMathPara>
                </a14:m>
                <a:br>
                  <a:rPr lang="da-DK" b="0" smtClean="0">
                    <a:ea typeface="Cambria Math"/>
                  </a:rPr>
                </a:br>
                <a:r>
                  <a:rPr lang="da-DK" b="0" smtClean="0">
                    <a:ea typeface="Cambria Math"/>
                  </a:rPr>
                  <a:t>	</a:t>
                </a:r>
                <a14:m>
                  <m:oMathPara>
                    <m:oMathParaPr>
                      <m:jc/>
                    </m:oMathParaPr>
                    <m:oMath>
                      <m:nary>
                        <m:naryPr>
                          <m:chr m:val="∑"/>
                          <m:grow m:val="off"/>
                          <m:subHide m:val="off"/>
                          <m:supHide m:val="on"/>
                          <m:ctrlPr>
                            <a:rPr lang="da-DK" b="0" i="1" smtClean="0">
                              <a:latin typeface="Cambria Math" panose="02040503050406030204" pitchFamily="18" charset="0"/>
                              <a:ea typeface="Cambria Math"/>
                            </a:rPr>
                          </m:ctrlPr>
                        </m:naryPr>
                        <m:sub>
                          <m:r>
                            <a:rPr lang="da-DK" b="0" i="1" smtClean="0">
                              <a:latin typeface="Cambria Math"/>
                              <a:ea typeface="Cambria Math"/>
                            </a:rPr>
                            <m:t>(</m:t>
                          </m:r>
                          <m:r>
                            <a:rPr lang="da-DK" b="0" i="1" smtClean="0">
                              <a:latin typeface="Cambria Math"/>
                              <a:ea typeface="Cambria Math"/>
                            </a:rPr>
                            <m:t>𝑥</m:t>
                          </m:r>
                          <m:r>
                            <a:rPr lang="da-DK" b="0" i="1" smtClean="0">
                              <a:latin typeface="Cambria Math"/>
                              <a:ea typeface="Cambria Math"/>
                            </a:rPr>
                            <m:t>∈</m:t>
                          </m:r>
                          <m:r>
                            <a:rPr lang="da-DK" b="0" i="1" smtClean="0">
                              <a:latin typeface="Cambria Math"/>
                              <a:ea typeface="Cambria Math"/>
                            </a:rPr>
                            <m:t>𝑈</m:t>
                          </m:r>
                          <m:r>
                            <a:rPr lang="da-DK" b="0" i="1" smtClean="0">
                              <a:latin typeface="Cambria Math"/>
                              <a:ea typeface="Cambria Math"/>
                            </a:rPr>
                            <m:t>)</m:t>
                          </m:r>
                        </m:sub>
                        <m:sup/>
                        <m:e>
                          <m:r>
                            <a:rPr lang="da-DK" b="0" i="1" smtClean="0">
                              <a:latin typeface="Cambria Math"/>
                              <a:ea typeface="Cambria Math"/>
                            </a:rPr>
                            <m:t> </m:t>
                          </m:r>
                          <m:r>
                            <a:rPr lang="da-DK" b="0" i="1" smtClean="0">
                              <a:latin typeface="Cambria Math"/>
                              <a:ea typeface="Cambria Math"/>
                            </a:rPr>
                            <m:t>𝑓</m:t>
                          </m:r>
                          <m:r>
                            <a:rPr lang="da-DK" b="0" i="1" smtClean="0">
                              <a:latin typeface="Cambria Math"/>
                              <a:ea typeface="Cambria Math"/>
                            </a:rPr>
                            <m:t>(</m:t>
                          </m:r>
                          <m:r>
                            <a:rPr lang="da-DK" b="0" i="1" smtClean="0">
                              <a:latin typeface="Cambria Math"/>
                              <a:ea typeface="Cambria Math"/>
                            </a:rPr>
                            <m:t>𝑥</m:t>
                          </m:r>
                          <m:r>
                            <a:rPr lang="da-DK" b="0" i="1" smtClean="0">
                              <a:latin typeface="Cambria Math"/>
                              <a:ea typeface="Cambria Math"/>
                            </a:rPr>
                            <m:t>)</m:t>
                          </m:r>
                        </m:e>
                      </m:nary>
                      <m:r>
                        <a:rPr lang="da-DK" b="0" i="1" smtClean="0">
                          <a:latin typeface="Cambria Math"/>
                          <a:ea typeface="Cambria Math"/>
                        </a:rPr>
                        <m:t>=1</m:t>
                      </m:r>
                    </m:oMath>
                  </m:oMathPara>
                </a14:m>
                <a:r>
                  <a:rPr lang="da-DK" smtClean="0"/>
                  <a:t> </a:t>
                </a:r>
              </a:p>
              <a:p>
                <a:r>
                  <a:rPr lang="da-DK" smtClean="0"/>
                  <a:t>Statistikere kalder også </a:t>
                </a:r>
                <a:r>
                  <a:rPr lang="da-DK" smtClean="0">
                    <a:solidFill>
                      <a:schemeClr val="accent1">
                        <a:lumMod val="75000"/>
                      </a:schemeClr>
                    </a:solidFill>
                  </a:rPr>
                  <a:t>sandsynligheds-</a:t>
                </a:r>
                <a:br>
                  <a:rPr lang="da-DK" smtClean="0">
                    <a:solidFill>
                      <a:schemeClr val="accent1">
                        <a:lumMod val="75000"/>
                      </a:schemeClr>
                    </a:solidFill>
                  </a:rPr>
                </a:br>
                <a:r>
                  <a:rPr lang="da-DK" smtClean="0">
                    <a:solidFill>
                      <a:schemeClr val="accent1">
                        <a:lumMod val="75000"/>
                      </a:schemeClr>
                    </a:solidFill>
                  </a:rPr>
                  <a:t>funktionen</a:t>
                </a:r>
                <a:r>
                  <a:rPr lang="da-DK" smtClean="0"/>
                  <a:t> </a:t>
                </a:r>
                <a14:m>
                  <m:oMathPara>
                    <m:oMathParaPr>
                      <m:jc/>
                    </m:oMathParaPr>
                    <m:oMath>
                      <m:r>
                        <a:rPr lang="da-DK" i="1" smtClean="0">
                          <a:solidFill>
                            <a:srgbClr val="C00000"/>
                          </a:solidFill>
                          <a:latin typeface="Cambria Math"/>
                        </a:rPr>
                        <m:t>𝑓</m:t>
                      </m:r>
                      <m:d>
                        <m:dPr>
                          <m:begChr m:val="("/>
                          <m:sepChr m:val="|"/>
                          <m:endChr m:val=")"/>
                          <m:grow m:val="on"/>
                          <m:shp m:val="centered"/>
                          <m:ctrlPr>
                            <a:rPr lang="da-DK" i="1">
                              <a:solidFill>
                                <a:srgbClr val="C00000"/>
                              </a:solidFill>
                              <a:latin typeface="Cambria Math" panose="02040503050406030204" pitchFamily="18" charset="0"/>
                            </a:rPr>
                          </m:ctrlPr>
                        </m:dPr>
                        <m:e>
                          <m:r>
                            <a:rPr lang="da-DK" i="1">
                              <a:solidFill>
                                <a:srgbClr val="C00000"/>
                              </a:solidFill>
                              <a:latin typeface="Cambria Math"/>
                            </a:rPr>
                            <m:t>𝑥</m:t>
                          </m:r>
                        </m:e>
                      </m:d>
                    </m:oMath>
                  </m:oMathPara>
                </a14:m>
                <a:r>
                  <a:rPr lang="da-DK" smtClean="0">
                    <a:solidFill>
                      <a:schemeClr val="accent1">
                        <a:lumMod val="75000"/>
                      </a:schemeClr>
                    </a:solidFill>
                  </a:rPr>
                  <a:t> </a:t>
                </a:r>
                <a:r>
                  <a:rPr lang="da-DK" smtClean="0"/>
                  <a:t>for </a:t>
                </a:r>
                <a:r>
                  <a:rPr lang="da-DK" i="1" smtClean="0">
                    <a:solidFill>
                      <a:schemeClr val="accent1">
                        <a:lumMod val="75000"/>
                      </a:schemeClr>
                    </a:solidFill>
                  </a:rPr>
                  <a:t>fordelingsfunktionen</a:t>
                </a:r>
                <a:r>
                  <a:rPr lang="da-DK" smtClean="0"/>
                  <a:t> </a:t>
                </a:r>
                <a:br>
                  <a:rPr lang="da-DK"/>
                </a:br>
                <a:r>
                  <a:rPr lang="da-DK" smtClean="0"/>
                  <a:t>og </a:t>
                </a:r>
                <a:r>
                  <a:rPr lang="da-DK" i="1" smtClean="0">
                    <a:solidFill>
                      <a:schemeClr val="accent1">
                        <a:lumMod val="75000"/>
                      </a:schemeClr>
                    </a:solidFill>
                  </a:rPr>
                  <a:t>tæthedsfunktionen</a:t>
                </a:r>
                <a:endParaRPr lang="da-DK" i="1" smtClean="0">
                  <a:solidFill>
                    <a:schemeClr val="accent1">
                      <a:lumMod val="75000"/>
                    </a:schemeClr>
                  </a:solidFill>
                </a:endParaRPr>
              </a:p>
              <a:p>
                <a:r>
                  <a:rPr lang="da-DK" smtClean="0"/>
                  <a:t>Vi kalder den desuden </a:t>
                </a:r>
                <a:r>
                  <a:rPr lang="da-DK" smtClean="0">
                    <a:solidFill>
                      <a:schemeClr val="accent1">
                        <a:lumMod val="75000"/>
                      </a:schemeClr>
                    </a:solidFill>
                  </a:rPr>
                  <a:t>pdf </a:t>
                </a:r>
                <a:br>
                  <a:rPr lang="da-DK" i="1" smtClean="0"/>
                </a:br>
                <a:r>
                  <a:rPr lang="da-DK" smtClean="0"/>
                  <a:t>(</a:t>
                </a:r>
                <a:r>
                  <a:rPr lang="da-DK" i="1" err="1">
                    <a:solidFill>
                      <a:schemeClr val="accent1">
                        <a:lumMod val="75000"/>
                      </a:schemeClr>
                    </a:solidFill>
                  </a:rPr>
                  <a:t>probability </a:t>
                </a:r>
                <a:r>
                  <a:rPr lang="da-DK" i="1" err="1" smtClean="0">
                    <a:solidFill>
                      <a:schemeClr val="accent1">
                        <a:lumMod val="75000"/>
                      </a:schemeClr>
                    </a:solidFill>
                  </a:rPr>
                  <a:t>density </a:t>
                </a:r>
                <a:r>
                  <a:rPr lang="da-DK" i="1" err="1">
                    <a:solidFill>
                      <a:schemeClr val="accent1">
                        <a:lumMod val="75000"/>
                      </a:schemeClr>
                    </a:solidFill>
                  </a:rPr>
                  <a:t>function</a:t>
                </a:r>
                <a:r>
                  <a:rPr lang="da-DK" smtClean="0"/>
                  <a:t>). </a:t>
                </a: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7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113</a:t>
            </a:fld>
            <a:endParaRPr lang="da-DK"/>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75252" y="3501008"/>
            <a:ext cx="2533859"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56694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Kumuleret fordelingsfunktion</a:t>
            </a:r>
            <a:endParaRPr lang="da-DK"/>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sz="2000" i="1" smtClean="0">
                    <a:solidFill>
                      <a:schemeClr val="tx2"/>
                    </a:solidFill>
                  </a:rPr>
                  <a:t>Cumulative Distribution Function</a:t>
                </a:r>
                <a:r>
                  <a:rPr lang="da-DK" sz="2000" smtClean="0">
                    <a:solidFill>
                      <a:schemeClr val="tx2"/>
                    </a:solidFill>
                  </a:rPr>
                  <a:t> (cdf)</a:t>
                </a:r>
              </a:p>
              <a:p>
                <a:pPr marL="0" indent="0">
                  <a:buNone/>
                </a:pPr>
                <a:r>
                  <a:rPr lang="da-DK" sz="2000" b="0" smtClean="0"/>
                  <a:t>	</a:t>
                </a:r>
                <a14:m>
                  <m:oMathPara>
                    <m:oMathParaPr>
                      <m:jc/>
                    </m:oMathParaPr>
                    <m:oMath>
                      <m:r>
                        <a:rPr lang="da-DK" sz="2000" b="0" i="1" smtClean="0">
                          <a:solidFill>
                            <a:srgbClr val="C00000"/>
                          </a:solidFill>
                          <a:latin typeface="Cambria Math"/>
                        </a:rPr>
                        <m:t>𝐹</m:t>
                      </m:r>
                      <m:d>
                        <m:dPr>
                          <m:begChr m:val="("/>
                          <m:sepChr m:val="|"/>
                          <m:endChr m:val=")"/>
                          <m:grow m:val="on"/>
                          <m:shp m:val="centered"/>
                          <m:ctrlPr>
                            <a:rPr lang="da-DK"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𝑥</m:t>
                          </m:r>
                        </m:e>
                      </m:d>
                      <m:r>
                        <a:rPr lang="da-DK" sz="2000" b="0" i="1" smtClean="0">
                          <a:latin typeface="Cambria Math"/>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smtClean="0">
                              <a:latin typeface="Cambria Math"/>
                              <a:ea typeface="Cambria Math"/>
                            </a:rPr>
                            <m:t>≤</m:t>
                          </m:r>
                          <m:r>
                            <a:rPr lang="en-US" sz="2000" b="0" i="1" smtClean="0">
                              <a:latin typeface="Cambria Math" panose="02040503050406030204" pitchFamily="18" charset="0"/>
                              <a:ea typeface="Cambria Math"/>
                            </a:rPr>
                            <m:t>𝑥</m:t>
                          </m:r>
                        </m:e>
                      </m:d>
                    </m:oMath>
                  </m:oMathPara>
                </a14:m>
                <a:endParaRPr lang="da-DK" sz="2000" smtClean="0"/>
              </a:p>
              <a:p>
                <a:r>
                  <a:rPr lang="da-DK" sz="2000" smtClean="0"/>
                  <a:t>Eksempel: PDF (</a:t>
                </a:r>
                <a14:m>
                  <m:oMathPara>
                    <m:oMathParaPr>
                      <m:jc/>
                    </m:oMathParaPr>
                    <m:oMath>
                      <m:r>
                        <a:rPr lang="da-DK" sz="2000" i="1" smtClean="0">
                          <a:latin typeface="Cambria Math" panose="02040503050406030204" pitchFamily="18" charset="0"/>
                        </a:rPr>
                        <m:t>𝑓</m:t>
                      </m:r>
                      <m:r>
                        <a:rPr lang="da-DK" sz="2000" i="1" smtClean="0">
                          <a:latin typeface="Cambria Math" panose="02040503050406030204" pitchFamily="18" charset="0"/>
                        </a:rPr>
                        <m:t>(</m:t>
                      </m:r>
                      <m:r>
                        <a:rPr lang="da-DK" sz="2000" i="1" smtClean="0">
                          <a:latin typeface="Cambria Math" panose="02040503050406030204" pitchFamily="18" charset="0"/>
                        </a:rPr>
                        <m:t>𝑥</m:t>
                      </m:r>
                      <m:r>
                        <a:rPr lang="da-DK" sz="2000" i="1" smtClean="0">
                          <a:latin typeface="Cambria Math" panose="02040503050406030204" pitchFamily="18" charset="0"/>
                        </a:rPr>
                        <m:t>)</m:t>
                      </m:r>
                    </m:oMath>
                  </m:oMathPara>
                </a14:m>
                <a:r>
                  <a:rPr lang="da-DK" sz="2000" smtClean="0"/>
                  <a:t>) og CDF (</a:t>
                </a:r>
                <a14:m>
                  <m:oMathPara>
                    <m:oMathParaPr>
                      <m:jc/>
                    </m:oMathParaPr>
                    <m:oMath>
                      <m:r>
                        <a:rPr lang="da-DK" sz="2000" i="1" smtClean="0">
                          <a:latin typeface="Cambria Math" panose="02040503050406030204" pitchFamily="18" charset="0"/>
                        </a:rPr>
                        <m:t>𝐹</m:t>
                      </m:r>
                      <m:r>
                        <a:rPr lang="da-DK" sz="2000" i="1" smtClean="0">
                          <a:latin typeface="Cambria Math" panose="02040503050406030204" pitchFamily="18" charset="0"/>
                        </a:rPr>
                        <m:t>(</m:t>
                      </m:r>
                      <m:r>
                        <a:rPr lang="da-DK" sz="2000" i="1" smtClean="0">
                          <a:latin typeface="Cambria Math" panose="02040503050406030204" pitchFamily="18" charset="0"/>
                        </a:rPr>
                        <m:t>𝑥</m:t>
                      </m:r>
                      <m:r>
                        <a:rPr lang="da-DK" sz="2000" i="1" smtClean="0">
                          <a:latin typeface="Cambria Math" panose="02040503050406030204" pitchFamily="18" charset="0"/>
                        </a:rPr>
                        <m:t>)</m:t>
                      </m:r>
                    </m:oMath>
                  </m:oMathPara>
                </a14:m>
                <a:r>
                  <a:rPr lang="da-DK" sz="2000" smtClean="0"/>
                  <a:t>) for antal øjne ved kast med to terninger:</a:t>
                </a:r>
                <a:br>
                  <a:rPr lang="da-DK" sz="2000" smtClean="0"/>
                </a:br>
                <a:br>
                  <a:rPr lang="da-DK" sz="2000" smtClean="0"/>
                </a:br>
                <a:br>
                  <a:rPr lang="da-DK" sz="2000" smtClean="0"/>
                </a:br>
                <a:br>
                  <a:rPr lang="da-DK" sz="2000" smtClean="0"/>
                </a:br>
                <a:br>
                  <a:rPr lang="da-DK" sz="2000" smtClean="0"/>
                </a:br>
                <a:br>
                  <a:rPr lang="da-DK" sz="2000" smtClean="0"/>
                </a:br>
                <a:br>
                  <a:rPr lang="da-DK" sz="2000" smtClean="0"/>
                </a:br>
                <a:br>
                  <a:rPr lang="da-DK" sz="2000" smtClean="0"/>
                </a:br>
                <a:br>
                  <a:rPr lang="da-DK" sz="2000" smtClean="0"/>
                </a:br>
                <a:br>
                  <a:rPr lang="da-DK" sz="2000" smtClean="0"/>
                </a:br>
                <a:br>
                  <a:rPr lang="da-DK" sz="2000" smtClean="0"/>
                </a:br>
                <a:endParaRPr lang="da-DK" sz="2000" smtClean="0"/>
              </a:p>
              <a:p>
                <a:r>
                  <a:rPr lang="da-DK" sz="2000" smtClean="0"/>
                  <a:t>Vi ser, at sandsynligheden for at få </a:t>
                </a:r>
                <a14:m>
                  <m:oMathPara>
                    <m:oMathParaPr>
                      <m:jc/>
                    </m:oMathParaPr>
                    <m:oMath>
                      <m:r>
                        <a:rPr lang="da-DK" sz="2000" i="1" smtClean="0">
                          <a:latin typeface="Cambria Math" panose="02040503050406030204" pitchFamily="18" charset="0"/>
                        </a:rPr>
                        <m:t>5</m:t>
                      </m:r>
                    </m:oMath>
                  </m:oMathPara>
                </a14:m>
                <a:r>
                  <a:rPr lang="da-DK" sz="2000" smtClean="0"/>
                  <a:t> øjne eller derunder er </a:t>
                </a:r>
                <a14:m>
                  <m:oMathPara>
                    <m:oMathParaPr>
                      <m:jc/>
                    </m:oMathParaPr>
                    <m:oMath>
                      <m:r>
                        <a:rPr lang="da-DK" sz="2000" i="1" smtClean="0">
                          <a:latin typeface="Cambria Math" panose="02040503050406030204" pitchFamily="18" charset="0"/>
                        </a:rPr>
                        <m:t>27.8</m:t>
                      </m:r>
                    </m:oMath>
                  </m:oMathPara>
                </a14:m>
                <a:r>
                  <a:rPr lang="da-DK" sz="2000" smtClean="0"/>
                  <a:t> %: </a:t>
                </a:r>
                <a:br>
                  <a:rPr lang="da-DK" sz="2000" smtClean="0"/>
                </a:br>
                <a:r>
                  <a:rPr lang="da-DK" sz="2000" smtClean="0"/>
                  <a:t> 	</a:t>
                </a:r>
                <a14:m>
                  <m:oMathPara>
                    <m:oMathParaPr>
                      <m:jc/>
                    </m:oMathParaPr>
                    <m:oMath>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≤5</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𝐹</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5</m:t>
                          </m:r>
                        </m:e>
                      </m:d>
                      <m:r>
                        <a:rPr lang="en-US" sz="2000" i="1">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0.27778</m:t>
                      </m:r>
                    </m:oMath>
                  </m:oMathPara>
                </a14:m>
                <a:r>
                  <a:rPr lang="da-DK" sz="2000" smtClean="0"/>
                  <a:t>. </a:t>
                </a:r>
                <a:br>
                  <a:rPr lang="da-DK" sz="2000" smtClean="0"/>
                </a:br>
                <a:br>
                  <a:rPr lang="da-DK" sz="2000" smtClean="0">
                    <a:solidFill>
                      <a:schemeClr val="tx2"/>
                    </a:solidFill>
                  </a:rPr>
                </a:br>
                <a:endParaRPr lang="da-DK" sz="2000" smtClean="0"/>
              </a:p>
              <a:p>
                <a:pPr marL="0" indent="0">
                  <a:buNone/>
                </a:pPr>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651"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114</a:t>
            </a:fld>
            <a:endParaRPr lang="da-DK"/>
          </a:p>
        </p:txBody>
      </p:sp>
      <p:pic>
        <p:nvPicPr>
          <p:cNvPr id="9" name="Picture 8"/>
          <p:cNvPicPr>
            <a:picLocks noChangeAspect="1"/>
          </p:cNvPicPr>
          <p:nvPr/>
        </p:nvPicPr>
        <p:blipFill>
          <a:blip r:embed="rId4"/>
          <a:stretch>
            <a:fillRect/>
          </a:stretch>
        </p:blipFill>
        <p:spPr>
          <a:xfrm>
            <a:off x="2398388" y="2564904"/>
            <a:ext cx="4028345" cy="31683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25150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solidFill>
                  <a:srgbClr val="C00000"/>
                </a:solidFill>
              </a:rPr>
              <a:t>Fra kap. 2</a:t>
            </a:r>
            <a:r>
              <a:rPr lang="da-DK" smtClean="0"/>
              <a:t>: Kumuleret frekvensdiagram</a:t>
            </a:r>
            <a:endParaRPr lang="da-DK"/>
          </a:p>
        </p:txBody>
      </p:sp>
      <mc:AlternateContent>
        <mc:Choice Requires="a14">
          <p:sp>
            <p:nvSpPr>
              <p:cNvPr id="3" name="Content Placeholder 2"/>
              <p:cNvSpPr>
                <a:spLocks noGrp="1"/>
              </p:cNvSpPr>
              <p:nvPr>
                <p:ph idx="1"/>
              </p:nvPr>
            </p:nvSpPr>
            <p:spPr>
              <a:xfrm>
                <a:off x="467544" y="1196752"/>
                <a:ext cx="8424936" cy="5544616"/>
              </a:xfrm>
            </p:spPr>
            <p:txBody>
              <a:bodyPr>
                <a:normAutofit/>
              </a:bodyPr>
              <a:lstStyle/>
              <a:p>
                <a:r>
                  <a:rPr lang="da-DK" sz="2400" smtClean="0"/>
                  <a:t>Intervallernes observationer akkumuleres, så hver søjle viser frekvensen med højde op til intervalgrænsen. F.eks. er </a:t>
                </a:r>
                <a14:m>
                  <m:oMathPara>
                    <m:oMathParaPr>
                      <m:jc/>
                    </m:oMathParaPr>
                    <m:oMath>
                      <m:r>
                        <a:rPr lang="da-DK" sz="2400" i="1" smtClean="0">
                          <a:latin typeface="Cambria Math" panose="02040503050406030204" pitchFamily="18" charset="0"/>
                        </a:rPr>
                        <m:t>4</m:t>
                      </m:r>
                    </m:oMath>
                  </m:oMathPara>
                </a14:m>
                <a:r>
                  <a:rPr lang="da-DK" sz="2400" smtClean="0"/>
                  <a:t> %  </a:t>
                </a:r>
                <a:br>
                  <a:rPr lang="da-DK" sz="2400" smtClean="0"/>
                </a:br>
                <a14:m>
                  <m:oMathPara>
                    <m:oMathParaPr>
                      <m:jc/>
                    </m:oMathParaPr>
                    <m:oMath>
                      <m:r>
                        <a:rPr lang="da-DK" sz="2400" i="1" smtClean="0">
                          <a:latin typeface="Cambria Math" panose="02040503050406030204" pitchFamily="18" charset="0"/>
                        </a:rPr>
                        <m:t>155</m:t>
                      </m:r>
                    </m:oMath>
                  </m:oMathPara>
                </a14:m>
                <a:r>
                  <a:rPr lang="da-DK" sz="2400" smtClean="0"/>
                  <a:t> cm eller derunder og </a:t>
                </a:r>
                <a14:m>
                  <m:oMathPara>
                    <m:oMathParaPr>
                      <m:jc/>
                    </m:oMathParaPr>
                    <m:oMath>
                      <m:r>
                        <a:rPr lang="da-DK" sz="2400" i="1" smtClean="0">
                          <a:latin typeface="Cambria Math" panose="02040503050406030204" pitchFamily="18" charset="0"/>
                        </a:rPr>
                        <m:t>72</m:t>
                      </m:r>
                    </m:oMath>
                  </m:oMathPara>
                </a14:m>
                <a:r>
                  <a:rPr lang="da-DK" sz="2400" smtClean="0"/>
                  <a:t> % er </a:t>
                </a:r>
                <a14:m>
                  <m:oMathPara>
                    <m:oMathParaPr>
                      <m:jc/>
                    </m:oMathParaPr>
                    <m:oMath>
                      <m:r>
                        <a:rPr lang="da-DK" sz="2400" i="1" smtClean="0">
                          <a:latin typeface="Cambria Math" panose="02040503050406030204" pitchFamily="18" charset="0"/>
                        </a:rPr>
                        <m:t>180</m:t>
                      </m:r>
                    </m:oMath>
                  </m:oMathPara>
                </a14:m>
                <a:r>
                  <a:rPr lang="da-DK" sz="2400" smtClean="0"/>
                  <a:t> cm eller derunder</a:t>
                </a:r>
                <a:endParaRPr lang="da-DK" sz="2400" smtClean="0"/>
              </a:p>
              <a:p>
                <a:r>
                  <a:rPr lang="da-DK" sz="2400" smtClean="0"/>
                  <a:t>Sidste søjle er </a:t>
                </a:r>
                <a14:m>
                  <m:oMathPara>
                    <m:oMathParaPr>
                      <m:jc/>
                    </m:oMathParaPr>
                    <m:oMath>
                      <m:r>
                        <a:rPr lang="da-DK" sz="2400" i="1" smtClean="0">
                          <a:latin typeface="Cambria Math" panose="02040503050406030204" pitchFamily="18" charset="0"/>
                        </a:rPr>
                        <m:t>100</m:t>
                      </m:r>
                    </m:oMath>
                  </m:oMathPara>
                </a14:m>
                <a:r>
                  <a:rPr lang="da-DK" sz="2400" smtClean="0"/>
                  <a:t> %, så alle elever er </a:t>
                </a:r>
                <a14:m>
                  <m:oMathPara>
                    <m:oMathParaPr>
                      <m:jc/>
                    </m:oMathParaPr>
                    <m:oMath>
                      <m:r>
                        <a:rPr lang="da-DK" sz="2400" i="1" smtClean="0">
                          <a:latin typeface="Cambria Math" panose="02040503050406030204" pitchFamily="18" charset="0"/>
                        </a:rPr>
                        <m:t>190</m:t>
                      </m:r>
                    </m:oMath>
                  </m:oMathPara>
                </a14:m>
                <a:r>
                  <a:rPr lang="da-DK" sz="2400" smtClean="0"/>
                  <a:t> cm eller derunder</a:t>
                </a:r>
                <a:endParaRPr lang="da-DK" sz="2400"/>
              </a:p>
              <a:p>
                <a:r>
                  <a:rPr lang="da-DK" sz="2400" smtClean="0"/>
                  <a:t>Laves i R med </a:t>
                </a:r>
                <a:r>
                  <a:rPr lang="da-DK" sz="2400" smtClean="0">
                    <a:solidFill>
                      <a:schemeClr val="accent1">
                        <a:lumMod val="75000"/>
                      </a:schemeClr>
                    </a:solidFill>
                  </a:rPr>
                  <a:t>hist()</a:t>
                </a:r>
                <a:r>
                  <a:rPr lang="da-DK" sz="2400" smtClean="0"/>
                  <a:t>, men der skal kodes lidt.</a:t>
                </a:r>
                <a:endParaRPr lang="da-DK" sz="24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544616"/>
              </a:xfrm>
              <a:blipFill>
                <a:blip r:embed="rId3"/>
                <a:stretch>
                  <a:fillRect l="-1013" t="-87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115</a:t>
            </a:fld>
            <a:endParaRPr lang="da-DK"/>
          </a:p>
        </p:txBody>
      </p:sp>
      <p:pic>
        <p:nvPicPr>
          <p:cNvPr id="7" name="Picture 6"/>
          <p:cNvPicPr>
            <a:picLocks noChangeAspect="1"/>
          </p:cNvPicPr>
          <p:nvPr/>
        </p:nvPicPr>
        <p:blipFill>
          <a:blip r:embed="rId4"/>
          <a:stretch>
            <a:fillRect/>
          </a:stretch>
        </p:blipFill>
        <p:spPr>
          <a:xfrm>
            <a:off x="883030" y="3274235"/>
            <a:ext cx="4337042" cy="330854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6516216" y="2866087"/>
            <a:ext cx="2376264" cy="1700468"/>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5497382" y="4638563"/>
            <a:ext cx="3429684" cy="1944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2617144"/>
      </p:ext>
    </p:extLst>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Binomialfordelingen</a:t>
            </a:r>
            <a:endParaRPr lang="en-GB"/>
          </a:p>
        </p:txBody>
      </p:sp>
      <mc:AlternateContent>
        <mc:Choice Requires="a14">
          <p:sp>
            <p:nvSpPr>
              <p:cNvPr id="3" name="Content Placeholder 2"/>
              <p:cNvSpPr>
                <a:spLocks noGrp="1"/>
              </p:cNvSpPr>
              <p:nvPr>
                <p:ph idx="1"/>
              </p:nvPr>
            </p:nvSpPr>
            <p:spPr/>
            <p:txBody>
              <a:bodyPr/>
              <a:lstStyle/>
              <a:p>
                <a:r>
                  <a:rPr lang="en-US" smtClean="0"/>
                  <a:t>Eksempler fra bogen på statistiske problemer, hvor vi bruger binomialfordelingen. Hvad er sandsynligheden for:</a:t>
                </a:r>
              </a:p>
              <a:p>
                <a:pPr lvl="1"/>
                <a:r>
                  <a:rPr lang="en-US" smtClean="0"/>
                  <a:t>at </a:t>
                </a:r>
                <a14:m>
                  <m:oMathPara>
                    <m:oMathParaPr>
                      <m:jc/>
                    </m:oMathParaPr>
                    <m:oMath>
                      <m:r>
                        <a:rPr lang="en-US" i="1" smtClean="0">
                          <a:latin typeface="Cambria Math" panose="02040503050406030204" pitchFamily="18" charset="0"/>
                        </a:rPr>
                        <m:t>1</m:t>
                      </m:r>
                    </m:oMath>
                  </m:oMathPara>
                </a14:m>
                <a:r>
                  <a:rPr lang="en-US" smtClean="0"/>
                  <a:t> ud af </a:t>
                </a:r>
                <a14:m>
                  <m:oMathPara>
                    <m:oMathParaPr>
                      <m:jc/>
                    </m:oMathParaPr>
                    <m:oMath>
                      <m:r>
                        <a:rPr lang="en-US" i="1" smtClean="0">
                          <a:latin typeface="Cambria Math" panose="02040503050406030204" pitchFamily="18" charset="0"/>
                        </a:rPr>
                        <m:t>5</m:t>
                      </m:r>
                    </m:oMath>
                  </m:oMathPara>
                </a14:m>
                <a:r>
                  <a:rPr lang="en-US" smtClean="0"/>
                  <a:t> nitter knækker i en trækstyrketest</a:t>
                </a:r>
              </a:p>
              <a:p>
                <a:pPr lvl="1"/>
                <a14:m>
                  <m:oMathPara>
                    <m:oMathParaPr>
                      <m:jc/>
                    </m:oMathParaPr>
                    <m:oMath>
                      <m:r>
                        <a:rPr lang="en-US" i="1" smtClean="0">
                          <a:latin typeface="Cambria Math" panose="02040503050406030204" pitchFamily="18" charset="0"/>
                        </a:rPr>
                        <m:t>45</m:t>
                      </m:r>
                    </m:oMath>
                  </m:oMathPara>
                </a14:m>
                <a:r>
                  <a:rPr lang="en-US" smtClean="0"/>
                  <a:t> ud af </a:t>
                </a:r>
                <a14:m>
                  <m:oMathPara>
                    <m:oMathParaPr>
                      <m:jc/>
                    </m:oMathParaPr>
                    <m:oMath>
                      <m:r>
                        <a:rPr lang="en-US" i="1" smtClean="0">
                          <a:latin typeface="Cambria Math" panose="02040503050406030204" pitchFamily="18" charset="0"/>
                        </a:rPr>
                        <m:t>300</m:t>
                      </m:r>
                    </m:oMath>
                  </m:oMathPara>
                </a14:m>
                <a:r>
                  <a:rPr lang="en-US" smtClean="0"/>
                  <a:t> stoppede bilister kørte uden sikkerhedssele</a:t>
                </a:r>
              </a:p>
              <a:p>
                <a:pPr lvl="1"/>
                <a14:m>
                  <m:oMathPara>
                    <m:oMathParaPr>
                      <m:jc/>
                    </m:oMathParaPr>
                    <m:oMath>
                      <m:r>
                        <a:rPr lang="en-US" i="1" smtClean="0">
                          <a:latin typeface="Cambria Math" panose="02040503050406030204" pitchFamily="18" charset="0"/>
                        </a:rPr>
                        <m:t>66</m:t>
                      </m:r>
                    </m:oMath>
                  </m:oMathPara>
                </a14:m>
                <a:r>
                  <a:rPr lang="en-US" smtClean="0"/>
                  <a:t> ud af </a:t>
                </a:r>
                <a14:m>
                  <m:oMathPara>
                    <m:oMathParaPr>
                      <m:jc/>
                    </m:oMathParaPr>
                    <m:oMath>
                      <m:r>
                        <a:rPr lang="en-US" i="1" smtClean="0">
                          <a:latin typeface="Cambria Math" panose="02040503050406030204" pitchFamily="18" charset="0"/>
                        </a:rPr>
                        <m:t>200</m:t>
                      </m:r>
                    </m:oMath>
                  </m:oMathPara>
                </a14:m>
                <a:r>
                  <a:rPr lang="en-US" smtClean="0"/>
                  <a:t> TV-seere kan huske den reklame de så</a:t>
                </a:r>
              </a:p>
              <a:p>
                <a:pPr lvl="1"/>
                <a:r>
                  <a:rPr lang="en-US" smtClean="0"/>
                  <a:t>Generelt: Sandsynligheden for </a:t>
                </a:r>
                <a14:m>
                  <m:oMathPara>
                    <m:oMathParaPr>
                      <m:jc/>
                    </m:oMathParaPr>
                    <m:oMath>
                      <m:r>
                        <a:rPr lang="en-US" i="1" smtClean="0">
                          <a:latin typeface="Cambria Math" panose="02040503050406030204" pitchFamily="18" charset="0"/>
                        </a:rPr>
                        <m:t>𝑥</m:t>
                      </m:r>
                    </m:oMath>
                  </m:oMathPara>
                </a14:m>
                <a:r>
                  <a:rPr lang="en-US" smtClean="0"/>
                  <a:t> succeser i </a:t>
                </a:r>
                <a14:m>
                  <m:oMathPara>
                    <m:oMathParaPr>
                      <m:jc/>
                    </m:oMathParaPr>
                    <m:oMath>
                      <m:r>
                        <a:rPr lang="en-US" i="1" smtClean="0">
                          <a:latin typeface="Cambria Math" panose="02040503050406030204" pitchFamily="18" charset="0"/>
                        </a:rPr>
                        <m:t>𝑛</m:t>
                      </m:r>
                    </m:oMath>
                  </m:oMathPara>
                </a14:m>
                <a:r>
                  <a:rPr lang="en-US" smtClean="0"/>
                  <a:t> forsøg </a:t>
                </a:r>
                <a:br>
                  <a:rPr lang="en-US" smtClean="0"/>
                </a:br>
                <a:r>
                  <a:rPr lang="en-US" smtClean="0"/>
                  <a:t>(og dermed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r>
                  <a:rPr lang="en-US" smtClean="0"/>
                  <a:t> fejl)</a:t>
                </a:r>
              </a:p>
              <a:p>
                <a:r>
                  <a:rPr lang="en-US" smtClean="0"/>
                  <a:t>Vi bruger binomialfordelingen til serier af forsøg, der kaldes</a:t>
                </a:r>
                <a:r>
                  <a:rPr lang="en-US" smtClean="0">
                    <a:solidFill>
                      <a:srgbClr val="385D8A"/>
                    </a:solidFill>
                  </a:rPr>
                  <a:t> Bernoulli-forsøg</a:t>
                </a:r>
                <a:r>
                  <a:rPr lang="en-US" smtClean="0"/>
                  <a:t>:</a:t>
                </a:r>
              </a:p>
              <a:p>
                <a:pPr lvl="1"/>
                <a:r>
                  <a:rPr lang="en-US" smtClean="0"/>
                  <a:t>Hvert forsøg har to mulige udfald, typisk kaldet Succes (</a:t>
                </a:r>
                <a14:m>
                  <m:oMathPara>
                    <m:oMathParaPr>
                      <m:jc/>
                    </m:oMathParaPr>
                    <m:oMath>
                      <m:r>
                        <a:rPr lang="en-US" i="1" smtClean="0">
                          <a:latin typeface="Cambria Math" panose="02040503050406030204" pitchFamily="18" charset="0"/>
                        </a:rPr>
                        <m:t>𝑆</m:t>
                      </m:r>
                    </m:oMath>
                  </m:oMathPara>
                </a14:m>
                <a:r>
                  <a:rPr lang="en-US" smtClean="0"/>
                  <a:t>) og Fejl (</a:t>
                </a:r>
                <a14:m>
                  <m:oMathPara>
                    <m:oMathParaPr>
                      <m:jc/>
                    </m:oMathParaPr>
                    <m:oMath>
                      <m:r>
                        <a:rPr lang="en-US" i="1" smtClean="0">
                          <a:latin typeface="Cambria Math" panose="02040503050406030204" pitchFamily="18" charset="0"/>
                        </a:rPr>
                        <m:t>𝐹</m:t>
                      </m:r>
                    </m:oMath>
                  </m:oMathPara>
                </a14:m>
                <a:r>
                  <a:rPr lang="en-US" smtClean="0"/>
                  <a:t>)</a:t>
                </a:r>
              </a:p>
              <a:p>
                <a:pPr lvl="1"/>
                <a:r>
                  <a:rPr lang="en-US" smtClean="0"/>
                  <a:t>Sandsynligheden for Succes er ens for hvert forsøg,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𝑆</m:t>
                          </m:r>
                        </m:e>
                      </m:d>
                      <m:r>
                        <a:rPr lang="da-DK" i="1">
                          <a:latin typeface="Cambria Math"/>
                        </a:rPr>
                        <m:t>=</m:t>
                      </m:r>
                      <m:r>
                        <a:rPr lang="da-DK" i="1">
                          <a:latin typeface="Cambria Math"/>
                        </a:rPr>
                        <m:t>𝑝</m:t>
                      </m:r>
                    </m:oMath>
                  </m:oMathPara>
                </a14:m>
                <a:r>
                  <a:rPr lang="da-DK"/>
                  <a:t>. Dermed er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𝐹</m:t>
                          </m:r>
                        </m:e>
                      </m:d>
                      <m:r>
                        <a:rPr lang="da-DK" i="1">
                          <a:latin typeface="Cambria Math"/>
                        </a:rPr>
                        <m:t>=1−</m:t>
                      </m:r>
                      <m:r>
                        <a:rPr lang="da-DK" i="1">
                          <a:latin typeface="Cambria Math"/>
                        </a:rPr>
                        <m:t>𝑝</m:t>
                      </m:r>
                    </m:oMath>
                  </m:oMathPara>
                </a14:m>
                <a:endParaRPr lang="en-US" smtClean="0"/>
              </a:p>
              <a:p>
                <a:pPr lvl="1"/>
                <a:r>
                  <a:rPr lang="en-US" smtClean="0"/>
                  <a:t>Resultatet af de </a:t>
                </a:r>
                <a14:m>
                  <m:oMathPara>
                    <m:oMathParaPr>
                      <m:jc/>
                    </m:oMathParaPr>
                    <m:oMath>
                      <m:r>
                        <a:rPr lang="en-US" i="1" smtClean="0">
                          <a:latin typeface="Cambria Math" panose="02040503050406030204" pitchFamily="18" charset="0"/>
                        </a:rPr>
                        <m:t>𝑛</m:t>
                      </m:r>
                    </m:oMath>
                  </m:oMathPara>
                </a14:m>
                <a:r>
                  <a:rPr lang="en-US" smtClean="0"/>
                  <a:t> Bernoulli-forsøg er uafhængige af hinanden</a:t>
                </a:r>
              </a:p>
              <a:p>
                <a:r>
                  <a:rPr lang="en-US" smtClean="0"/>
                  <a:t>Kan en politirazzia, hvor biler stoppes og testes for om chaufføren har sikkerhedssele på opfattes som et Bernoulli-forsøg?</a:t>
                </a:r>
              </a:p>
              <a:p>
                <a:pPr lvl="1"/>
                <a:endParaRPr lang="en-US" smtClean="0"/>
              </a:p>
              <a:p>
                <a:pPr lvl="1"/>
                <a:endParaRPr lang="en-US" smtClean="0"/>
              </a:p>
              <a:p>
                <a:pPr lvl="1"/>
                <a:endParaRPr lang="en-US" smtClean="0"/>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14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116</a:t>
            </a:fld>
            <a:endParaRPr lang="da-DK">
              <a:solidFill>
                <a:prstClr val="black">
                  <a:tint val="75000"/>
                </a:prstClr>
              </a:solidFill>
            </a:endParaRPr>
          </a:p>
        </p:txBody>
      </p:sp>
    </p:spTree>
    <p:extLst>
      <p:ext uri="{BB962C8B-B14F-4D97-AF65-F5344CB8AC3E}">
        <p14:creationId xmlns:p14="http://schemas.microsoft.com/office/powerpoint/2010/main" val="1815050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4.3: Reparation af 3 mobilmaster</a:t>
            </a:r>
            <a:endParaRPr lang="en-GB"/>
          </a:p>
        </p:txBody>
      </p:sp>
      <mc:AlternateContent>
        <mc:Choice Requires="a14">
          <p:sp>
            <p:nvSpPr>
              <p:cNvPr id="3" name="Content Placeholder 2"/>
              <p:cNvSpPr>
                <a:spLocks noGrp="1"/>
              </p:cNvSpPr>
              <p:nvPr>
                <p:ph idx="1"/>
              </p:nvPr>
            </p:nvSpPr>
            <p:spPr>
              <a:xfrm>
                <a:off x="467544" y="1196752"/>
                <a:ext cx="8496944" cy="5544616"/>
              </a:xfrm>
            </p:spPr>
            <p:txBody>
              <a:bodyPr/>
              <a:lstStyle/>
              <a:p>
                <a:pPr marL="0" indent="0">
                  <a:buNone/>
                </a:pPr>
                <a:r>
                  <a:rPr lang="en-US" sz="2000" smtClean="0"/>
                  <a:t>Et firma påstår at de reparerer en mobilmast indenfor en time i </a:t>
                </a:r>
                <a14:m>
                  <m:oMathPara>
                    <m:oMathParaPr>
                      <m:jc/>
                    </m:oMathParaPr>
                    <m:oMath>
                      <m:r>
                        <a:rPr lang="en-US" sz="2000" i="1" smtClean="0">
                          <a:latin typeface="Cambria Math" panose="02040503050406030204" pitchFamily="18" charset="0"/>
                        </a:rPr>
                        <m:t>90</m:t>
                      </m:r>
                    </m:oMath>
                  </m:oMathPara>
                </a14:m>
                <a:r>
                  <a:rPr lang="en-US" sz="2000" smtClean="0"/>
                  <a:t> % af </a:t>
                </a:r>
                <a:br>
                  <a:rPr lang="en-US" sz="2000" smtClean="0"/>
                </a:br>
                <a:r>
                  <a:rPr lang="en-US" sz="2000" smtClean="0"/>
                  <a:t>tilfældene. De næste tre nedbrud af mobilmaster undersøges</a:t>
                </a:r>
              </a:p>
              <a:p>
                <a:pPr marL="814387" lvl="1" indent="-457200">
                  <a:buFont typeface="+mj-lt"/>
                  <a:buAutoNum type="alphaLcPeriod"/>
                </a:pPr>
                <a:r>
                  <a:rPr lang="en-US" sz="1800" smtClean="0"/>
                  <a:t>List alle mulige udfald for </a:t>
                </a:r>
                <a14:m>
                  <m:oMathPara>
                    <m:oMathParaPr>
                      <m:jc/>
                    </m:oMathParaPr>
                    <m:oMath>
                      <m:r>
                        <a:rPr lang="en-US" sz="1800" i="1" smtClean="0">
                          <a:latin typeface="Cambria Math" panose="02040503050406030204" pitchFamily="18" charset="0"/>
                        </a:rPr>
                        <m:t>3</m:t>
                      </m:r>
                    </m:oMath>
                  </m:oMathPara>
                </a14:m>
                <a:r>
                  <a:rPr lang="en-US" sz="1800" smtClean="0"/>
                  <a:t> nedbrud, hvor </a:t>
                </a:r>
                <a14:m>
                  <m:oMathPara>
                    <m:oMathParaPr>
                      <m:jc/>
                    </m:oMathParaPr>
                    <m:oMath>
                      <m:r>
                        <a:rPr lang="en-US" sz="1800" i="1" smtClean="0">
                          <a:latin typeface="Cambria Math" panose="02040503050406030204" pitchFamily="18" charset="0"/>
                        </a:rPr>
                        <m:t>𝑆</m:t>
                      </m:r>
                    </m:oMath>
                  </m:oMathPara>
                </a14:m>
                <a:r>
                  <a:rPr lang="en-US" sz="1800" smtClean="0"/>
                  <a:t> betyder, at en mast blev repareret indenfor en time, og </a:t>
                </a:r>
                <a14:m>
                  <m:oMathPara>
                    <m:oMathParaPr>
                      <m:jc/>
                    </m:oMathParaPr>
                    <m:oMath>
                      <m:r>
                        <a:rPr lang="en-US" sz="1800" i="1" smtClean="0">
                          <a:latin typeface="Cambria Math" panose="02040503050406030204" pitchFamily="18" charset="0"/>
                        </a:rPr>
                        <m:t>𝐹</m:t>
                      </m:r>
                    </m:oMath>
                  </m:oMathPara>
                </a14:m>
                <a:r>
                  <a:rPr lang="en-US" sz="1800" smtClean="0"/>
                  <a:t> betyder, at det gjorde den ikke</a:t>
                </a:r>
              </a:p>
              <a:p>
                <a:pPr marL="814387" lvl="1" indent="-457200">
                  <a:buFont typeface="+mj-lt"/>
                  <a:buAutoNum type="alphaLcPeriod"/>
                </a:pPr>
                <a:r>
                  <a:rPr lang="en-US" sz="1800" smtClean="0"/>
                  <a:t>Find sandsynlighedsfordelingen for den stokastiske variabel </a:t>
                </a:r>
                <a14:m>
                  <m:oMathPara>
                    <m:oMathParaPr>
                      <m:jc/>
                    </m:oMathParaPr>
                    <m:oMath>
                      <m:r>
                        <a:rPr lang="en-US" sz="1800" i="1" smtClean="0">
                          <a:latin typeface="Cambria Math" panose="02040503050406030204" pitchFamily="18" charset="0"/>
                        </a:rPr>
                        <m:t>𝑋</m:t>
                      </m:r>
                    </m:oMath>
                  </m:oMathPara>
                </a14:m>
                <a:r>
                  <a:rPr lang="en-US" sz="1800" smtClean="0"/>
                  <a:t>, der angiver antal </a:t>
                </a:r>
                <a14:m>
                  <m:oMathPara>
                    <m:oMathParaPr>
                      <m:jc/>
                    </m:oMathParaPr>
                    <m:oMath>
                      <m:r>
                        <a:rPr lang="en-US" sz="1800" i="1" smtClean="0">
                          <a:latin typeface="Cambria Math" panose="02040503050406030204" pitchFamily="18" charset="0"/>
                        </a:rPr>
                        <m:t>𝑆</m:t>
                      </m:r>
                    </m:oMath>
                  </m:oMathPara>
                </a14:m>
                <a:r>
                  <a:rPr lang="en-US" sz="1800" smtClean="0"/>
                  <a:t> for de tre reparationer</a:t>
                </a:r>
                <a:br>
                  <a:rPr lang="en-US" sz="1800" smtClean="0"/>
                </a:br>
                <a:endParaRPr lang="en-US" sz="1800" smtClean="0"/>
              </a:p>
              <a:p>
                <a:pPr marL="0" indent="0">
                  <a:buNone/>
                </a:pPr>
                <a:r>
                  <a:rPr lang="en-US" sz="2000" b="1" smtClean="0"/>
                  <a:t>Løsning:</a:t>
                </a:r>
              </a:p>
              <a:p>
                <a:pPr marL="450850" indent="-457200">
                  <a:buFont typeface="+mj-lt"/>
                  <a:buAutoNum type="alphaLcPeriod"/>
                </a:pPr>
                <a:r>
                  <a:rPr lang="en-US" sz="2000" smtClean="0"/>
                  <a:t>Der er </a:t>
                </a:r>
                <a14:m>
                  <m:oMathPara>
                    <m:oMathParaPr>
                      <m:jc/>
                    </m:oMathParaPr>
                    <m:oMath>
                      <m:r>
                        <a:rPr lang="en-US" sz="2000" i="1" smtClean="0">
                          <a:latin typeface="Cambria Math" panose="02040503050406030204" pitchFamily="18" charset="0"/>
                        </a:rPr>
                        <m:t>2</m:t>
                      </m:r>
                    </m:oMath>
                  </m:oMathPara>
                </a14:m>
                <a:r>
                  <a:rPr lang="en-US" sz="2000" smtClean="0"/>
                  <a:t> mulige udfald for hver reparation, så disse </a:t>
                </a:r>
                <a14:m>
                  <m:oMathPara>
                    <m:oMathParaPr>
                      <m:jc/>
                    </m:oMathParaPr>
                    <m:o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=8</m:t>
                      </m:r>
                    </m:oMath>
                  </m:oMathPara>
                </a14:m>
                <a:r>
                  <a:rPr lang="en-GB" sz="2000" smtClean="0"/>
                  <a:t> udfald:</a:t>
                </a:r>
                <a:br>
                  <a:rPr lang="en-GB" sz="2000" smtClean="0"/>
                </a:br>
                <a:br>
                  <a:rPr lang="en-GB" sz="2000" smtClean="0"/>
                </a:br>
                <a:br>
                  <a:rPr lang="en-GB" sz="2000" smtClean="0"/>
                </a:br>
                <a:endParaRPr lang="en-GB" sz="2000" smtClean="0"/>
              </a:p>
              <a:p>
                <a:pPr marL="450850" indent="-457200">
                  <a:buFont typeface="+mj-lt"/>
                  <a:buAutoNum type="alphaLcPeriod"/>
                </a:pPr>
                <a:r>
                  <a:rPr lang="en-GB" sz="2000" smtClean="0"/>
                  <a:t>Vi antager, at reparationerne er uafhængige, og </a:t>
                </a:r>
                <a14:m>
                  <m:oMathPara>
                    <m:oMathParaPr>
                      <m:jc/>
                    </m:oMathParaPr>
                    <m:oMath>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𝑆</m:t>
                          </m:r>
                        </m:e>
                      </m:d>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=0.9</m:t>
                      </m:r>
                    </m:oMath>
                  </m:oMathPara>
                </a14:m>
                <a:r>
                  <a:rPr lang="en-GB" sz="2000" smtClean="0"/>
                  <a:t>, </a:t>
                </a:r>
                <a:br>
                  <a:rPr lang="en-US" sz="2000" i="1" smtClean="0">
                    <a:latin typeface="Cambria Math" panose="02040503050406030204" pitchFamily="18" charset="0"/>
                  </a:rPr>
                </a:br>
                <a14:m>
                  <m:oMathPara>
                    <m:oMathParaPr>
                      <m:jc/>
                    </m:oMathParaPr>
                    <m:oMath>
                      <m:r>
                        <a:rPr lang="en-US" sz="2000" i="1">
                          <a:latin typeface="Cambria Math" panose="02040503050406030204" pitchFamily="18" charset="0"/>
                        </a:rPr>
                        <m:t>𝑃</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𝐹</m:t>
                          </m:r>
                        </m:e>
                      </m:d>
                      <m:r>
                        <a:rPr lang="en-US" sz="2000" i="1">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𝑝</m:t>
                      </m:r>
                      <m:r>
                        <a:rPr lang="en-US" sz="2000" b="0" i="1" smtClean="0">
                          <a:latin typeface="Cambria Math" panose="02040503050406030204" pitchFamily="18" charset="0"/>
                        </a:rPr>
                        <m:t>=0.1</m:t>
                      </m:r>
                    </m:oMath>
                  </m:oMathPara>
                </a14:m>
                <a:r>
                  <a:rPr lang="en-GB" sz="2000" smtClean="0"/>
                  <a:t> </a:t>
                </a:r>
                <a:br>
                  <a:rPr lang="en-GB" sz="2000" smtClean="0"/>
                </a:br>
                <a:r>
                  <a:rPr lang="en-GB" sz="2000" smtClean="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𝑋</m:t>
                          </m:r>
                          <m:r>
                            <a:rPr lang="da-DK" sz="1800" i="1">
                              <a:latin typeface="Cambria Math"/>
                            </a:rPr>
                            <m:t>=</m:t>
                          </m:r>
                          <m:r>
                            <a:rPr lang="en-US" sz="1800" i="1">
                              <a:latin typeface="Cambria Math" panose="02040503050406030204" pitchFamily="18" charset="0"/>
                            </a:rPr>
                            <m:t>3</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𝑆𝑆𝑆</m:t>
                          </m:r>
                        </m:e>
                      </m:d>
                      <m:r>
                        <m:rPr>
                          <m:sty m:val="p"/>
                        </m:rPr>
                        <a:rPr lang="en-US" sz="1800">
                          <a:latin typeface="Cambria Math" panose="02040503050406030204" pitchFamily="18" charset="0"/>
                        </a:rPr>
                        <m:t>=</m:t>
                      </m:r>
                      <m:r>
                        <a:rPr lang="da-DK" sz="1800" i="1">
                          <a:latin typeface="Cambria Math"/>
                        </a:rPr>
                        <m:t>𝑝</m:t>
                      </m:r>
                      <m:r>
                        <a:rPr lang="da-DK" sz="1800" i="1">
                          <a:latin typeface="Cambria Math"/>
                          <a:ea typeface="Cambria Math"/>
                        </a:rPr>
                        <m:t>∙</m:t>
                      </m:r>
                      <m:r>
                        <a:rPr lang="da-DK" sz="1800" i="1">
                          <a:latin typeface="Cambria Math"/>
                          <a:ea typeface="Cambria Math"/>
                        </a:rPr>
                        <m:t>𝑝</m:t>
                      </m:r>
                      <m:r>
                        <a:rPr lang="da-DK" sz="1800" i="1">
                          <a:latin typeface="Cambria Math"/>
                          <a:ea typeface="Cambria Math"/>
                        </a:rPr>
                        <m:t>∙</m:t>
                      </m:r>
                      <m:r>
                        <a:rPr lang="da-DK" sz="1800" i="1">
                          <a:latin typeface="Cambria Math"/>
                          <a:ea typeface="Cambria Math"/>
                        </a:rPr>
                        <m:t>𝑝</m:t>
                      </m:r>
                      <m:sSup>
                        <m:sSupPr>
                          <m:ctrlPr>
                            <a:rPr lang="da-DK" sz="1800" i="1">
                              <a:latin typeface="Cambria Math" panose="02040503050406030204" pitchFamily="18" charset="0"/>
                              <a:ea typeface="Cambria Math"/>
                            </a:rPr>
                          </m:ctrlPr>
                        </m:sSupPr>
                        <m:e>
                          <m:r>
                            <a:rPr lang="en-US" sz="1800" i="1">
                              <a:latin typeface="Cambria Math" panose="02040503050406030204" pitchFamily="18" charset="0"/>
                              <a:ea typeface="Cambria Math"/>
                            </a:rPr>
                            <m:t>=</m:t>
                          </m:r>
                          <m:r>
                            <a:rPr lang="da-DK" sz="1800" i="1">
                              <a:latin typeface="Cambria Math"/>
                              <a:ea typeface="Cambria Math"/>
                            </a:rPr>
                            <m:t>𝑝</m:t>
                          </m:r>
                        </m:e>
                        <m:sup>
                          <m:r>
                            <a:rPr lang="en-US" sz="1800" i="1">
                              <a:latin typeface="Cambria Math" panose="02040503050406030204" pitchFamily="18" charset="0"/>
                              <a:ea typeface="Cambria Math"/>
                            </a:rPr>
                            <m:t>3</m:t>
                          </m:r>
                        </m:sup>
                      </m:sSup>
                      <m:r>
                        <a:rPr lang="en-US" sz="1800" i="1">
                          <a:latin typeface="Cambria Math" panose="02040503050406030204" pitchFamily="18" charset="0"/>
                          <a:ea typeface="Cambria Math"/>
                        </a:rPr>
                        <m:t>=</m:t>
                      </m:r>
                      <m:sSup>
                        <m:sSupPr>
                          <m:ctrlPr>
                            <a:rPr lang="en-US" sz="1800" i="1">
                              <a:latin typeface="Cambria Math" panose="02040503050406030204" pitchFamily="18" charset="0"/>
                              <a:ea typeface="Cambria Math"/>
                            </a:rPr>
                          </m:ctrlPr>
                        </m:sSupPr>
                        <m:e>
                          <m:d>
                            <m:dPr>
                              <m:begChr m:val="("/>
                              <m:sepChr m:val="|"/>
                              <m:endChr m:val=")"/>
                              <m:grow m:val="on"/>
                              <m:shp m:val="centered"/>
                              <m:ctrlPr>
                                <a:rPr lang="en-US" sz="1800" i="1">
                                  <a:latin typeface="Cambria Math" panose="02040503050406030204" pitchFamily="18" charset="0"/>
                                  <a:ea typeface="Cambria Math"/>
                                </a:rPr>
                              </m:ctrlPr>
                            </m:dPr>
                            <m:e>
                              <m:r>
                                <a:rPr lang="en-US" sz="1800" i="1">
                                  <a:latin typeface="Cambria Math" panose="02040503050406030204" pitchFamily="18" charset="0"/>
                                  <a:ea typeface="Cambria Math"/>
                                </a:rPr>
                                <m:t>0.9</m:t>
                              </m:r>
                            </m:e>
                          </m:d>
                        </m:e>
                        <m:sup>
                          <m:r>
                            <a:rPr lang="en-US" sz="1800" i="1">
                              <a:latin typeface="Cambria Math" panose="02040503050406030204" pitchFamily="18" charset="0"/>
                              <a:ea typeface="Cambria Math"/>
                            </a:rPr>
                            <m:t>3</m:t>
                          </m:r>
                        </m:sup>
                      </m:sSup>
                      <m:r>
                        <a:rPr lang="en-US" sz="1800" i="1">
                          <a:latin typeface="Cambria Math" panose="02040503050406030204" pitchFamily="18" charset="0"/>
                          <a:ea typeface="Cambria Math"/>
                        </a:rPr>
                        <m:t>=</m:t>
                      </m:r>
                      <m:r>
                        <m:rPr>
                          <m:sty m:val="bi"/>
                        </m:rPr>
                        <a:rPr lang="en-US" sz="1800" b="1" i="1">
                          <a:latin typeface="Cambria Math" panose="02040503050406030204" pitchFamily="18" charset="0"/>
                          <a:ea typeface="Cambria Math"/>
                        </a:rPr>
                        <m:t>𝟎</m:t>
                      </m:r>
                      <m:r>
                        <m:rPr>
                          <m:sty m:val="bi"/>
                        </m:rPr>
                        <a:rPr lang="en-US" sz="1800" b="1" i="1">
                          <a:latin typeface="Cambria Math" panose="02040503050406030204" pitchFamily="18" charset="0"/>
                          <a:ea typeface="Cambria Math"/>
                        </a:rPr>
                        <m:t>.</m:t>
                      </m:r>
                      <m:r>
                        <m:rPr>
                          <m:sty m:val="bi"/>
                        </m:rPr>
                        <a:rPr lang="en-US" sz="1800" b="1" i="1">
                          <a:latin typeface="Cambria Math" panose="02040503050406030204" pitchFamily="18" charset="0"/>
                          <a:ea typeface="Cambria Math"/>
                        </a:rPr>
                        <m:t>𝟕𝟐𝟗</m:t>
                      </m:r>
                    </m:oMath>
                  </m:oMathPara>
                </a14:m>
                <a:br>
                  <a:rPr lang="en-GB" sz="2000" smtClean="0"/>
                </a:br>
                <a:r>
                  <a:rPr lang="en-GB" sz="2000" smtClean="0"/>
                  <a:t>Tilsvarende: </a:t>
                </a:r>
              </a:p>
              <a:p>
                <a:pPr marL="0" indent="0">
                  <a:buNone/>
                </a:pPr>
                <a:r>
                  <a:rPr lang="da-DK" sz="200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𝑋</m:t>
                          </m:r>
                          <m:r>
                            <a:rPr lang="da-DK" sz="1800" i="1">
                              <a:latin typeface="Cambria Math"/>
                            </a:rPr>
                            <m:t>=</m:t>
                          </m:r>
                          <m:r>
                            <a:rPr lang="en-US" sz="1800" b="0" i="1" smtClean="0">
                              <a:latin typeface="Cambria Math" panose="02040503050406030204" pitchFamily="18" charset="0"/>
                            </a:rPr>
                            <m:t>0</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𝐹𝐹𝐹</m:t>
                          </m:r>
                        </m:e>
                      </m:d>
                      <m:r>
                        <m:rPr>
                          <m:sty m:val="p"/>
                        </m:rPr>
                        <a:rPr lang="en-US" sz="1800" b="0" i="0" smtClean="0">
                          <a:latin typeface="Cambria Math" panose="02040503050406030204" pitchFamily="18" charset="0"/>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r>
                        <a:rPr lang="en-US" sz="1800" b="0" i="1" smtClean="0">
                          <a:latin typeface="Cambria Math" panose="02040503050406030204" pitchFamily="18" charset="0"/>
                          <a:ea typeface="Cambria Math"/>
                        </a:rPr>
                        <m:t>=</m:t>
                      </m:r>
                      <m:sSup>
                        <m:sSupPr>
                          <m:ctrlPr>
                            <a:rPr lang="en-US" sz="1800" b="0" i="1" smtClean="0">
                              <a:latin typeface="Cambria Math" panose="02040503050406030204" pitchFamily="18" charset="0"/>
                              <a:ea typeface="Cambria Math"/>
                            </a:rPr>
                          </m:ctrlPr>
                        </m:sSupPr>
                        <m:e>
                          <m:d>
                            <m:dPr>
                              <m:begChr m:val="("/>
                              <m:sepChr m:val="|"/>
                              <m:endChr m:val=")"/>
                              <m:grow m:val="on"/>
                              <m:shp m:val="centered"/>
                              <m:ctrlPr>
                                <a:rPr lang="en-US" sz="1800" b="0" i="1" smtClean="0">
                                  <a:latin typeface="Cambria Math" panose="02040503050406030204" pitchFamily="18" charset="0"/>
                                  <a:ea typeface="Cambria Math"/>
                                </a:rPr>
                              </m:ctrlPr>
                            </m:dPr>
                            <m:e>
                              <m:r>
                                <a:rPr lang="en-US" sz="1800" b="0" i="1" smtClean="0">
                                  <a:latin typeface="Cambria Math" panose="02040503050406030204" pitchFamily="18" charset="0"/>
                                  <a:ea typeface="Cambria Math"/>
                                </a:rPr>
                                <m:t>0.1</m:t>
                              </m:r>
                            </m:e>
                          </m:d>
                        </m:e>
                        <m:sup>
                          <m:r>
                            <a:rPr lang="en-US" sz="1800" b="0" i="1" smtClean="0">
                              <a:latin typeface="Cambria Math" panose="02040503050406030204" pitchFamily="18" charset="0"/>
                              <a:ea typeface="Cambria Math"/>
                            </a:rPr>
                            <m:t>3</m:t>
                          </m:r>
                        </m:sup>
                      </m:sSup>
                      <m:r>
                        <a:rPr lang="en-US" sz="1800" b="0" i="1" smtClean="0">
                          <a:latin typeface="Cambria Math" panose="02040503050406030204" pitchFamily="18" charset="0"/>
                          <a:ea typeface="Cambria Math"/>
                        </a:rPr>
                        <m:t>=</m:t>
                      </m:r>
                      <m:r>
                        <m:rPr>
                          <m:sty m:val="bi"/>
                        </m:rPr>
                        <a:rPr lang="en-US" sz="1800" b="1" i="1" smtClean="0">
                          <a:latin typeface="Cambria Math" panose="02040503050406030204" pitchFamily="18" charset="0"/>
                          <a:ea typeface="Cambria Math"/>
                        </a:rPr>
                        <m:t>𝟎</m:t>
                      </m:r>
                      <m:r>
                        <m:rPr>
                          <m:sty m:val="bi"/>
                        </m:rPr>
                        <a:rPr lang="en-US" sz="1800" b="1" i="1" smtClean="0">
                          <a:latin typeface="Cambria Math" panose="02040503050406030204" pitchFamily="18" charset="0"/>
                          <a:ea typeface="Cambria Math"/>
                        </a:rPr>
                        <m:t>.</m:t>
                      </m:r>
                      <m:r>
                        <m:rPr>
                          <m:sty m:val="bi"/>
                        </m:rPr>
                        <a:rPr lang="en-US" sz="1800" b="1" i="1" smtClean="0">
                          <a:latin typeface="Cambria Math" panose="02040503050406030204" pitchFamily="18" charset="0"/>
                          <a:ea typeface="Cambria Math"/>
                        </a:rPr>
                        <m:t>𝟎𝟎𝟏</m:t>
                      </m:r>
                    </m:oMath>
                  </m:oMathPara>
                </a14:m>
                <a:r>
                  <a:rPr lang="da-DK" sz="1800" smtClean="0"/>
                  <a:t> </a:t>
                </a:r>
                <a:br>
                  <a:rPr lang="da-DK" sz="1800" smtClean="0"/>
                </a:br>
                <a:endParaRPr lang="en-GB" sz="2000" smtClean="0"/>
              </a:p>
              <a:p>
                <a:pPr marL="450850" indent="-457200">
                  <a:buFont typeface="+mj-lt"/>
                  <a:buAutoNum type="alphaLcPeriod"/>
                </a:pP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2"/>
                <a:stretch>
                  <a:fillRect l="-789"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117</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3394222" y="4061294"/>
            <a:ext cx="2360492" cy="1015012"/>
          </a:xfrm>
          <a:prstGeom prst="rect">
            <a:avLst/>
          </a:prstGeom>
        </p:spPr>
      </p:pic>
    </p:spTree>
    <p:extLst>
      <p:ext uri="{BB962C8B-B14F-4D97-AF65-F5344CB8AC3E}">
        <p14:creationId xmlns:p14="http://schemas.microsoft.com/office/powerpoint/2010/main" val="37770594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4.3: Reparation af 3 mobilmaster</a:t>
            </a:r>
            <a:endParaRPr lang="en-GB"/>
          </a:p>
        </p:txBody>
      </p:sp>
      <mc:AlternateContent>
        <mc:Choice Requires="a14">
          <p:sp>
            <p:nvSpPr>
              <p:cNvPr id="3" name="Content Placeholder 2"/>
              <p:cNvSpPr>
                <a:spLocks noGrp="1"/>
              </p:cNvSpPr>
              <p:nvPr>
                <p:ph idx="1"/>
              </p:nvPr>
            </p:nvSpPr>
            <p:spPr/>
            <p:txBody>
              <a:bodyPr/>
              <a:lstStyle/>
              <a:p>
                <a:pPr marL="457200" indent="-457200">
                  <a:buFont typeface="+mj-lt"/>
                  <a:buAutoNum type="alphaLcPeriod" startAt="2"/>
                </a:pPr>
                <a:r>
                  <a:rPr lang="en-GB" sz="2000" smtClean="0"/>
                  <a:t>(fortsat) </a:t>
                </a:r>
                <a14:m>
                  <m:oMathPara>
                    <m:oMathParaPr>
                      <m:jc/>
                    </m:oMathParaPr>
                    <m:oMath>
                      <m:r>
                        <a:rPr lang="en-US" sz="2000" b="0" i="1" smtClean="0">
                          <a:latin typeface="Cambria Math" panose="02040503050406030204" pitchFamily="18" charset="0"/>
                        </a:rPr>
                        <m:t> </m:t>
                      </m:r>
                    </m:oMath>
                  </m:oMathPara>
                </a14:m>
                <a:br>
                  <a:rPr lang="en-US" sz="2000" smtClean="0"/>
                </a:br>
                <a:r>
                  <a:rPr lang="en-US" sz="1800" smtClean="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𝑋</m:t>
                          </m:r>
                          <m:r>
                            <a:rPr lang="da-DK" sz="1800" i="1">
                              <a:latin typeface="Cambria Math"/>
                            </a:rPr>
                            <m:t>=2</m:t>
                          </m:r>
                        </m:e>
                      </m:d>
                      <m:r>
                        <a:rPr lang="da-DK" sz="1800" i="1">
                          <a:latin typeface="Cambria Math"/>
                        </a:rPr>
                        <m:t>=</m:t>
                      </m:r>
                      <m:r>
                        <a:rPr lang="en-US" sz="1800" i="1">
                          <a:latin typeface="Cambria Math" panose="02040503050406030204" pitchFamily="18" charset="0"/>
                        </a:rPr>
                        <m:t>𝑃</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𝐹𝑆𝑆</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𝑆𝐹𝑆</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𝑆𝑆𝐹</m:t>
                          </m:r>
                        </m:e>
                      </m:d>
                    </m:oMath>
                  </m:oMathPara>
                </a14:m>
                <a:r>
                  <a:rPr lang="en-GB" sz="1800" smtClean="0"/>
                  <a:t> </a:t>
                </a:r>
                <a:br>
                  <a:rPr lang="en-GB" sz="1800" smtClean="0"/>
                </a:br>
                <a:r>
                  <a:rPr lang="en-GB" sz="2000" smtClean="0"/>
                  <a:t> 		 </a:t>
                </a:r>
                <a14:m>
                  <m:oMathPara>
                    <m:oMathParaPr>
                      <m:jc/>
                    </m:oMathParaPr>
                    <m:oMath>
                      <m:r>
                        <a:rPr lang="en-US" sz="1800" i="1">
                          <a:latin typeface="Cambria Math" panose="02040503050406030204" pitchFamily="18" charset="0"/>
                          <a:ea typeface="Cambria Math" panose="02040503050406030204" pitchFamily="18" charset="0"/>
                        </a:rPr>
                        <m:t>= </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𝐹</m:t>
                          </m:r>
                          <m:r>
                            <a:rPr lang="da-DK" sz="1800" i="1">
                              <a:latin typeface="Cambria Math"/>
                            </a:rPr>
                            <m:t>𝑆𝑆</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da-DK" sz="1800" i="1">
                              <a:latin typeface="Cambria Math"/>
                            </a:rPr>
                            <m:t>𝑆𝐹𝑆</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𝑆</m:t>
                          </m:r>
                          <m:r>
                            <a:rPr lang="da-DK" sz="1800" i="1">
                              <a:latin typeface="Cambria Math"/>
                            </a:rPr>
                            <m:t>𝑆</m:t>
                          </m:r>
                          <m:r>
                            <a:rPr lang="en-US" sz="1800" i="1">
                              <a:latin typeface="Cambria Math" panose="02040503050406030204" pitchFamily="18" charset="0"/>
                            </a:rPr>
                            <m:t>𝐹</m:t>
                          </m:r>
                        </m:e>
                      </m:d>
                    </m:oMath>
                  </m:oMathPara>
                </a14:m>
                <a:r>
                  <a:rPr lang="en-US" sz="1800" i="1" smtClean="0">
                    <a:latin typeface="Cambria Math" panose="02040503050406030204" pitchFamily="18" charset="0"/>
                  </a:rPr>
                  <a:t> </a:t>
                </a:r>
              </a:p>
              <a:p>
                <a:pPr marL="0" indent="0">
                  <a:buNone/>
                </a:pPr>
                <a:r>
                  <a:rPr lang="en-US" sz="1800" i="1" smtClean="0">
                    <a:latin typeface="Cambria Math" panose="02040503050406030204" pitchFamily="18" charset="0"/>
                  </a:rPr>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da-DK" sz="1800" i="1">
                              <a:latin typeface="Cambria Math"/>
                            </a:rPr>
                            <m:t>𝐹𝑆𝑆</m:t>
                          </m:r>
                        </m:e>
                      </m:d>
                      <m:r>
                        <a:rPr lang="da-DK" sz="1800" i="1">
                          <a:latin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r>
                        <a:rPr lang="da-DK" sz="1800" i="1">
                          <a:latin typeface="Cambria Math"/>
                          <a:ea typeface="Cambria Math"/>
                        </a:rPr>
                        <m:t>∙</m:t>
                      </m:r>
                      <m:r>
                        <a:rPr lang="da-DK" sz="1800" i="1">
                          <a:latin typeface="Cambria Math"/>
                        </a:rPr>
                        <m:t>𝑝</m:t>
                      </m:r>
                      <m:r>
                        <a:rPr lang="da-DK" sz="1800" i="1">
                          <a:latin typeface="Cambria Math"/>
                          <a:ea typeface="Cambria Math"/>
                        </a:rPr>
                        <m:t>∙</m:t>
                      </m:r>
                      <m:r>
                        <a:rPr lang="da-DK" sz="1800" i="1">
                          <a:latin typeface="Cambria Math"/>
                          <a:ea typeface="Cambria Math"/>
                        </a:rPr>
                        <m:t>𝑝</m:t>
                      </m:r>
                    </m:oMath>
                  </m:oMathPara>
                </a14:m>
                <a:r>
                  <a:rPr lang="da-DK" sz="1800"/>
                  <a:t> </a:t>
                </a:r>
                <a:br>
                  <a:rPr lang="da-DK" sz="1800" smtClean="0"/>
                </a:br>
                <a:r>
                  <a:rPr lang="da-DK" sz="1800" smtClean="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da-DK" sz="1800" i="1">
                              <a:latin typeface="Cambria Math"/>
                            </a:rPr>
                            <m:t>𝑆𝐹𝑆</m:t>
                          </m:r>
                        </m:e>
                      </m:d>
                      <m:r>
                        <a:rPr lang="da-DK" sz="1800" i="1">
                          <a:latin typeface="Cambria Math"/>
                        </a:rPr>
                        <m:t>=</m:t>
                      </m:r>
                      <m:r>
                        <a:rPr lang="da-DK" sz="1800" i="1">
                          <a:latin typeface="Cambria Math"/>
                        </a:rPr>
                        <m:t>𝑝</m:t>
                      </m:r>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r>
                        <a:rPr lang="da-DK" sz="1800" i="1">
                          <a:latin typeface="Cambria Math"/>
                          <a:ea typeface="Cambria Math"/>
                        </a:rPr>
                        <m:t>∙</m:t>
                      </m:r>
                      <m:r>
                        <a:rPr lang="da-DK" sz="1800" i="1">
                          <a:latin typeface="Cambria Math"/>
                          <a:ea typeface="Cambria Math"/>
                        </a:rPr>
                        <m:t>𝑝</m:t>
                      </m:r>
                    </m:oMath>
                  </m:oMathPara>
                </a14:m>
                <a:r>
                  <a:rPr lang="da-DK" sz="1800" i="1" smtClean="0">
                    <a:latin typeface="Cambria Math"/>
                  </a:rPr>
                  <a:t> </a:t>
                </a:r>
                <a:br>
                  <a:rPr lang="da-DK" sz="1800" i="1">
                    <a:latin typeface="Cambria Math"/>
                  </a:rPr>
                </a:br>
                <a:r>
                  <a:rPr lang="da-DK" sz="1800" i="1" smtClean="0">
                    <a:latin typeface="Cambria Math"/>
                  </a:rPr>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da-DK" sz="1800" i="1">
                              <a:latin typeface="Cambria Math"/>
                            </a:rPr>
                            <m:t>𝑆𝑆𝐹</m:t>
                          </m:r>
                        </m:e>
                      </m:d>
                      <m:r>
                        <a:rPr lang="da-DK" sz="1800" i="1">
                          <a:latin typeface="Cambria Math"/>
                        </a:rPr>
                        <m:t>=</m:t>
                      </m:r>
                      <m:r>
                        <a:rPr lang="da-DK" sz="1800" i="1">
                          <a:latin typeface="Cambria Math"/>
                        </a:rPr>
                        <m:t>𝑝</m:t>
                      </m:r>
                      <m:r>
                        <a:rPr lang="da-DK" sz="1800" i="1">
                          <a:latin typeface="Cambria Math"/>
                          <a:ea typeface="Cambria Math"/>
                        </a:rPr>
                        <m:t>∙</m:t>
                      </m:r>
                      <m:r>
                        <a:rPr lang="da-DK" sz="1800" i="1">
                          <a:latin typeface="Cambria Math"/>
                          <a:ea typeface="Cambria Math"/>
                        </a:rPr>
                        <m:t>𝑝</m:t>
                      </m:r>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oMath>
                  </m:oMathPara>
                </a14:m>
                <a:r>
                  <a:rPr lang="da-DK" sz="1800" smtClean="0"/>
                  <a:t> </a:t>
                </a:r>
              </a:p>
              <a:p>
                <a:pPr marL="0" indent="0">
                  <a:buNone/>
                </a:pPr>
                <a:r>
                  <a:rPr lang="da-DK" sz="1800" smtClean="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i="1">
                              <a:latin typeface="Cambria Math" panose="02040503050406030204" pitchFamily="18" charset="0"/>
                            </a:rPr>
                            <m:t>𝑋</m:t>
                          </m:r>
                          <m:r>
                            <a:rPr lang="da-DK" sz="1800" i="1">
                              <a:latin typeface="Cambria Math"/>
                            </a:rPr>
                            <m:t>=2</m:t>
                          </m:r>
                        </m:e>
                      </m:d>
                      <m:r>
                        <a:rPr lang="da-DK" sz="1800" i="1">
                          <a:latin typeface="Cambria Math"/>
                        </a:rPr>
                        <m:t>=3</m:t>
                      </m:r>
                      <m:r>
                        <a:rPr lang="da-DK" sz="1800" i="1">
                          <a:latin typeface="Cambria Math"/>
                          <a:ea typeface="Cambria Math"/>
                        </a:rPr>
                        <m:t>∙</m:t>
                      </m:r>
                      <m:sSup>
                        <m:sSupPr>
                          <m:ctrlPr>
                            <a:rPr lang="da-DK" sz="1800" i="1">
                              <a:latin typeface="Cambria Math" panose="02040503050406030204" pitchFamily="18" charset="0"/>
                              <a:ea typeface="Cambria Math"/>
                            </a:rPr>
                          </m:ctrlPr>
                        </m:sSupPr>
                        <m:e>
                          <m:r>
                            <a:rPr lang="da-DK" sz="1800" i="1">
                              <a:latin typeface="Cambria Math"/>
                              <a:ea typeface="Cambria Math"/>
                            </a:rPr>
                            <m:t>𝑝</m:t>
                          </m:r>
                        </m:e>
                        <m:sup>
                          <m:r>
                            <a:rPr lang="da-DK" sz="1800" i="1">
                              <a:latin typeface="Cambria Math"/>
                              <a:ea typeface="Cambria Math"/>
                            </a:rPr>
                            <m:t>2</m:t>
                          </m:r>
                        </m:sup>
                      </m:sSup>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oMath>
                  </m:oMathPara>
                </a14:m>
                <a:r>
                  <a:rPr lang="da-DK" sz="1800"/>
                  <a:t> </a:t>
                </a:r>
                <a:br>
                  <a:rPr lang="da-DK" sz="1800" smtClean="0"/>
                </a:br>
                <a:r>
                  <a:rPr lang="da-DK" sz="1800" smtClean="0"/>
                  <a:t> 		 </a:t>
                </a:r>
                <a14:m>
                  <m:oMathPara>
                    <m:oMathParaPr>
                      <m:jc/>
                    </m:oMathParaPr>
                    <m:oMath>
                      <m:r>
                        <a:rPr lang="da-DK" sz="1800" i="1">
                          <a:latin typeface="Cambria Math"/>
                        </a:rPr>
                        <m:t>=3</m:t>
                      </m:r>
                      <m:r>
                        <a:rPr lang="da-DK" sz="1800" i="1">
                          <a:latin typeface="Cambria Math"/>
                          <a:ea typeface="Cambria Math"/>
                        </a:rPr>
                        <m:t>∙</m:t>
                      </m:r>
                      <m:sSup>
                        <m:sSupPr>
                          <m:ctrlPr>
                            <a:rPr lang="da-DK" sz="1800" i="1">
                              <a:latin typeface="Cambria Math" panose="02040503050406030204" pitchFamily="18" charset="0"/>
                              <a:ea typeface="Cambria Math"/>
                            </a:rPr>
                          </m:ctrlPr>
                        </m:sSupPr>
                        <m:e>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0.</m:t>
                              </m:r>
                              <m:r>
                                <a:rPr lang="en-US" sz="1800" i="1">
                                  <a:latin typeface="Cambria Math" panose="02040503050406030204" pitchFamily="18" charset="0"/>
                                  <a:ea typeface="Cambria Math"/>
                                </a:rPr>
                                <m:t>9</m:t>
                              </m:r>
                            </m:e>
                          </m:d>
                        </m:e>
                        <m:sup>
                          <m:r>
                            <a:rPr lang="da-DK" sz="1800" i="1">
                              <a:latin typeface="Cambria Math"/>
                              <a:ea typeface="Cambria Math"/>
                            </a:rPr>
                            <m:t>2</m:t>
                          </m:r>
                        </m:sup>
                      </m:sSup>
                      <m:r>
                        <a:rPr lang="da-DK" sz="1800" i="1">
                          <a:latin typeface="Cambria Math"/>
                          <a:ea typeface="Cambria Math"/>
                        </a:rPr>
                        <m:t>∙</m:t>
                      </m:r>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1−0.</m:t>
                          </m:r>
                          <m:r>
                            <a:rPr lang="en-US" sz="1800" b="0" i="1" smtClean="0">
                              <a:latin typeface="Cambria Math" panose="02040503050406030204" pitchFamily="18" charset="0"/>
                              <a:ea typeface="Cambria Math"/>
                            </a:rPr>
                            <m:t>9</m:t>
                          </m:r>
                        </m:e>
                      </m:d>
                      <m:r>
                        <a:rPr lang="da-DK" sz="1800" i="1">
                          <a:latin typeface="Cambria Math"/>
                          <a:ea typeface="Cambria Math"/>
                        </a:rPr>
                        <m:t>=</m:t>
                      </m:r>
                      <m:r>
                        <m:rPr>
                          <m:sty m:val="bi"/>
                        </m:rPr>
                        <a:rPr lang="da-DK" sz="1800" b="1" i="1">
                          <a:latin typeface="Cambria Math"/>
                          <a:ea typeface="Cambria Math"/>
                        </a:rPr>
                        <m:t>𝟎</m:t>
                      </m:r>
                      <m:r>
                        <m:rPr>
                          <m:sty m:val="bi"/>
                        </m:rPr>
                        <a:rPr lang="da-DK" sz="1800" b="1" i="1">
                          <a:latin typeface="Cambria Math"/>
                          <a:ea typeface="Cambria Math"/>
                        </a:rPr>
                        <m:t>.</m:t>
                      </m:r>
                      <m:r>
                        <m:rPr>
                          <m:sty m:val="bi"/>
                        </m:rPr>
                        <a:rPr lang="da-DK" sz="1800" b="1" i="1">
                          <a:latin typeface="Cambria Math"/>
                          <a:ea typeface="Cambria Math"/>
                        </a:rPr>
                        <m:t>𝟐𝟒𝟑</m:t>
                      </m:r>
                    </m:oMath>
                  </m:oMathPara>
                </a14:m>
                <a:r>
                  <a:rPr lang="en-GB" sz="2000" smtClean="0"/>
                  <a:t> </a:t>
                </a:r>
              </a:p>
              <a:p>
                <a:pPr marL="444500" indent="0">
                  <a:buNone/>
                </a:pPr>
                <a:r>
                  <a:rPr lang="en-GB" sz="2000" smtClean="0"/>
                  <a:t> Og endelig: </a:t>
                </a:r>
              </a:p>
              <a:p>
                <a:pPr marL="0" indent="0">
                  <a:buNone/>
                </a:pPr>
                <a:r>
                  <a:rPr lang="da-DK" sz="2000" smtClean="0"/>
                  <a:t> </a:t>
                </a:r>
                <a:r>
                  <a:rPr lang="da-DK" sz="200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𝑋</m:t>
                          </m:r>
                          <m:r>
                            <a:rPr lang="da-DK" sz="1800" i="1">
                              <a:latin typeface="Cambria Math"/>
                            </a:rPr>
                            <m:t>=</m:t>
                          </m:r>
                          <m:r>
                            <a:rPr lang="en-US" sz="1800" b="0" i="1" smtClean="0">
                              <a:latin typeface="Cambria Math" panose="02040503050406030204" pitchFamily="18" charset="0"/>
                            </a:rPr>
                            <m:t>1</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𝐹𝐹</m:t>
                          </m:r>
                          <m:r>
                            <a:rPr lang="da-DK" sz="1800" i="1">
                              <a:latin typeface="Cambria Math"/>
                            </a:rPr>
                            <m:t>𝑆</m:t>
                          </m:r>
                        </m:e>
                      </m:d>
                      <m:r>
                        <a:rPr lang="da-DK" sz="1800" i="1">
                          <a:latin typeface="Cambria Math"/>
                        </a:rPr>
                        <m:t>+</m:t>
                      </m:r>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da-DK" sz="1800" i="1">
                              <a:latin typeface="Cambria Math"/>
                            </a:rPr>
                            <m:t>𝐹𝑆</m:t>
                          </m:r>
                          <m:r>
                            <a:rPr lang="en-US" sz="1800" b="0" i="1" smtClean="0">
                              <a:latin typeface="Cambria Math" panose="02040503050406030204" pitchFamily="18" charset="0"/>
                            </a:rPr>
                            <m:t>𝐹</m:t>
                          </m:r>
                        </m:e>
                      </m:d>
                      <m:r>
                        <a:rPr lang="da-DK" sz="1800" i="1">
                          <a:latin typeface="Cambria Math"/>
                        </a:rPr>
                        <m:t>+</m:t>
                      </m:r>
                      <m:r>
                        <a:rPr lang="da-DK" sz="1800" i="1">
                          <a:latin typeface="Cambria Math"/>
                        </a:rPr>
                        <m:t>𝑃</m:t>
                      </m:r>
                      <m:d>
                        <m:dPr>
                          <m:begChr m:val="("/>
                          <m:sepChr m:val="|"/>
                          <m:endChr m:val=")"/>
                          <m:grow m:val="on"/>
                          <m:shp m:val="centered"/>
                          <m:ctrlPr>
                            <a:rPr lang="da-DK" sz="1800" i="1" smtClean="0">
                              <a:latin typeface="Cambria Math" panose="02040503050406030204" pitchFamily="18" charset="0"/>
                            </a:rPr>
                          </m:ctrlPr>
                        </m:dPr>
                        <m:e>
                          <m:r>
                            <a:rPr lang="en-US" sz="1800" b="0" i="1" smtClean="0">
                              <a:latin typeface="Cambria Math" panose="02040503050406030204" pitchFamily="18" charset="0"/>
                            </a:rPr>
                            <m:t>𝑆𝐹𝐹</m:t>
                          </m:r>
                        </m:e>
                      </m:d>
                    </m:oMath>
                  </m:oMathPara>
                </a14:m>
                <a:endParaRPr lang="da-DK" sz="1800"/>
              </a:p>
              <a:p>
                <a:pPr marL="0" indent="0">
                  <a:buNone/>
                </a:pPr>
                <a:r>
                  <a:rPr lang="da-DK" sz="1800" smtClean="0"/>
                  <a:t> </a:t>
                </a:r>
                <a:r>
                  <a:rPr lang="da-DK" sz="180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𝑋</m:t>
                          </m:r>
                          <m:r>
                            <a:rPr lang="da-DK" sz="1800" i="1">
                              <a:latin typeface="Cambria Math"/>
                            </a:rPr>
                            <m:t>=</m:t>
                          </m:r>
                          <m:r>
                            <a:rPr lang="en-US" sz="1800" b="0" i="1" smtClean="0">
                              <a:latin typeface="Cambria Math" panose="02040503050406030204" pitchFamily="18" charset="0"/>
                            </a:rPr>
                            <m:t>1</m:t>
                          </m:r>
                        </m:e>
                      </m:d>
                      <m:r>
                        <a:rPr lang="da-DK" sz="1800" i="1">
                          <a:latin typeface="Cambria Math"/>
                        </a:rPr>
                        <m:t>=3</m:t>
                      </m:r>
                      <m:r>
                        <a:rPr lang="da-DK" sz="1800" i="1">
                          <a:latin typeface="Cambria Math"/>
                          <a:ea typeface="Cambria Math"/>
                        </a:rPr>
                        <m:t>∙</m:t>
                      </m:r>
                      <m:r>
                        <a:rPr lang="en-US" sz="1800" b="0" i="1" smtClean="0">
                          <a:latin typeface="Cambria Math" panose="02040503050406030204" pitchFamily="18" charset="0"/>
                          <a:ea typeface="Cambria Math"/>
                        </a:rPr>
                        <m:t>𝑝</m:t>
                      </m:r>
                      <m:r>
                        <a:rPr lang="da-DK" sz="1800" i="1">
                          <a:latin typeface="Cambria Math"/>
                          <a:ea typeface="Cambria Math"/>
                        </a:rPr>
                        <m:t>∙</m:t>
                      </m:r>
                      <m:sSup>
                        <m:sSupPr>
                          <m:ctrlPr>
                            <a:rPr lang="da-DK" sz="1800" i="1">
                              <a:latin typeface="Cambria Math" panose="02040503050406030204" pitchFamily="18" charset="0"/>
                              <a:ea typeface="Cambria Math"/>
                            </a:rPr>
                          </m:ctrlPr>
                        </m:sSupPr>
                        <m:e>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e>
                        <m:sup>
                          <m:r>
                            <a:rPr lang="da-DK" sz="1800" i="1">
                              <a:latin typeface="Cambria Math"/>
                              <a:ea typeface="Cambria Math"/>
                            </a:rPr>
                            <m:t>2</m:t>
                          </m:r>
                        </m:sup>
                      </m:sSup>
                    </m:oMath>
                  </m:oMathPara>
                </a14:m>
                <a:r>
                  <a:rPr lang="da-DK" sz="1800"/>
                  <a:t> </a:t>
                </a:r>
                <a:br>
                  <a:rPr lang="da-DK" sz="1800"/>
                </a:br>
                <a:r>
                  <a:rPr lang="da-DK" sz="1800"/>
                  <a:t> 		</a:t>
                </a:r>
                <a:r>
                  <a:rPr lang="da-DK" sz="1800" smtClean="0"/>
                  <a:t> </a:t>
                </a:r>
                <a14:m>
                  <m:oMathPara>
                    <m:oMathParaPr>
                      <m:jc/>
                    </m:oMathParaPr>
                    <m:oMath>
                      <m:r>
                        <a:rPr lang="da-DK" sz="1800" i="1">
                          <a:latin typeface="Cambria Math"/>
                        </a:rPr>
                        <m:t>=3</m:t>
                      </m:r>
                      <m:r>
                        <a:rPr lang="da-DK" sz="1800" i="1">
                          <a:latin typeface="Cambria Math"/>
                          <a:ea typeface="Cambria Math"/>
                        </a:rPr>
                        <m:t>∙</m:t>
                      </m:r>
                      <m:r>
                        <a:rPr lang="en-US" sz="1800" b="0" i="1" smtClean="0">
                          <a:latin typeface="Cambria Math" panose="02040503050406030204" pitchFamily="18" charset="0"/>
                          <a:ea typeface="Cambria Math"/>
                        </a:rPr>
                        <m:t>0.9</m:t>
                      </m:r>
                      <m:r>
                        <a:rPr lang="da-DK" sz="1800" i="1">
                          <a:latin typeface="Cambria Math"/>
                          <a:ea typeface="Cambria Math"/>
                        </a:rPr>
                        <m:t>∙</m:t>
                      </m:r>
                      <m:sSup>
                        <m:sSupPr>
                          <m:ctrlPr>
                            <a:rPr lang="da-DK" sz="1800" i="1">
                              <a:latin typeface="Cambria Math" panose="02040503050406030204" pitchFamily="18" charset="0"/>
                              <a:ea typeface="Cambria Math"/>
                            </a:rPr>
                          </m:ctrlPr>
                        </m:sSupPr>
                        <m:e>
                          <m:d>
                            <m:dPr>
                              <m:begChr m:val="("/>
                              <m:sepChr m:val="|"/>
                              <m:endChr m:val=")"/>
                              <m:grow m:val="on"/>
                              <m:shp m:val="centered"/>
                              <m:ctrlPr>
                                <a:rPr lang="da-DK" sz="1800" i="1">
                                  <a:latin typeface="Cambria Math" panose="02040503050406030204" pitchFamily="18" charset="0"/>
                                  <a:ea typeface="Cambria Math"/>
                                </a:rPr>
                              </m:ctrlPr>
                            </m:dPr>
                            <m:e>
                              <m:r>
                                <a:rPr lang="en-US" sz="1800" b="0" i="1" smtClean="0">
                                  <a:latin typeface="Cambria Math" panose="02040503050406030204" pitchFamily="18" charset="0"/>
                                  <a:ea typeface="Cambria Math"/>
                                </a:rPr>
                                <m:t>1−</m:t>
                              </m:r>
                              <m:r>
                                <a:rPr lang="da-DK" sz="1800" i="1">
                                  <a:latin typeface="Cambria Math"/>
                                  <a:ea typeface="Cambria Math"/>
                                </a:rPr>
                                <m:t>0.</m:t>
                              </m:r>
                              <m:r>
                                <a:rPr lang="en-US" sz="1800" b="0" i="1" smtClean="0">
                                  <a:latin typeface="Cambria Math" panose="02040503050406030204" pitchFamily="18" charset="0"/>
                                  <a:ea typeface="Cambria Math"/>
                                </a:rPr>
                                <m:t>9</m:t>
                              </m:r>
                            </m:e>
                          </m:d>
                        </m:e>
                        <m:sup>
                          <m:r>
                            <a:rPr lang="da-DK" sz="1800" i="1">
                              <a:latin typeface="Cambria Math"/>
                              <a:ea typeface="Cambria Math"/>
                            </a:rPr>
                            <m:t>2</m:t>
                          </m:r>
                        </m:sup>
                      </m:sSup>
                      <m:r>
                        <a:rPr lang="da-DK" sz="1800" i="1">
                          <a:latin typeface="Cambria Math"/>
                          <a:ea typeface="Cambria Math"/>
                        </a:rPr>
                        <m:t>=</m:t>
                      </m:r>
                      <m:r>
                        <m:rPr>
                          <m:sty m:val="bi"/>
                        </m:rPr>
                        <a:rPr lang="da-DK" sz="1800" b="1" i="1">
                          <a:latin typeface="Cambria Math"/>
                          <a:ea typeface="Cambria Math"/>
                        </a:rPr>
                        <m:t>𝟎</m:t>
                      </m:r>
                      <m:r>
                        <m:rPr>
                          <m:sty m:val="bi"/>
                        </m:rPr>
                        <a:rPr lang="da-DK" sz="1800" b="1" i="1">
                          <a:latin typeface="Cambria Math"/>
                          <a:ea typeface="Cambria Math"/>
                        </a:rPr>
                        <m:t>.</m:t>
                      </m:r>
                      <m:r>
                        <m:rPr>
                          <m:sty m:val="bi"/>
                        </m:rPr>
                        <a:rPr lang="en-US" sz="1800" b="1" i="1" smtClean="0">
                          <a:latin typeface="Cambria Math" panose="02040503050406030204" pitchFamily="18" charset="0"/>
                          <a:ea typeface="Cambria Math"/>
                        </a:rPr>
                        <m:t>𝟎𝟐𝟕</m:t>
                      </m:r>
                    </m:oMath>
                  </m:oMathPara>
                </a14:m>
                <a:endParaRPr lang="da-DK" sz="1800"/>
              </a:p>
              <a:p>
                <a:pPr marL="444500" indent="0">
                  <a:buNone/>
                </a:pPr>
                <a:r>
                  <a:rPr lang="en-US" sz="2000"/>
                  <a:t>Ge</a:t>
                </a:r>
                <a:r>
                  <a:rPr lang="en-US" sz="2000" smtClean="0"/>
                  <a:t>nerelt for </a:t>
                </a:r>
                <a14:m>
                  <m:oMathPara>
                    <m:oMathParaPr>
                      <m:jc/>
                    </m:oMathParaPr>
                    <m:oMath>
                      <m:r>
                        <a:rPr lang="en-US" sz="2000" i="1">
                          <a:latin typeface="Cambria Math" panose="02040503050406030204" pitchFamily="18" charset="0"/>
                        </a:rPr>
                        <m:t>𝑥</m:t>
                      </m:r>
                      <m:r>
                        <a:rPr lang="da-DK" sz="2000" i="1">
                          <a:latin typeface="Cambria Math"/>
                        </a:rPr>
                        <m:t> </m:t>
                      </m:r>
                      <m:r>
                        <m:rPr>
                          <m:sty m:val="p"/>
                        </m:rPr>
                        <a:rPr lang="da-DK" sz="2000">
                          <a:latin typeface="Cambria Math"/>
                        </a:rPr>
                        <m:t>gange</m:t>
                      </m:r>
                      <m:r>
                        <m:rPr>
                          <m:sty m:val="p"/>
                        </m:rPr>
                        <a:rPr lang="da-DK" sz="2000">
                          <a:latin typeface="Cambria Math"/>
                        </a:rPr>
                        <m:t> </m:t>
                      </m:r>
                      <m:r>
                        <a:rPr lang="da-DK" sz="2000" i="1">
                          <a:latin typeface="Cambria Math"/>
                        </a:rPr>
                        <m:t>𝑆</m:t>
                      </m:r>
                      <m:r>
                        <m:rPr>
                          <m:sty m:val="p"/>
                        </m:rPr>
                        <a:rPr lang="da-DK" sz="2000">
                          <a:latin typeface="Cambria Math"/>
                        </a:rPr>
                        <m:t> </m:t>
                      </m:r>
                      <m:r>
                        <m:rPr>
                          <m:sty m:val="p"/>
                        </m:rPr>
                        <a:rPr lang="en-US" sz="2000" b="0" i="0" smtClean="0">
                          <a:latin typeface="Cambria Math"/>
                        </a:rPr>
                        <m:t> </m:t>
                      </m:r>
                      <m:r>
                        <m:rPr>
                          <m:sty m:val="p"/>
                        </m:rPr>
                        <a:rPr lang="da-DK" sz="2000">
                          <a:latin typeface="Cambria Math"/>
                        </a:rPr>
                        <m:t>ud</m:t>
                      </m:r>
                      <m:r>
                        <m:rPr>
                          <m:sty m:val="p"/>
                        </m:rPr>
                        <a:rPr lang="da-DK" sz="2000">
                          <a:latin typeface="Cambria Math"/>
                        </a:rPr>
                        <m:t> </m:t>
                      </m:r>
                      <m:r>
                        <m:rPr>
                          <m:sty m:val="p"/>
                        </m:rPr>
                        <a:rPr lang="da-DK" sz="2000">
                          <a:latin typeface="Cambria Math"/>
                        </a:rPr>
                        <m:t>af</m:t>
                      </m:r>
                      <m:r>
                        <a:rPr lang="da-DK" sz="2000" i="1">
                          <a:latin typeface="Cambria Math"/>
                        </a:rPr>
                        <m:t> </m:t>
                      </m:r>
                      <m:r>
                        <a:rPr lang="en-US" sz="2000" b="0" i="1" smtClean="0">
                          <a:latin typeface="Cambria Math" panose="02040503050406030204" pitchFamily="18" charset="0"/>
                        </a:rPr>
                        <m:t>3</m:t>
                      </m:r>
                    </m:oMath>
                  </m:oMathPara>
                </a14:m>
                <a:r>
                  <a:rPr lang="en-US" sz="2000" smtClean="0"/>
                  <a:t> forsøg: </a:t>
                </a:r>
                <a:br>
                  <a:rPr lang="en-US" sz="2000" smtClean="0"/>
                </a:br>
                <a:r>
                  <a:rPr lang="en-US" sz="2000" smtClean="0"/>
                  <a:t> 	</a:t>
                </a:r>
                <a14:m>
                  <m:oMathPara>
                    <m:oMathParaPr>
                      <m:jc/>
                    </m:oMathParaPr>
                    <m:oMath>
                      <m:r>
                        <a:rPr lang="da-DK" sz="1800" i="1">
                          <a:latin typeface="Cambria Math"/>
                        </a:rPr>
                        <m:t>𝑃</m:t>
                      </m:r>
                      <m:d>
                        <m:dPr>
                          <m:begChr m:val="("/>
                          <m:sepChr m:val="|"/>
                          <m:endChr m:val=")"/>
                          <m:grow m:val="on"/>
                          <m:shp m:val="centered"/>
                          <m:ctrlPr>
                            <a:rPr lang="da-DK" sz="1800" i="1">
                              <a:latin typeface="Cambria Math" panose="02040503050406030204" pitchFamily="18" charset="0"/>
                            </a:rPr>
                          </m:ctrlPr>
                        </m:dPr>
                        <m:e>
                          <m:r>
                            <a:rPr lang="en-US" sz="1800" b="0" i="1" smtClean="0">
                              <a:latin typeface="Cambria Math" panose="02040503050406030204" pitchFamily="18" charset="0"/>
                            </a:rPr>
                            <m:t>𝑋</m:t>
                          </m:r>
                          <m:r>
                            <a:rPr lang="da-DK" sz="1800" i="1">
                              <a:latin typeface="Cambria Math"/>
                            </a:rPr>
                            <m:t>=</m:t>
                          </m:r>
                          <m:r>
                            <a:rPr lang="en-US" sz="1800" b="0" i="1" smtClean="0">
                              <a:latin typeface="Cambria Math" panose="02040503050406030204" pitchFamily="18" charset="0"/>
                            </a:rPr>
                            <m:t>𝑥</m:t>
                          </m:r>
                        </m:e>
                      </m:d>
                      <m:r>
                        <a:rPr lang="da-DK" sz="1800" i="1">
                          <a:latin typeface="Cambria Math"/>
                        </a:rPr>
                        <m:t>=(</m:t>
                      </m:r>
                      <m:r>
                        <m:rPr>
                          <m:sty m:val="p"/>
                        </m:rPr>
                        <a:rPr lang="da-DK" sz="1800">
                          <a:latin typeface="Cambria Math"/>
                        </a:rPr>
                        <m:t>Antal</m:t>
                      </m:r>
                      <m:r>
                        <m:rPr>
                          <m:sty m:val="p"/>
                        </m:rPr>
                        <a:rPr lang="da-DK" sz="1800">
                          <a:latin typeface="Cambria Math"/>
                        </a:rPr>
                        <m:t> </m:t>
                      </m:r>
                      <m:r>
                        <m:rPr>
                          <m:sty m:val="p"/>
                        </m:rPr>
                        <a:rPr lang="da-DK" sz="1800">
                          <a:latin typeface="Cambria Math"/>
                        </a:rPr>
                        <m:t>m</m:t>
                      </m:r>
                      <m:r>
                        <m:rPr>
                          <m:sty m:val="p"/>
                        </m:rPr>
                        <a:rPr lang="da-DK" sz="1800">
                          <a:latin typeface="Cambria Math"/>
                        </a:rPr>
                        <m:t>å</m:t>
                      </m:r>
                      <m:r>
                        <m:rPr>
                          <m:sty m:val="p"/>
                        </m:rPr>
                        <a:rPr lang="da-DK" sz="1800">
                          <a:latin typeface="Cambria Math"/>
                        </a:rPr>
                        <m:t>der</m:t>
                      </m:r>
                      <m:r>
                        <m:rPr>
                          <m:sty m:val="p"/>
                        </m:rPr>
                        <a:rPr lang="da-DK" sz="1800">
                          <a:latin typeface="Cambria Math"/>
                        </a:rPr>
                        <m:t> </m:t>
                      </m:r>
                      <m:r>
                        <m:rPr>
                          <m:sty m:val="p"/>
                        </m:rPr>
                        <a:rPr lang="da-DK" sz="1800">
                          <a:latin typeface="Cambria Math"/>
                        </a:rPr>
                        <m:t>at</m:t>
                      </m:r>
                      <m:r>
                        <m:rPr>
                          <m:sty m:val="p"/>
                        </m:rPr>
                        <a:rPr lang="da-DK" sz="1800">
                          <a:latin typeface="Cambria Math"/>
                        </a:rPr>
                        <m:t> </m:t>
                      </m:r>
                      <m:r>
                        <m:rPr>
                          <m:sty m:val="p"/>
                        </m:rPr>
                        <a:rPr lang="da-DK" sz="1800">
                          <a:latin typeface="Cambria Math"/>
                        </a:rPr>
                        <m:t>f</m:t>
                      </m:r>
                      <m:r>
                        <m:rPr>
                          <m:sty m:val="p"/>
                        </m:rPr>
                        <a:rPr lang="da-DK" sz="1800">
                          <a:latin typeface="Cambria Math"/>
                        </a:rPr>
                        <m:t>å</m:t>
                      </m:r>
                      <m:r>
                        <a:rPr lang="da-DK" sz="1800" i="1">
                          <a:latin typeface="Cambria Math"/>
                        </a:rPr>
                        <m:t> </m:t>
                      </m:r>
                      <m:r>
                        <a:rPr lang="en-US" sz="1800" b="0" i="1" smtClean="0">
                          <a:latin typeface="Cambria Math" panose="02040503050406030204" pitchFamily="18" charset="0"/>
                        </a:rPr>
                        <m:t>𝑥</m:t>
                      </m:r>
                      <m:r>
                        <a:rPr lang="da-DK" sz="1800" i="1">
                          <a:latin typeface="Cambria Math"/>
                        </a:rPr>
                        <m:t> </m:t>
                      </m:r>
                      <m:r>
                        <m:rPr>
                          <m:sty m:val="p"/>
                        </m:rPr>
                        <a:rPr lang="da-DK" sz="1800">
                          <a:latin typeface="Cambria Math"/>
                        </a:rPr>
                        <m:t>gange</m:t>
                      </m:r>
                      <m:r>
                        <m:rPr>
                          <m:sty m:val="p"/>
                        </m:rPr>
                        <a:rPr lang="da-DK" sz="1800">
                          <a:latin typeface="Cambria Math"/>
                        </a:rPr>
                        <m:t> </m:t>
                      </m:r>
                      <m:r>
                        <a:rPr lang="da-DK" sz="1800" i="1">
                          <a:latin typeface="Cambria Math"/>
                        </a:rPr>
                        <m:t>𝑆</m:t>
                      </m:r>
                      <m:r>
                        <m:rPr>
                          <m:sty m:val="p"/>
                        </m:rPr>
                        <a:rPr lang="da-DK" sz="1800">
                          <a:latin typeface="Cambria Math"/>
                        </a:rPr>
                        <m:t> </m:t>
                      </m:r>
                      <m:r>
                        <m:rPr>
                          <m:sty m:val="p"/>
                        </m:rPr>
                        <a:rPr lang="en-US" sz="1800" b="0" i="0" smtClean="0">
                          <a:latin typeface="Cambria Math"/>
                        </a:rPr>
                        <m:t> </m:t>
                      </m:r>
                      <m:r>
                        <m:rPr>
                          <m:sty m:val="p"/>
                        </m:rPr>
                        <a:rPr lang="da-DK" sz="1800">
                          <a:latin typeface="Cambria Math"/>
                        </a:rPr>
                        <m:t>ud</m:t>
                      </m:r>
                      <m:r>
                        <m:rPr>
                          <m:sty m:val="p"/>
                        </m:rPr>
                        <a:rPr lang="da-DK" sz="1800">
                          <a:latin typeface="Cambria Math"/>
                        </a:rPr>
                        <m:t> </m:t>
                      </m:r>
                      <m:r>
                        <m:rPr>
                          <m:sty m:val="p"/>
                        </m:rPr>
                        <a:rPr lang="da-DK" sz="1800">
                          <a:latin typeface="Cambria Math"/>
                        </a:rPr>
                        <m:t>af</m:t>
                      </m:r>
                      <m:r>
                        <a:rPr lang="da-DK" sz="1800" i="1">
                          <a:latin typeface="Cambria Math"/>
                        </a:rPr>
                        <m:t> </m:t>
                      </m:r>
                      <m:r>
                        <a:rPr lang="en-US" sz="1800" b="0" i="1" smtClean="0">
                          <a:latin typeface="Cambria Math" panose="02040503050406030204" pitchFamily="18" charset="0"/>
                        </a:rPr>
                        <m:t>3</m:t>
                      </m:r>
                      <m:r>
                        <a:rPr lang="da-DK" sz="1800" i="1">
                          <a:latin typeface="Cambria Math"/>
                        </a:rPr>
                        <m:t>)∙</m:t>
                      </m:r>
                      <m:sSup>
                        <m:sSupPr>
                          <m:ctrlPr>
                            <a:rPr lang="da-DK" sz="1800" i="1">
                              <a:latin typeface="Cambria Math" panose="02040503050406030204" pitchFamily="18" charset="0"/>
                              <a:ea typeface="Cambria Math"/>
                            </a:rPr>
                          </m:ctrlPr>
                        </m:sSupPr>
                        <m:e>
                          <m:r>
                            <a:rPr lang="da-DK" sz="1800" i="1">
                              <a:latin typeface="Cambria Math"/>
                              <a:ea typeface="Cambria Math"/>
                            </a:rPr>
                            <m:t>𝑝</m:t>
                          </m:r>
                        </m:e>
                        <m:sup>
                          <m:r>
                            <a:rPr lang="en-US" sz="1800" b="0" i="1" smtClean="0">
                              <a:latin typeface="Cambria Math" panose="02040503050406030204" pitchFamily="18" charset="0"/>
                              <a:ea typeface="Cambria Math"/>
                            </a:rPr>
                            <m:t>𝑥</m:t>
                          </m:r>
                        </m:sup>
                      </m:sSup>
                    </m:oMath>
                  </m:oMathPara>
                </a14:m>
                <a:r>
                  <a:rPr lang="da-DK" sz="1800">
                    <a:ea typeface="Cambria Math"/>
                  </a:rPr>
                  <a:t> </a:t>
                </a:r>
                <a14:m>
                  <m:oMathPara>
                    <m:oMathParaPr>
                      <m:jc/>
                    </m:oMathParaPr>
                    <m:oMath>
                      <m:r>
                        <a:rPr lang="da-DK" sz="1800" i="1">
                          <a:latin typeface="Cambria Math"/>
                          <a:ea typeface="Cambria Math"/>
                        </a:rPr>
                        <m:t>∙</m:t>
                      </m:r>
                      <m:sSup>
                        <m:sSupPr>
                          <m:ctrlPr>
                            <a:rPr lang="da-DK" sz="1800" i="1">
                              <a:latin typeface="Cambria Math" panose="02040503050406030204" pitchFamily="18" charset="0"/>
                              <a:ea typeface="Cambria Math"/>
                            </a:rPr>
                          </m:ctrlPr>
                        </m:sSupPr>
                        <m:e>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e>
                        <m:sup>
                          <m:r>
                            <a:rPr lang="en-US" sz="1800" b="0" i="1" smtClean="0">
                              <a:latin typeface="Cambria Math" panose="02040503050406030204" pitchFamily="18" charset="0"/>
                              <a:ea typeface="Cambria Math"/>
                            </a:rPr>
                            <m:t>3</m:t>
                          </m:r>
                          <m:r>
                            <a:rPr lang="da-DK" sz="1800" i="1">
                              <a:latin typeface="Cambria Math"/>
                              <a:ea typeface="Cambria Math"/>
                            </a:rPr>
                            <m:t>−</m:t>
                          </m:r>
                          <m:r>
                            <a:rPr lang="en-US" sz="1800" b="0" i="1" smtClean="0">
                              <a:latin typeface="Cambria Math" panose="02040503050406030204" pitchFamily="18" charset="0"/>
                              <a:ea typeface="Cambria Math"/>
                            </a:rPr>
                            <m:t>𝑥</m:t>
                          </m:r>
                        </m:sup>
                      </m:sSup>
                    </m:oMath>
                  </m:oMathPara>
                </a14:m>
                <a:br>
                  <a:rPr lang="en-US" sz="1800" i="1" smtClean="0">
                    <a:latin typeface="Cambria Math" panose="02040503050406030204" pitchFamily="18" charset="0"/>
                    <a:ea typeface="Cambria Math"/>
                  </a:rPr>
                </a:br>
                <a:r>
                  <a:rPr lang="en-US" sz="1800" i="1" smtClean="0">
                    <a:latin typeface="Cambria Math" panose="02040503050406030204" pitchFamily="18" charset="0"/>
                    <a:ea typeface="Cambria Math"/>
                  </a:rPr>
                  <a:t> 		 </a:t>
                </a:r>
                <a14:m>
                  <m:oMathPara>
                    <m:oMathParaPr>
                      <m:jc/>
                    </m:oMathParaPr>
                    <m:oMath>
                      <m:r>
                        <a:rPr lang="en-US" sz="1800" b="0" i="1" smtClean="0">
                          <a:latin typeface="Cambria Math" panose="02040503050406030204" pitchFamily="18" charset="0"/>
                        </a:rPr>
                        <m:t>=</m:t>
                      </m:r>
                      <m:d>
                        <m:dPr>
                          <m:begChr m:val="("/>
                          <m:sepChr m:val="|"/>
                          <m:endChr m:val=")"/>
                          <m:grow m:val="on"/>
                          <m:shp m:val="centered"/>
                          <m:ctrlPr>
                            <a:rPr lang="da-DK" sz="1800" i="1">
                              <a:latin typeface="Cambria Math" panose="02040503050406030204" pitchFamily="18" charset="0"/>
                            </a:rPr>
                          </m:ctrlPr>
                        </m:dPr>
                        <m:e>
                          <m:m>
                            <m:mPr>
                              <m:mcs>
                                <m:mc>
                                  <m:mcPr>
                                    <m:count m:val="1"/>
                                    <m:mcJc m:val="center"/>
                                  </m:mcPr>
                                </m:mc>
                              </m:mcs>
                              <m:ctrlPr>
                                <a:rPr lang="da-DK" sz="1800" i="1">
                                  <a:latin typeface="Cambria Math" panose="02040503050406030204" pitchFamily="18" charset="0"/>
                                </a:rPr>
                              </m:ctrlPr>
                            </m:mPr>
                            <m:mr>
                              <m:e>
                                <m:r>
                                  <a:rPr lang="en-US" sz="1800" b="0" i="1" smtClean="0">
                                    <a:latin typeface="Cambria Math" panose="02040503050406030204" pitchFamily="18" charset="0"/>
                                  </a:rPr>
                                  <m:t>3</m:t>
                                </m:r>
                              </m:e>
                            </m:mr>
                            <m:mr>
                              <m:e>
                                <m:r>
                                  <a:rPr lang="en-US" sz="1800" b="0" i="1" smtClean="0">
                                    <a:latin typeface="Cambria Math" panose="02040503050406030204" pitchFamily="18" charset="0"/>
                                  </a:rPr>
                                  <m:t>𝑥</m:t>
                                </m:r>
                              </m:e>
                            </m:mr>
                          </m:m>
                        </m:e>
                      </m:d>
                      <m:r>
                        <a:rPr lang="da-DK" sz="1800" i="1">
                          <a:latin typeface="Cambria Math"/>
                        </a:rPr>
                        <m:t>∙</m:t>
                      </m:r>
                      <m:sSup>
                        <m:sSupPr>
                          <m:ctrlPr>
                            <a:rPr lang="da-DK" sz="1800" i="1">
                              <a:latin typeface="Cambria Math" panose="02040503050406030204" pitchFamily="18" charset="0"/>
                              <a:ea typeface="Cambria Math"/>
                            </a:rPr>
                          </m:ctrlPr>
                        </m:sSupPr>
                        <m:e>
                          <m:r>
                            <a:rPr lang="da-DK" sz="1800" i="1">
                              <a:latin typeface="Cambria Math"/>
                              <a:ea typeface="Cambria Math"/>
                            </a:rPr>
                            <m:t>𝑝</m:t>
                          </m:r>
                        </m:e>
                        <m:sup>
                          <m:r>
                            <a:rPr lang="en-US" sz="1800" b="0" i="1" smtClean="0">
                              <a:latin typeface="Cambria Math" panose="02040503050406030204" pitchFamily="18" charset="0"/>
                              <a:ea typeface="Cambria Math"/>
                            </a:rPr>
                            <m:t>𝑥</m:t>
                          </m:r>
                        </m:sup>
                      </m:sSup>
                      <m:r>
                        <m:rPr>
                          <m:sty m:val="p"/>
                        </m:rPr>
                        <a:rPr lang="da-DK" sz="1800">
                          <a:ea typeface="Cambria Math"/>
                        </a:rPr>
                        <m:t> </m:t>
                      </m:r>
                      <m:r>
                        <a:rPr lang="da-DK" sz="1800" i="1">
                          <a:latin typeface="Cambria Math"/>
                          <a:ea typeface="Cambria Math"/>
                        </a:rPr>
                        <m:t>∙</m:t>
                      </m:r>
                      <m:sSup>
                        <m:sSupPr>
                          <m:ctrlPr>
                            <a:rPr lang="da-DK" sz="1800" i="1">
                              <a:latin typeface="Cambria Math" panose="02040503050406030204" pitchFamily="18" charset="0"/>
                              <a:ea typeface="Cambria Math"/>
                            </a:rPr>
                          </m:ctrlPr>
                        </m:sSupPr>
                        <m:e>
                          <m:d>
                            <m:dPr>
                              <m:begChr m:val="("/>
                              <m:sepChr m:val="|"/>
                              <m:endChr m:val=")"/>
                              <m:grow m:val="on"/>
                              <m:shp m:val="centered"/>
                              <m:ctrlPr>
                                <a:rPr lang="da-DK" sz="1800" i="1">
                                  <a:latin typeface="Cambria Math" panose="02040503050406030204" pitchFamily="18" charset="0"/>
                                  <a:ea typeface="Cambria Math"/>
                                </a:rPr>
                              </m:ctrlPr>
                            </m:dPr>
                            <m:e>
                              <m:r>
                                <a:rPr lang="da-DK" sz="1800" i="1">
                                  <a:latin typeface="Cambria Math"/>
                                  <a:ea typeface="Cambria Math"/>
                                </a:rPr>
                                <m:t>1−</m:t>
                              </m:r>
                              <m:r>
                                <a:rPr lang="da-DK" sz="1800" i="1">
                                  <a:latin typeface="Cambria Math"/>
                                  <a:ea typeface="Cambria Math"/>
                                </a:rPr>
                                <m:t>𝑝</m:t>
                              </m:r>
                            </m:e>
                          </m:d>
                        </m:e>
                        <m:sup>
                          <m:r>
                            <a:rPr lang="en-US" sz="1800" b="0" i="1" smtClean="0">
                              <a:latin typeface="Cambria Math" panose="02040503050406030204" pitchFamily="18" charset="0"/>
                              <a:ea typeface="Cambria Math"/>
                            </a:rPr>
                            <m:t>3</m:t>
                          </m:r>
                          <m:r>
                            <a:rPr lang="da-DK" sz="1800" i="1">
                              <a:latin typeface="Cambria Math"/>
                              <a:ea typeface="Cambria Math"/>
                            </a:rPr>
                            <m:t>−</m:t>
                          </m:r>
                          <m:r>
                            <a:rPr lang="en-US" sz="1800" b="0" i="1" smtClean="0">
                              <a:latin typeface="Cambria Math" panose="02040503050406030204" pitchFamily="18" charset="0"/>
                              <a:ea typeface="Cambria Math"/>
                            </a:rPr>
                            <m:t>𝑥</m:t>
                          </m:r>
                        </m:sup>
                      </m:sSup>
                    </m:oMath>
                  </m:oMathPara>
                </a14:m>
                <a:r>
                  <a:rPr lang="en-GB" sz="2000" smtClean="0"/>
                  <a:t>  </a:t>
                </a:r>
                <a:r>
                  <a:rPr lang="en-GB" sz="1800" smtClean="0"/>
                  <a:t>for</a:t>
                </a:r>
                <a:r>
                  <a:rPr lang="en-GB" sz="2000" smtClean="0"/>
                  <a:t> </a:t>
                </a:r>
                <a14:m>
                  <m:oMathPara>
                    <m:oMathParaPr>
                      <m:jc/>
                    </m:oMathParaPr>
                    <m:oMath>
                      <m:r>
                        <a:rPr lang="en-US" sz="1800" b="0" i="1" smtClean="0">
                          <a:latin typeface="Cambria Math" panose="02040503050406030204" pitchFamily="18" charset="0"/>
                        </a:rPr>
                        <m:t>𝑥</m:t>
                      </m:r>
                      <m:r>
                        <a:rPr lang="en-US" sz="1800" b="0" i="1" smtClean="0">
                          <a:latin typeface="Cambria Math" panose="02040503050406030204" pitchFamily="18" charset="0"/>
                        </a:rPr>
                        <m:t>=0,1,2,3</m:t>
                      </m:r>
                    </m:oMath>
                  </m:oMathPara>
                </a14:m>
                <a:br>
                  <a:rPr lang="en-GB" sz="2000" smtClean="0"/>
                </a:br>
                <a:r>
                  <a:rPr lang="en-GB" sz="2000" smtClean="0"/>
                  <a:t>hvor </a:t>
                </a:r>
                <a14:m>
                  <m:oMathPara>
                    <m:oMathParaPr>
                      <m:jc/>
                    </m:oMathParaPr>
                    <m:oMath>
                      <m:d>
                        <m:dPr>
                          <m:begChr m:val="("/>
                          <m:sepChr m:val="|"/>
                          <m:endChr m:val=")"/>
                          <m:grow m:val="on"/>
                          <m:shp m:val="centered"/>
                          <m:ctrlPr>
                            <a:rPr lang="da-DK" sz="1800" i="1">
                              <a:latin typeface="Cambria Math" panose="02040503050406030204" pitchFamily="18" charset="0"/>
                            </a:rPr>
                          </m:ctrlPr>
                        </m:dPr>
                        <m:e>
                          <m:m>
                            <m:mPr>
                              <m:mcs>
                                <m:mc>
                                  <m:mcPr>
                                    <m:count m:val="1"/>
                                    <m:mcJc m:val="center"/>
                                  </m:mcPr>
                                </m:mc>
                              </m:mcs>
                              <m:ctrlPr>
                                <a:rPr lang="da-DK" sz="1800" i="1">
                                  <a:latin typeface="Cambria Math" panose="02040503050406030204" pitchFamily="18" charset="0"/>
                                </a:rPr>
                              </m:ctrlPr>
                            </m:mPr>
                            <m:mr>
                              <m:e>
                                <m:r>
                                  <a:rPr lang="en-US" sz="1800" b="0" i="1" smtClean="0">
                                    <a:latin typeface="Cambria Math" panose="02040503050406030204" pitchFamily="18" charset="0"/>
                                  </a:rPr>
                                  <m:t>3</m:t>
                                </m:r>
                              </m:e>
                            </m:mr>
                            <m:mr>
                              <m:e>
                                <m:r>
                                  <a:rPr lang="en-US" sz="1800" i="1">
                                    <a:latin typeface="Cambria Math" panose="02040503050406030204" pitchFamily="18" charset="0"/>
                                  </a:rPr>
                                  <m:t>𝑥</m:t>
                                </m:r>
                              </m:e>
                            </m:mr>
                          </m:m>
                        </m:e>
                      </m:d>
                    </m:oMath>
                  </m:oMathPara>
                </a14:m>
                <a:r>
                  <a:rPr lang="en-GB" sz="2000" smtClean="0"/>
                  <a:t> er binomialkoefficienten (kapitel 3), så </a:t>
                </a:r>
                <a14:m>
                  <m:oMathPara>
                    <m:oMathParaPr>
                      <m:jc/>
                    </m:oMathParaPr>
                    <m:oMath>
                      <m:d>
                        <m:dPr>
                          <m:begChr m:val="("/>
                          <m:sepChr m:val="|"/>
                          <m:endChr m:val=")"/>
                          <m:grow m:val="on"/>
                          <m:shp m:val="centered"/>
                          <m:ctrlPr>
                            <a:rPr lang="da-DK" sz="2000" i="1">
                              <a:latin typeface="Cambria Math" panose="02040503050406030204" pitchFamily="18" charset="0"/>
                            </a:rPr>
                          </m:ctrlPr>
                        </m:dPr>
                        <m:e>
                          <m:m>
                            <m:mPr>
                              <m:mcs>
                                <m:mc>
                                  <m:mcPr>
                                    <m:count m:val="1"/>
                                    <m:mcJc m:val="center"/>
                                  </m:mcPr>
                                </m:mc>
                              </m:mcs>
                              <m:ctrlPr>
                                <a:rPr lang="da-DK" sz="2000" i="1">
                                  <a:latin typeface="Cambria Math" panose="02040503050406030204" pitchFamily="18" charset="0"/>
                                </a:rPr>
                              </m:ctrlPr>
                            </m:mPr>
                            <m:mr>
                              <m:e>
                                <m:r>
                                  <a:rPr lang="en-US" sz="2000" i="1">
                                    <a:latin typeface="Cambria Math" panose="02040503050406030204" pitchFamily="18" charset="0"/>
                                  </a:rPr>
                                  <m:t>3</m:t>
                                </m:r>
                              </m:e>
                            </m:mr>
                            <m:mr>
                              <m:e>
                                <m:r>
                                  <a:rPr lang="en-US" sz="2000" i="1">
                                    <a:latin typeface="Cambria Math" panose="02040503050406030204" pitchFamily="18" charset="0"/>
                                  </a:rPr>
                                  <m:t>𝑥</m:t>
                                </m:r>
                              </m:e>
                            </m:mr>
                          </m:m>
                        </m:e>
                      </m:d>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𝑥</m:t>
                          </m:r>
                          <m:r>
                            <a:rPr lang="en-US" sz="2000" b="0" i="1" smtClean="0">
                              <a:latin typeface="Cambria Math" panose="02040503050406030204" pitchFamily="18" charset="0"/>
                            </a:rPr>
                            <m:t>!∙</m:t>
                          </m:r>
                          <m:d>
                            <m:dPr>
                              <m:begChr m:val="("/>
                              <m:sepChr m:val="|"/>
                              <m:endChr m:val=")"/>
                              <m:grow m:val="on"/>
                              <m:shp m:val="centered"/>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den>
                      </m:f>
                    </m:oMath>
                  </m:oMathPara>
                </a14:m>
                <a:r>
                  <a:rPr lang="en-GB" sz="2000" smtClean="0"/>
                  <a:t> .</a:t>
                </a:r>
              </a:p>
              <a:p>
                <a:pPr marL="450850" indent="-457200">
                  <a:buFont typeface="+mj-lt"/>
                  <a:buAutoNum type="alphaLcPeriod"/>
                </a:pP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96" t="-659"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118</a:t>
            </a:fld>
            <a:endParaRPr lang="da-DK">
              <a:solidFill>
                <a:prstClr val="black">
                  <a:tint val="75000"/>
                </a:prstClr>
              </a:solidFill>
            </a:endParaRPr>
          </a:p>
        </p:txBody>
      </p:sp>
      <p:pic>
        <p:nvPicPr>
          <p:cNvPr id="6" name="Picture 5"/>
          <p:cNvPicPr>
            <a:picLocks noChangeAspect="1"/>
          </p:cNvPicPr>
          <p:nvPr/>
        </p:nvPicPr>
        <p:blipFill>
          <a:blip r:embed="rId3"/>
          <a:stretch>
            <a:fillRect/>
          </a:stretch>
        </p:blipFill>
        <p:spPr>
          <a:xfrm>
            <a:off x="6444208" y="1412776"/>
            <a:ext cx="2193032" cy="943004"/>
          </a:xfrm>
          <a:prstGeom prst="rect">
            <a:avLst/>
          </a:prstGeom>
        </p:spPr>
      </p:pic>
      <p:pic>
        <p:nvPicPr>
          <p:cNvPr id="10" name="Picture 9"/>
          <p:cNvPicPr>
            <a:picLocks noChangeAspect="1"/>
          </p:cNvPicPr>
          <p:nvPr/>
        </p:nvPicPr>
        <p:blipFill>
          <a:blip r:embed="rId4"/>
          <a:stretch>
            <a:fillRect/>
          </a:stretch>
        </p:blipFill>
        <p:spPr>
          <a:xfrm>
            <a:off x="6535480" y="3801918"/>
            <a:ext cx="2010488" cy="1205280"/>
          </a:xfrm>
          <a:prstGeom prst="rect">
            <a:avLst/>
          </a:prstGeom>
        </p:spPr>
      </p:pic>
    </p:spTree>
    <p:extLst>
      <p:ext uri="{BB962C8B-B14F-4D97-AF65-F5344CB8AC3E}">
        <p14:creationId xmlns:p14="http://schemas.microsoft.com/office/powerpoint/2010/main" val="31194564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B</a:t>
            </a:r>
            <a:r>
              <a:rPr lang="en-US" smtClean="0"/>
              <a:t>inomialfordelingen</a:t>
            </a:r>
            <a:endParaRPr lang="en-GB"/>
          </a:p>
        </p:txBody>
      </p:sp>
      <mc:AlternateContent>
        <mc:Choice Requires="a14">
          <p:sp>
            <p:nvSpPr>
              <p:cNvPr id="3" name="Content Placeholder 2"/>
              <p:cNvSpPr>
                <a:spLocks noGrp="1"/>
              </p:cNvSpPr>
              <p:nvPr>
                <p:ph idx="1"/>
              </p:nvPr>
            </p:nvSpPr>
            <p:spPr/>
            <p:txBody>
              <a:bodyPr/>
              <a:lstStyle/>
              <a:p>
                <a:r>
                  <a:rPr lang="en-US" sz="2000" b="0" smtClean="0"/>
                  <a:t>Sandsynlighedsfunktionen for binomialfordelingen kaldes </a:t>
                </a:r>
                <a14:m>
                  <m:oMathPara>
                    <m:oMathParaPr>
                      <m:jc/>
                    </m:oMathParaPr>
                    <m:oMath>
                      <m:r>
                        <a:rPr lang="en-US" sz="2000" i="1">
                          <a:latin typeface="Cambria Math" panose="02040503050406030204" pitchFamily="18" charset="0"/>
                        </a:rPr>
                        <m:t>𝑏</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 </m:t>
                          </m:r>
                          <m:r>
                            <a:rPr lang="en-US" sz="2000" i="1">
                              <a:latin typeface="Cambria Math" panose="02040503050406030204" pitchFamily="18" charset="0"/>
                            </a:rPr>
                            <m:t>𝑝</m:t>
                          </m:r>
                        </m:e>
                      </m:d>
                    </m:oMath>
                  </m:oMathPara>
                </a14:m>
                <a:r>
                  <a:rPr lang="en-US" sz="2000" b="0" smtClean="0"/>
                  <a:t>:</a:t>
                </a:r>
                <a:br>
                  <a:rPr lang="en-US" sz="2000" b="0" smtClean="0"/>
                </a:br>
                <a:r>
                  <a:rPr lang="en-US" sz="2000" b="0" smtClean="0"/>
                  <a:t> 	</a:t>
                </a:r>
                <a14:m>
                  <m:oMathPara>
                    <m:oMathParaPr>
                      <m:jc/>
                    </m:oMathParaPr>
                    <m:oMath>
                      <m:r>
                        <a:rPr lang="en-US" sz="2000" b="0" i="1" smtClean="0">
                          <a:latin typeface="Cambria Math" panose="02040503050406030204" pitchFamily="18" charset="0"/>
                        </a:rPr>
                        <m:t>𝑏</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𝑝</m:t>
                          </m:r>
                        </m:e>
                      </m:d>
                      <m:r>
                        <a:rPr lang="en-US" sz="2000" i="1">
                          <a:latin typeface="Cambria Math" panose="02040503050406030204" pitchFamily="18" charset="0"/>
                        </a:rPr>
                        <m:t>=</m:t>
                      </m:r>
                      <m:d>
                        <m:dPr>
                          <m:begChr m:val="("/>
                          <m:sepChr m:val="|"/>
                          <m:endChr m:val=")"/>
                          <m:grow m:val="on"/>
                          <m:shp m:val="centered"/>
                          <m:ctrlPr>
                            <a:rPr lang="da-DK" sz="2000" i="1">
                              <a:latin typeface="Cambria Math" panose="02040503050406030204" pitchFamily="18" charset="0"/>
                            </a:rPr>
                          </m:ctrlPr>
                        </m:dPr>
                        <m:e>
                          <m:m>
                            <m:mPr>
                              <m:mcs>
                                <m:mc>
                                  <m:mcPr>
                                    <m:count m:val="1"/>
                                    <m:mcJc m:val="center"/>
                                  </m:mcPr>
                                </m:mc>
                              </m:mcs>
                              <m:ctrlPr>
                                <a:rPr lang="da-DK" sz="2000" i="1">
                                  <a:latin typeface="Cambria Math" panose="02040503050406030204" pitchFamily="18" charset="0"/>
                                </a:rPr>
                              </m:ctrlPr>
                            </m:mPr>
                            <m:mr>
                              <m:e>
                                <m:r>
                                  <a:rPr lang="en-US" sz="2000" b="0" i="1" smtClean="0">
                                    <a:latin typeface="Cambria Math" panose="02040503050406030204" pitchFamily="18" charset="0"/>
                                  </a:rPr>
                                  <m:t>𝑛</m:t>
                                </m:r>
                              </m:e>
                            </m:mr>
                            <m:mr>
                              <m:e>
                                <m:r>
                                  <a:rPr lang="en-US" sz="2000" i="1">
                                    <a:latin typeface="Cambria Math" panose="02040503050406030204" pitchFamily="18" charset="0"/>
                                  </a:rPr>
                                  <m:t>𝑥</m:t>
                                </m:r>
                              </m:e>
                            </m:mr>
                          </m:m>
                        </m:e>
                      </m:d>
                      <m:r>
                        <a:rPr lang="da-DK" sz="2000" i="1">
                          <a:latin typeface="Cambria Math"/>
                        </a:rPr>
                        <m:t>∙</m:t>
                      </m:r>
                      <m:sSup>
                        <m:sSupPr>
                          <m:ctrlPr>
                            <a:rPr lang="da-DK" sz="2000" i="1">
                              <a:latin typeface="Cambria Math" panose="02040503050406030204" pitchFamily="18" charset="0"/>
                              <a:ea typeface="Cambria Math"/>
                            </a:rPr>
                          </m:ctrlPr>
                        </m:sSupPr>
                        <m:e>
                          <m:r>
                            <a:rPr lang="da-DK" sz="2000" i="1">
                              <a:latin typeface="Cambria Math"/>
                              <a:ea typeface="Cambria Math"/>
                            </a:rPr>
                            <m:t>𝑝</m:t>
                          </m:r>
                        </m:e>
                        <m:sup>
                          <m:r>
                            <a:rPr lang="en-US" sz="2000" i="1">
                              <a:latin typeface="Cambria Math" panose="02040503050406030204" pitchFamily="18" charset="0"/>
                              <a:ea typeface="Cambria Math"/>
                            </a:rPr>
                            <m:t>𝑥</m:t>
                          </m:r>
                        </m:sup>
                      </m:sSup>
                      <m:r>
                        <m:rPr>
                          <m:sty m:val="p"/>
                        </m:rPr>
                        <a:rPr lang="da-DK" sz="2000">
                          <a:ea typeface="Cambria Math"/>
                        </a:rPr>
                        <m:t> </m:t>
                      </m:r>
                      <m:r>
                        <a:rPr lang="da-DK" sz="2000" i="1">
                          <a:latin typeface="Cambria Math"/>
                          <a:ea typeface="Cambria Math"/>
                        </a:rPr>
                        <m:t>∙</m:t>
                      </m:r>
                      <m:sSup>
                        <m:sSupPr>
                          <m:ctrlPr>
                            <a:rPr lang="da-DK" sz="2000" i="1">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1−</m:t>
                              </m:r>
                              <m:r>
                                <a:rPr lang="da-DK" sz="2000" i="1">
                                  <a:latin typeface="Cambria Math"/>
                                  <a:ea typeface="Cambria Math"/>
                                </a:rPr>
                                <m:t>𝑝</m:t>
                              </m:r>
                            </m:e>
                          </m:d>
                        </m:e>
                        <m:sup>
                          <m:r>
                            <a:rPr lang="en-US" sz="2000" b="0" i="1" smtClean="0">
                              <a:latin typeface="Cambria Math" panose="02040503050406030204" pitchFamily="18" charset="0"/>
                              <a:ea typeface="Cambria Math"/>
                            </a:rPr>
                            <m:t>𝑛</m:t>
                          </m:r>
                          <m:r>
                            <a:rPr lang="da-DK" sz="2000" i="1">
                              <a:latin typeface="Cambria Math"/>
                              <a:ea typeface="Cambria Math"/>
                            </a:rPr>
                            <m:t>−</m:t>
                          </m:r>
                          <m:r>
                            <a:rPr lang="en-US" sz="2000" i="1">
                              <a:latin typeface="Cambria Math" panose="02040503050406030204" pitchFamily="18" charset="0"/>
                              <a:ea typeface="Cambria Math"/>
                            </a:rPr>
                            <m:t>𝑥</m:t>
                          </m:r>
                        </m:sup>
                      </m:sSup>
                      <m:r>
                        <m:rPr>
                          <m:sty m:val="p"/>
                        </m:rPr>
                        <a:rPr lang="en-GB" sz="2400"/>
                        <m:t>  </m:t>
                      </m:r>
                      <m:r>
                        <m:rPr>
                          <m:sty m:val="p"/>
                        </m:rPr>
                        <a:rPr lang="en-GB" sz="2000"/>
                        <m:t>for</m:t>
                      </m:r>
                      <m:r>
                        <m:rPr>
                          <m:sty m:val="p"/>
                        </m:rPr>
                        <a:rPr lang="en-GB" sz="2400"/>
                        <m:t> </m:t>
                      </m:r>
                      <m:r>
                        <a:rPr lang="en-US" sz="2000" i="1">
                          <a:latin typeface="Cambria Math" panose="02040503050406030204" pitchFamily="18" charset="0"/>
                        </a:rPr>
                        <m:t>𝑥</m:t>
                      </m:r>
                      <m:r>
                        <a:rPr lang="en-US" sz="2000" i="1">
                          <a:latin typeface="Cambria Math" panose="02040503050406030204" pitchFamily="18" charset="0"/>
                        </a:rPr>
                        <m:t>=0,1,2,⋯,</m:t>
                      </m:r>
                      <m:r>
                        <a:rPr lang="en-US" sz="2000" b="0" i="1" smtClean="0">
                          <a:latin typeface="Cambria Math" panose="02040503050406030204" pitchFamily="18" charset="0"/>
                          <a:ea typeface="Cambria Math" panose="02040503050406030204" pitchFamily="18" charset="0"/>
                        </a:rPr>
                        <m:t>𝑛</m:t>
                      </m:r>
                    </m:oMath>
                  </m:oMathPara>
                </a14:m>
                <a:r>
                  <a:rPr lang="en-GB" sz="2000" smtClean="0"/>
                  <a:t> </a:t>
                </a:r>
              </a:p>
              <a:p>
                <a:r>
                  <a:rPr lang="en-US" sz="2000" smtClean="0"/>
                  <a:t>Binomialfordelingens form afhænger af parametrene </a:t>
                </a:r>
                <a14:m>
                  <m:oMathPara>
                    <m:oMathParaPr>
                      <m:jc/>
                    </m:oMathParaPr>
                    <m:oMath>
                      <m:r>
                        <a:rPr lang="en-US" sz="2000" i="1" smtClean="0">
                          <a:latin typeface="Cambria Math" panose="02040503050406030204" pitchFamily="18" charset="0"/>
                        </a:rPr>
                        <m:t>𝑛</m:t>
                      </m:r>
                    </m:oMath>
                  </m:oMathPara>
                </a14:m>
                <a:r>
                  <a:rPr lang="en-US" sz="2000" smtClean="0"/>
                  <a:t> og </a:t>
                </a:r>
                <a14:m>
                  <m:oMathPara>
                    <m:oMathParaPr>
                      <m:jc/>
                    </m:oMathParaPr>
                    <m:oMath>
                      <m:r>
                        <a:rPr lang="en-US" sz="2000" i="1" smtClean="0">
                          <a:latin typeface="Cambria Math" panose="02040503050406030204" pitchFamily="18" charset="0"/>
                        </a:rPr>
                        <m:t>𝑝</m:t>
                      </m:r>
                    </m:oMath>
                  </m:oMathPara>
                </a14:m>
                <a:r>
                  <a:rPr lang="en-US" sz="2000" smtClean="0"/>
                  <a:t>:</a:t>
                </a:r>
                <a:br>
                  <a:rPr lang="en-US" sz="2000" smtClean="0"/>
                </a:br>
                <a:br>
                  <a:rPr lang="en-US" sz="2000" smtClean="0"/>
                </a:br>
                <a:br>
                  <a:rPr lang="en-US" sz="2000" smtClean="0"/>
                </a:br>
                <a:br>
                  <a:rPr lang="en-US" sz="2000" smtClean="0"/>
                </a:br>
                <a:br>
                  <a:rPr lang="en-US" sz="2000" smtClean="0"/>
                </a:br>
                <a:br>
                  <a:rPr lang="en-US" sz="2000" smtClean="0"/>
                </a:br>
                <a:br>
                  <a:rPr lang="en-US" sz="2000" smtClean="0"/>
                </a:br>
                <a:endParaRPr lang="en-US" sz="2000" smtClean="0"/>
              </a:p>
              <a:p>
                <a:pPr lvl="1"/>
                <a:r>
                  <a:rPr lang="en-US" sz="1800" smtClean="0"/>
                  <a:t>Når </a:t>
                </a:r>
                <a14:m>
                  <m:oMathPara>
                    <m:oMathParaPr>
                      <m:jc/>
                    </m:oMathParaPr>
                    <m:oMath>
                      <m:r>
                        <a:rPr lang="en-US" sz="1800" b="0" i="1" smtClean="0">
                          <a:latin typeface="Cambria Math" panose="02040503050406030204" pitchFamily="18" charset="0"/>
                        </a:rPr>
                        <m:t>𝑝</m:t>
                      </m:r>
                      <m:r>
                        <a:rPr lang="en-US" sz="1800" b="0" i="1" smtClean="0">
                          <a:latin typeface="Cambria Math" panose="02040503050406030204" pitchFamily="18" charset="0"/>
                        </a:rPr>
                        <m:t>=0.5</m:t>
                      </m:r>
                    </m:oMath>
                  </m:oMathPara>
                </a14:m>
                <a:r>
                  <a:rPr lang="en-US" sz="1800" smtClean="0"/>
                  <a:t> </a:t>
                </a:r>
                <a:r>
                  <a:rPr lang="en-US" sz="1800">
                    <a:solidFill>
                      <a:schemeClr val="accent1">
                        <a:lumMod val="75000"/>
                      </a:schemeClr>
                    </a:solidFill>
                  </a:rPr>
                  <a:t>(b</a:t>
                </a:r>
                <a:r>
                  <a:rPr lang="en-US" sz="1800" smtClean="0">
                    <a:solidFill>
                      <a:schemeClr val="accent1">
                        <a:lumMod val="75000"/>
                      </a:schemeClr>
                    </a:solidFill>
                  </a:rPr>
                  <a:t>)</a:t>
                </a:r>
                <a:r>
                  <a:rPr lang="en-US" sz="1800" smtClean="0"/>
                  <a:t>:</a:t>
                </a:r>
                <a:r>
                  <a:rPr lang="en-GB" sz="1800" smtClean="0"/>
                  <a:t> </a:t>
                </a:r>
                <a14:m>
                  <m:oMathPara>
                    <m:oMathParaPr>
                      <m:jc/>
                    </m:oMathParaPr>
                    <m:oMath>
                      <m:r>
                        <a:rPr lang="en-US" sz="1800" i="1">
                          <a:latin typeface="Cambria Math" panose="02040503050406030204" pitchFamily="18" charset="0"/>
                        </a:rPr>
                        <m:t>𝑏</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 </m:t>
                          </m:r>
                          <m:r>
                            <a:rPr lang="en-US" sz="1800" b="0" i="1" smtClean="0">
                              <a:latin typeface="Cambria Math" panose="02040503050406030204" pitchFamily="18" charset="0"/>
                            </a:rPr>
                            <m:t>𝑝</m:t>
                          </m:r>
                        </m:e>
                      </m:d>
                    </m:oMath>
                  </m:oMathPara>
                </a14:m>
                <a:r>
                  <a:rPr lang="en-GB" sz="1800" smtClean="0"/>
                  <a:t> er symmetrisk omkring </a:t>
                </a:r>
                <a14:m>
                  <m:oMathPara>
                    <m:oMathParaPr>
                      <m:jc/>
                    </m:oMathParaPr>
                    <m:oMath>
                      <m:f>
                        <m:fPr>
                          <m:type m:val="skw"/>
                          <m:ctrlPr>
                            <a:rPr lang="en-US" sz="1800" b="0" i="1" smtClean="0">
                              <a:latin typeface="Cambria Math" panose="02040503050406030204" pitchFamily="18" charset="0"/>
                            </a:rPr>
                          </m:ctrlPr>
                        </m:fPr>
                        <m:num>
                          <m:r>
                            <a:rPr lang="en-US" sz="1800" b="0" i="1" smtClean="0">
                              <a:latin typeface="Cambria Math" panose="02040503050406030204" pitchFamily="18" charset="0"/>
                            </a:rPr>
                            <m:t>𝑛</m:t>
                          </m:r>
                        </m:num>
                        <m:den>
                          <m:r>
                            <a:rPr lang="en-US" sz="1800" b="0" i="1" smtClean="0">
                              <a:latin typeface="Cambria Math" panose="02040503050406030204" pitchFamily="18" charset="0"/>
                            </a:rPr>
                            <m:t>2</m:t>
                          </m:r>
                        </m:den>
                      </m:f>
                    </m:oMath>
                  </m:oMathPara>
                </a14:m>
                <a:r>
                  <a:rPr lang="en-US" sz="1800" b="0" smtClean="0"/>
                  <a:t> </a:t>
                </a:r>
                <a:br>
                  <a:rPr lang="en-US" sz="1800" b="0" smtClean="0"/>
                </a:br>
                <a:r>
                  <a:rPr lang="en-US" sz="1800" b="0" smtClean="0"/>
                  <a:t> 	</a:t>
                </a:r>
                <a14:m>
                  <m:oMathPara>
                    <m:oMathParaPr>
                      <m:jc/>
                    </m:oMathParaPr>
                    <m:oMath>
                      <m:r>
                        <a:rPr lang="en-US" sz="1800" i="1">
                          <a:latin typeface="Cambria Math" panose="02040503050406030204" pitchFamily="18" charset="0"/>
                        </a:rPr>
                        <m:t>𝑏</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 </m:t>
                          </m:r>
                          <m:r>
                            <a:rPr lang="en-US" sz="1800" i="1">
                              <a:latin typeface="Cambria Math" panose="02040503050406030204" pitchFamily="18" charset="0"/>
                            </a:rPr>
                            <m:t>𝑝</m:t>
                          </m:r>
                        </m:e>
                      </m:d>
                      <m:r>
                        <a:rPr lang="en-US" sz="1800" b="0" i="1" smtClean="0">
                          <a:latin typeface="Cambria Math" panose="02040503050406030204" pitchFamily="18" charset="0"/>
                        </a:rPr>
                        <m:t>=</m:t>
                      </m:r>
                      <m:d>
                        <m:dPr>
                          <m:begChr m:val="("/>
                          <m:sepChr m:val="|"/>
                          <m:endChr m:val=")"/>
                          <m:grow m:val="on"/>
                          <m:shp m:val="centered"/>
                          <m:ctrlPr>
                            <a:rPr lang="da-DK" sz="1800" i="1">
                              <a:latin typeface="Cambria Math" panose="02040503050406030204" pitchFamily="18" charset="0"/>
                            </a:rPr>
                          </m:ctrlPr>
                        </m:dPr>
                        <m:e>
                          <m:m>
                            <m:mPr>
                              <m:mcs>
                                <m:mc>
                                  <m:mcPr>
                                    <m:count m:val="1"/>
                                    <m:mcJc m:val="center"/>
                                  </m:mcPr>
                                </m:mc>
                              </m:mcs>
                              <m:ctrlPr>
                                <a:rPr lang="da-DK" sz="1800" i="1">
                                  <a:latin typeface="Cambria Math" panose="02040503050406030204" pitchFamily="18" charset="0"/>
                                </a:rPr>
                              </m:ctrlPr>
                            </m:mPr>
                            <m:mr>
                              <m:e>
                                <m:r>
                                  <a:rPr lang="en-US" sz="1800" i="1">
                                    <a:latin typeface="Cambria Math" panose="02040503050406030204" pitchFamily="18" charset="0"/>
                                  </a:rPr>
                                  <m:t>𝑛</m:t>
                                </m:r>
                              </m:e>
                            </m:mr>
                            <m:mr>
                              <m:e>
                                <m:r>
                                  <a:rPr lang="en-US" sz="1800" i="1">
                                    <a:latin typeface="Cambria Math" panose="02040503050406030204" pitchFamily="18" charset="0"/>
                                  </a:rPr>
                                  <m:t>𝑥</m:t>
                                </m:r>
                              </m:e>
                            </m:mr>
                          </m:m>
                        </m:e>
                      </m:d>
                      <m:r>
                        <a:rPr lang="da-DK" sz="1800" i="1">
                          <a:latin typeface="Cambria Math"/>
                        </a:rPr>
                        <m:t>∙</m:t>
                      </m:r>
                      <m:sSup>
                        <m:sSupPr>
                          <m:ctrlPr>
                            <a:rPr lang="da-DK" sz="1800" i="1">
                              <a:latin typeface="Cambria Math" panose="02040503050406030204" pitchFamily="18" charset="0"/>
                              <a:ea typeface="Cambria Math"/>
                            </a:rPr>
                          </m:ctrlPr>
                        </m:sSupPr>
                        <m:e>
                          <m:r>
                            <a:rPr lang="en-US" sz="1800" b="0" i="1" smtClean="0">
                              <a:latin typeface="Cambria Math" panose="02040503050406030204" pitchFamily="18" charset="0"/>
                              <a:ea typeface="Cambria Math"/>
                            </a:rPr>
                            <m:t>(0.5)</m:t>
                          </m:r>
                        </m:e>
                        <m:sup>
                          <m:r>
                            <a:rPr lang="en-US" sz="1800" b="0" i="1" smtClean="0">
                              <a:latin typeface="Cambria Math" panose="02040503050406030204" pitchFamily="18" charset="0"/>
                              <a:ea typeface="Cambria Math"/>
                            </a:rPr>
                            <m:t>𝑛</m:t>
                          </m:r>
                        </m:sup>
                      </m:sSup>
                    </m:oMath>
                  </m:oMathPara>
                </a14:m>
                <a:r>
                  <a:rPr lang="en-US" sz="1800" b="0" smtClean="0"/>
                  <a:t> </a:t>
                </a:r>
              </a:p>
              <a:p>
                <a:pPr lvl="1"/>
                <a:r>
                  <a:rPr lang="en-US" sz="1800" smtClean="0"/>
                  <a:t>Når </a:t>
                </a:r>
                <a14:m>
                  <m:oMathPara>
                    <m:oMathParaPr>
                      <m:jc/>
                    </m:oMathParaPr>
                    <m:oMath>
                      <m:r>
                        <a:rPr lang="en-US" sz="1800" i="1">
                          <a:latin typeface="Cambria Math" panose="02040503050406030204" pitchFamily="18" charset="0"/>
                        </a:rPr>
                        <m:t>𝑝</m:t>
                      </m:r>
                      <m:r>
                        <a:rPr lang="en-US" sz="1800" i="1">
                          <a:latin typeface="Cambria Math" panose="02040503050406030204" pitchFamily="18" charset="0"/>
                          <a:ea typeface="Cambria Math" panose="02040503050406030204" pitchFamily="18" charset="0"/>
                        </a:rPr>
                        <m:t>&lt;</m:t>
                      </m:r>
                      <m:r>
                        <a:rPr lang="en-US" sz="1800" i="1">
                          <a:latin typeface="Cambria Math" panose="02040503050406030204" pitchFamily="18" charset="0"/>
                        </a:rPr>
                        <m:t>0.5</m:t>
                      </m:r>
                    </m:oMath>
                  </m:oMathPara>
                </a14:m>
                <a:r>
                  <a:rPr lang="en-GB" sz="1800"/>
                  <a:t> </a:t>
                </a:r>
                <a:r>
                  <a:rPr lang="en-US" sz="1800">
                    <a:solidFill>
                      <a:schemeClr val="accent1">
                        <a:lumMod val="75000"/>
                      </a:schemeClr>
                    </a:solidFill>
                  </a:rPr>
                  <a:t>(a</a:t>
                </a:r>
                <a:r>
                  <a:rPr lang="en-US" sz="1800" smtClean="0">
                    <a:solidFill>
                      <a:schemeClr val="accent1">
                        <a:lumMod val="75000"/>
                      </a:schemeClr>
                    </a:solidFill>
                  </a:rPr>
                  <a:t>)</a:t>
                </a:r>
                <a:r>
                  <a:rPr lang="en-US" sz="1800" smtClean="0"/>
                  <a:t>: </a:t>
                </a:r>
                <a14:m>
                  <m:oMathPara>
                    <m:oMathParaPr>
                      <m:jc/>
                    </m:oMathParaPr>
                    <m:oMath>
                      <m:r>
                        <a:rPr lang="en-US" sz="1800" i="1">
                          <a:latin typeface="Cambria Math" panose="02040503050406030204" pitchFamily="18" charset="0"/>
                        </a:rPr>
                        <m:t>𝑏</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 </m:t>
                          </m:r>
                          <m:r>
                            <a:rPr lang="en-US" sz="1800" b="0" i="1" smtClean="0">
                              <a:latin typeface="Cambria Math" panose="02040503050406030204" pitchFamily="18" charset="0"/>
                            </a:rPr>
                            <m:t>𝑝</m:t>
                          </m:r>
                        </m:e>
                      </m:d>
                    </m:oMath>
                  </m:oMathPara>
                </a14:m>
                <a:r>
                  <a:rPr lang="en-US" sz="1800" b="0" smtClean="0"/>
                  <a:t> </a:t>
                </a:r>
                <a:r>
                  <a:rPr lang="en-GB" sz="1800"/>
                  <a:t>har </a:t>
                </a:r>
                <a:r>
                  <a:rPr lang="en-US" sz="1800" b="0" smtClean="0"/>
                  <a:t>en hale opadtil (højre-hale), fordi lave værdier af </a:t>
                </a:r>
                <a14:m>
                  <m:oMathPara>
                    <m:oMathParaPr>
                      <m:jc/>
                    </m:oMathParaPr>
                    <m:oMath>
                      <m:r>
                        <a:rPr lang="en-US" sz="1800" b="0" i="1" smtClean="0">
                          <a:latin typeface="Cambria Math" panose="02040503050406030204" pitchFamily="18" charset="0"/>
                        </a:rPr>
                        <m:t>𝑥</m:t>
                      </m:r>
                    </m:oMath>
                  </m:oMathPara>
                </a14:m>
                <a:r>
                  <a:rPr lang="en-US" sz="1800" b="0" smtClean="0"/>
                  <a:t> er mere sandsynlige </a:t>
                </a:r>
              </a:p>
              <a:p>
                <a:pPr lvl="1"/>
                <a:r>
                  <a:rPr lang="en-US" sz="1800"/>
                  <a:t>Når </a:t>
                </a:r>
                <a14:m>
                  <m:oMathPara>
                    <m:oMathParaPr>
                      <m:jc/>
                    </m:oMathParaPr>
                    <m:oMath>
                      <m:r>
                        <a:rPr lang="en-US" sz="1800" i="1">
                          <a:latin typeface="Cambria Math" panose="02040503050406030204" pitchFamily="18" charset="0"/>
                        </a:rPr>
                        <m:t>𝑝</m:t>
                      </m:r>
                      <m:r>
                        <a:rPr lang="en-US" sz="1800" b="0" i="1" smtClean="0">
                          <a:latin typeface="Cambria Math" panose="02040503050406030204" pitchFamily="18" charset="0"/>
                        </a:rPr>
                        <m:t>&gt;</m:t>
                      </m:r>
                      <m:r>
                        <a:rPr lang="en-US" sz="1800" i="1">
                          <a:latin typeface="Cambria Math" panose="02040503050406030204" pitchFamily="18" charset="0"/>
                        </a:rPr>
                        <m:t>0.5</m:t>
                      </m:r>
                    </m:oMath>
                  </m:oMathPara>
                </a14:m>
                <a:r>
                  <a:rPr lang="en-GB" sz="1800"/>
                  <a:t> </a:t>
                </a:r>
                <a:r>
                  <a:rPr lang="en-US" sz="1800">
                    <a:solidFill>
                      <a:schemeClr val="accent1">
                        <a:lumMod val="75000"/>
                      </a:schemeClr>
                    </a:solidFill>
                  </a:rPr>
                  <a:t>(c</a:t>
                </a:r>
                <a:r>
                  <a:rPr lang="en-US" sz="1800" smtClean="0">
                    <a:solidFill>
                      <a:schemeClr val="accent1">
                        <a:lumMod val="75000"/>
                      </a:schemeClr>
                    </a:solidFill>
                  </a:rPr>
                  <a:t>)</a:t>
                </a:r>
                <a:r>
                  <a:rPr lang="en-US" sz="1800" smtClean="0"/>
                  <a:t>: </a:t>
                </a:r>
                <a14:m>
                  <m:oMathPara>
                    <m:oMathParaPr>
                      <m:jc/>
                    </m:oMathParaPr>
                    <m:oMath>
                      <m:r>
                        <a:rPr lang="en-US" sz="1800" i="1">
                          <a:latin typeface="Cambria Math" panose="02040503050406030204" pitchFamily="18" charset="0"/>
                        </a:rPr>
                        <m:t>𝑏</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 </m:t>
                          </m:r>
                          <m:r>
                            <a:rPr lang="en-US" sz="1800" i="1">
                              <a:latin typeface="Cambria Math" panose="02040503050406030204" pitchFamily="18" charset="0"/>
                            </a:rPr>
                            <m:t>𝑝</m:t>
                          </m:r>
                        </m:e>
                      </m:d>
                    </m:oMath>
                  </m:oMathPara>
                </a14:m>
                <a:r>
                  <a:rPr lang="en-US" sz="1800"/>
                  <a:t> </a:t>
                </a:r>
                <a:r>
                  <a:rPr lang="en-GB" sz="1800"/>
                  <a:t>har </a:t>
                </a:r>
                <a:r>
                  <a:rPr lang="en-US" sz="1800" smtClean="0"/>
                  <a:t>en </a:t>
                </a:r>
                <a:r>
                  <a:rPr lang="en-US" sz="1800"/>
                  <a:t>hale </a:t>
                </a:r>
                <a:r>
                  <a:rPr lang="en-US" sz="1800" smtClean="0"/>
                  <a:t>nedadtil (venstre-hale) </a:t>
                </a:r>
                <a:r>
                  <a:rPr lang="en-US" sz="1800"/>
                  <a:t>fordi </a:t>
                </a:r>
                <a:r>
                  <a:rPr lang="en-US" sz="1800" smtClean="0"/>
                  <a:t>høje </a:t>
                </a:r>
                <a:r>
                  <a:rPr lang="en-US" sz="1800"/>
                  <a:t>værdier af </a:t>
                </a:r>
                <a14:m>
                  <m:oMathPara>
                    <m:oMathParaPr>
                      <m:jc/>
                    </m:oMathParaPr>
                    <m:oMath>
                      <m:r>
                        <a:rPr lang="en-US" sz="1800" i="1" smtClean="0">
                          <a:latin typeface="Cambria Math" panose="02040503050406030204" pitchFamily="18" charset="0"/>
                        </a:rPr>
                        <m:t>𝑥</m:t>
                      </m:r>
                    </m:oMath>
                  </m:oMathPara>
                </a14:m>
                <a:r>
                  <a:rPr lang="en-US" sz="1800"/>
                  <a:t> er mere </a:t>
                </a:r>
                <a:r>
                  <a:rPr lang="en-US" sz="1800" smtClean="0"/>
                  <a:t>sandsynlige.</a:t>
                </a:r>
                <a:endParaRPr lang="en-US" sz="18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119</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1967396" y="2492896"/>
            <a:ext cx="5209207" cy="18866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77058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Hvad er statistik (ifølge Wikipedia)?</a:t>
            </a:r>
          </a:p>
        </p:txBody>
      </p:sp>
      <p:sp>
        <p:nvSpPr>
          <p:cNvPr id="3" name="Content Placeholder 2"/>
          <p:cNvSpPr>
            <a:spLocks noGrp="1"/>
          </p:cNvSpPr>
          <p:nvPr>
            <p:ph idx="1"/>
          </p:nvPr>
        </p:nvSpPr>
        <p:spPr>
          <a:xfrm>
            <a:off x="467544" y="1196752"/>
            <a:ext cx="8424936" cy="5544616"/>
          </a:xfrm>
        </p:spPr>
        <p:txBody>
          <a:bodyPr>
            <a:normAutofit/>
          </a:bodyPr>
          <a:lstStyle/>
          <a:p>
            <a:pPr>
              <a:spcBef>
                <a:spcPts val="1200"/>
              </a:spcBef>
            </a:pPr>
            <a:r>
              <a:rPr lang="da-DK" b="1"/>
              <a:t>Statistik</a:t>
            </a:r>
            <a:r>
              <a:rPr lang="da-DK"/>
              <a:t> er en videnskabelig metode, hvormed man effektivt anvender numeriske </a:t>
            </a:r>
            <a:r>
              <a:rPr lang="da-DK">
                <a:solidFill>
                  <a:schemeClr val="accent1">
                    <a:lumMod val="75000"/>
                  </a:schemeClr>
                </a:solidFill>
              </a:rPr>
              <a:t>data</a:t>
            </a:r>
            <a:r>
              <a:rPr lang="da-DK"/>
              <a:t>, som fx kan komme fra eksperimenter, spørgeskemaer eller registre</a:t>
            </a:r>
          </a:p>
          <a:p>
            <a:pPr>
              <a:spcBef>
                <a:spcPts val="1200"/>
              </a:spcBef>
            </a:pPr>
            <a:r>
              <a:rPr lang="da-DK"/>
              <a:t>Historisk set startede statistik med at være beskrivende, hvor fokus var at præsentere data grafisk, med tabeller og senere ved at regne </a:t>
            </a:r>
            <a:r>
              <a:rPr lang="da-DK">
                <a:solidFill>
                  <a:schemeClr val="accent1">
                    <a:lumMod val="75000"/>
                  </a:schemeClr>
                </a:solidFill>
              </a:rPr>
              <a:t>statistiske mål</a:t>
            </a:r>
            <a:r>
              <a:rPr lang="da-DK"/>
              <a:t> som </a:t>
            </a:r>
            <a:r>
              <a:rPr lang="da-DK">
                <a:solidFill>
                  <a:schemeClr val="accent1">
                    <a:lumMod val="75000"/>
                  </a:schemeClr>
                </a:solidFill>
              </a:rPr>
              <a:t>gennemsnit</a:t>
            </a:r>
            <a:endParaRPr lang="da-DK"/>
          </a:p>
          <a:p>
            <a:pPr>
              <a:spcBef>
                <a:spcPts val="1200"/>
              </a:spcBef>
            </a:pPr>
            <a:r>
              <a:rPr lang="da-DK"/>
              <a:t>Moderne statistik omfatter at drage konklusioner om det generelle tilfælde (hele </a:t>
            </a:r>
            <a:r>
              <a:rPr lang="da-DK">
                <a:solidFill>
                  <a:schemeClr val="accent1">
                    <a:lumMod val="75000"/>
                  </a:schemeClr>
                </a:solidFill>
              </a:rPr>
              <a:t>populationen</a:t>
            </a:r>
            <a:r>
              <a:rPr lang="da-DK"/>
              <a:t>) ud fra det enkelte tilfælde (en </a:t>
            </a:r>
            <a:r>
              <a:rPr lang="da-DK">
                <a:solidFill>
                  <a:schemeClr val="accent1">
                    <a:lumMod val="75000"/>
                  </a:schemeClr>
                </a:solidFill>
              </a:rPr>
              <a:t>stikprøve</a:t>
            </a:r>
            <a:r>
              <a:rPr lang="da-DK"/>
              <a:t>). Det kan for eksempel være at bestemme </a:t>
            </a:r>
            <a:r>
              <a:rPr lang="da-DK">
                <a:solidFill>
                  <a:schemeClr val="accent1">
                    <a:lumMod val="75000"/>
                  </a:schemeClr>
                </a:solidFill>
              </a:rPr>
              <a:t>parametre</a:t>
            </a:r>
            <a:r>
              <a:rPr lang="da-DK"/>
              <a:t> til </a:t>
            </a:r>
            <a:r>
              <a:rPr lang="da-DK">
                <a:solidFill>
                  <a:schemeClr val="accent1">
                    <a:lumMod val="75000"/>
                  </a:schemeClr>
                </a:solidFill>
              </a:rPr>
              <a:t>sandsynlighedsfordelingen</a:t>
            </a:r>
            <a:r>
              <a:rPr lang="da-DK"/>
              <a:t> for populationen. </a:t>
            </a:r>
            <a:br>
              <a:rPr lang="da-DK"/>
            </a:br>
            <a:r>
              <a:rPr lang="da-DK"/>
              <a:t>Dette kaldes </a:t>
            </a:r>
            <a:r>
              <a:rPr lang="da-DK">
                <a:solidFill>
                  <a:schemeClr val="accent1">
                    <a:lumMod val="75000"/>
                  </a:schemeClr>
                </a:solidFill>
              </a:rPr>
              <a:t>statistisk inferens</a:t>
            </a:r>
            <a:endParaRPr lang="da-DK"/>
          </a:p>
          <a:p>
            <a:pPr>
              <a:spcBef>
                <a:spcPts val="1200"/>
              </a:spcBef>
            </a:pPr>
            <a:r>
              <a:rPr lang="da-DK"/>
              <a:t>Et andet eksempel kunne være at bestemme, om der er </a:t>
            </a:r>
            <a:r>
              <a:rPr lang="da-DK">
                <a:solidFill>
                  <a:schemeClr val="accent1">
                    <a:lumMod val="75000"/>
                  </a:schemeClr>
                </a:solidFill>
              </a:rPr>
              <a:t>forskel</a:t>
            </a:r>
            <a:r>
              <a:rPr lang="da-DK"/>
              <a:t> på to populationer (eksempelvis en behandlet gruppe og en placebo-gruppe). </a:t>
            </a:r>
          </a:p>
        </p:txBody>
      </p:sp>
      <p:sp>
        <p:nvSpPr>
          <p:cNvPr id="4" name="Slide Number Placeholder 3"/>
          <p:cNvSpPr>
            <a:spLocks noGrp="1"/>
          </p:cNvSpPr>
          <p:nvPr>
            <p:ph type="sldNum" sz="quarter" idx="12"/>
          </p:nvPr>
        </p:nvSpPr>
        <p:spPr/>
        <p:txBody>
          <a:bodyPr/>
          <a:lstStyle/>
          <a:p>
            <a:fld id="{2CD97C06-EC96-4259-9516-82894ECCBF7D}" type="slidenum">
              <a:rPr lang="da-DK" smtClean="0"/>
              <a:t>12</a:t>
            </a:fld>
            <a:endParaRPr lang="da-DK"/>
          </a:p>
        </p:txBody>
      </p:sp>
    </p:spTree>
    <p:extLst>
      <p:ext uri="{BB962C8B-B14F-4D97-AF65-F5344CB8AC3E}">
        <p14:creationId xmlns:p14="http://schemas.microsoft.com/office/powerpoint/2010/main" val="3286865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Binomialfordeling</a:t>
            </a:r>
            <a:endParaRPr lang="da-DK"/>
          </a:p>
        </p:txBody>
      </p:sp>
      <p:sp>
        <p:nvSpPr>
          <p:cNvPr id="3" name="Content Placeholder 2"/>
          <p:cNvSpPr>
            <a:spLocks noGrp="1"/>
          </p:cNvSpPr>
          <p:nvPr>
            <p:ph idx="1"/>
          </p:nvPr>
        </p:nvSpPr>
        <p:spPr>
          <a:xfrm>
            <a:off x="455707" y="1255355"/>
            <a:ext cx="8424936" cy="5472608"/>
          </a:xfrm>
        </p:spPr>
        <p:txBody>
          <a:bodyPr/>
          <a:lstStyle/>
          <a:p>
            <a:pPr marL="0" indent="0">
              <a:buNone/>
            </a:pPr>
            <a:r>
              <a:rPr lang="da-DK" smtClean="0"/>
              <a:t>Afhængighed af </a:t>
            </a:r>
            <a:r>
              <a:rPr lang="da-DK" i="1" smtClean="0"/>
              <a:t>p</a:t>
            </a:r>
            <a:r>
              <a:rPr lang="da-DK" smtClean="0"/>
              <a:t> og </a:t>
            </a:r>
            <a:r>
              <a:rPr lang="da-DK" i="1" smtClean="0"/>
              <a:t>n</a:t>
            </a:r>
            <a:endParaRPr lang="da-DK" i="1"/>
          </a:p>
        </p:txBody>
      </p:sp>
      <p:sp>
        <p:nvSpPr>
          <p:cNvPr id="4" name="Slide Number Placeholder 3"/>
          <p:cNvSpPr>
            <a:spLocks noGrp="1"/>
          </p:cNvSpPr>
          <p:nvPr>
            <p:ph type="sldNum" sz="quarter" idx="12"/>
          </p:nvPr>
        </p:nvSpPr>
        <p:spPr/>
        <p:txBody>
          <a:bodyPr/>
          <a:lstStyle/>
          <a:p>
            <a:fld id="{2CD97C06-EC96-4259-9516-82894ECCBF7D}" type="slidenum">
              <a:rPr lang="da-DK" smtClean="0"/>
              <a:t>120</a:t>
            </a:fld>
            <a:endParaRPr lang="da-DK"/>
          </a:p>
        </p:txBody>
      </p:sp>
      <p:pic>
        <p:nvPicPr>
          <p:cNvPr id="5" name="Picture 4"/>
          <p:cNvPicPr>
            <a:picLocks noChangeAspect="1"/>
          </p:cNvPicPr>
          <p:nvPr/>
        </p:nvPicPr>
        <p:blipFill>
          <a:blip r:embed="rId3"/>
          <a:stretch>
            <a:fillRect/>
          </a:stretch>
        </p:blipFill>
        <p:spPr>
          <a:xfrm>
            <a:off x="1419928" y="1845344"/>
            <a:ext cx="6213259" cy="46800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419928" y="1824489"/>
            <a:ext cx="6248911" cy="4680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1419928" y="1824489"/>
            <a:ext cx="6213259" cy="46800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1419928" y="1824489"/>
            <a:ext cx="6260961" cy="46800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7"/>
          <a:stretch>
            <a:fillRect/>
          </a:stretch>
        </p:blipFill>
        <p:spPr>
          <a:xfrm>
            <a:off x="1419928" y="1824489"/>
            <a:ext cx="6234047" cy="468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1860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PDF OG CDF for binomialfordelingen</a:t>
            </a:r>
            <a:endParaRPr lang="en-GB"/>
          </a:p>
        </p:txBody>
      </p:sp>
      <mc:AlternateContent>
        <mc:Choice Requires="a14">
          <p:sp>
            <p:nvSpPr>
              <p:cNvPr id="3" name="Content Placeholder 2"/>
              <p:cNvSpPr>
                <a:spLocks noGrp="1"/>
              </p:cNvSpPr>
              <p:nvPr>
                <p:ph idx="1"/>
              </p:nvPr>
            </p:nvSpPr>
            <p:spPr/>
            <p:txBody>
              <a:bodyPr/>
              <a:lstStyle/>
              <a:p>
                <a:r>
                  <a:rPr lang="en-US" smtClean="0"/>
                  <a:t>Sandsynlighedsfunktion PDF: </a:t>
                </a:r>
                <a14:m>
                  <m:oMathPara>
                    <m:oMathParaPr>
                      <m:jc/>
                    </m:oMathParaPr>
                    <m:o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br>
                  <a:rPr lang="en-US" smtClean="0"/>
                </a:br>
                <a:r>
                  <a:rPr lang="en-US" smtClean="0"/>
                  <a:t> 	</a:t>
                </a:r>
                <a14:m>
                  <m:oMathPara>
                    <m:oMathParaPr>
                      <m:jc/>
                    </m:oMathParaPr>
                    <m:oMath>
                      <m:r>
                        <a:rPr lang="en-US" sz="2000" i="1">
                          <a:latin typeface="Cambria Math" panose="02040503050406030204" pitchFamily="18" charset="0"/>
                        </a:rPr>
                        <m:t>𝑏</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 </m:t>
                          </m:r>
                          <m:r>
                            <a:rPr lang="en-US" sz="2000" i="1">
                              <a:latin typeface="Cambria Math" panose="02040503050406030204" pitchFamily="18" charset="0"/>
                            </a:rPr>
                            <m:t>𝑝</m:t>
                          </m:r>
                        </m:e>
                      </m:d>
                      <m:r>
                        <a:rPr lang="en-US" sz="2000" i="1">
                          <a:latin typeface="Cambria Math" panose="02040503050406030204" pitchFamily="18" charset="0"/>
                        </a:rPr>
                        <m:t>=</m:t>
                      </m:r>
                      <m:d>
                        <m:dPr>
                          <m:begChr m:val="("/>
                          <m:sepChr m:val="|"/>
                          <m:endChr m:val=")"/>
                          <m:grow m:val="on"/>
                          <m:shp m:val="centered"/>
                          <m:ctrlPr>
                            <a:rPr lang="da-DK" sz="2000" i="1">
                              <a:latin typeface="Cambria Math" panose="02040503050406030204" pitchFamily="18" charset="0"/>
                            </a:rPr>
                          </m:ctrlPr>
                        </m:dPr>
                        <m:e>
                          <m:m>
                            <m:mPr>
                              <m:mcs>
                                <m:mc>
                                  <m:mcPr>
                                    <m:count m:val="1"/>
                                    <m:mcJc m:val="center"/>
                                  </m:mcPr>
                                </m:mc>
                              </m:mcs>
                              <m:ctrlPr>
                                <a:rPr lang="da-DK" sz="2000" i="1">
                                  <a:latin typeface="Cambria Math" panose="02040503050406030204" pitchFamily="18" charset="0"/>
                                </a:rPr>
                              </m:ctrlPr>
                            </m:mPr>
                            <m:mr>
                              <m:e>
                                <m:r>
                                  <a:rPr lang="en-US" sz="2000" i="1">
                                    <a:latin typeface="Cambria Math" panose="02040503050406030204" pitchFamily="18" charset="0"/>
                                  </a:rPr>
                                  <m:t>𝑛</m:t>
                                </m:r>
                              </m:e>
                            </m:mr>
                            <m:mr>
                              <m:e>
                                <m:r>
                                  <a:rPr lang="en-US" sz="2000" i="1">
                                    <a:latin typeface="Cambria Math" panose="02040503050406030204" pitchFamily="18" charset="0"/>
                                  </a:rPr>
                                  <m:t>𝑥</m:t>
                                </m:r>
                              </m:e>
                            </m:mr>
                          </m:m>
                        </m:e>
                      </m:d>
                      <m:r>
                        <a:rPr lang="da-DK" sz="2000" i="1">
                          <a:latin typeface="Cambria Math"/>
                        </a:rPr>
                        <m:t>∙</m:t>
                      </m:r>
                      <m:sSup>
                        <m:sSupPr>
                          <m:ctrlPr>
                            <a:rPr lang="da-DK" sz="2000" i="1">
                              <a:latin typeface="Cambria Math" panose="02040503050406030204" pitchFamily="18" charset="0"/>
                              <a:ea typeface="Cambria Math"/>
                            </a:rPr>
                          </m:ctrlPr>
                        </m:sSupPr>
                        <m:e>
                          <m:r>
                            <a:rPr lang="da-DK" sz="2000" i="1">
                              <a:latin typeface="Cambria Math"/>
                              <a:ea typeface="Cambria Math"/>
                            </a:rPr>
                            <m:t>𝑝</m:t>
                          </m:r>
                        </m:e>
                        <m:sup>
                          <m:r>
                            <a:rPr lang="en-US" sz="2000" i="1">
                              <a:latin typeface="Cambria Math" panose="02040503050406030204" pitchFamily="18" charset="0"/>
                              <a:ea typeface="Cambria Math"/>
                            </a:rPr>
                            <m:t>𝑥</m:t>
                          </m:r>
                        </m:sup>
                      </m:sSup>
                      <m:r>
                        <m:rPr>
                          <m:sty m:val="p"/>
                        </m:rPr>
                        <a:rPr lang="da-DK" sz="2000">
                          <a:ea typeface="Cambria Math"/>
                        </a:rPr>
                        <m:t> </m:t>
                      </m:r>
                      <m:r>
                        <a:rPr lang="da-DK" sz="2000" i="1">
                          <a:latin typeface="Cambria Math"/>
                          <a:ea typeface="Cambria Math"/>
                        </a:rPr>
                        <m:t>∙</m:t>
                      </m:r>
                      <m:sSup>
                        <m:sSupPr>
                          <m:ctrlPr>
                            <a:rPr lang="da-DK" sz="2000" i="1">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1−</m:t>
                              </m:r>
                              <m:r>
                                <a:rPr lang="da-DK" sz="2000" i="1">
                                  <a:latin typeface="Cambria Math"/>
                                  <a:ea typeface="Cambria Math"/>
                                </a:rPr>
                                <m:t>𝑝</m:t>
                              </m:r>
                            </m:e>
                          </m:d>
                        </m:e>
                        <m:sup>
                          <m:r>
                            <a:rPr lang="en-US" sz="2000" i="1">
                              <a:latin typeface="Cambria Math" panose="02040503050406030204" pitchFamily="18" charset="0"/>
                              <a:ea typeface="Cambria Math"/>
                            </a:rPr>
                            <m:t>𝑛</m:t>
                          </m:r>
                          <m:r>
                            <a:rPr lang="da-DK" sz="2000" i="1">
                              <a:latin typeface="Cambria Math"/>
                              <a:ea typeface="Cambria Math"/>
                            </a:rPr>
                            <m:t>−</m:t>
                          </m:r>
                          <m:r>
                            <a:rPr lang="en-US" sz="2000" i="1">
                              <a:latin typeface="Cambria Math" panose="02040503050406030204" pitchFamily="18" charset="0"/>
                              <a:ea typeface="Cambria Math"/>
                            </a:rPr>
                            <m:t>𝑥</m:t>
                          </m:r>
                        </m:sup>
                      </m:sSup>
                      <m:r>
                        <m:rPr>
                          <m:sty m:val="p"/>
                        </m:rPr>
                        <a:rPr lang="en-GB" sz="2000"/>
                        <m:t>  </m:t>
                      </m:r>
                      <m:r>
                        <m:rPr>
                          <m:sty m:val="p"/>
                        </m:rPr>
                        <a:rPr lang="en-GB" sz="2000"/>
                        <m:t>for</m:t>
                      </m:r>
                      <m:r>
                        <m:rPr>
                          <m:sty m:val="p"/>
                        </m:rPr>
                        <a:rPr lang="en-GB" sz="2000"/>
                        <m:t> </m:t>
                      </m:r>
                      <m:r>
                        <a:rPr lang="en-US" sz="2000" i="1">
                          <a:latin typeface="Cambria Math" panose="02040503050406030204" pitchFamily="18" charset="0"/>
                        </a:rPr>
                        <m:t>𝑥</m:t>
                      </m:r>
                      <m:r>
                        <a:rPr lang="en-US" sz="2000" i="1">
                          <a:latin typeface="Cambria Math" panose="02040503050406030204" pitchFamily="18" charset="0"/>
                        </a:rPr>
                        <m:t>=0,1,2,⋯,</m:t>
                      </m:r>
                      <m:r>
                        <a:rPr lang="en-US" sz="2000" i="1">
                          <a:latin typeface="Cambria Math" panose="02040503050406030204" pitchFamily="18" charset="0"/>
                          <a:ea typeface="Cambria Math" panose="02040503050406030204" pitchFamily="18" charset="0"/>
                        </a:rPr>
                        <m:t>𝑛</m:t>
                      </m:r>
                      <m:r>
                        <m:rPr>
                          <m:sty m:val="p"/>
                        </m:rPr>
                        <a:rPr lang="en-GB" sz="2000"/>
                        <m:t> </m:t>
                      </m:r>
                    </m:oMath>
                  </m:oMathPara>
                </a14:m>
                <a:r>
                  <a:rPr lang="en-GB" smtClean="0"/>
                  <a:t> </a:t>
                </a:r>
              </a:p>
              <a:p>
                <a:r>
                  <a:rPr lang="en-GB" smtClean="0"/>
                  <a:t>I R: </a:t>
                </a:r>
                <a:r>
                  <a:rPr lang="en-GB" smtClean="0">
                    <a:solidFill>
                      <a:schemeClr val="accent1">
                        <a:lumMod val="75000"/>
                      </a:schemeClr>
                    </a:solidFill>
                  </a:rPr>
                  <a:t>dbinom(</a:t>
                </a:r>
                <a14:m>
                  <m:oMathPara>
                    <m:oMathParaPr>
                      <m:jc/>
                    </m:oMathParaPr>
                    <m:oMath>
                      <m:r>
                        <a:rPr lang="en-GB" i="1" smtClean="0">
                          <a:solidFill>
                            <a:schemeClr val="accent1">
                              <a:lumMod val="75000"/>
                            </a:schemeClr>
                          </a:solidFill>
                          <a:latin typeface="Cambria Math" panose="02040503050406030204" pitchFamily="18" charset="0"/>
                        </a:rPr>
                        <m:t>𝑥</m:t>
                      </m:r>
                      <m:r>
                        <a:rPr lang="en-GB" i="1" smtClean="0">
                          <a:solidFill>
                            <a:schemeClr val="accent1">
                              <a:lumMod val="75000"/>
                            </a:schemeClr>
                          </a:solidFill>
                          <a:latin typeface="Cambria Math" panose="02040503050406030204" pitchFamily="18" charset="0"/>
                        </a:rPr>
                        <m:t>, </m:t>
                      </m:r>
                      <m:r>
                        <a:rPr lang="en-GB" i="1" smtClean="0">
                          <a:solidFill>
                            <a:schemeClr val="accent1">
                              <a:lumMod val="75000"/>
                            </a:schemeClr>
                          </a:solidFill>
                          <a:latin typeface="Cambria Math" panose="02040503050406030204" pitchFamily="18" charset="0"/>
                        </a:rPr>
                        <m:t>𝑛</m:t>
                      </m:r>
                      <m:r>
                        <a:rPr lang="en-GB" i="1" smtClean="0">
                          <a:solidFill>
                            <a:schemeClr val="accent1">
                              <a:lumMod val="75000"/>
                            </a:schemeClr>
                          </a:solidFill>
                          <a:latin typeface="Cambria Math" panose="02040503050406030204" pitchFamily="18" charset="0"/>
                        </a:rPr>
                        <m:t>, </m:t>
                      </m:r>
                      <m:r>
                        <a:rPr lang="en-GB" i="1" smtClean="0">
                          <a:solidFill>
                            <a:schemeClr val="accent1">
                              <a:lumMod val="75000"/>
                            </a:schemeClr>
                          </a:solidFill>
                          <a:latin typeface="Cambria Math" panose="02040503050406030204" pitchFamily="18" charset="0"/>
                        </a:rPr>
                        <m:t>𝑝</m:t>
                      </m:r>
                    </m:oMath>
                  </m:oMathPara>
                </a14:m>
                <a:r>
                  <a:rPr lang="en-GB" smtClean="0">
                    <a:solidFill>
                      <a:schemeClr val="accent1">
                        <a:lumMod val="75000"/>
                      </a:schemeClr>
                    </a:solidFill>
                  </a:rPr>
                  <a:t>)</a:t>
                </a:r>
                <a:br>
                  <a:rPr lang="en-GB" smtClean="0">
                    <a:solidFill>
                      <a:schemeClr val="accent1">
                        <a:lumMod val="75000"/>
                      </a:schemeClr>
                    </a:solidFill>
                  </a:rPr>
                </a:br>
                <a:endParaRPr lang="en-GB" smtClean="0"/>
              </a:p>
              <a:p>
                <a:r>
                  <a:rPr lang="en-US" smtClean="0"/>
                  <a:t>Kumuleret fordelingsfunktion CDF: </a:t>
                </a:r>
                <a14:m>
                  <m:oMathPara>
                    <m:oMathParaPr>
                      <m:jc/>
                    </m:oMathParaPr>
                    <m:o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br>
                  <a:rPr lang="en-US" smtClean="0"/>
                </a:br>
                <a:r>
                  <a:rPr lang="en-US" smtClean="0"/>
                  <a:t> 	</a:t>
                </a:r>
                <a14:m>
                  <m:oMathPara>
                    <m:oMathParaPr>
                      <m:jc/>
                    </m:oMathParaPr>
                    <m:oMath>
                      <m:r>
                        <a:rPr lang="en-US" sz="2000" b="0" i="1" smtClean="0">
                          <a:latin typeface="Cambria Math" panose="02040503050406030204" pitchFamily="18" charset="0"/>
                        </a:rPr>
                        <m:t>𝐵</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𝑝</m:t>
                          </m:r>
                        </m:e>
                      </m:d>
                      <m:r>
                        <a:rPr lang="en-US" sz="2000" b="0" i="1" smtClean="0">
                          <a:latin typeface="Cambria Math" panose="02040503050406030204" pitchFamily="18" charset="0"/>
                        </a:rPr>
                        <m:t>=</m:t>
                      </m:r>
                      <m:nary>
                        <m:naryPr>
                          <m:chr m:val="∑"/>
                          <m:grow m:val="off"/>
                          <m:subHide m:val="off"/>
                          <m:supHide m:val="off"/>
                          <m:ctrlPr>
                            <a:rPr lang="en-US" sz="2000" b="0" i="1" smtClean="0">
                              <a:latin typeface="Cambria Math" panose="02040503050406030204" pitchFamily="18" charset="0"/>
                            </a:rPr>
                          </m:ctrlPr>
                        </m:naryPr>
                        <m:sub>
                          <m:r>
                            <a:rPr lang="en-US" sz="2000" b="0" i="1" smtClean="0">
                              <a:latin typeface="Cambria Math" panose="02040503050406030204" pitchFamily="18" charset="0"/>
                            </a:rPr>
                            <m:t>𝑘</m:t>
                          </m:r>
                          <m:r>
                            <a:rPr lang="en-US" sz="2000" b="0" i="1" smtClean="0">
                              <a:latin typeface="Cambria Math" panose="02040503050406030204" pitchFamily="18" charset="0"/>
                            </a:rPr>
                            <m:t>=0</m:t>
                          </m:r>
                        </m:sub>
                        <m:sup>
                          <m:r>
                            <a:rPr lang="en-US" sz="2000" b="0" i="1" smtClean="0">
                              <a:latin typeface="Cambria Math" panose="02040503050406030204" pitchFamily="18" charset="0"/>
                            </a:rPr>
                            <m:t>𝑥</m:t>
                          </m:r>
                        </m:sup>
                        <m:e>
                          <m:r>
                            <a:rPr lang="en-US" sz="2000" i="1">
                              <a:latin typeface="Cambria Math" panose="02040503050406030204" pitchFamily="18" charset="0"/>
                            </a:rPr>
                            <m:t>𝑏</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 </m:t>
                              </m:r>
                              <m:r>
                                <a:rPr lang="en-US" sz="2000" i="1">
                                  <a:latin typeface="Cambria Math" panose="02040503050406030204" pitchFamily="18" charset="0"/>
                                </a:rPr>
                                <m:t>𝑝</m:t>
                              </m:r>
                            </m:e>
                          </m:d>
                        </m:e>
                      </m:nary>
                    </m:oMath>
                  </m:oMathPara>
                </a14:m>
                <a:r>
                  <a:rPr lang="en-GB" smtClean="0"/>
                  <a:t> </a:t>
                </a:r>
              </a:p>
              <a:p>
                <a:r>
                  <a:rPr lang="en-GB"/>
                  <a:t>I R: </a:t>
                </a:r>
                <a:r>
                  <a:rPr lang="en-GB" smtClean="0">
                    <a:solidFill>
                      <a:schemeClr val="accent1">
                        <a:lumMod val="75000"/>
                      </a:schemeClr>
                    </a:solidFill>
                  </a:rPr>
                  <a:t>pbinom</a:t>
                </a:r>
                <a:r>
                  <a:rPr lang="en-GB">
                    <a:solidFill>
                      <a:schemeClr val="accent1">
                        <a:lumMod val="75000"/>
                      </a:schemeClr>
                    </a:solidFill>
                  </a:rPr>
                  <a:t>(</a:t>
                </a:r>
                <a14:m>
                  <m:oMathPara>
                    <m:oMathParaPr>
                      <m:jc/>
                    </m:oMathParaPr>
                    <m:oMath>
                      <m:r>
                        <a:rPr lang="en-GB" i="1">
                          <a:solidFill>
                            <a:schemeClr val="accent1">
                              <a:lumMod val="75000"/>
                            </a:schemeClr>
                          </a:solidFill>
                          <a:latin typeface="Cambria Math" panose="02040503050406030204" pitchFamily="18" charset="0"/>
                        </a:rPr>
                        <m:t>𝑥</m:t>
                      </m:r>
                      <m:r>
                        <a:rPr lang="en-GB" i="1">
                          <a:solidFill>
                            <a:schemeClr val="accent1">
                              <a:lumMod val="75000"/>
                            </a:schemeClr>
                          </a:solidFill>
                          <a:latin typeface="Cambria Math" panose="02040503050406030204" pitchFamily="18" charset="0"/>
                        </a:rPr>
                        <m:t>, </m:t>
                      </m:r>
                      <m:r>
                        <a:rPr lang="en-GB" i="1">
                          <a:solidFill>
                            <a:schemeClr val="accent1">
                              <a:lumMod val="75000"/>
                            </a:schemeClr>
                          </a:solidFill>
                          <a:latin typeface="Cambria Math" panose="02040503050406030204" pitchFamily="18" charset="0"/>
                        </a:rPr>
                        <m:t>𝑛</m:t>
                      </m:r>
                      <m:r>
                        <a:rPr lang="en-GB" i="1">
                          <a:solidFill>
                            <a:schemeClr val="accent1">
                              <a:lumMod val="75000"/>
                            </a:schemeClr>
                          </a:solidFill>
                          <a:latin typeface="Cambria Math" panose="02040503050406030204" pitchFamily="18" charset="0"/>
                        </a:rPr>
                        <m:t>, </m:t>
                      </m:r>
                      <m:r>
                        <a:rPr lang="en-GB" i="1">
                          <a:solidFill>
                            <a:schemeClr val="accent1">
                              <a:lumMod val="75000"/>
                            </a:schemeClr>
                          </a:solidFill>
                          <a:latin typeface="Cambria Math" panose="02040503050406030204" pitchFamily="18" charset="0"/>
                        </a:rPr>
                        <m:t>𝑝</m:t>
                      </m:r>
                    </m:oMath>
                  </m:oMathPara>
                </a14:m>
                <a:r>
                  <a:rPr lang="en-GB">
                    <a:solidFill>
                      <a:schemeClr val="accent1">
                        <a:lumMod val="75000"/>
                      </a:schemeClr>
                    </a:solidFill>
                  </a:rPr>
                  <a:t>)</a:t>
                </a:r>
                <a:br>
                  <a:rPr lang="en-GB">
                    <a:solidFill>
                      <a:schemeClr val="accent1">
                        <a:lumMod val="75000"/>
                      </a:schemeClr>
                    </a:solidFill>
                  </a:rPr>
                </a:br>
                <a:endParaRPr lang="en-GB"/>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121</a:t>
            </a:fld>
            <a:endParaRPr lang="da-DK">
              <a:solidFill>
                <a:prstClr val="black">
                  <a:tint val="75000"/>
                </a:prstClr>
              </a:solidFill>
            </a:endParaRPr>
          </a:p>
        </p:txBody>
      </p:sp>
    </p:spTree>
    <p:extLst>
      <p:ext uri="{BB962C8B-B14F-4D97-AF65-F5344CB8AC3E}">
        <p14:creationId xmlns:p14="http://schemas.microsoft.com/office/powerpoint/2010/main" val="1370362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4.6. </a:t>
            </a:r>
            <a:r>
              <a:rPr lang="en-US" smtClean="0"/>
              <a:t>Kunstig sportsjournalist</a:t>
            </a:r>
            <a:endParaRPr lang="en-GB"/>
          </a:p>
        </p:txBody>
      </p:sp>
      <mc:AlternateContent>
        <mc:Choice Requires="a14">
          <p:sp>
            <p:nvSpPr>
              <p:cNvPr id="3" name="Content Placeholder 2"/>
              <p:cNvSpPr>
                <a:spLocks noGrp="1"/>
              </p:cNvSpPr>
              <p:nvPr>
                <p:ph idx="1"/>
              </p:nvPr>
            </p:nvSpPr>
            <p:spPr/>
            <p:txBody>
              <a:bodyPr/>
              <a:lstStyle/>
              <a:p>
                <a:pPr marL="0" indent="0">
                  <a:buNone/>
                </a:pPr>
                <a:r>
                  <a:rPr lang="en-US" smtClean="0"/>
                  <a:t>På et sportssite bliver </a:t>
                </a:r>
                <a14:m>
                  <m:oMathPara>
                    <m:oMathParaPr>
                      <m:jc/>
                    </m:oMathParaPr>
                    <m:oMath>
                      <m:r>
                        <a:rPr lang="en-US" i="1" smtClean="0">
                          <a:latin typeface="Cambria Math" panose="02040503050406030204" pitchFamily="18" charset="0"/>
                        </a:rPr>
                        <m:t>65</m:t>
                      </m:r>
                    </m:oMath>
                  </m:oMathPara>
                </a14:m>
                <a:r>
                  <a:rPr lang="en-US" smtClean="0"/>
                  <a:t> % af artiklerne lavet af en AI-robot. Ud af de næste </a:t>
                </a:r>
                <a14:m>
                  <m:oMathPara>
                    <m:oMathParaPr>
                      <m:jc/>
                    </m:oMathParaPr>
                    <m:oMath>
                      <m:r>
                        <a:rPr lang="en-US" i="1" smtClean="0">
                          <a:latin typeface="Cambria Math" panose="02040503050406030204" pitchFamily="18" charset="0"/>
                        </a:rPr>
                        <m:t>15</m:t>
                      </m:r>
                    </m:oMath>
                  </m:oMathPara>
                </a14:m>
                <a:r>
                  <a:rPr lang="en-US" smtClean="0"/>
                  <a:t> artikler, hvad er sandsynligheden for:</a:t>
                </a:r>
              </a:p>
              <a:p>
                <a:pPr marL="898525" lvl="1">
                  <a:buFont typeface="+mj-lt"/>
                  <a:buAutoNum type="alphaLcPeriod"/>
                </a:pPr>
                <a:r>
                  <a:rPr lang="en-US" smtClean="0"/>
                  <a:t>Præcis </a:t>
                </a:r>
                <a14:m>
                  <m:oMathPara>
                    <m:oMathParaPr>
                      <m:jc/>
                    </m:oMathParaPr>
                    <m:oMath>
                      <m:r>
                        <a:rPr lang="en-US" i="1" smtClean="0">
                          <a:latin typeface="Cambria Math" panose="02040503050406030204" pitchFamily="18" charset="0"/>
                        </a:rPr>
                        <m:t>11</m:t>
                      </m:r>
                    </m:oMath>
                  </m:oMathPara>
                </a14:m>
                <a:r>
                  <a:rPr lang="en-US" smtClean="0"/>
                  <a:t> er skrevet af robotten</a:t>
                </a:r>
              </a:p>
              <a:p>
                <a:pPr marL="898525" lvl="1">
                  <a:buFont typeface="+mj-lt"/>
                  <a:buAutoNum type="alphaLcPeriod"/>
                </a:pPr>
                <a:r>
                  <a:rPr lang="en-US" smtClean="0"/>
                  <a:t>Mindst </a:t>
                </a:r>
                <a14:m>
                  <m:oMathPara>
                    <m:oMathParaPr>
                      <m:jc/>
                    </m:oMathParaPr>
                    <m:oMath>
                      <m:r>
                        <a:rPr lang="en-US" i="1" smtClean="0">
                          <a:latin typeface="Cambria Math" panose="02040503050406030204" pitchFamily="18" charset="0"/>
                        </a:rPr>
                        <m:t>10</m:t>
                      </m:r>
                    </m:oMath>
                  </m:oMathPara>
                </a14:m>
                <a:r>
                  <a:rPr lang="en-US" smtClean="0"/>
                  <a:t> er skrevet af robotten</a:t>
                </a:r>
              </a:p>
              <a:p>
                <a:pPr marL="898525" lvl="1">
                  <a:buFont typeface="+mj-lt"/>
                  <a:buAutoNum type="alphaLcPeriod"/>
                </a:pPr>
                <a:r>
                  <a:rPr lang="en-US" smtClean="0"/>
                  <a:t>Mellem </a:t>
                </a:r>
                <a14:m>
                  <m:oMathPara>
                    <m:oMathParaPr>
                      <m:jc/>
                    </m:oMathParaPr>
                    <m:oMath>
                      <m:r>
                        <a:rPr lang="en-US" i="1" smtClean="0">
                          <a:latin typeface="Cambria Math" panose="02040503050406030204" pitchFamily="18" charset="0"/>
                        </a:rPr>
                        <m:t>8</m:t>
                      </m:r>
                    </m:oMath>
                  </m:oMathPara>
                </a14:m>
                <a:r>
                  <a:rPr lang="en-US" smtClean="0"/>
                  <a:t> og </a:t>
                </a:r>
                <a14:m>
                  <m:oMathPara>
                    <m:oMathParaPr>
                      <m:jc/>
                    </m:oMathParaPr>
                    <m:oMath>
                      <m:r>
                        <a:rPr lang="en-US" i="1" smtClean="0">
                          <a:latin typeface="Cambria Math" panose="02040503050406030204" pitchFamily="18" charset="0"/>
                        </a:rPr>
                        <m:t>11</m:t>
                      </m:r>
                    </m:oMath>
                  </m:oMathPara>
                </a14:m>
                <a:r>
                  <a:rPr lang="en-US" smtClean="0"/>
                  <a:t> (begge inclusive) er skrevet af robotten</a:t>
                </a:r>
                <a:br>
                  <a:rPr lang="en-US" smtClean="0"/>
                </a:br>
                <a:endParaRPr lang="en-US" smtClean="0"/>
              </a:p>
              <a:p>
                <a:pPr marL="0" indent="0">
                  <a:buNone/>
                </a:pPr>
                <a:r>
                  <a:rPr lang="en-US" b="1" smtClean="0"/>
                  <a:t>Løsning i R: </a:t>
                </a:r>
              </a:p>
              <a:p>
                <a:pPr marL="898525" lvl="1">
                  <a:buFont typeface="+mj-lt"/>
                  <a:buAutoNum type="alphaLcPeriod"/>
                </a:pPr>
                <a14:m>
                  <m:oMathPara>
                    <m:oMathParaPr>
                      <m:jc/>
                    </m:oMathParaPr>
                    <m:oMath>
                      <m:r>
                        <m:rPr>
                          <m:sty m:val="p"/>
                        </m:rPr>
                        <a:rPr lang="en-US" b="0" i="0" smtClean="0">
                          <a:solidFill>
                            <a:schemeClr val="tx1"/>
                          </a:solidFill>
                        </a:rPr>
                        <m:t>d</m:t>
                      </m:r>
                      <m:r>
                        <m:rPr>
                          <m:sty m:val="p"/>
                        </m:rPr>
                        <a:rPr lang="en-GB" smtClean="0">
                          <a:solidFill>
                            <a:schemeClr val="tx1"/>
                          </a:solidFill>
                        </a:rPr>
                        <m:t>binom</m:t>
                      </m:r>
                    </m:oMath>
                  </m:oMathPara>
                </a14:m>
                <a:r>
                  <a:rPr lang="en-GB" smtClean="0"/>
                  <a:t>(11, 15, 0.65) </a:t>
                </a:r>
                <a:br>
                  <a:rPr lang="en-GB" smtClean="0"/>
                </a:br>
                <a:r>
                  <a:rPr lang="en-GB" smtClean="0"/>
                  <a:t>= </a:t>
                </a:r>
                <a:r>
                  <a:rPr lang="en-GB" u="sng" smtClean="0"/>
                  <a:t>0.1792</a:t>
                </a:r>
              </a:p>
              <a:p>
                <a:pPr marL="898525" lvl="1">
                  <a:buFont typeface="+mj-lt"/>
                  <a:buAutoNum type="alphaLcPeriod"/>
                </a:pPr>
                <a:r>
                  <a:rPr lang="en-US" smtClean="0"/>
                  <a:t>1 </a:t>
                </a:r>
                <a:r>
                  <a:rPr lang="en-US"/>
                  <a:t>–</a:t>
                </a:r>
                <a:r>
                  <a:rPr lang="en-US" smtClean="0"/>
                  <a:t> pbinom(9, 15, 0.65)</a:t>
                </a:r>
                <a:br>
                  <a:rPr lang="en-US" smtClean="0"/>
                </a:br>
                <a:r>
                  <a:rPr lang="en-US" smtClean="0"/>
                  <a:t>= 1 – 0.4357 = </a:t>
                </a:r>
                <a:r>
                  <a:rPr lang="en-US" u="sng" smtClean="0"/>
                  <a:t>0.5643</a:t>
                </a:r>
                <a:r>
                  <a:rPr lang="en-US" smtClean="0"/>
                  <a:t> </a:t>
                </a:r>
              </a:p>
              <a:p>
                <a:pPr marL="898525" lvl="1">
                  <a:buFont typeface="+mj-lt"/>
                  <a:buAutoNum type="alphaLcPeriod"/>
                </a:pPr>
                <a:r>
                  <a:rPr lang="en-US" smtClean="0"/>
                  <a:t>pbinom(11, 15, 0.65) </a:t>
                </a:r>
                <a:br>
                  <a:rPr lang="en-US" smtClean="0"/>
                </a:br>
                <a:r>
                  <a:rPr lang="en-US"/>
                  <a:t>–</a:t>
                </a:r>
                <a:r>
                  <a:rPr lang="en-US" smtClean="0"/>
                  <a:t> pbinom(7, </a:t>
                </a:r>
                <a:r>
                  <a:rPr lang="en-US"/>
                  <a:t>15, 0.65</a:t>
                </a:r>
                <a:r>
                  <a:rPr lang="en-US" smtClean="0"/>
                  <a:t>)</a:t>
                </a:r>
                <a:br>
                  <a:rPr lang="en-US" smtClean="0"/>
                </a:br>
                <a:r>
                  <a:rPr lang="en-US" smtClean="0"/>
                  <a:t>= 0.8273 </a:t>
                </a:r>
                <a:r>
                  <a:rPr lang="en-US"/>
                  <a:t>–</a:t>
                </a:r>
                <a:r>
                  <a:rPr lang="en-US" smtClean="0"/>
                  <a:t> 0.1132 = </a:t>
                </a:r>
                <a:r>
                  <a:rPr lang="en-US" u="sng" smtClean="0"/>
                  <a:t>0.7141</a:t>
                </a:r>
                <a:r>
                  <a:rPr lang="en-US" smtClean="0"/>
                  <a:t>.</a:t>
                </a:r>
                <a:endParaRPr lang="en-GB" u="sng" smtClean="0"/>
              </a:p>
              <a:p>
                <a:pPr marL="814387" lvl="1" indent="-457200">
                  <a:buFont typeface="+mj-lt"/>
                  <a:buAutoNum type="alphaLcPeriod"/>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122</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4400894" y="3656350"/>
            <a:ext cx="4635602" cy="2405950"/>
          </a:xfrm>
          <a:prstGeom prst="rect">
            <a:avLst/>
          </a:prstGeom>
        </p:spPr>
      </p:pic>
    </p:spTree>
    <p:extLst>
      <p:ext uri="{BB962C8B-B14F-4D97-AF65-F5344CB8AC3E}">
        <p14:creationId xmlns:p14="http://schemas.microsoft.com/office/powerpoint/2010/main" val="6303278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dur="1"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Deskriptorer</a:t>
            </a:r>
            <a:endParaRPr lang="en-GB"/>
          </a:p>
        </p:txBody>
      </p:sp>
      <mc:AlternateContent>
        <mc:Choice Requires="a14">
          <p:sp>
            <p:nvSpPr>
              <p:cNvPr id="3" name="Content Placeholder 2"/>
              <p:cNvSpPr>
                <a:spLocks noGrp="1"/>
              </p:cNvSpPr>
              <p:nvPr>
                <p:ph idx="1"/>
              </p:nvPr>
            </p:nvSpPr>
            <p:spPr/>
            <p:txBody>
              <a:bodyPr/>
              <a:lstStyle/>
              <a:p>
                <a:r>
                  <a:rPr lang="da-DK" smtClean="0"/>
                  <a:t>Vi kan tale om </a:t>
                </a:r>
                <a:r>
                  <a:rPr lang="da-DK" err="1" smtClean="0">
                    <a:solidFill>
                      <a:schemeClr val="accent1">
                        <a:lumMod val="75000"/>
                      </a:schemeClr>
                    </a:solidFill>
                  </a:rPr>
                  <a:t>deskriptorer </a:t>
                </a:r>
                <a:r>
                  <a:rPr lang="da-DK" smtClean="0"/>
                  <a:t>for en stokastisk variabel, ligesom for et datasæt:</a:t>
                </a:r>
              </a:p>
              <a:p>
                <a:pPr lvl="1"/>
                <a:r>
                  <a:rPr lang="da-DK" smtClean="0"/>
                  <a:t>Middelværdi, Varians, Standardafvigelse</a:t>
                </a:r>
              </a:p>
              <a:p>
                <a:r>
                  <a:rPr lang="da-DK" smtClean="0"/>
                  <a:t>Vi skelner mellem om det er for en ‘stikprøve’ eller for hele ‘populationen’</a:t>
                </a:r>
              </a:p>
              <a:p>
                <a:r>
                  <a:rPr lang="da-DK" smtClean="0"/>
                  <a:t>Lad f.eks. </a:t>
                </a:r>
                <a14:m>
                  <m:oMathPara>
                    <m:oMathParaPr>
                      <m:jc/>
                    </m:oMathParaPr>
                    <m:oMath>
                      <m:r>
                        <a:rPr lang="da-DK" i="1" smtClean="0">
                          <a:latin typeface="Cambria Math" panose="02040503050406030204" pitchFamily="18" charset="0"/>
                        </a:rPr>
                        <m:t>𝑋</m:t>
                      </m:r>
                    </m:oMath>
                  </m:oMathPara>
                </a14:m>
                <a:r>
                  <a:rPr lang="da-DK" smtClean="0"/>
                  <a:t> være en stokastisk variabel, der modellerer terningkast:  </a:t>
                </a:r>
                <a:br>
                  <a:rPr lang="da-DK" smtClean="0"/>
                </a:br>
                <a14:m>
                  <m:oMathPara>
                    <m:oMathParaPr>
                      <m:jc/>
                    </m:oMathParaPr>
                    <m:oMath>
                      <m:r>
                        <a:rPr lang="en-US" b="0" i="1" smtClean="0">
                          <a:latin typeface="Cambria Math" panose="02040503050406030204" pitchFamily="18" charset="0"/>
                        </a:rPr>
                        <m:t>𝑓</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m:t>
                          </m:r>
                          <m:r>
                            <a:rPr lang="en-US" b="0" i="1" smtClean="0">
                              <a:latin typeface="Cambria Math" panose="02040503050406030204" pitchFamily="18" charset="0"/>
                            </a:rPr>
                            <m:t>𝑥</m:t>
                          </m:r>
                        </m:e>
                      </m:d>
                      <m:r>
                        <m:rPr>
                          <m:sty m:val="p"/>
                        </m:rPr>
                        <a:rPr lang="da-DK" b="0" i="0" smtClean="0">
                          <a:latin typeface="Cambria Math"/>
                        </a:rPr>
                        <m:t> = 1/6</m:t>
                      </m:r>
                      <m:r>
                        <m:rPr>
                          <m:sty m:val="p"/>
                        </m:rPr>
                        <a:rPr lang="da-DK">
                          <a:latin typeface="Cambria Math"/>
                        </a:rPr>
                        <m:t>    </m:t>
                      </m:r>
                      <m:r>
                        <m:rPr>
                          <m:sty m:val="p"/>
                        </m:rPr>
                        <a:rPr lang="da-DK">
                          <a:latin typeface="Cambria Math"/>
                        </a:rPr>
                        <m:t>for</m:t>
                      </m:r>
                      <m:r>
                        <m:rPr>
                          <m:sty m:val="p"/>
                        </m:rPr>
                        <a:rPr lang="da-DK">
                          <a:latin typeface="Cambria Math"/>
                        </a:rPr>
                        <m:t> </m:t>
                      </m:r>
                      <m:r>
                        <a:rPr lang="en-US" b="0" i="1" smtClean="0">
                          <a:latin typeface="Cambria Math" panose="02040503050406030204" pitchFamily="18" charset="0"/>
                        </a:rPr>
                        <m:t>𝑥</m:t>
                      </m:r>
                      <m:r>
                        <a:rPr lang="da-DK" i="1">
                          <a:latin typeface="Cambria Math"/>
                          <a:ea typeface="Cambria Math"/>
                        </a:rPr>
                        <m:t>∈</m:t>
                      </m:r>
                      <m:r>
                        <a:rPr lang="da-DK" b="0" i="1" smtClean="0">
                          <a:latin typeface="Cambria Math"/>
                          <a:ea typeface="Cambria Math"/>
                        </a:rPr>
                        <m:t>{1, 2, …, 6}</m:t>
                      </m:r>
                    </m:oMath>
                  </m:oMathPara>
                </a14:m>
                <a:endParaRPr lang="en-GB" smtClean="0"/>
              </a:p>
              <a:p>
                <a:r>
                  <a:rPr lang="da-DK" smtClean="0"/>
                  <a:t>En stikprøve giver </a:t>
                </a:r>
                <a:r>
                  <a:rPr lang="da-DK" i="0" smtClean="0">
                    <a:latin typeface="+mj-lt"/>
                  </a:rPr>
                  <a:t>2</a:t>
                </a:r>
                <a:r>
                  <a:rPr lang="da-DK" smtClean="0"/>
                  <a:t>, 6, 1, 2.</a:t>
                </a:r>
                <a:br>
                  <a:rPr lang="da-DK" smtClean="0"/>
                </a:br>
                <a:r>
                  <a:rPr lang="da-DK" smtClean="0">
                    <a:solidFill>
                      <a:srgbClr val="4F81BD"/>
                    </a:solidFill>
                  </a:rPr>
                  <a:t>Stikprøve-middelværdien </a:t>
                </a:r>
                <a:r>
                  <a:rPr lang="da-DK" smtClean="0"/>
                  <a:t>er gennemsnit af stikprøven: </a:t>
                </a:r>
                <a:br>
                  <a:rPr lang="da-DK" smtClean="0"/>
                </a:br>
                <a:r>
                  <a:rPr lang="da-DK" smtClean="0"/>
                  <a:t> 	</a:t>
                </a:r>
                <a14:m>
                  <m:oMathPara>
                    <m:oMathParaPr>
                      <m:jc/>
                    </m:oMathParaPr>
                    <m:oMath>
                      <m:acc>
                        <m:accPr>
                          <m:chr m:val="̅"/>
                          <m:ctrlPr>
                            <a:rPr lang="da-DK"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𝑥</m:t>
                          </m:r>
                        </m:e>
                      </m:acc>
                      <m:r>
                        <a:rPr lang="da-DK" b="0" i="1"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1</m:t>
                          </m:r>
                        </m:num>
                        <m:den>
                          <m:r>
                            <a:rPr lang="da-DK" b="0" i="1" smtClean="0">
                              <a:latin typeface="Cambria Math"/>
                            </a:rPr>
                            <m:t>4</m:t>
                          </m:r>
                        </m:den>
                      </m:f>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2+6+1+2</m:t>
                          </m:r>
                        </m:e>
                      </m:d>
                      <m:r>
                        <a:rPr lang="da-DK" b="0" i="1"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11</m:t>
                          </m:r>
                        </m:num>
                        <m:den>
                          <m:r>
                            <a:rPr lang="da-DK" b="0" i="1" smtClean="0">
                              <a:latin typeface="Cambria Math"/>
                            </a:rPr>
                            <m:t>4</m:t>
                          </m:r>
                        </m:den>
                      </m:f>
                      <m:r>
                        <a:rPr lang="da-DK" b="0" i="1" smtClean="0">
                          <a:latin typeface="Cambria Math"/>
                        </a:rPr>
                        <m:t>=2.25</m:t>
                      </m:r>
                    </m:oMath>
                  </m:oMathPara>
                </a14:m>
                <a:r>
                  <a:rPr lang="da-DK" smtClean="0"/>
                  <a:t> </a:t>
                </a:r>
              </a:p>
              <a:p>
                <a:r>
                  <a:rPr lang="da-DK">
                    <a:solidFill>
                      <a:srgbClr val="4F81BD"/>
                    </a:solidFill>
                  </a:rPr>
                  <a:t>Populations-middelværdien</a:t>
                </a:r>
                <a:r>
                  <a:rPr lang="da-DK" smtClean="0"/>
                  <a:t> er det langsigtede gennemsnit: </a:t>
                </a:r>
                <a:br>
                  <a:rPr lang="da-DK" smtClean="0"/>
                </a:br>
                <a:r>
                  <a:rPr lang="da-DK" smtClean="0"/>
                  <a:t>	</a:t>
                </a:r>
                <a14:m>
                  <m:oMathPara>
                    <m:oMathParaPr>
                      <m:jc/>
                    </m:oMathParaPr>
                    <m:oMath>
                      <m:r>
                        <a:rPr lang="da-DK" i="1" smtClean="0">
                          <a:solidFill>
                            <a:srgbClr val="C00000"/>
                          </a:solidFill>
                          <a:latin typeface="Cambria Math"/>
                          <a:ea typeface="Cambria Math"/>
                        </a:rPr>
                        <m:t>𝜇</m:t>
                      </m:r>
                      <m:r>
                        <a:rPr lang="da-DK" b="0" i="1" smtClean="0">
                          <a:latin typeface="Cambria Math"/>
                          <a:ea typeface="Cambria Math"/>
                        </a:rPr>
                        <m:t>=</m:t>
                      </m:r>
                      <m:f>
                        <m:fPr>
                          <m:type m:val="bar"/>
                          <m:ctrlPr>
                            <a:rPr lang="da-DK" b="0" i="1" smtClean="0">
                              <a:latin typeface="Cambria Math" panose="02040503050406030204" pitchFamily="18" charset="0"/>
                              <a:ea typeface="Cambria Math"/>
                            </a:rPr>
                          </m:ctrlPr>
                        </m:fPr>
                        <m:num>
                          <m:r>
                            <a:rPr lang="da-DK" b="0" i="1" smtClean="0">
                              <a:latin typeface="Cambria Math"/>
                              <a:ea typeface="Cambria Math"/>
                            </a:rPr>
                            <m:t>1</m:t>
                          </m:r>
                        </m:num>
                        <m:den>
                          <m:r>
                            <a:rPr lang="da-DK" b="0" i="1" smtClean="0">
                              <a:latin typeface="Cambria Math"/>
                              <a:ea typeface="Cambria Math"/>
                            </a:rPr>
                            <m:t>6</m:t>
                          </m:r>
                        </m:den>
                      </m:f>
                      <m:d>
                        <m:dPr>
                          <m:begChr m:val="("/>
                          <m:sepChr m:val="|"/>
                          <m:endChr m:val=")"/>
                          <m:grow m:val="on"/>
                          <m:shp m:val="centered"/>
                          <m:ctrlPr>
                            <a:rPr lang="da-DK" b="0" i="1" smtClean="0">
                              <a:latin typeface="Cambria Math" panose="02040503050406030204" pitchFamily="18" charset="0"/>
                              <a:ea typeface="Cambria Math"/>
                            </a:rPr>
                          </m:ctrlPr>
                        </m:dPr>
                        <m:e>
                          <m:r>
                            <a:rPr lang="da-DK" b="0" i="1" smtClean="0">
                              <a:latin typeface="Cambria Math"/>
                              <a:ea typeface="Cambria Math"/>
                            </a:rPr>
                            <m:t>1+2+3+4+5+6</m:t>
                          </m:r>
                        </m:e>
                      </m:d>
                      <m:r>
                        <a:rPr lang="da-DK" b="0" i="1" smtClean="0">
                          <a:latin typeface="Cambria Math"/>
                          <a:ea typeface="Cambria Math"/>
                        </a:rPr>
                        <m:t>=3.5</m:t>
                      </m:r>
                    </m:oMath>
                  </m:oMathPara>
                </a14:m>
                <a:r>
                  <a:rPr lang="en-GB" smtClean="0"/>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123</a:t>
            </a:fld>
            <a:endParaRPr lang="da-DK"/>
          </a:p>
        </p:txBody>
      </p:sp>
    </p:spTree>
    <p:extLst>
      <p:ext uri="{BB962C8B-B14F-4D97-AF65-F5344CB8AC3E}">
        <p14:creationId xmlns:p14="http://schemas.microsoft.com/office/powerpoint/2010/main" val="26509904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normAutofit/>
              </a:bodyPr>
              <a:lstStyle/>
              <a:p>
                <a:r>
                  <a:rPr lang="da-DK" smtClean="0"/>
                  <a:t>Populations-middelværdi </a:t>
                </a:r>
                <a14:m>
                  <m:oMathPara>
                    <m:oMathParaPr>
                      <m:jc/>
                    </m:oMathParaPr>
                    <m:oMath>
                      <m:r>
                        <a:rPr lang="da-DK" i="1" smtClean="0">
                          <a:latin typeface="Cambria Math"/>
                          <a:ea typeface="Cambria Math"/>
                        </a:rPr>
                        <m:t>𝜇</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3125" b="-20313"/>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r>
                  <a:rPr lang="da-DK" smtClean="0">
                    <a:solidFill>
                      <a:schemeClr val="accent1">
                        <a:lumMod val="75000"/>
                      </a:schemeClr>
                    </a:solidFill>
                  </a:rPr>
                  <a:t>Forventet værdi</a:t>
                </a:r>
                <a:r>
                  <a:rPr lang="da-DK" smtClean="0"/>
                  <a:t> (</a:t>
                </a:r>
                <a:r>
                  <a:rPr lang="da-DK" i="1" err="1" smtClean="0">
                    <a:solidFill>
                      <a:schemeClr val="accent1">
                        <a:lumMod val="75000"/>
                      </a:schemeClr>
                    </a:solidFill>
                  </a:rPr>
                  <a:t>expected value</a:t>
                </a:r>
                <a:r>
                  <a:rPr lang="da-DK" smtClean="0"/>
                  <a:t>) </a:t>
                </a:r>
                <a14:m>
                  <m:oMathPara>
                    <m:oMathParaPr>
                      <m:jc/>
                    </m:oMathParaPr>
                    <m:oMath>
                      <m:r>
                        <m:rPr>
                          <m:sty m:val="p"/>
                        </m:rPr>
                        <a:rPr lang="da-DK" b="0" i="0" smtClean="0">
                          <a:solidFill>
                            <a:schemeClr val="accent1">
                              <a:lumMod val="75000"/>
                            </a:schemeClr>
                          </a:solidFill>
                          <a:latin typeface="Cambria Math"/>
                        </a:rPr>
                        <m:t>E</m:t>
                      </m:r>
                      <m:r>
                        <a:rPr lang="da-DK" i="1" smtClean="0">
                          <a:solidFill>
                            <a:schemeClr val="accent1">
                              <a:lumMod val="75000"/>
                            </a:schemeClr>
                          </a:solidFill>
                          <a:latin typeface="Cambria Math"/>
                        </a:rPr>
                        <m:t>(</m:t>
                      </m:r>
                      <m:r>
                        <a:rPr lang="en-US" b="0" i="1" smtClean="0">
                          <a:solidFill>
                            <a:schemeClr val="accent1">
                              <a:lumMod val="75000"/>
                            </a:schemeClr>
                          </a:solidFill>
                          <a:latin typeface="Cambria Math" panose="02040503050406030204" pitchFamily="18" charset="0"/>
                        </a:rPr>
                        <m:t>𝑋</m:t>
                      </m:r>
                      <m:r>
                        <a:rPr lang="da-DK" i="1" smtClean="0">
                          <a:solidFill>
                            <a:schemeClr val="accent1">
                              <a:lumMod val="75000"/>
                            </a:schemeClr>
                          </a:solidFill>
                          <a:latin typeface="Cambria Math"/>
                        </a:rPr>
                        <m:t>)</m:t>
                      </m:r>
                    </m:oMath>
                  </m:oMathPara>
                </a14:m>
                <a:r>
                  <a:rPr lang="da-DK" smtClean="0"/>
                  <a:t> er det langsigtede gennemsnit</a:t>
                </a:r>
              </a:p>
              <a:p>
                <a14:m>
                  <m:oMathPara>
                    <m:oMathParaPr>
                      <m:jc/>
                    </m:oMathParaPr>
                    <m:oMath>
                      <m:r>
                        <m:rPr>
                          <m:sty m:val="p"/>
                        </m:rPr>
                        <a:rPr lang="da-DK">
                          <a:latin typeface="Cambria Math"/>
                        </a:rPr>
                        <m:t>E</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e>
                      </m:d>
                    </m:oMath>
                  </m:oMathPara>
                </a14:m>
                <a:r>
                  <a:rPr lang="da-DK" smtClean="0"/>
                  <a:t> og </a:t>
                </a:r>
                <a14:m>
                  <m:oMathPara>
                    <m:oMathParaPr>
                      <m:jc/>
                    </m:oMathParaPr>
                    <m:oMath>
                      <m:r>
                        <a:rPr lang="el-GR" i="1">
                          <a:latin typeface="Cambria Math"/>
                          <a:ea typeface="Cambria Math"/>
                        </a:rPr>
                        <m:t>𝜇</m:t>
                      </m:r>
                    </m:oMath>
                  </m:oMathPara>
                </a14:m>
                <a:r>
                  <a:rPr lang="da-DK" smtClean="0"/>
                  <a:t> er to alternative måder at betegne </a:t>
                </a:r>
                <a:r>
                  <a:rPr lang="da-DK" smtClean="0">
                    <a:solidFill>
                      <a:schemeClr val="accent1">
                        <a:lumMod val="75000"/>
                      </a:schemeClr>
                    </a:solidFill>
                  </a:rPr>
                  <a:t>middelværdien </a:t>
                </a:r>
                <a:r>
                  <a:rPr lang="da-DK"/>
                  <a:t>på:</a:t>
                </a:r>
                <a:br>
                  <a:rPr lang="da-DK" smtClean="0"/>
                </a:br>
                <a:r>
                  <a:rPr lang="da-DK" smtClean="0"/>
                  <a:t>	</a:t>
                </a:r>
                <a14:m>
                  <m:oMathPara>
                    <m:oMathParaPr>
                      <m:jc/>
                    </m:oMathParaPr>
                    <m:oMath>
                      <m:r>
                        <a:rPr lang="el-GR" b="0" i="1" smtClean="0">
                          <a:latin typeface="Cambria Math" panose="02040503050406030204" pitchFamily="18" charset="0"/>
                          <a:ea typeface="Cambria Math" panose="02040503050406030204" pitchFamily="18" charset="0"/>
                        </a:rPr>
                        <m:t>𝜇</m:t>
                      </m:r>
                      <m:r>
                        <a:rPr lang="da-DK" b="0" i="1" smtClean="0">
                          <a:latin typeface="Cambria Math"/>
                          <a:ea typeface="Cambria Math"/>
                        </a:rPr>
                        <m:t>= </m:t>
                      </m:r>
                      <m:r>
                        <m:rPr>
                          <m:sty m:val="p"/>
                        </m:rPr>
                        <a:rPr lang="da-DK" b="0" i="0" smtClean="0">
                          <a:latin typeface="Cambria Math"/>
                        </a:rPr>
                        <m:t>E</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𝑋</m:t>
                          </m:r>
                        </m:e>
                      </m:d>
                      <m:r>
                        <a:rPr lang="da-DK" b="0" i="1" smtClean="0">
                          <a:latin typeface="Cambria Math"/>
                        </a:rPr>
                        <m:t>=</m:t>
                      </m:r>
                      <m:nary>
                        <m:naryPr>
                          <m:chr m:val="∑"/>
                          <m:grow m:val="off"/>
                          <m:subHide m:val="off"/>
                          <m:supHide m:val="on"/>
                          <m:ctrlPr>
                            <a:rPr lang="da-DK" b="0" i="1" smtClean="0">
                              <a:latin typeface="Cambria Math" panose="02040503050406030204" pitchFamily="18"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𝑥</m:t>
                          </m:r>
                          <m:r>
                            <a:rPr lang="da-DK" b="0" i="1" smtClean="0">
                              <a:latin typeface="Cambria Math"/>
                              <a:ea typeface="Cambria Math"/>
                            </a:rPr>
                            <m:t>∙</m:t>
                          </m:r>
                          <m:r>
                            <a:rPr lang="en-US" b="0" i="1" smtClean="0">
                              <a:latin typeface="Cambria Math" panose="02040503050406030204" pitchFamily="18" charset="0"/>
                            </a:rPr>
                            <m:t>𝑓</m:t>
                          </m:r>
                          <m:r>
                            <a:rPr lang="da-DK" b="0" i="1" smtClean="0">
                              <a:latin typeface="Cambria Math"/>
                            </a:rPr>
                            <m:t>(</m:t>
                          </m:r>
                          <m:r>
                            <a:rPr lang="en-US" b="0" i="1" smtClean="0">
                              <a:latin typeface="Cambria Math" panose="02040503050406030204" pitchFamily="18" charset="0"/>
                            </a:rPr>
                            <m:t>𝑥</m:t>
                          </m:r>
                          <m:r>
                            <a:rPr lang="da-DK" b="0" i="1" smtClean="0">
                              <a:latin typeface="Cambria Math"/>
                            </a:rPr>
                            <m:t>)</m:t>
                          </m:r>
                        </m:e>
                      </m:nary>
                    </m:oMath>
                  </m:oMathPara>
                </a14:m>
                <a:r>
                  <a:rPr lang="da-DK"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659" r="-72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124</a:t>
            </a:fld>
            <a:endParaRPr lang="da-DK"/>
          </a:p>
        </p:txBody>
      </p:sp>
    </p:spTree>
    <p:extLst>
      <p:ext uri="{BB962C8B-B14F-4D97-AF65-F5344CB8AC3E}">
        <p14:creationId xmlns:p14="http://schemas.microsoft.com/office/powerpoint/2010/main" val="22284898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smtClean="0"/>
                  <a:t>Populations-varians </a:t>
                </a:r>
                <a14:m>
                  <m:oMathPara>
                    <m:oMathParaPr>
                      <m:jc/>
                    </m:oMathParaPr>
                    <m:oMath>
                      <m:sSup>
                        <m:sSupPr>
                          <m:ctrlPr>
                            <a:rPr lang="da-DK" i="1" smtClean="0">
                              <a:latin typeface="Cambria Math" panose="02040503050406030204" pitchFamily="18" charset="0"/>
                            </a:rPr>
                          </m:ctrlPr>
                        </m:sSupPr>
                        <m:e>
                          <m:r>
                            <a:rPr lang="da-DK" i="1" smtClean="0">
                              <a:latin typeface="Cambria Math"/>
                              <a:ea typeface="Cambria Math"/>
                            </a:rPr>
                            <m:t>𝜎</m:t>
                          </m:r>
                        </m:e>
                        <m:sup>
                          <m:r>
                            <m:rPr>
                              <m:sty m:val="bi"/>
                            </m:rPr>
                            <a:rPr lang="da-DK" b="1" i="1" smtClean="0">
                              <a:latin typeface="Cambria Math"/>
                            </a:rPr>
                            <m:t>𝟐</m:t>
                          </m:r>
                        </m:sup>
                      </m:sSup>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1563" b="-21875"/>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r>
                  <a:rPr lang="da-DK" smtClean="0">
                    <a:solidFill>
                      <a:schemeClr val="accent1">
                        <a:lumMod val="75000"/>
                      </a:schemeClr>
                    </a:solidFill>
                  </a:rPr>
                  <a:t>Variansen</a:t>
                </a:r>
                <a:r>
                  <a:rPr lang="da-DK" smtClean="0"/>
                  <a:t> (</a:t>
                </a:r>
                <a:r>
                  <a:rPr lang="da-DK" i="1" err="1" smtClean="0">
                    <a:solidFill>
                      <a:schemeClr val="accent1">
                        <a:lumMod val="75000"/>
                      </a:schemeClr>
                    </a:solidFill>
                  </a:rPr>
                  <a:t>variance</a:t>
                </a:r>
                <a:r>
                  <a:rPr lang="da-DK" smtClean="0"/>
                  <a:t>) er et mål for gennemsnitlig afvigelse fra middelværdien</a:t>
                </a:r>
              </a:p>
              <a:p>
                <a:r>
                  <a:rPr lang="da-DK" smtClean="0">
                    <a:solidFill>
                      <a:schemeClr val="accent1">
                        <a:lumMod val="75000"/>
                      </a:schemeClr>
                    </a:solidFill>
                  </a:rPr>
                  <a:t>Afvigelse</a:t>
                </a:r>
                <a:r>
                  <a:rPr lang="da-DK" smtClean="0"/>
                  <a:t> (</a:t>
                </a:r>
                <a:r>
                  <a:rPr lang="da-DK" i="1" smtClean="0">
                    <a:solidFill>
                      <a:schemeClr val="accent1">
                        <a:lumMod val="75000"/>
                      </a:schemeClr>
                    </a:solidFill>
                  </a:rPr>
                  <a:t>deviation</a:t>
                </a:r>
                <a:r>
                  <a:rPr lang="da-DK" smtClean="0"/>
                  <a:t>) af </a:t>
                </a:r>
                <a:r>
                  <a:rPr lang="da-DK"/>
                  <a:t>et datapunkt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𝑖</m:t>
                          </m:r>
                        </m:sub>
                      </m:sSub>
                    </m:oMath>
                  </m:oMathPara>
                </a14:m>
                <a:r>
                  <a:rPr lang="da-DK" smtClean="0"/>
                  <a:t>: </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𝑖</m:t>
                          </m:r>
                        </m:sub>
                      </m:sSub>
                      <m:r>
                        <a:rPr lang="da-DK" i="1">
                          <a:latin typeface="Cambria Math"/>
                        </a:rPr>
                        <m:t>−</m:t>
                      </m:r>
                      <m:r>
                        <a:rPr lang="da-DK" i="1">
                          <a:latin typeface="Cambria Math"/>
                          <a:ea typeface="Cambria Math"/>
                        </a:rPr>
                        <m:t>𝜇</m:t>
                      </m:r>
                    </m:oMath>
                  </m:oMathPara>
                </a14:m>
                <a:endParaRPr lang="da-DK" smtClean="0"/>
              </a:p>
              <a:p>
                <a:r>
                  <a:rPr lang="da-DK" smtClean="0"/>
                  <a:t>Gennemsnitlig afvigelse: </a:t>
                </a:r>
                <a:br>
                  <a:rPr lang="da-DK" i="1" smtClean="0">
                    <a:latin typeface="Cambria Math"/>
                  </a:rPr>
                </a:br>
                <a:r>
                  <a:rPr lang="da-DK" i="1" smtClean="0">
                    <a:latin typeface="Cambria Math"/>
                  </a:rPr>
                  <a:t>	</a:t>
                </a:r>
                <a14:m>
                  <m:oMathPara>
                    <m:oMathParaPr>
                      <m:jc/>
                    </m:oMathParaPr>
                    <m:oMath>
                      <m:r>
                        <m:rPr>
                          <m:sty m:val="p"/>
                        </m:rPr>
                        <a:rPr lang="da-DK" b="0" i="0" smtClean="0">
                          <a:latin typeface="Cambria Math"/>
                        </a:rPr>
                        <m:t>E</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m:t>
                          </m:r>
                          <m:r>
                            <a:rPr lang="da-DK" i="1">
                              <a:latin typeface="Cambria Math"/>
                              <a:ea typeface="Cambria Math"/>
                            </a:rPr>
                            <m:t>𝜇</m:t>
                          </m:r>
                        </m:e>
                      </m:d>
                      <m:r>
                        <a:rPr lang="da-DK" b="0" i="1" smtClean="0">
                          <a:latin typeface="Cambria Math"/>
                        </a:rPr>
                        <m:t>=0</m:t>
                      </m:r>
                    </m:oMath>
                  </m:oMathPara>
                </a14:m>
                <a:r>
                  <a:rPr lang="da-DK" smtClean="0"/>
                  <a:t> </a:t>
                </a:r>
                <a:br>
                  <a:rPr lang="da-DK" smtClean="0"/>
                </a:br>
                <a:r>
                  <a:rPr lang="da-DK" smtClean="0"/>
                  <a:t>Derfor er afvigelsen et dårligt mål for varians, så vi bruger kvadratet af afvigelsen:</a:t>
                </a:r>
                <a:br>
                  <a:rPr lang="da-DK" smtClean="0"/>
                </a:br>
                <a:r>
                  <a:rPr lang="da-DK" smtClean="0"/>
                  <a:t>	</a:t>
                </a:r>
                <a14:m>
                  <m:oMathPara>
                    <m:oMathParaPr>
                      <m:jc/>
                    </m:oMathParaPr>
                    <m:oMath>
                      <m:r>
                        <m:rPr>
                          <m:sty m:val="p"/>
                        </m:rPr>
                        <a:rPr lang="da-DK">
                          <a:latin typeface="Cambria Math"/>
                        </a:rPr>
                        <m:t>E</m:t>
                      </m:r>
                      <m:r>
                        <m:rPr>
                          <m:sty m:val="p"/>
                        </m:rPr>
                        <a:rPr lang="da-DK">
                          <a:latin typeface="Cambria Math"/>
                        </a:rPr>
                        <m:t>[</m:t>
                      </m:r>
                      <m:sSup>
                        <m:sSupPr>
                          <m:ctrlPr>
                            <a:rPr lang="da-DK" i="1">
                              <a:latin typeface="Cambria Math" panose="02040503050406030204" pitchFamily="18" charset="0"/>
                            </a:rPr>
                          </m:ctrlPr>
                        </m:sSupPr>
                        <m:e>
                          <m:r>
                            <a:rPr lang="da-DK" i="1">
                              <a:latin typeface="Cambria Math"/>
                            </a:rPr>
                            <m:t>(</m:t>
                          </m:r>
                          <m:r>
                            <a:rPr lang="en-US" b="0" i="1" smtClean="0">
                              <a:latin typeface="Cambria Math" panose="02040503050406030204" pitchFamily="18" charset="0"/>
                            </a:rPr>
                            <m:t>𝑋</m:t>
                          </m:r>
                          <m:r>
                            <a:rPr lang="da-DK" i="1">
                              <a:latin typeface="Cambria Math"/>
                            </a:rPr>
                            <m:t>−</m:t>
                          </m:r>
                          <m:r>
                            <a:rPr lang="da-DK" i="1">
                              <a:latin typeface="Cambria Math"/>
                              <a:ea typeface="Cambria Math"/>
                            </a:rPr>
                            <m:t>𝜇</m:t>
                          </m:r>
                          <m:r>
                            <a:rPr lang="da-DK" i="1">
                              <a:latin typeface="Cambria Math"/>
                            </a:rPr>
                            <m:t>)</m:t>
                          </m:r>
                        </m:e>
                        <m:sup>
                          <m:r>
                            <a:rPr lang="da-DK" i="1">
                              <a:latin typeface="Cambria Math"/>
                            </a:rPr>
                            <m:t>2</m:t>
                          </m:r>
                        </m:sup>
                      </m:sSup>
                      <m:r>
                        <m:rPr>
                          <m:sty m:val="p"/>
                        </m:rPr>
                        <a:rPr lang="da-DK">
                          <a:latin typeface="Cambria Math"/>
                        </a:rPr>
                        <m:t>]</m:t>
                      </m:r>
                    </m:oMath>
                  </m:oMathPara>
                </a14:m>
                <a:endParaRPr lang="da-DK" smtClean="0"/>
              </a:p>
              <a:p>
                <a:r>
                  <a:rPr lang="da-DK" smtClean="0"/>
                  <a:t>Populations varians: </a:t>
                </a:r>
                <a:br>
                  <a:rPr lang="da-DK" smtClean="0"/>
                </a:br>
                <a:r>
                  <a:rPr lang="da-DK" smtClean="0"/>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r>
                        <m:rPr>
                          <m:sty m:val="p"/>
                        </m:rPr>
                        <a:rPr lang="en-US" b="0" i="0" smtClean="0">
                          <a:latin typeface="Cambria Math"/>
                        </a:rPr>
                        <m:t>V</m:t>
                      </m:r>
                      <m:r>
                        <m:rPr>
                          <m:sty m:val="p"/>
                        </m:rPr>
                        <a:rPr lang="da-DK">
                          <a:latin typeface="Cambria Math"/>
                        </a:rPr>
                        <m:t>ar</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e>
                      </m:d>
                      <m:r>
                        <m:rPr>
                          <m:sty m:val="p"/>
                        </m:rPr>
                        <a:rPr lang="da-DK" b="0" i="0" smtClean="0">
                          <a:latin typeface="Cambria Math"/>
                        </a:rPr>
                        <m:t>=</m:t>
                      </m:r>
                      <m:r>
                        <m:rPr>
                          <m:sty m:val="p"/>
                        </m:rPr>
                        <a:rPr lang="da-DK" b="0" i="0" smtClean="0">
                          <a:latin typeface="Cambria Math"/>
                        </a:rPr>
                        <m:t>E</m:t>
                      </m:r>
                      <m:d>
                        <m:dPr>
                          <m:begChr m:val="["/>
                          <m:sepChr m:val="|"/>
                          <m:endChr m:val="]"/>
                          <m:grow m:val="on"/>
                          <m:shp m:val="centered"/>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𝑋</m:t>
                                  </m:r>
                                  <m:r>
                                    <a:rPr lang="da-DK" b="0" i="1" smtClean="0">
                                      <a:latin typeface="Cambria Math"/>
                                    </a:rPr>
                                    <m:t>−</m:t>
                                  </m:r>
                                  <m:r>
                                    <a:rPr lang="da-DK" b="0" i="1" smtClean="0">
                                      <a:latin typeface="Cambria Math"/>
                                      <a:ea typeface="Cambria Math"/>
                                    </a:rPr>
                                    <m:t>𝜇</m:t>
                                  </m:r>
                                </m:e>
                              </m:d>
                            </m:e>
                            <m:sup>
                              <m:r>
                                <a:rPr lang="da-DK" b="0" i="1" smtClean="0">
                                  <a:latin typeface="Cambria Math"/>
                                </a:rPr>
                                <m:t>2</m:t>
                              </m:r>
                            </m:sup>
                          </m:sSup>
                        </m:e>
                      </m:d>
                      <m:r>
                        <m:rPr>
                          <m:sty m:val="p"/>
                        </m:rPr>
                        <a:rPr lang="en-US" b="0" i="0" smtClean="0">
                          <a:latin typeface="Cambria Math" panose="02040503050406030204" pitchFamily="18" charset="0"/>
                        </a:rPr>
                        <m:t>=</m:t>
                      </m:r>
                      <m:nary>
                        <m:naryPr>
                          <m:chr m:val="∑"/>
                          <m:limLoc m:val="subSup"/>
                          <m:grow m:val="off"/>
                          <m:subHide m:val="off"/>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sub>
                        <m:sup/>
                        <m:e>
                          <m:sSup>
                            <m:sSupPr>
                              <m:ctrlPr>
                                <a:rPr lang="en-US" b="0"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nary>
                    </m:oMath>
                  </m:oMathPara>
                </a14:m>
                <a:endParaRPr lang="da-DK" smtClean="0"/>
              </a:p>
              <a:p>
                <a:r>
                  <a:rPr lang="da-DK" smtClean="0"/>
                  <a:t>Variansen kan lettere beregnes som:</a:t>
                </a:r>
                <a:br>
                  <a:rPr lang="da-DK" smtClean="0"/>
                </a:br>
                <a:r>
                  <a:rPr lang="da-DK" smtClean="0"/>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nary>
                        <m:naryPr>
                          <m:chr m:val="∑"/>
                          <m:grow m:val="off"/>
                          <m:subHide m:val="off"/>
                          <m:supHide m:val="on"/>
                          <m:ctrlPr>
                            <a:rPr lang="da-DK" i="1" smtClean="0">
                              <a:latin typeface="Cambria Math" panose="02040503050406030204" pitchFamily="18" charset="0"/>
                            </a:rPr>
                          </m:ctrlPr>
                        </m:naryPr>
                        <m:sub>
                          <m:r>
                            <a:rPr lang="en-US" b="0" i="1" smtClean="0">
                              <a:latin typeface="Cambria Math" panose="02040503050406030204" pitchFamily="18" charset="0"/>
                            </a:rPr>
                            <m:t>𝑥</m:t>
                          </m:r>
                        </m:sub>
                        <m:sup/>
                        <m:e>
                          <m:r>
                            <a:rPr lang="da-DK" b="0" i="1" smtClean="0">
                              <a:latin typeface="Cambria Math"/>
                            </a:rPr>
                            <m:t>(</m:t>
                          </m:r>
                          <m:sSup>
                            <m:sSupPr>
                              <m:ctrlPr>
                                <a:rPr lang="da-DK" i="1" smtClean="0">
                                  <a:latin typeface="Cambria Math" panose="02040503050406030204" pitchFamily="18" charset="0"/>
                                </a:rPr>
                              </m:ctrlPr>
                            </m:sSupPr>
                            <m:e>
                              <m:r>
                                <a:rPr lang="en-US" b="0" i="1" smtClean="0">
                                  <a:latin typeface="Cambria Math" panose="02040503050406030204" pitchFamily="18" charset="0"/>
                                </a:rPr>
                                <m:t>𝑥</m:t>
                              </m:r>
                            </m:e>
                            <m:sup>
                              <m:r>
                                <a:rPr lang="da-DK" b="0" i="1" smtClean="0">
                                  <a:latin typeface="Cambria Math"/>
                                </a:rPr>
                                <m:t>2</m:t>
                              </m:r>
                            </m:sup>
                          </m:sSup>
                          <m:r>
                            <a:rPr lang="da-DK" i="1" smtClean="0">
                              <a:latin typeface="Cambria Math"/>
                              <a:ea typeface="Cambria Math"/>
                            </a:rPr>
                            <m:t>∙</m:t>
                          </m:r>
                        </m:e>
                      </m:nary>
                      <m:r>
                        <a:rPr lang="en-US" b="0" i="1" smtClean="0">
                          <a:latin typeface="Cambria Math" panose="02040503050406030204" pitchFamily="18" charset="0"/>
                          <a:ea typeface="Cambria Math"/>
                        </a:rPr>
                        <m:t>𝑓</m:t>
                      </m:r>
                      <m:r>
                        <a:rPr lang="da-DK" b="0" i="1" smtClean="0">
                          <a:latin typeface="Cambria Math"/>
                          <a:ea typeface="Cambria Math"/>
                        </a:rPr>
                        <m:t>(</m:t>
                      </m:r>
                      <m:r>
                        <a:rPr lang="en-US" b="0" i="1" smtClean="0">
                          <a:latin typeface="Cambria Math" panose="02040503050406030204" pitchFamily="18" charset="0"/>
                          <a:ea typeface="Cambria Math"/>
                        </a:rPr>
                        <m:t>𝑥</m:t>
                      </m:r>
                      <m:r>
                        <a:rPr lang="da-DK" b="0" i="1" smtClean="0">
                          <a:latin typeface="Cambria Math"/>
                          <a:ea typeface="Cambria Math"/>
                        </a:rPr>
                        <m:t>))−</m:t>
                      </m:r>
                      <m:sSup>
                        <m:sSupPr>
                          <m:ctrlPr>
                            <a:rPr lang="da-DK" b="0" i="1" smtClean="0">
                              <a:latin typeface="Cambria Math" panose="02040503050406030204" pitchFamily="18" charset="0"/>
                            </a:rPr>
                          </m:ctrlPr>
                        </m:sSupPr>
                        <m:e>
                          <m:r>
                            <a:rPr lang="da-DK" b="0" i="1" smtClean="0">
                              <a:latin typeface="Cambria Math"/>
                              <a:ea typeface="Cambria Math"/>
                            </a:rPr>
                            <m:t>𝜇</m:t>
                          </m:r>
                        </m:e>
                        <m:sup>
                          <m:r>
                            <a:rPr lang="da-DK" b="0" i="1" smtClean="0">
                              <a:latin typeface="Cambria Math"/>
                            </a:rPr>
                            <m:t>2</m:t>
                          </m:r>
                        </m:sup>
                      </m:sSup>
                    </m:oMath>
                  </m:oMathPara>
                </a14:m>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125</a:t>
            </a:fld>
            <a:endParaRPr lang="da-DK"/>
          </a:p>
        </p:txBody>
      </p:sp>
    </p:spTree>
    <p:extLst>
      <p:ext uri="{BB962C8B-B14F-4D97-AF65-F5344CB8AC3E}">
        <p14:creationId xmlns:p14="http://schemas.microsoft.com/office/powerpoint/2010/main" val="19284077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smtClean="0"/>
                  <a:t>Populations-standardafvigelse </a:t>
                </a:r>
                <a14:m>
                  <m:oMathPara>
                    <m:oMathParaPr>
                      <m:jc/>
                    </m:oMathParaPr>
                    <m:oMath>
                      <m:r>
                        <a:rPr lang="da-DK" i="1" smtClean="0">
                          <a:latin typeface="Cambria Math"/>
                          <a:ea typeface="Cambria Math"/>
                        </a:rPr>
                        <m:t>𝜎</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3125" b="-20313"/>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p:txBody>
              <a:bodyPr/>
              <a:lstStyle/>
              <a:p>
                <a:r>
                  <a:rPr lang="da-DK" smtClean="0">
                    <a:solidFill>
                      <a:schemeClr val="accent1">
                        <a:lumMod val="75000"/>
                      </a:schemeClr>
                    </a:solidFill>
                  </a:rPr>
                  <a:t>Standardafvigelse</a:t>
                </a:r>
                <a:r>
                  <a:rPr lang="da-DK" smtClean="0"/>
                  <a:t> (eller </a:t>
                </a:r>
                <a:r>
                  <a:rPr lang="da-DK" smtClean="0">
                    <a:solidFill>
                      <a:schemeClr val="accent1">
                        <a:lumMod val="75000"/>
                      </a:schemeClr>
                    </a:solidFill>
                  </a:rPr>
                  <a:t>spredning</a:t>
                </a:r>
                <a:r>
                  <a:rPr lang="da-DK" smtClean="0"/>
                  <a:t>) (</a:t>
                </a:r>
                <a:r>
                  <a:rPr lang="da-DK" i="1" smtClean="0">
                    <a:solidFill>
                      <a:schemeClr val="accent1">
                        <a:lumMod val="75000"/>
                      </a:schemeClr>
                    </a:solidFill>
                  </a:rPr>
                  <a:t>standard deviation</a:t>
                </a:r>
                <a:r>
                  <a:rPr lang="da-DK" smtClean="0"/>
                  <a:t>) defineres som:</a:t>
                </a:r>
                <a:br>
                  <a:rPr lang="da-DK" smtClean="0"/>
                </a:br>
                <a:r>
                  <a:rPr lang="da-DK" smtClean="0"/>
                  <a:t>	</a:t>
                </a:r>
                <a14:m>
                  <m:oMathPara>
                    <m:oMathParaPr>
                      <m:jc/>
                    </m:oMathParaPr>
                    <m:oMath>
                      <m:r>
                        <a:rPr lang="da-DK" i="1" smtClean="0">
                          <a:latin typeface="Cambria Math"/>
                          <a:ea typeface="Cambria Math"/>
                        </a:rPr>
                        <m:t>𝜎</m:t>
                      </m:r>
                      <m:r>
                        <a:rPr lang="da-DK" b="0" i="1" smtClean="0">
                          <a:latin typeface="Cambria Math"/>
                          <a:ea typeface="Cambria Math"/>
                        </a:rPr>
                        <m:t>=</m:t>
                      </m:r>
                      <m:rad>
                        <m:radPr>
                          <m:degHide m:val="on"/>
                          <m:ctrlPr>
                            <a:rPr lang="da-DK" b="0" i="1" smtClean="0">
                              <a:latin typeface="Cambria Math" panose="02040503050406030204" pitchFamily="18" charset="0"/>
                              <a:ea typeface="Cambria Math"/>
                            </a:rPr>
                          </m:ctrlPr>
                        </m:radPr>
                        <m:deg/>
                        <m:e>
                          <m:sSup>
                            <m:sSupPr>
                              <m:ctrlPr>
                                <a:rPr lang="da-DK" b="0" i="1" smtClean="0">
                                  <a:latin typeface="Cambria Math" panose="02040503050406030204" pitchFamily="18" charset="0"/>
                                  <a:ea typeface="Cambria Math"/>
                                </a:rPr>
                              </m:ctrlPr>
                            </m:sSupPr>
                            <m:e>
                              <m:r>
                                <a:rPr lang="da-DK" b="0" i="1" smtClean="0">
                                  <a:latin typeface="Cambria Math"/>
                                  <a:ea typeface="Cambria Math"/>
                                </a:rPr>
                                <m:t>𝜎</m:t>
                              </m:r>
                            </m:e>
                            <m:sup>
                              <m:r>
                                <a:rPr lang="da-DK" b="0" i="1" smtClean="0">
                                  <a:latin typeface="Cambria Math"/>
                                  <a:ea typeface="Cambria Math"/>
                                </a:rPr>
                                <m:t>2</m:t>
                              </m:r>
                            </m:sup>
                          </m:sSup>
                        </m:e>
                      </m:rad>
                    </m:oMath>
                  </m:oMathPara>
                </a14:m>
                <a:endParaRPr lang="da-DK" smtClean="0"/>
              </a:p>
              <a:p>
                <a:r>
                  <a:rPr lang="da-DK" smtClean="0"/>
                  <a:t>Standardafvigelsen har samme enhed som dataværdierne</a:t>
                </a:r>
                <a:br>
                  <a:rPr lang="da-DK" smtClean="0"/>
                </a:br>
                <a:endParaRPr lang="da-DK" smtClean="0"/>
              </a:p>
              <a:p>
                <a:r>
                  <a:rPr lang="da-DK" smtClean="0">
                    <a:solidFill>
                      <a:schemeClr val="accent1">
                        <a:lumMod val="75000"/>
                      </a:schemeClr>
                    </a:solidFill>
                  </a:rPr>
                  <a:t>Den empiriske regel</a:t>
                </a:r>
                <a:r>
                  <a:rPr lang="da-DK" smtClean="0"/>
                  <a:t>: </a:t>
                </a:r>
                <a:br>
                  <a:rPr lang="da-DK" smtClean="0"/>
                </a:br>
                <a:r>
                  <a:rPr lang="da-DK" smtClean="0"/>
                  <a:t>Normalt ligger næsten alle data i intervallet </a:t>
                </a:r>
                <a:br>
                  <a:rPr lang="da-DK" smtClean="0"/>
                </a:br>
                <a:r>
                  <a:rPr lang="da-DK" smtClean="0"/>
                  <a:t>	</a:t>
                </a:r>
                <a14:m>
                  <m:oMathPara>
                    <m:oMathParaPr>
                      <m:jc/>
                    </m:oMathParaPr>
                    <m:oMath>
                      <m:r>
                        <a:rPr lang="da-DK" i="1" smtClean="0">
                          <a:latin typeface="Cambria Math"/>
                          <a:ea typeface="Cambria Math"/>
                        </a:rPr>
                        <m:t>𝜇</m:t>
                      </m:r>
                      <m:r>
                        <a:rPr lang="da-DK" i="1" smtClean="0">
                          <a:latin typeface="Cambria Math"/>
                          <a:ea typeface="Cambria Math"/>
                        </a:rPr>
                        <m:t>±3</m:t>
                      </m:r>
                      <m:r>
                        <a:rPr lang="da-DK" b="0" i="1" smtClean="0">
                          <a:latin typeface="Cambria Math"/>
                          <a:ea typeface="Cambria Math"/>
                        </a:rPr>
                        <m:t>𝜎</m:t>
                      </m:r>
                    </m:oMath>
                  </m:oMathPara>
                </a14:m>
                <a:r>
                  <a:rPr lang="da-DK" smtClean="0"/>
                  <a:t> </a:t>
                </a:r>
                <a:br>
                  <a:rPr lang="da-DK" smtClean="0"/>
                </a:br>
                <a:br>
                  <a:rPr lang="da-DK" smtClean="0"/>
                </a:br>
                <a:r>
                  <a:rPr lang="da-DK" smtClean="0"/>
                  <a:t>(empirisk betyder ‘tommelfingerregel baseret på erfaring’).</a:t>
                </a:r>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13" t="-891"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126</a:t>
            </a:fld>
            <a:endParaRPr lang="da-DK"/>
          </a:p>
        </p:txBody>
      </p:sp>
    </p:spTree>
    <p:extLst>
      <p:ext uri="{BB962C8B-B14F-4D97-AF65-F5344CB8AC3E}">
        <p14:creationId xmlns:p14="http://schemas.microsoft.com/office/powerpoint/2010/main" val="2915180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Deskriptorer for terningkast</a:t>
            </a:r>
            <a:endParaRPr lang="en-GB"/>
          </a:p>
        </p:txBody>
      </p:sp>
      <mc:AlternateContent>
        <mc:Choice Requires="a14">
          <p:sp>
            <p:nvSpPr>
              <p:cNvPr id="3" name="Content Placeholder 2"/>
              <p:cNvSpPr>
                <a:spLocks noGrp="1"/>
              </p:cNvSpPr>
              <p:nvPr>
                <p:ph idx="1"/>
              </p:nvPr>
            </p:nvSpPr>
            <p:spPr/>
            <p:txBody>
              <a:bodyPr/>
              <a:lstStyle/>
              <a:p>
                <a:r>
                  <a:rPr lang="da-DK" smtClean="0"/>
                  <a:t>Lad igen </a:t>
                </a:r>
                <a14:m>
                  <m:oMathPara>
                    <m:oMathParaPr>
                      <m:jc/>
                    </m:oMathParaPr>
                    <m:oMath>
                      <m:r>
                        <a:rPr lang="da-DK" i="1" smtClean="0">
                          <a:latin typeface="Cambria Math" panose="02040503050406030204" pitchFamily="18" charset="0"/>
                        </a:rPr>
                        <m:t>𝑋</m:t>
                      </m:r>
                    </m:oMath>
                  </m:oMathPara>
                </a14:m>
                <a:r>
                  <a:rPr lang="da-DK" smtClean="0"/>
                  <a:t> </a:t>
                </a:r>
                <a:r>
                  <a:rPr lang="da-DK"/>
                  <a:t>være en stokastisk variabel, der modellerer terningkast:  </a:t>
                </a:r>
                <a:br>
                  <a:rPr lang="da-DK"/>
                </a:br>
                <a14:m>
                  <m:oMathPara>
                    <m:oMathParaPr>
                      <m:jc/>
                    </m:oMathParaPr>
                    <m:oMath>
                      <m:r>
                        <a:rPr lang="en-US" i="1">
                          <a:latin typeface="Cambria Math" panose="02040503050406030204" pitchFamily="18" charset="0"/>
                        </a:rPr>
                        <m:t>𝑓</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𝑥</m:t>
                          </m:r>
                        </m:e>
                      </m:d>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𝑋</m:t>
                          </m:r>
                          <m:r>
                            <a:rPr lang="da-DK" i="1">
                              <a:latin typeface="Cambria Math"/>
                            </a:rPr>
                            <m:t>=</m:t>
                          </m:r>
                          <m:r>
                            <a:rPr lang="en-US" i="1">
                              <a:latin typeface="Cambria Math" panose="02040503050406030204" pitchFamily="18" charset="0"/>
                            </a:rPr>
                            <m:t>𝑥</m:t>
                          </m:r>
                        </m:e>
                      </m:d>
                      <m:r>
                        <m:rPr>
                          <m:sty m:val="p"/>
                        </m:rPr>
                        <a:rPr lang="da-DK">
                          <a:latin typeface="Cambria Math"/>
                        </a:rPr>
                        <m:t> = 1/6    </m:t>
                      </m:r>
                      <m:r>
                        <m:rPr>
                          <m:sty m:val="p"/>
                        </m:rPr>
                        <a:rPr lang="da-DK">
                          <a:latin typeface="Cambria Math"/>
                        </a:rPr>
                        <m:t>for</m:t>
                      </m:r>
                      <m:r>
                        <m:rPr>
                          <m:sty m:val="p"/>
                        </m:rPr>
                        <a:rPr lang="da-DK">
                          <a:latin typeface="Cambria Math"/>
                        </a:rPr>
                        <m:t> </m:t>
                      </m:r>
                      <m:r>
                        <a:rPr lang="en-US" i="1">
                          <a:latin typeface="Cambria Math" panose="02040503050406030204" pitchFamily="18" charset="0"/>
                        </a:rPr>
                        <m:t>𝑥</m:t>
                      </m:r>
                      <m:r>
                        <a:rPr lang="da-DK" i="1">
                          <a:latin typeface="Cambria Math"/>
                          <a:ea typeface="Cambria Math"/>
                        </a:rPr>
                        <m:t>∈{1, 2, …, 6}</m:t>
                      </m:r>
                    </m:oMath>
                  </m:oMathPara>
                </a14:m>
                <a:endParaRPr lang="en-GB"/>
              </a:p>
              <a:p>
                <a:r>
                  <a:rPr lang="da-DK" smtClean="0"/>
                  <a:t>Populations-middelværdien: </a:t>
                </a:r>
                <a:br>
                  <a:rPr lang="da-DK"/>
                </a:br>
                <a:r>
                  <a:rPr lang="da-DK"/>
                  <a:t>	</a:t>
                </a:r>
                <a14:m>
                  <m:oMathPara>
                    <m:oMathParaPr>
                      <m:jc/>
                    </m:oMathParaPr>
                    <m:oMath>
                      <m:r>
                        <a:rPr lang="da-DK" i="1" smtClean="0">
                          <a:solidFill>
                            <a:schemeClr val="tx1"/>
                          </a:solidFill>
                          <a:latin typeface="Cambria Math"/>
                          <a:ea typeface="Cambria Math"/>
                        </a:rPr>
                        <m:t>𝜇</m:t>
                      </m:r>
                      <m:r>
                        <a:rPr lang="da-DK" i="1">
                          <a:latin typeface="Cambria Math"/>
                          <a:ea typeface="Cambria Math"/>
                        </a:rPr>
                        <m:t>=</m:t>
                      </m:r>
                      <m:nary>
                        <m:naryPr>
                          <m:chr m:val="∑"/>
                          <m:grow m:val="off"/>
                          <m:subHide m:val="off"/>
                          <m:supHide m:val="off"/>
                          <m:ctrlPr>
                            <a:rPr lang="da-DK" i="1" smtClean="0">
                              <a:latin typeface="Cambria Math" panose="02040503050406030204" pitchFamily="18" charset="0"/>
                              <a:ea typeface="Cambria Math"/>
                            </a:rPr>
                          </m:ctrlPr>
                        </m:naryPr>
                        <m:sub>
                          <m:r>
                            <a:rPr lang="en-US" b="0" i="1" smtClean="0">
                              <a:latin typeface="Cambria Math" panose="02040503050406030204" pitchFamily="18" charset="0"/>
                              <a:ea typeface="Cambria Math"/>
                            </a:rPr>
                            <m:t>𝑖</m:t>
                          </m:r>
                          <m:r>
                            <a:rPr lang="en-US" b="0" i="1" smtClean="0">
                              <a:latin typeface="Cambria Math" panose="02040503050406030204" pitchFamily="18" charset="0"/>
                              <a:ea typeface="Cambria Math"/>
                            </a:rPr>
                            <m:t>=1</m:t>
                          </m:r>
                        </m:sub>
                        <m:sup>
                          <m:r>
                            <a:rPr lang="en-US" b="0" i="1" smtClean="0">
                              <a:latin typeface="Cambria Math" panose="02040503050406030204" pitchFamily="18" charset="0"/>
                              <a:ea typeface="Cambria Math"/>
                            </a:rPr>
                            <m:t>6</m:t>
                          </m:r>
                        </m:sup>
                        <m:e>
                          <m:sSub>
                            <m:sSubPr>
                              <m:ctrlPr>
                                <a:rPr lang="da-DK"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𝑥</m:t>
                              </m:r>
                            </m:e>
                            <m:sub>
                              <m:r>
                                <a:rPr lang="en-US" b="0" i="1" smtClean="0">
                                  <a:latin typeface="Cambria Math" panose="02040503050406030204" pitchFamily="18" charset="0"/>
                                  <a:ea typeface="Cambria Math"/>
                                </a:rPr>
                                <m:t>𝑖</m:t>
                              </m:r>
                            </m:sub>
                          </m:sSub>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𝑥</m:t>
                                  </m:r>
                                </m:e>
                                <m:sub>
                                  <m:r>
                                    <a:rPr lang="en-US" i="1">
                                      <a:latin typeface="Cambria Math" panose="02040503050406030204" pitchFamily="18" charset="0"/>
                                      <a:ea typeface="Cambria Math"/>
                                    </a:rPr>
                                    <m:t>𝑖</m:t>
                                  </m:r>
                                </m:sub>
                              </m:sSub>
                            </m:e>
                          </m:d>
                          <m:r>
                            <a:rPr lang="en-US" b="0" i="1" smtClean="0">
                              <a:latin typeface="Cambria Math" panose="02040503050406030204" pitchFamily="18" charset="0"/>
                              <a:ea typeface="Cambria Math"/>
                            </a:rPr>
                            <m:t>= </m:t>
                          </m:r>
                        </m:e>
                      </m:nary>
                      <m:f>
                        <m:fPr>
                          <m:type m:val="ba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6</m:t>
                          </m:r>
                        </m:den>
                      </m:f>
                      <m:r>
                        <a:rPr lang="da-DK" i="1" smtClean="0">
                          <a:latin typeface="Cambria Math" panose="02040503050406030204" pitchFamily="18" charset="0"/>
                          <a:ea typeface="Cambria Math" panose="02040503050406030204" pitchFamily="18" charset="0"/>
                        </a:rPr>
                        <m:t>∙</m:t>
                      </m:r>
                      <m:nary>
                        <m:naryPr>
                          <m:chr m:val="∑"/>
                          <m:grow m:val="off"/>
                          <m:subHide m:val="off"/>
                          <m:supHide m:val="off"/>
                          <m:ctrlPr>
                            <a:rPr lang="da-DK" i="1">
                              <a:latin typeface="Cambria Math" panose="02040503050406030204" pitchFamily="18" charset="0"/>
                              <a:ea typeface="Cambria Math"/>
                            </a:rPr>
                          </m:ctrlPr>
                        </m:naryPr>
                        <m:sub>
                          <m:r>
                            <a:rPr lang="en-US" i="1">
                              <a:latin typeface="Cambria Math" panose="02040503050406030204" pitchFamily="18" charset="0"/>
                              <a:ea typeface="Cambria Math"/>
                            </a:rPr>
                            <m:t>𝑖</m:t>
                          </m:r>
                          <m:r>
                            <a:rPr lang="en-US" i="1">
                              <a:latin typeface="Cambria Math" panose="02040503050406030204" pitchFamily="18" charset="0"/>
                              <a:ea typeface="Cambria Math"/>
                            </a:rPr>
                            <m:t>=1</m:t>
                          </m:r>
                        </m:sub>
                        <m:sup>
                          <m:r>
                            <a:rPr lang="en-US" i="1">
                              <a:latin typeface="Cambria Math" panose="02040503050406030204" pitchFamily="18" charset="0"/>
                              <a:ea typeface="Cambria Math"/>
                            </a:rPr>
                            <m:t>6</m:t>
                          </m:r>
                        </m:sup>
                        <m:e>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𝑥</m:t>
                              </m:r>
                            </m:e>
                            <m:sub>
                              <m:r>
                                <a:rPr lang="en-US" i="1">
                                  <a:latin typeface="Cambria Math" panose="02040503050406030204" pitchFamily="18" charset="0"/>
                                  <a:ea typeface="Cambria Math"/>
                                </a:rPr>
                                <m:t>𝑖</m:t>
                              </m:r>
                            </m:sub>
                          </m:sSub>
                          <m:r>
                            <a:rPr lang="en-US" i="1">
                              <a:latin typeface="Cambria Math" panose="02040503050406030204" pitchFamily="18" charset="0"/>
                              <a:ea typeface="Cambria Math"/>
                            </a:rPr>
                            <m:t>= </m:t>
                          </m:r>
                        </m:e>
                      </m:nary>
                      <m:f>
                        <m:fPr>
                          <m:type m:val="ba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6</m:t>
                          </m:r>
                        </m:den>
                      </m:f>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21</m:t>
                      </m:r>
                      <m:r>
                        <a:rPr lang="da-DK" i="1">
                          <a:latin typeface="Cambria Math"/>
                          <a:ea typeface="Cambria Math"/>
                        </a:rPr>
                        <m:t>=</m:t>
                      </m:r>
                      <m:r>
                        <a:rPr lang="da-DK" i="1" smtClean="0">
                          <a:solidFill>
                            <a:srgbClr val="385D8A"/>
                          </a:solidFill>
                          <a:latin typeface="Cambria Math"/>
                          <a:ea typeface="Cambria Math"/>
                        </a:rPr>
                        <m:t>3.5</m:t>
                      </m:r>
                    </m:oMath>
                  </m:oMathPara>
                </a14:m>
                <a:r>
                  <a:rPr lang="en-GB"/>
                  <a:t> </a:t>
                </a:r>
                <a:endParaRPr lang="en-GB" smtClean="0"/>
              </a:p>
              <a:p>
                <a:r>
                  <a:rPr lang="en-US" smtClean="0"/>
                  <a:t>Populations-varians:</a:t>
                </a:r>
                <a:br>
                  <a:rPr lang="en-US" smtClean="0"/>
                </a:br>
                <a:r>
                  <a:rPr lang="en-US" smtClean="0"/>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nary>
                        <m:naryPr>
                          <m:chr m:val="∑"/>
                          <m:grow m:val="off"/>
                          <m:subHide m:val="off"/>
                          <m:supHide m:val="off"/>
                          <m:ctrlPr>
                            <a:rPr lang="da-DK" i="1">
                              <a:latin typeface="Cambria Math" panose="02040503050406030204" pitchFamily="18" charset="0"/>
                              <a:ea typeface="Cambria Math"/>
                            </a:rPr>
                          </m:ctrlPr>
                        </m:naryPr>
                        <m:sub>
                          <m:r>
                            <a:rPr lang="en-US" i="1">
                              <a:latin typeface="Cambria Math" panose="02040503050406030204" pitchFamily="18" charset="0"/>
                              <a:ea typeface="Cambria Math"/>
                            </a:rPr>
                            <m:t>𝑖</m:t>
                          </m:r>
                          <m:r>
                            <a:rPr lang="en-US" i="1">
                              <a:latin typeface="Cambria Math" panose="02040503050406030204" pitchFamily="18" charset="0"/>
                              <a:ea typeface="Cambria Math"/>
                            </a:rPr>
                            <m:t>=1</m:t>
                          </m:r>
                        </m:sub>
                        <m:sup>
                          <m:r>
                            <a:rPr lang="en-US" i="1">
                              <a:latin typeface="Cambria Math" panose="02040503050406030204" pitchFamily="18" charset="0"/>
                              <a:ea typeface="Cambria Math"/>
                            </a:rPr>
                            <m:t>6</m:t>
                          </m:r>
                        </m:sup>
                        <m:e>
                          <m:sSup>
                            <m:sSupPr>
                              <m:ctrlPr>
                                <a:rPr lang="en-US" i="1" smtClean="0">
                                  <a:latin typeface="Cambria Math" panose="02040503050406030204" pitchFamily="18" charset="0"/>
                                  <a:ea typeface="Cambria Math"/>
                                </a:rPr>
                              </m:ctrlPr>
                            </m:sSupPr>
                            <m:e>
                              <m:sSub>
                                <m:sSubPr>
                                  <m:ctrlPr>
                                    <a:rPr lang="en-US"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𝑥</m:t>
                                  </m:r>
                                </m:e>
                                <m:sub>
                                  <m:r>
                                    <a:rPr lang="en-US" b="0" i="1" smtClean="0">
                                      <a:latin typeface="Cambria Math" panose="02040503050406030204" pitchFamily="18" charset="0"/>
                                      <a:ea typeface="Cambria Math"/>
                                    </a:rPr>
                                    <m:t>𝑖</m:t>
                                  </m:r>
                                </m:sub>
                              </m:sSub>
                            </m:e>
                            <m:sup>
                              <m:r>
                                <a:rPr lang="en-US" b="0" i="1" smtClean="0">
                                  <a:latin typeface="Cambria Math" panose="02040503050406030204" pitchFamily="18" charset="0"/>
                                  <a:ea typeface="Cambria Math"/>
                                </a:rPr>
                                <m:t>2</m:t>
                              </m:r>
                            </m:sup>
                          </m:sSup>
                          <m:r>
                            <a:rPr lang="da-DK"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𝑥</m:t>
                                  </m:r>
                                </m:e>
                                <m:sub>
                                  <m:r>
                                    <a:rPr lang="en-US" i="1">
                                      <a:latin typeface="Cambria Math" panose="02040503050406030204" pitchFamily="18" charset="0"/>
                                      <a:ea typeface="Cambria Math"/>
                                    </a:rPr>
                                    <m:t>𝑖</m:t>
                                  </m:r>
                                </m:sub>
                              </m:sSub>
                            </m:e>
                          </m:d>
                          <m:r>
                            <a:rPr lang="da-DK" i="1">
                              <a:latin typeface="Cambria Math"/>
                              <a:ea typeface="Cambria Math"/>
                            </a:rPr>
                            <m:t>−</m:t>
                          </m:r>
                          <m:sSup>
                            <m:sSupPr>
                              <m:ctrlPr>
                                <a:rPr lang="da-DK" i="1">
                                  <a:latin typeface="Cambria Math" panose="02040503050406030204" pitchFamily="18" charset="0"/>
                                </a:rPr>
                              </m:ctrlPr>
                            </m:sSupPr>
                            <m:e>
                              <m:r>
                                <a:rPr lang="da-DK" i="1">
                                  <a:latin typeface="Cambria Math"/>
                                  <a:ea typeface="Cambria Math"/>
                                </a:rPr>
                                <m:t>𝜇</m:t>
                              </m:r>
                            </m:e>
                            <m:sup>
                              <m:r>
                                <a:rPr lang="da-DK" i="1">
                                  <a:latin typeface="Cambria Math"/>
                                </a:rPr>
                                <m:t>2</m:t>
                              </m:r>
                            </m:sup>
                          </m:sSup>
                          <m:r>
                            <a:rPr lang="en-US" i="1">
                              <a:latin typeface="Cambria Math" panose="02040503050406030204" pitchFamily="18" charset="0"/>
                              <a:ea typeface="Cambria Math"/>
                            </a:rPr>
                            <m:t>= </m:t>
                          </m:r>
                        </m:e>
                      </m:nary>
                      <m:f>
                        <m:fPr>
                          <m:type m:val="ba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6</m:t>
                          </m:r>
                        </m:den>
                      </m:f>
                      <m:r>
                        <a:rPr lang="da-DK" i="1">
                          <a:latin typeface="Cambria Math" panose="02040503050406030204" pitchFamily="18" charset="0"/>
                          <a:ea typeface="Cambria Math" panose="02040503050406030204" pitchFamily="18" charset="0"/>
                        </a:rPr>
                        <m:t>∙</m:t>
                      </m:r>
                      <m:nary>
                        <m:naryPr>
                          <m:chr m:val="∑"/>
                          <m:grow m:val="off"/>
                          <m:subHide m:val="off"/>
                          <m:supHide m:val="off"/>
                          <m:ctrlPr>
                            <a:rPr lang="da-DK" i="1">
                              <a:latin typeface="Cambria Math" panose="02040503050406030204" pitchFamily="18" charset="0"/>
                              <a:ea typeface="Cambria Math"/>
                            </a:rPr>
                          </m:ctrlPr>
                        </m:naryPr>
                        <m:sub>
                          <m:r>
                            <a:rPr lang="en-US" i="1">
                              <a:latin typeface="Cambria Math" panose="02040503050406030204" pitchFamily="18" charset="0"/>
                              <a:ea typeface="Cambria Math"/>
                            </a:rPr>
                            <m:t>𝑖</m:t>
                          </m:r>
                          <m:r>
                            <a:rPr lang="en-US" i="1">
                              <a:latin typeface="Cambria Math" panose="02040503050406030204" pitchFamily="18" charset="0"/>
                              <a:ea typeface="Cambria Math"/>
                            </a:rPr>
                            <m:t>=1</m:t>
                          </m:r>
                        </m:sub>
                        <m:sup>
                          <m:r>
                            <a:rPr lang="en-US" i="1">
                              <a:latin typeface="Cambria Math" panose="02040503050406030204" pitchFamily="18" charset="0"/>
                              <a:ea typeface="Cambria Math"/>
                            </a:rPr>
                            <m:t>6</m:t>
                          </m:r>
                        </m:sup>
                        <m:e>
                          <m:sSup>
                            <m:sSupPr>
                              <m:ctrlPr>
                                <a:rPr lang="en-US" i="1">
                                  <a:latin typeface="Cambria Math" panose="02040503050406030204" pitchFamily="18" charset="0"/>
                                  <a:ea typeface="Cambria Math"/>
                                </a:rPr>
                              </m:ctrlPr>
                            </m:sSupPr>
                            <m:e>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𝑥</m:t>
                                  </m:r>
                                </m:e>
                                <m:sub>
                                  <m:r>
                                    <a:rPr lang="en-US" i="1">
                                      <a:latin typeface="Cambria Math" panose="02040503050406030204" pitchFamily="18" charset="0"/>
                                      <a:ea typeface="Cambria Math"/>
                                    </a:rPr>
                                    <m:t>𝑖</m:t>
                                  </m:r>
                                </m:sub>
                              </m:sSub>
                            </m:e>
                            <m:sup>
                              <m:r>
                                <a:rPr lang="en-US" i="1">
                                  <a:latin typeface="Cambria Math" panose="02040503050406030204" pitchFamily="18" charset="0"/>
                                  <a:ea typeface="Cambria Math"/>
                                </a:rPr>
                                <m:t>2</m:t>
                              </m:r>
                            </m:sup>
                          </m:sSup>
                        </m:e>
                      </m:nary>
                      <m:r>
                        <a:rPr lang="da-DK" i="1">
                          <a:latin typeface="Cambria Math"/>
                          <a:ea typeface="Cambria Math"/>
                        </a:rPr>
                        <m:t>−</m:t>
                      </m:r>
                      <m:sSup>
                        <m:sSupPr>
                          <m:ctrlPr>
                            <a:rPr lang="da-DK" i="1">
                              <a:latin typeface="Cambria Math" panose="02040503050406030204" pitchFamily="18" charset="0"/>
                            </a:rPr>
                          </m:ctrlPr>
                        </m:sSupPr>
                        <m:e>
                          <m:r>
                            <a:rPr lang="da-DK" i="1">
                              <a:latin typeface="Cambria Math"/>
                              <a:ea typeface="Cambria Math"/>
                            </a:rPr>
                            <m:t>𝜇</m:t>
                          </m:r>
                        </m:e>
                        <m:sup>
                          <m:r>
                            <a:rPr lang="da-DK" i="1">
                              <a:latin typeface="Cambria Math"/>
                            </a:rPr>
                            <m:t>2</m:t>
                          </m:r>
                        </m:sup>
                      </m:sSup>
                    </m:oMath>
                  </m:oMathPara>
                </a14:m>
                <a:br>
                  <a:rPr lang="en-US" smtClean="0"/>
                </a:br>
                <a:r>
                  <a:rPr lang="en-US" smtClean="0"/>
                  <a:t> 	      </a:t>
                </a:r>
                <a14:m>
                  <m:oMathPara>
                    <m:oMathParaPr>
                      <m:jc/>
                    </m:oMathParaPr>
                    <m:oMath>
                      <m:r>
                        <a:rPr lang="da-DK" i="1">
                          <a:latin typeface="Cambria Math" panose="02040503050406030204" pitchFamily="18" charset="0"/>
                          <a:ea typeface="Cambria Math"/>
                        </a:rPr>
                        <m:t>=</m:t>
                      </m:r>
                      <m:f>
                        <m:fPr>
                          <m:type m:val="bar"/>
                          <m:ctrlPr>
                            <a:rPr lang="da-DK" i="1">
                              <a:latin typeface="Cambria Math" panose="02040503050406030204" pitchFamily="18" charset="0"/>
                              <a:ea typeface="Cambria Math"/>
                            </a:rPr>
                          </m:ctrlPr>
                        </m:fPr>
                        <m:num>
                          <m:r>
                            <a:rPr lang="da-DK" i="1">
                              <a:latin typeface="Cambria Math" panose="02040503050406030204" pitchFamily="18" charset="0"/>
                              <a:ea typeface="Cambria Math"/>
                            </a:rPr>
                            <m:t>1</m:t>
                          </m:r>
                        </m:num>
                        <m:den>
                          <m:r>
                            <a:rPr lang="da-DK" i="1">
                              <a:latin typeface="Cambria Math" panose="02040503050406030204" pitchFamily="18" charset="0"/>
                              <a:ea typeface="Cambria Math"/>
                            </a:rPr>
                            <m:t>6</m:t>
                          </m:r>
                        </m:den>
                      </m:f>
                      <m:r>
                        <a:rPr lang="da-DK" i="1">
                          <a:latin typeface="Cambria Math" panose="02040503050406030204" pitchFamily="18" charset="0"/>
                          <a:ea typeface="Cambria Math"/>
                        </a:rPr>
                        <m:t>∙</m:t>
                      </m:r>
                      <m:d>
                        <m:dPr>
                          <m:begChr m:val="("/>
                          <m:sepChr m:val="|"/>
                          <m:endChr m:val=")"/>
                          <m:grow m:val="on"/>
                          <m:shp m:val="centered"/>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1+4+9+16+25+36</m:t>
                          </m:r>
                        </m:e>
                      </m:d>
                      <m:r>
                        <a:rPr lang="en-US" i="1">
                          <a:latin typeface="Cambria Math" panose="02040503050406030204" pitchFamily="18" charset="0"/>
                          <a:ea typeface="Cambria Math"/>
                        </a:rPr>
                        <m:t>−</m:t>
                      </m:r>
                      <m:sSup>
                        <m:sSupPr>
                          <m:ctrlPr>
                            <a:rPr lang="en-US" i="1">
                              <a:latin typeface="Cambria Math" panose="02040503050406030204" pitchFamily="18" charset="0"/>
                              <a:ea typeface="Cambria Math"/>
                            </a:rPr>
                          </m:ctrlPr>
                        </m:sSupPr>
                        <m:e>
                          <m:d>
                            <m:dPr>
                              <m:begChr m:val="("/>
                              <m:sepChr m:val="|"/>
                              <m:endChr m:val=")"/>
                              <m:grow m:val="on"/>
                              <m:shp m:val="centered"/>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3.5</m:t>
                              </m:r>
                            </m:e>
                          </m:d>
                        </m:e>
                        <m:sup>
                          <m:r>
                            <a:rPr lang="en-US" i="1">
                              <a:latin typeface="Cambria Math" panose="02040503050406030204" pitchFamily="18" charset="0"/>
                              <a:ea typeface="Cambria Math"/>
                            </a:rPr>
                            <m:t>2</m:t>
                          </m:r>
                        </m:sup>
                      </m:sSup>
                    </m:oMath>
                  </m:oMathPara>
                </a14:m>
                <a:r>
                  <a:rPr lang="en-US" i="1" smtClean="0">
                    <a:latin typeface="Cambria Math" panose="02040503050406030204" pitchFamily="18" charset="0"/>
                    <a:ea typeface="Cambria Math"/>
                  </a:rPr>
                  <a:t> </a:t>
                </a:r>
                <a:br>
                  <a:rPr lang="en-US" i="1" smtClean="0">
                    <a:latin typeface="Cambria Math" panose="02040503050406030204" pitchFamily="18" charset="0"/>
                    <a:ea typeface="Cambria Math"/>
                  </a:rPr>
                </a:br>
                <a:r>
                  <a:rPr lang="en-US" i="1" smtClean="0">
                    <a:latin typeface="Cambria Math" panose="02040503050406030204" pitchFamily="18" charset="0"/>
                    <a:ea typeface="Cambria Math"/>
                  </a:rPr>
                  <a:t> 	      </a:t>
                </a:r>
                <a14:m>
                  <m:oMathPara>
                    <m:oMathParaPr>
                      <m:jc/>
                    </m:oMathParaPr>
                    <m:oMath>
                      <m:r>
                        <a:rPr lang="en-US" i="1">
                          <a:latin typeface="Cambria Math" panose="02040503050406030204" pitchFamily="18" charset="0"/>
                          <a:ea typeface="Cambria Math"/>
                        </a:rPr>
                        <m:t>=15.16667−12.25=</m:t>
                      </m:r>
                      <m:r>
                        <a:rPr lang="en-US" i="1" smtClean="0">
                          <a:solidFill>
                            <a:srgbClr val="385D8A"/>
                          </a:solidFill>
                          <a:latin typeface="Cambria Math" panose="02040503050406030204" pitchFamily="18" charset="0"/>
                          <a:ea typeface="Cambria Math"/>
                        </a:rPr>
                        <m:t>2.9167</m:t>
                      </m:r>
                    </m:oMath>
                  </m:oMathPara>
                </a14:m>
                <a:r>
                  <a:rPr lang="en-GB" i="1" smtClean="0">
                    <a:latin typeface="Cambria Math" panose="02040503050406030204" pitchFamily="18" charset="0"/>
                    <a:ea typeface="Cambria Math"/>
                  </a:rPr>
                  <a:t>  </a:t>
                </a:r>
                <a:endParaRPr lang="en-GB" i="1" smtClean="0">
                  <a:latin typeface="Cambria Math" panose="02040503050406030204" pitchFamily="18" charset="0"/>
                  <a:ea typeface="Cambria Math"/>
                </a:endParaRPr>
              </a:p>
              <a:p>
                <a:r>
                  <a:rPr lang="en-US" smtClean="0"/>
                  <a:t>Populations-standardafvigelse:</a:t>
                </a:r>
                <a:br>
                  <a:rPr lang="en-US" smtClean="0"/>
                </a:br>
                <a:r>
                  <a:rPr lang="en-US" smtClean="0"/>
                  <a:t> 	</a:t>
                </a:r>
                <a14:m>
                  <m:oMathPara>
                    <m:oMathParaPr>
                      <m:jc/>
                    </m:oMathParaPr>
                    <m:o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a:rPr>
                            <m:t>2.9167</m:t>
                          </m:r>
                        </m:e>
                      </m:rad>
                      <m:r>
                        <a:rPr lang="en-US" b="0" i="1" smtClean="0">
                          <a:latin typeface="Cambria Math" panose="02040503050406030204" pitchFamily="18" charset="0"/>
                          <a:ea typeface="Cambria Math" panose="02040503050406030204" pitchFamily="18" charset="0"/>
                        </a:rPr>
                        <m:t>=</m:t>
                      </m:r>
                      <m:r>
                        <a:rPr lang="en-US" b="0" i="1" smtClean="0">
                          <a:solidFill>
                            <a:srgbClr val="385D8A"/>
                          </a:solidFill>
                          <a:latin typeface="Cambria Math" panose="02040503050406030204" pitchFamily="18" charset="0"/>
                          <a:ea typeface="Cambria Math" panose="02040503050406030204" pitchFamily="18" charset="0"/>
                        </a:rPr>
                        <m:t>1.7078</m:t>
                      </m:r>
                    </m:oMath>
                  </m:oMathPara>
                </a14:m>
                <a:r>
                  <a:rPr lang="en-US" smtClean="0"/>
                  <a:t> </a:t>
                </a:r>
                <a:endParaRPr lang="en-GB" i="1">
                  <a:latin typeface="Cambria Math" panose="02040503050406030204" pitchFamily="18" charset="0"/>
                  <a:ea typeface="Cambria Math"/>
                </a:endParaRPr>
              </a:p>
              <a:p>
                <a:r>
                  <a:rPr lang="en-US" smtClean="0"/>
                  <a:t>Empirisk interval: </a:t>
                </a:r>
                <a:br>
                  <a:rPr lang="en-US" smtClean="0"/>
                </a:br>
                <a:r>
                  <a:rPr lang="da-DK"/>
                  <a:t>	</a:t>
                </a:r>
                <a14:m>
                  <m:oMathPara>
                    <m:oMathParaPr>
                      <m:jc/>
                    </m:oMathParaPr>
                    <m:oMath>
                      <m:r>
                        <a:rPr lang="da-DK" i="1">
                          <a:latin typeface="Cambria Math"/>
                          <a:ea typeface="Cambria Math"/>
                        </a:rPr>
                        <m:t>𝜇</m:t>
                      </m:r>
                      <m:r>
                        <a:rPr lang="da-DK" i="1">
                          <a:latin typeface="Cambria Math"/>
                          <a:ea typeface="Cambria Math"/>
                        </a:rPr>
                        <m:t>±3</m:t>
                      </m:r>
                      <m:r>
                        <a:rPr lang="da-DK" i="1">
                          <a:latin typeface="Cambria Math"/>
                          <a:ea typeface="Cambria Math"/>
                        </a:rPr>
                        <m:t>𝜎</m:t>
                      </m:r>
                      <m:r>
                        <a:rPr lang="en-US" b="0" i="1" smtClean="0">
                          <a:latin typeface="Cambria Math" panose="02040503050406030204" pitchFamily="18" charset="0"/>
                          <a:ea typeface="Cambria Math"/>
                        </a:rPr>
                        <m:t>=3.5</m:t>
                      </m:r>
                      <m:r>
                        <a:rPr lang="en-US" b="0" i="1" smtClean="0">
                          <a:latin typeface="Cambria Math" panose="02040503050406030204" pitchFamily="18" charset="0"/>
                          <a:ea typeface="Cambria Math" panose="02040503050406030204" pitchFamily="18" charset="0"/>
                        </a:rPr>
                        <m:t>±3∙1.7078=</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−1.6;8.6</m:t>
                          </m:r>
                        </m:e>
                      </m:d>
                      <m:r>
                        <a:rPr lang="en-US" b="0" i="1" smtClean="0">
                          <a:latin typeface="Cambria Math" panose="02040503050406030204" pitchFamily="18" charset="0"/>
                          <a:ea typeface="Cambria Math" panose="02040503050406030204" pitchFamily="18" charset="0"/>
                        </a:rPr>
                        <m:t>=</m:t>
                      </m:r>
                      <m:d>
                        <m:dPr>
                          <m:begChr m:val="["/>
                          <m:sepChr m:val="|"/>
                          <m:endChr m:val="]"/>
                          <m:grow m:val="on"/>
                          <m:shp m:val="centered"/>
                          <m:ctrlPr>
                            <a:rPr lang="en-US" b="0" i="1" smtClean="0">
                              <a:solidFill>
                                <a:srgbClr val="385D8A"/>
                              </a:solidFill>
                              <a:latin typeface="Cambria Math" panose="02040503050406030204" pitchFamily="18" charset="0"/>
                              <a:ea typeface="Cambria Math" panose="02040503050406030204" pitchFamily="18" charset="0"/>
                            </a:rPr>
                          </m:ctrlPr>
                        </m:dPr>
                        <m:e>
                          <m:r>
                            <a:rPr lang="en-US" b="0" i="1" smtClean="0">
                              <a:solidFill>
                                <a:srgbClr val="385D8A"/>
                              </a:solidFill>
                              <a:latin typeface="Cambria Math" panose="02040503050406030204" pitchFamily="18" charset="0"/>
                              <a:ea typeface="Cambria Math" panose="02040503050406030204" pitchFamily="18" charset="0"/>
                            </a:rPr>
                            <m:t>1;6</m:t>
                          </m:r>
                        </m:e>
                      </m:d>
                      <m:r>
                        <a:rPr lang="en-US" b="0" i="1" smtClean="0">
                          <a:latin typeface="Cambria Math" panose="02040503050406030204" pitchFamily="18" charset="0"/>
                          <a:ea typeface="Cambria Math" panose="02040503050406030204" pitchFamily="18" charset="0"/>
                        </a:rPr>
                        <m:t>.</m:t>
                      </m:r>
                    </m:oMath>
                  </m:oMathPara>
                </a14:m>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127</a:t>
            </a:fld>
            <a:endParaRPr lang="da-DK">
              <a:solidFill>
                <a:prstClr val="black">
                  <a:tint val="75000"/>
                </a:prstClr>
              </a:solidFill>
            </a:endParaRPr>
          </a:p>
        </p:txBody>
      </p:sp>
    </p:spTree>
    <p:extLst>
      <p:ext uri="{BB962C8B-B14F-4D97-AF65-F5344CB8AC3E}">
        <p14:creationId xmlns:p14="http://schemas.microsoft.com/office/powerpoint/2010/main" val="2900002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Deskriptorer for binomialfordelingen</a:t>
            </a:r>
            <a:endParaRPr lang="en-GB"/>
          </a:p>
        </p:txBody>
      </p:sp>
      <mc:AlternateContent>
        <mc:Choice Requires="a14">
          <p:sp>
            <p:nvSpPr>
              <p:cNvPr id="3" name="Content Placeholder 2"/>
              <p:cNvSpPr>
                <a:spLocks noGrp="1"/>
              </p:cNvSpPr>
              <p:nvPr>
                <p:ph idx="1"/>
              </p:nvPr>
            </p:nvSpPr>
            <p:spPr/>
            <p:txBody>
              <a:bodyPr/>
              <a:lstStyle/>
              <a:p>
                <a:r>
                  <a:rPr lang="en-US" smtClean="0"/>
                  <a:t>Man kan vise, at deskriptorerne for binomialfordelingen med parametre </a:t>
                </a:r>
                <a14:m>
                  <m:oMathPara>
                    <m:oMathParaPr>
                      <m:jc/>
                    </m:oMathParaPr>
                    <m:oMath>
                      <m:r>
                        <a:rPr lang="en-US" i="1" smtClean="0">
                          <a:latin typeface="Cambria Math" panose="02040503050406030204" pitchFamily="18" charset="0"/>
                        </a:rPr>
                        <m:t>𝑛</m:t>
                      </m:r>
                    </m:oMath>
                  </m:oMathPara>
                </a14:m>
                <a:r>
                  <a:rPr lang="en-US" smtClean="0"/>
                  <a:t> og </a:t>
                </a:r>
                <a14:m>
                  <m:oMathPara>
                    <m:oMathParaPr>
                      <m:jc/>
                    </m:oMathParaPr>
                    <m:oMath>
                      <m:r>
                        <a:rPr lang="en-US" i="1" smtClean="0">
                          <a:latin typeface="Cambria Math" panose="02040503050406030204" pitchFamily="18" charset="0"/>
                        </a:rPr>
                        <m:t>𝑝</m:t>
                      </m:r>
                    </m:oMath>
                  </m:oMathPara>
                </a14:m>
                <a:r>
                  <a:rPr lang="en-US" smtClean="0"/>
                  <a:t> er:</a:t>
                </a:r>
                <a:br>
                  <a:rPr lang="en-US" smtClean="0"/>
                </a:br>
                <a:r>
                  <a:rPr lang="da-DK"/>
                  <a:t> 	</a:t>
                </a:r>
                <a14:m>
                  <m:oMathPara>
                    <m:oMathParaPr>
                      <m:jc/>
                    </m:oMathParaPr>
                    <m:oMath>
                      <m:r>
                        <a:rPr lang="da-DK" i="1">
                          <a:latin typeface="Cambria Math"/>
                          <a:ea typeface="Cambria Math"/>
                        </a:rPr>
                        <m:t>𝜇</m:t>
                      </m:r>
                      <m:r>
                        <a:rPr lang="da-DK" i="1">
                          <a:latin typeface="Cambria Math"/>
                          <a:ea typeface="Cambria Math"/>
                        </a:rPr>
                        <m:t>=</m:t>
                      </m:r>
                      <m:r>
                        <m:rPr>
                          <m:sty m:val="p"/>
                        </m:rPr>
                        <a:rPr lang="da-DK" i="0">
                          <a:latin typeface="Cambria Math"/>
                          <a:ea typeface="Cambria Math"/>
                        </a:rPr>
                        <m:t>E</m:t>
                      </m:r>
                      <m:d>
                        <m:dPr>
                          <m:begChr m:val="("/>
                          <m:sepChr m:val="|"/>
                          <m:endChr m:val=")"/>
                          <m:grow m:val="on"/>
                          <m:shp m:val="centered"/>
                          <m:ctrlPr>
                            <a:rPr lang="da-DK" i="1">
                              <a:latin typeface="Cambria Math" panose="02040503050406030204" pitchFamily="18" charset="0"/>
                              <a:ea typeface="Cambria Math"/>
                            </a:rPr>
                          </m:ctrlPr>
                        </m:dPr>
                        <m:e>
                          <m:r>
                            <a:rPr lang="en-US" b="0" i="1" smtClean="0">
                              <a:latin typeface="Cambria Math" panose="02040503050406030204" pitchFamily="18" charset="0"/>
                              <a:ea typeface="Cambria Math"/>
                            </a:rPr>
                            <m:t>𝑋</m:t>
                          </m:r>
                        </m:e>
                      </m:d>
                      <m:r>
                        <a:rPr lang="da-DK" i="1">
                          <a:latin typeface="Cambria Math"/>
                          <a:ea typeface="Cambria Math"/>
                        </a:rPr>
                        <m:t>=</m:t>
                      </m:r>
                      <m:r>
                        <a:rPr lang="da-DK" i="1">
                          <a:latin typeface="Cambria Math"/>
                          <a:ea typeface="Cambria Math"/>
                        </a:rPr>
                        <m:t>𝑛𝑝</m:t>
                      </m:r>
                    </m:oMath>
                  </m:oMathPara>
                </a14:m>
                <a:br>
                  <a:rPr lang="da-DK" i="1">
                    <a:latin typeface="Cambria Math"/>
                    <a:ea typeface="Cambria Math"/>
                  </a:rPr>
                </a:br>
                <a:r>
                  <a:rPr lang="da-DK" i="1">
                    <a:latin typeface="Cambria Math"/>
                    <a:ea typeface="Cambria Math"/>
                  </a:rPr>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r>
                        <m:rPr>
                          <m:sty m:val="p"/>
                        </m:rPr>
                        <a:rPr lang="da-DK" i="0">
                          <a:latin typeface="Cambria Math"/>
                        </a:rPr>
                        <m:t>Var</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e>
                      </m:d>
                      <m:r>
                        <a:rPr lang="da-DK" i="1">
                          <a:latin typeface="Cambria Math"/>
                        </a:rPr>
                        <m:t>=</m:t>
                      </m:r>
                      <m:r>
                        <a:rPr lang="da-DK" i="1">
                          <a:latin typeface="Cambria Math"/>
                        </a:rPr>
                        <m:t>𝑛𝑝</m:t>
                      </m:r>
                      <m:d>
                        <m:dPr>
                          <m:begChr m:val="("/>
                          <m:sepChr m:val="|"/>
                          <m:endChr m:val=")"/>
                          <m:grow m:val="on"/>
                          <m:shp m:val="centered"/>
                          <m:ctrlPr>
                            <a:rPr lang="da-DK" i="1">
                              <a:latin typeface="Cambria Math" panose="02040503050406030204" pitchFamily="18" charset="0"/>
                            </a:rPr>
                          </m:ctrlPr>
                        </m:dPr>
                        <m:e>
                          <m:r>
                            <a:rPr lang="da-DK" i="1">
                              <a:latin typeface="Cambria Math"/>
                            </a:rPr>
                            <m:t>1−</m:t>
                          </m:r>
                          <m:r>
                            <a:rPr lang="da-DK" i="1">
                              <a:latin typeface="Cambria Math"/>
                            </a:rPr>
                            <m:t>𝑝</m:t>
                          </m:r>
                        </m:e>
                      </m:d>
                    </m:oMath>
                  </m:oMathPara>
                </a14:m>
                <a:br>
                  <a:rPr lang="da-DK" i="1">
                    <a:latin typeface="Cambria Math"/>
                  </a:rPr>
                </a:br>
                <a:r>
                  <a:rPr lang="da-DK" i="1">
                    <a:latin typeface="Cambria Math"/>
                  </a:rPr>
                  <a:t> 	</a:t>
                </a:r>
                <a14:m>
                  <m:oMathPara>
                    <m:oMathParaPr>
                      <m:jc/>
                    </m:oMathParaPr>
                    <m:o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rPr>
                            <m:t>𝑛𝑝</m:t>
                          </m:r>
                          <m:d>
                            <m:dPr>
                              <m:begChr m:val="("/>
                              <m:sepChr m:val="|"/>
                              <m:endChr m:val=")"/>
                              <m:grow m:val="on"/>
                              <m:shp m:val="centered"/>
                              <m:ctrlPr>
                                <a:rPr lang="da-DK" i="1">
                                  <a:latin typeface="Cambria Math" panose="02040503050406030204" pitchFamily="18" charset="0"/>
                                </a:rPr>
                              </m:ctrlPr>
                            </m:dPr>
                            <m:e>
                              <m:r>
                                <a:rPr lang="da-DK" i="1">
                                  <a:latin typeface="Cambria Math"/>
                                </a:rPr>
                                <m:t>1−</m:t>
                              </m:r>
                              <m:r>
                                <a:rPr lang="da-DK" i="1">
                                  <a:latin typeface="Cambria Math"/>
                                </a:rPr>
                                <m:t>𝑝</m:t>
                              </m:r>
                            </m:e>
                          </m:d>
                        </m:e>
                      </m:rad>
                    </m:oMath>
                  </m:oMathPara>
                </a14:m>
                <a:r>
                  <a:rPr lang="da-DK"/>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128</a:t>
            </a:fld>
            <a:endParaRPr lang="da-DK">
              <a:solidFill>
                <a:prstClr val="black">
                  <a:tint val="75000"/>
                </a:prstClr>
              </a:solidFill>
            </a:endParaRPr>
          </a:p>
        </p:txBody>
      </p:sp>
    </p:spTree>
    <p:extLst>
      <p:ext uri="{BB962C8B-B14F-4D97-AF65-F5344CB8AC3E}">
        <p14:creationId xmlns:p14="http://schemas.microsoft.com/office/powerpoint/2010/main" val="1057534216"/>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 Opgave: Metaltræthed i stålbjælker</a:t>
            </a:r>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129</a:t>
            </a:fld>
            <a:endParaRPr lang="da-DK">
              <a:solidFill>
                <a:prstClr val="black">
                  <a:tint val="75000"/>
                </a:prstClr>
              </a:solidFill>
            </a:endParaRPr>
          </a:p>
        </p:txBody>
      </p:sp>
      <p:pic>
        <p:nvPicPr>
          <p:cNvPr id="5" name="Picture 4"/>
          <p:cNvPicPr>
            <a:picLocks noChangeAspect="1"/>
          </p:cNvPicPr>
          <p:nvPr/>
        </p:nvPicPr>
        <p:blipFill>
          <a:blip r:embed="rId2"/>
          <a:srcRect t="8420"/>
          <a:stretch>
            <a:fillRect/>
          </a:stretch>
        </p:blipFill>
        <p:spPr>
          <a:xfrm>
            <a:off x="683568" y="1127714"/>
            <a:ext cx="8001064" cy="55443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7645282"/>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Introduktion til statistik</a:t>
            </a:r>
          </a:p>
        </p:txBody>
      </p:sp>
      <p:sp>
        <p:nvSpPr>
          <p:cNvPr id="3" name="Content Placeholder 2"/>
          <p:cNvSpPr>
            <a:spLocks noGrp="1"/>
          </p:cNvSpPr>
          <p:nvPr>
            <p:ph idx="1"/>
          </p:nvPr>
        </p:nvSpPr>
        <p:spPr/>
        <p:txBody>
          <a:bodyPr/>
          <a:lstStyle/>
          <a:p>
            <a:r>
              <a:rPr lang="da-DK"/>
              <a:t>Lave et datasæt</a:t>
            </a:r>
          </a:p>
          <a:p>
            <a:r>
              <a:rPr lang="da-DK"/>
              <a:t>Beskrive datasættet ved grundlæggende statistiske mål</a:t>
            </a:r>
          </a:p>
          <a:p>
            <a:r>
              <a:rPr lang="da-DK"/>
              <a:t>Tale om hvad statistik er, og hvad det bruges til.</a:t>
            </a:r>
          </a:p>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13</a:t>
            </a:fld>
            <a:endParaRPr lang="da-DK"/>
          </a:p>
        </p:txBody>
      </p:sp>
    </p:spTree>
    <p:extLst>
      <p:ext uri="{BB962C8B-B14F-4D97-AF65-F5344CB8AC3E}">
        <p14:creationId xmlns:p14="http://schemas.microsoft.com/office/powerpoint/2010/main" val="1348891271"/>
      </p:ext>
    </p:extLst>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Poisson-fordelingen</a:t>
            </a:r>
            <a:endParaRPr lang="da-DK"/>
          </a:p>
        </p:txBody>
      </p:sp>
      <mc:AlternateContent>
        <mc:Choice Requires="a14">
          <p:sp>
            <p:nvSpPr>
              <p:cNvPr id="3" name="Content Placeholder 2"/>
              <p:cNvSpPr>
                <a:spLocks noGrp="1"/>
              </p:cNvSpPr>
              <p:nvPr>
                <p:ph idx="1"/>
              </p:nvPr>
            </p:nvSpPr>
            <p:spPr/>
            <p:txBody>
              <a:bodyPr/>
              <a:lstStyle/>
              <a:p>
                <a:r>
                  <a:rPr lang="da-DK" sz="2000" smtClean="0"/>
                  <a:t>En fabrik producerer i gennemsnit </a:t>
                </a:r>
                <a14:m>
                  <m:oMathPara>
                    <m:oMathParaPr>
                      <m:jc/>
                    </m:oMathParaPr>
                    <m:oMath>
                      <m:r>
                        <a:rPr lang="da-DK" sz="2000" i="1" smtClean="0">
                          <a:latin typeface="Cambria Math" panose="02040503050406030204" pitchFamily="18" charset="0"/>
                        </a:rPr>
                        <m:t>4.2</m:t>
                      </m:r>
                    </m:oMath>
                  </m:oMathPara>
                </a14:m>
                <a:r>
                  <a:rPr lang="da-DK" sz="2000" smtClean="0"/>
                  <a:t> defekte produkter om dagen. Hvad er sandsynligheden for at den producerer præcis </a:t>
                </a:r>
                <a14:m>
                  <m:oMathPara>
                    <m:oMathParaPr>
                      <m:jc/>
                    </m:oMathParaPr>
                    <m:oMath>
                      <m:r>
                        <a:rPr lang="da-DK" sz="2000" i="1" smtClean="0">
                          <a:latin typeface="Cambria Math" panose="02040503050406030204" pitchFamily="18" charset="0"/>
                        </a:rPr>
                        <m:t>7</m:t>
                      </m:r>
                    </m:oMath>
                  </m:oMathPara>
                </a14:m>
                <a:r>
                  <a:rPr lang="da-DK" sz="2000" smtClean="0"/>
                  <a:t> defekte i morgen?</a:t>
                </a:r>
              </a:p>
              <a:p>
                <a:r>
                  <a:rPr lang="da-DK" sz="2000" err="1" smtClean="0">
                    <a:solidFill>
                      <a:schemeClr val="tx2"/>
                    </a:solidFill>
                  </a:rPr>
                  <a:t>Poisson-fordelingen</a:t>
                </a:r>
                <a:r>
                  <a:rPr lang="da-DK" sz="2000" smtClean="0"/>
                  <a:t> bruges, når man tæller antal ‘succes’er’ (</a:t>
                </a:r>
                <a14:m>
                  <m:oMathPara>
                    <m:oMathParaPr>
                      <m:jc/>
                    </m:oMathParaPr>
                    <m:oMath>
                      <m:r>
                        <a:rPr lang="da-DK" sz="2000" i="1" smtClean="0">
                          <a:latin typeface="Cambria Math" panose="02040503050406030204" pitchFamily="18" charset="0"/>
                        </a:rPr>
                        <m:t>𝑥</m:t>
                      </m:r>
                    </m:oMath>
                  </m:oMathPara>
                </a14:m>
                <a:r>
                  <a:rPr lang="da-DK" sz="2000" smtClean="0"/>
                  <a:t>) og kender det forventede antal pr. enhed eller tidsrum (</a:t>
                </a:r>
                <a14:m>
                  <m:oMathPara>
                    <m:oMathParaPr>
                      <m:jc/>
                    </m:oMathParaPr>
                    <m:oMath>
                      <m:r>
                        <a:rPr lang="el-GR" sz="2000" i="1" smtClean="0">
                          <a:latin typeface="Cambria Math" panose="02040503050406030204" pitchFamily="18" charset="0"/>
                          <a:ea typeface="Cambria Math" panose="02040503050406030204" pitchFamily="18" charset="0"/>
                        </a:rPr>
                        <m:t>𝜆</m:t>
                      </m:r>
                    </m:oMath>
                  </m:oMathPara>
                </a14:m>
                <a:r>
                  <a:rPr lang="da-DK" sz="2000" smtClean="0"/>
                  <a:t>)</a:t>
                </a:r>
              </a:p>
              <a:p>
                <a:r>
                  <a:rPr lang="da-DK" sz="2000" smtClean="0"/>
                  <a:t>Sandsynlighedsfunktionen for Poisson-fordelingen er:</a:t>
                </a:r>
                <a:br>
                  <a:rPr lang="da-DK" sz="2000" smtClean="0"/>
                </a:br>
                <a:r>
                  <a:rPr lang="da-DK" sz="2000" smtClean="0"/>
                  <a:t> 	</a:t>
                </a:r>
                <a14:m>
                  <m:oMathPara>
                    <m:oMathParaPr>
                      <m:jc/>
                    </m:oMathParaPr>
                    <m:oMath>
                      <m:r>
                        <a:rPr lang="en-US" sz="2000" b="0" i="1" smtClean="0">
                          <a:latin typeface="Cambria Math" panose="02040503050406030204" pitchFamily="18" charset="0"/>
                        </a:rPr>
                        <m:t>𝑓</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𝜆</m:t>
                          </m:r>
                        </m:e>
                      </m:d>
                      <m:r>
                        <a:rPr lang="en-US" sz="2000" b="0" i="1" smtClean="0">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da-DK" sz="2000" i="1">
                                  <a:latin typeface="Cambria Math"/>
                                  <a:ea typeface="Cambria Math"/>
                                </a:rPr>
                                <m:t>𝜆</m:t>
                              </m:r>
                            </m:e>
                            <m:sup>
                              <m:r>
                                <a:rPr lang="en-US" sz="2000" b="0" i="1" smtClean="0">
                                  <a:latin typeface="Cambria Math" panose="02040503050406030204" pitchFamily="18" charset="0"/>
                                </a:rPr>
                                <m:t>𝑥</m:t>
                              </m:r>
                            </m:sup>
                          </m:sSup>
                        </m:num>
                        <m:den>
                          <m:r>
                            <a:rPr lang="en-US" sz="2000" b="0" i="1" smtClean="0">
                              <a:latin typeface="Cambria Math" panose="02040503050406030204" pitchFamily="18" charset="0"/>
                            </a:rPr>
                            <m:t>𝑥</m:t>
                          </m:r>
                          <m:r>
                            <a:rPr lang="da-DK" sz="2000" i="1">
                              <a:latin typeface="Cambria Math"/>
                            </a:rPr>
                            <m:t>!</m:t>
                          </m:r>
                        </m:den>
                      </m:f>
                      <m:sSup>
                        <m:sSupPr>
                          <m:ctrlPr>
                            <a:rPr lang="da-DK" sz="2000" i="1">
                              <a:latin typeface="Cambria Math" panose="02040503050406030204" pitchFamily="18" charset="0"/>
                            </a:rPr>
                          </m:ctrlPr>
                        </m:sSupPr>
                        <m:e>
                          <m:r>
                            <a:rPr lang="da-DK" sz="2000" i="1">
                              <a:latin typeface="Cambria Math"/>
                            </a:rPr>
                            <m:t>𝑒</m:t>
                          </m:r>
                        </m:e>
                        <m:sup>
                          <m:r>
                            <a:rPr lang="da-DK" sz="2000" i="1">
                              <a:latin typeface="Cambria Math"/>
                            </a:rPr>
                            <m:t>−</m:t>
                          </m:r>
                          <m:r>
                            <a:rPr lang="da-DK" sz="2000" i="1">
                              <a:latin typeface="Cambria Math"/>
                              <a:ea typeface="Cambria Math"/>
                            </a:rPr>
                            <m:t>𝜆</m:t>
                          </m:r>
                        </m:sup>
                      </m:sSup>
                      <m:r>
                        <m:rPr>
                          <m:sty m:val="p"/>
                        </m:rPr>
                        <a:rPr lang="en-US" sz="2000" b="0" i="0" smtClean="0">
                          <a:latin typeface="Cambria Math" panose="02040503050406030204" pitchFamily="18" charset="0"/>
                          <a:ea typeface="Cambria Math"/>
                        </a:rPr>
                        <m:t>       </m:t>
                      </m:r>
                      <m:r>
                        <m:rPr>
                          <m:sty m:val="p"/>
                        </m:rPr>
                        <a:rPr lang="da-DK" sz="2000">
                          <a:latin typeface="Cambria Math"/>
                        </a:rPr>
                        <m:t>for</m:t>
                      </m:r>
                      <m:r>
                        <a:rPr lang="da-DK" sz="2000" i="1">
                          <a:latin typeface="Cambria Math"/>
                        </a:rPr>
                        <m:t> </m:t>
                      </m:r>
                      <m:r>
                        <a:rPr lang="en-US" sz="2000" b="0" i="1" smtClean="0">
                          <a:latin typeface="Cambria Math" panose="02040503050406030204" pitchFamily="18" charset="0"/>
                        </a:rPr>
                        <m:t>𝑥</m:t>
                      </m:r>
                      <m:r>
                        <a:rPr lang="da-DK" sz="2000" i="1">
                          <a:latin typeface="Cambria Math"/>
                        </a:rPr>
                        <m:t>=0,1,2,…</m:t>
                      </m:r>
                      <m:r>
                        <m:rPr>
                          <m:sty m:val="p"/>
                        </m:rPr>
                        <a:rPr lang="da-DK" sz="2000">
                          <a:latin typeface="Cambria Math"/>
                        </a:rPr>
                        <m:t> </m:t>
                      </m:r>
                      <m:r>
                        <m:rPr>
                          <m:sty m:val="p"/>
                        </m:rPr>
                        <a:rPr lang="da-DK" sz="2000">
                          <a:latin typeface="Cambria Math"/>
                        </a:rPr>
                        <m:t>og</m:t>
                      </m:r>
                      <m:r>
                        <a:rPr lang="da-DK" sz="2000" i="1">
                          <a:latin typeface="Cambria Math"/>
                        </a:rPr>
                        <m:t>  </m:t>
                      </m:r>
                      <m:r>
                        <a:rPr lang="da-DK" sz="2000" i="1">
                          <a:latin typeface="Cambria Math"/>
                          <a:ea typeface="Cambria Math"/>
                        </a:rPr>
                        <m:t>𝜆</m:t>
                      </m:r>
                      <m:r>
                        <a:rPr lang="da-DK" sz="2000" i="1">
                          <a:latin typeface="Cambria Math"/>
                          <a:ea typeface="Cambria Math"/>
                        </a:rPr>
                        <m:t>&gt;0</m:t>
                      </m:r>
                    </m:oMath>
                  </m:oMathPara>
                </a14:m>
                <a:r>
                  <a:rPr lang="en-US" sz="2000" smtClean="0"/>
                  <a:t> </a:t>
                </a:r>
                <a:br>
                  <a:rPr lang="en-US" sz="2000" smtClean="0"/>
                </a:br>
                <a:r>
                  <a:rPr lang="en-US" sz="1200" smtClean="0"/>
                  <a:t> </a:t>
                </a:r>
              </a:p>
              <a:p>
                <a:r>
                  <a:rPr lang="en-US" sz="2000" smtClean="0"/>
                  <a:t>Bemærk, at </a:t>
                </a:r>
                <a14:m>
                  <m:oMathPara>
                    <m:oMathParaPr>
                      <m:jc/>
                    </m:oMathParaPr>
                    <m:oMath>
                      <m:r>
                        <a:rPr lang="en-US" sz="2000" i="1">
                          <a:latin typeface="Cambria Math" panose="02040503050406030204" pitchFamily="18" charset="0"/>
                        </a:rPr>
                        <m:t>𝑥</m:t>
                      </m:r>
                    </m:oMath>
                  </m:oMathPara>
                </a14:m>
                <a:r>
                  <a:rPr lang="en-US" sz="2000" smtClean="0"/>
                  <a:t> ikke har en øvre grænse, i modsætning til binomialfordelingen, hvor </a:t>
                </a:r>
                <a14:m>
                  <m:oMathPara>
                    <m:oMathParaPr>
                      <m:jc/>
                    </m:oMathParaPr>
                    <m:oMath>
                      <m:r>
                        <m:rPr>
                          <m:sty m:val="p"/>
                        </m:rPr>
                        <a:rPr lang="en-US" sz="2000" b="0" i="0"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oMath>
                  </m:oMathPara>
                </a14:m>
                <a:endParaRPr lang="da-DK" sz="2000" smtClean="0"/>
              </a:p>
              <a:p>
                <a:r>
                  <a:rPr lang="da-DK" sz="2000" smtClean="0"/>
                  <a:t>Eksemplet: </a:t>
                </a:r>
                <a14:m>
                  <m:oMathPara>
                    <m:oMathParaPr>
                      <m:jc/>
                    </m:oMathParaPr>
                    <m:oMath>
                      <m:r>
                        <a:rPr lang="en-US" sz="2000" i="1">
                          <a:latin typeface="Cambria Math" panose="02040503050406030204" pitchFamily="18" charset="0"/>
                        </a:rPr>
                        <m:t>𝑓</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7</m:t>
                          </m:r>
                          <m:r>
                            <a:rPr lang="en-US" sz="2000" i="1">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4.2</m:t>
                          </m:r>
                        </m:e>
                      </m:d>
                      <m:r>
                        <a:rPr lang="en-US" sz="2000" i="1">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en-US" sz="2000" b="0" i="1" smtClean="0">
                                  <a:latin typeface="Cambria Math" panose="02040503050406030204" pitchFamily="18" charset="0"/>
                                  <a:ea typeface="Cambria Math"/>
                                </a:rPr>
                                <m:t>(4.2)</m:t>
                              </m:r>
                            </m:e>
                            <m:sup>
                              <m:r>
                                <a:rPr lang="en-US" sz="2000" b="0" i="1" smtClean="0">
                                  <a:latin typeface="Cambria Math" panose="02040503050406030204" pitchFamily="18" charset="0"/>
                                  <a:ea typeface="Cambria Math"/>
                                </a:rPr>
                                <m:t>7</m:t>
                              </m:r>
                            </m:sup>
                          </m:sSup>
                        </m:num>
                        <m:den>
                          <m:r>
                            <a:rPr lang="en-US" sz="2000" b="0" i="1" smtClean="0">
                              <a:latin typeface="Cambria Math" panose="02040503050406030204" pitchFamily="18" charset="0"/>
                            </a:rPr>
                            <m:t>7</m:t>
                          </m:r>
                          <m:r>
                            <a:rPr lang="da-DK" sz="2000" i="1">
                              <a:latin typeface="Cambria Math"/>
                            </a:rPr>
                            <m:t>!</m:t>
                          </m:r>
                        </m:den>
                      </m:f>
                      <m:sSup>
                        <m:sSupPr>
                          <m:ctrlPr>
                            <a:rPr lang="da-DK" sz="2000" i="1">
                              <a:latin typeface="Cambria Math" panose="02040503050406030204" pitchFamily="18" charset="0"/>
                            </a:rPr>
                          </m:ctrlPr>
                        </m:sSupPr>
                        <m:e>
                          <m:r>
                            <a:rPr lang="da-DK" sz="2000" i="1">
                              <a:latin typeface="Cambria Math"/>
                            </a:rPr>
                            <m:t>𝑒</m:t>
                          </m:r>
                        </m:e>
                        <m:sup>
                          <m:r>
                            <a:rPr lang="da-DK" sz="2000" i="1">
                              <a:latin typeface="Cambria Math"/>
                            </a:rPr>
                            <m:t>−</m:t>
                          </m:r>
                          <m:r>
                            <a:rPr lang="en-US" sz="2000" b="0" i="1" smtClean="0">
                              <a:latin typeface="Cambria Math" panose="02040503050406030204" pitchFamily="18" charset="0"/>
                              <a:ea typeface="Cambria Math"/>
                            </a:rPr>
                            <m:t>(4.2)</m:t>
                          </m:r>
                        </m:sup>
                      </m:sSup>
                      <m:r>
                        <a:rPr lang="en-US" sz="2000" b="0" i="1" smtClean="0">
                          <a:latin typeface="Cambria Math" panose="02040503050406030204" pitchFamily="18" charset="0"/>
                          <a:ea typeface="Cambria Math"/>
                        </a:rPr>
                        <m:t>=0.0686</m:t>
                      </m:r>
                    </m:oMath>
                  </m:oMathPara>
                </a14:m>
                <a:br>
                  <a:rPr lang="da-DK" sz="2000" smtClean="0"/>
                </a:br>
                <a:endParaRPr lang="da-DK" sz="2000" smtClean="0"/>
              </a:p>
              <a:p>
                <a:r>
                  <a:rPr lang="da-DK" sz="2000" smtClean="0"/>
                  <a:t>Middelværdi, varians og standardafvigelse for Poisson-fordelingen: </a:t>
                </a:r>
                <a:br>
                  <a:rPr lang="da-DK" sz="2000" smtClean="0"/>
                </a:br>
                <a:r>
                  <a:rPr lang="da-DK" sz="2000"/>
                  <a:t> 	</a:t>
                </a:r>
                <a14:m>
                  <m:oMathPara>
                    <m:oMathParaPr>
                      <m:jc/>
                    </m:oMathParaPr>
                    <m:oMath>
                      <m:r>
                        <a:rPr lang="da-DK" sz="2000" i="1">
                          <a:latin typeface="Cambria Math"/>
                          <a:ea typeface="Cambria Math"/>
                        </a:rPr>
                        <m:t>𝜇</m:t>
                      </m:r>
                      <m:r>
                        <a:rPr lang="da-DK" sz="2000" i="1">
                          <a:latin typeface="Cambria Math"/>
                          <a:ea typeface="Cambria Math"/>
                        </a:rPr>
                        <m:t>=</m:t>
                      </m:r>
                      <m:r>
                        <m:rPr>
                          <m:sty m:val="p"/>
                        </m:rPr>
                        <a:rPr lang="da-DK" sz="2000" i="0">
                          <a:latin typeface="Cambria Math"/>
                          <a:ea typeface="Cambria Math"/>
                        </a:rPr>
                        <m:t>E</m:t>
                      </m:r>
                      <m:d>
                        <m:dPr>
                          <m:begChr m:val="("/>
                          <m:sepChr m:val="|"/>
                          <m:endChr m:val=")"/>
                          <m:grow m:val="on"/>
                          <m:shp m:val="centered"/>
                          <m:ctrlPr>
                            <a:rPr lang="da-DK" sz="2000" i="1">
                              <a:latin typeface="Cambria Math" panose="02040503050406030204" pitchFamily="18" charset="0"/>
                              <a:ea typeface="Cambria Math"/>
                            </a:rPr>
                          </m:ctrlPr>
                        </m:dPr>
                        <m:e>
                          <m:r>
                            <a:rPr lang="en-US" sz="2000" b="0" i="1" smtClean="0">
                              <a:latin typeface="Cambria Math" panose="02040503050406030204" pitchFamily="18" charset="0"/>
                              <a:ea typeface="Cambria Math"/>
                            </a:rPr>
                            <m:t>𝑋</m:t>
                          </m:r>
                        </m:e>
                      </m:d>
                      <m:r>
                        <a:rPr lang="da-DK" sz="2000" i="1">
                          <a:latin typeface="Cambria Math"/>
                          <a:ea typeface="Cambria Math"/>
                        </a:rPr>
                        <m:t>=</m:t>
                      </m:r>
                      <m:r>
                        <a:rPr lang="da-DK" sz="2000" i="1">
                          <a:latin typeface="Cambria Math"/>
                          <a:ea typeface="Cambria Math"/>
                        </a:rPr>
                        <m:t>𝜆</m:t>
                      </m:r>
                    </m:oMath>
                  </m:oMathPara>
                </a14:m>
                <a:br>
                  <a:rPr lang="da-DK" sz="2000" i="1">
                    <a:latin typeface="Cambria Math"/>
                    <a:ea typeface="Cambria Math"/>
                  </a:rPr>
                </a:br>
                <a:r>
                  <a:rPr lang="da-DK" sz="2000" i="1">
                    <a:latin typeface="Cambria Math"/>
                    <a:ea typeface="Cambria Math"/>
                  </a:rPr>
                  <a:t> 	</a:t>
                </a:r>
                <a14:m>
                  <m:oMathPara>
                    <m:oMathParaPr>
                      <m:jc/>
                    </m:oMathParaPr>
                    <m:oMath>
                      <m:sSup>
                        <m:sSupPr>
                          <m:ctrlPr>
                            <a:rPr lang="da-DK" sz="2000" i="1">
                              <a:latin typeface="Cambria Math" panose="02040503050406030204" pitchFamily="18" charset="0"/>
                            </a:rPr>
                          </m:ctrlPr>
                        </m:sSupPr>
                        <m:e>
                          <m:r>
                            <a:rPr lang="da-DK" sz="2000" i="1">
                              <a:latin typeface="Cambria Math"/>
                              <a:ea typeface="Cambria Math"/>
                            </a:rPr>
                            <m:t>𝜎</m:t>
                          </m:r>
                        </m:e>
                        <m:sup>
                          <m:r>
                            <a:rPr lang="da-DK" sz="2000" i="1">
                              <a:latin typeface="Cambria Math"/>
                            </a:rPr>
                            <m:t>2</m:t>
                          </m:r>
                        </m:sup>
                      </m:sSup>
                      <m:r>
                        <a:rPr lang="da-DK" sz="2000" i="1">
                          <a:latin typeface="Cambria Math"/>
                        </a:rPr>
                        <m:t>=</m:t>
                      </m:r>
                      <m:r>
                        <m:rPr>
                          <m:sty m:val="p"/>
                        </m:rPr>
                        <a:rPr lang="da-DK" sz="2000" i="0">
                          <a:latin typeface="Cambria Math"/>
                        </a:rPr>
                        <m:t>Var</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e>
                      </m:d>
                      <m:r>
                        <a:rPr lang="da-DK" sz="2000" i="1">
                          <a:latin typeface="Cambria Math"/>
                        </a:rPr>
                        <m:t>=</m:t>
                      </m:r>
                      <m:r>
                        <a:rPr lang="da-DK" sz="2000" i="1">
                          <a:latin typeface="Cambria Math"/>
                          <a:ea typeface="Cambria Math"/>
                        </a:rPr>
                        <m:t>𝜆</m:t>
                      </m:r>
                    </m:oMath>
                  </m:oMathPara>
                </a14:m>
                <a:br>
                  <a:rPr lang="da-DK" sz="2000" i="1">
                    <a:latin typeface="Cambria Math"/>
                  </a:rPr>
                </a:br>
                <a:r>
                  <a:rPr lang="da-DK" sz="2000" i="1">
                    <a:latin typeface="Cambria Math"/>
                  </a:rPr>
                  <a:t> 	</a:t>
                </a:r>
                <a14:m>
                  <m:oMathPara>
                    <m:oMathParaPr>
                      <m:jc/>
                    </m:oMathParaPr>
                    <m:oMath>
                      <m:r>
                        <a:rPr lang="da-DK" sz="2000" i="1">
                          <a:latin typeface="Cambria Math"/>
                          <a:ea typeface="Cambria Math"/>
                        </a:rPr>
                        <m:t>𝜎</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𝜆</m:t>
                          </m:r>
                        </m:e>
                      </m:rad>
                    </m:oMath>
                  </m:oMathPara>
                </a14:m>
                <a:r>
                  <a:rPr lang="da-DK" sz="2000" smtClean="0"/>
                  <a:t>.</a:t>
                </a:r>
                <a:br>
                  <a:rPr lang="da-DK" sz="2000" smtClean="0"/>
                </a:br>
                <a:br>
                  <a:rPr lang="da-DK" sz="2000"/>
                </a:b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49" r="-796"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130</a:t>
            </a:fld>
            <a:endParaRPr lang="da-DK"/>
          </a:p>
        </p:txBody>
      </p:sp>
    </p:spTree>
    <p:extLst>
      <p:ext uri="{BB962C8B-B14F-4D97-AF65-F5344CB8AC3E}">
        <p14:creationId xmlns:p14="http://schemas.microsoft.com/office/powerpoint/2010/main" val="18309198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Poisson-fordelingen</a:t>
            </a:r>
            <a:endParaRPr lang="da-DK"/>
          </a:p>
        </p:txBody>
      </p:sp>
      <mc:AlternateContent>
        <mc:Choice Requires="a14">
          <p:sp>
            <p:nvSpPr>
              <p:cNvPr id="3" name="Content Placeholder 2"/>
              <p:cNvSpPr>
                <a:spLocks noGrp="1"/>
              </p:cNvSpPr>
              <p:nvPr>
                <p:ph idx="1"/>
              </p:nvPr>
            </p:nvSpPr>
            <p:spPr/>
            <p:txBody>
              <a:bodyPr/>
              <a:lstStyle/>
              <a:p>
                <a:pPr marL="0" indent="0">
                  <a:buNone/>
                </a:pPr>
                <a:r>
                  <a:rPr lang="da-DK" smtClean="0"/>
                  <a:t>Afhængighed af </a:t>
                </a:r>
                <a14:m>
                  <m:oMathPara>
                    <m:oMathParaPr>
                      <m:jc/>
                    </m:oMathParaPr>
                    <m:oMath>
                      <m:r>
                        <a:rPr lang="el-GR" sz="2400" i="1">
                          <a:latin typeface="Cambria Math" panose="02040503050406030204" pitchFamily="18" charset="0"/>
                          <a:ea typeface="Cambria Math" panose="02040503050406030204" pitchFamily="18" charset="0"/>
                        </a:rPr>
                        <m:t>𝜆</m:t>
                      </m:r>
                    </m:oMath>
                  </m:oMathPara>
                </a14:m>
                <a:r>
                  <a:rPr lang="da-DK" smtClean="0"/>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22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131</a:t>
            </a:fld>
            <a:endParaRPr lang="da-DK"/>
          </a:p>
        </p:txBody>
      </p:sp>
      <p:pic>
        <p:nvPicPr>
          <p:cNvPr id="5" name="Picture 4"/>
          <p:cNvPicPr>
            <a:picLocks noChangeAspect="1"/>
          </p:cNvPicPr>
          <p:nvPr/>
        </p:nvPicPr>
        <p:blipFill>
          <a:blip r:embed="rId4"/>
          <a:stretch>
            <a:fillRect/>
          </a:stretch>
        </p:blipFill>
        <p:spPr>
          <a:xfrm>
            <a:off x="1443229" y="1916832"/>
            <a:ext cx="6225115" cy="468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009341"/>
      </p:ext>
    </p:extLst>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PDF OG CDF for Poisson-fordelingen</a:t>
            </a:r>
            <a:endParaRPr lang="en-GB"/>
          </a:p>
        </p:txBody>
      </p:sp>
      <mc:AlternateContent>
        <mc:Choice Requires="a14">
          <p:sp>
            <p:nvSpPr>
              <p:cNvPr id="3" name="Content Placeholder 2"/>
              <p:cNvSpPr>
                <a:spLocks noGrp="1"/>
              </p:cNvSpPr>
              <p:nvPr>
                <p:ph idx="1"/>
              </p:nvPr>
            </p:nvSpPr>
            <p:spPr/>
            <p:txBody>
              <a:bodyPr/>
              <a:lstStyle/>
              <a:p>
                <a:r>
                  <a:rPr lang="en-US" smtClean="0"/>
                  <a:t>Sandsynlighedsfunktion PDF: </a:t>
                </a:r>
                <a14:m>
                  <m:oMathPara>
                    <m:oMathParaPr>
                      <m:jc/>
                    </m:oMathParaPr>
                    <m:o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br>
                  <a:rPr lang="en-US" smtClean="0"/>
                </a:br>
                <a:r>
                  <a:rPr lang="en-US" smtClean="0"/>
                  <a:t> 	</a:t>
                </a:r>
                <a14:m>
                  <m:oMathPara>
                    <m:oMathParaPr>
                      <m:jc/>
                    </m:oMathParaPr>
                    <m:oMath>
                      <m:r>
                        <a:rPr lang="en-US" sz="2000" i="1">
                          <a:latin typeface="Cambria Math" panose="02040503050406030204" pitchFamily="18" charset="0"/>
                        </a:rPr>
                        <m:t>𝑓</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e>
                      </m:d>
                      <m:r>
                        <a:rPr lang="en-US" sz="2000" i="1">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da-DK" sz="2000" i="1">
                                  <a:latin typeface="Cambria Math"/>
                                  <a:ea typeface="Cambria Math"/>
                                </a:rPr>
                                <m:t>𝜆</m:t>
                              </m:r>
                            </m:e>
                            <m:sup>
                              <m:r>
                                <a:rPr lang="en-US" sz="2000" i="1">
                                  <a:latin typeface="Cambria Math" panose="02040503050406030204" pitchFamily="18" charset="0"/>
                                </a:rPr>
                                <m:t>𝑥</m:t>
                              </m:r>
                            </m:sup>
                          </m:sSup>
                        </m:num>
                        <m:den>
                          <m:r>
                            <a:rPr lang="en-US" sz="2000" i="1">
                              <a:latin typeface="Cambria Math" panose="02040503050406030204" pitchFamily="18" charset="0"/>
                            </a:rPr>
                            <m:t>𝑥</m:t>
                          </m:r>
                          <m:r>
                            <a:rPr lang="da-DK" sz="2000" i="1">
                              <a:latin typeface="Cambria Math"/>
                            </a:rPr>
                            <m:t>!</m:t>
                          </m:r>
                        </m:den>
                      </m:f>
                      <m:sSup>
                        <m:sSupPr>
                          <m:ctrlPr>
                            <a:rPr lang="da-DK" sz="2000" i="1">
                              <a:latin typeface="Cambria Math" panose="02040503050406030204" pitchFamily="18" charset="0"/>
                            </a:rPr>
                          </m:ctrlPr>
                        </m:sSupPr>
                        <m:e>
                          <m:r>
                            <a:rPr lang="da-DK" sz="2000" i="1">
                              <a:latin typeface="Cambria Math"/>
                            </a:rPr>
                            <m:t>𝑒</m:t>
                          </m:r>
                        </m:e>
                        <m:sup>
                          <m:r>
                            <a:rPr lang="da-DK" sz="2000" i="1">
                              <a:latin typeface="Cambria Math"/>
                            </a:rPr>
                            <m:t>−</m:t>
                          </m:r>
                          <m:r>
                            <a:rPr lang="da-DK" sz="2000" i="1">
                              <a:latin typeface="Cambria Math"/>
                              <a:ea typeface="Cambria Math"/>
                            </a:rPr>
                            <m:t>𝜆</m:t>
                          </m:r>
                        </m:sup>
                      </m:sSup>
                      <m:r>
                        <m:rPr>
                          <m:sty m:val="p"/>
                        </m:rPr>
                        <a:rPr lang="en-US" sz="2000">
                          <a:latin typeface="Cambria Math" panose="02040503050406030204" pitchFamily="18" charset="0"/>
                          <a:ea typeface="Cambria Math"/>
                        </a:rPr>
                        <m:t>       </m:t>
                      </m:r>
                      <m:r>
                        <m:rPr>
                          <m:sty m:val="p"/>
                        </m:rPr>
                        <a:rPr lang="da-DK" sz="2000">
                          <a:latin typeface="Cambria Math"/>
                        </a:rPr>
                        <m:t>for</m:t>
                      </m:r>
                      <m:r>
                        <a:rPr lang="da-DK" sz="2000" i="1">
                          <a:latin typeface="Cambria Math"/>
                        </a:rPr>
                        <m:t> </m:t>
                      </m:r>
                      <m:r>
                        <a:rPr lang="en-US" sz="2000" i="1">
                          <a:latin typeface="Cambria Math" panose="02040503050406030204" pitchFamily="18" charset="0"/>
                        </a:rPr>
                        <m:t>𝑥</m:t>
                      </m:r>
                      <m:r>
                        <a:rPr lang="da-DK" sz="2000" i="1">
                          <a:latin typeface="Cambria Math"/>
                        </a:rPr>
                        <m:t>=0,1,2,…</m:t>
                      </m:r>
                      <m:r>
                        <m:rPr>
                          <m:sty m:val="p"/>
                        </m:rPr>
                        <a:rPr lang="da-DK" sz="2000">
                          <a:latin typeface="Cambria Math"/>
                        </a:rPr>
                        <m:t> </m:t>
                      </m:r>
                      <m:r>
                        <m:rPr>
                          <m:sty m:val="p"/>
                        </m:rPr>
                        <a:rPr lang="da-DK" sz="2000">
                          <a:latin typeface="Cambria Math"/>
                        </a:rPr>
                        <m:t>og</m:t>
                      </m:r>
                      <m:r>
                        <a:rPr lang="da-DK" sz="2000" i="1">
                          <a:latin typeface="Cambria Math"/>
                        </a:rPr>
                        <m:t>  </m:t>
                      </m:r>
                      <m:r>
                        <a:rPr lang="da-DK" sz="2000" i="1">
                          <a:latin typeface="Cambria Math"/>
                          <a:ea typeface="Cambria Math"/>
                        </a:rPr>
                        <m:t>𝜆</m:t>
                      </m:r>
                      <m:r>
                        <a:rPr lang="da-DK" sz="2000" i="1">
                          <a:latin typeface="Cambria Math"/>
                          <a:ea typeface="Cambria Math"/>
                        </a:rPr>
                        <m:t>&gt;0</m:t>
                      </m:r>
                      <m:r>
                        <m:rPr>
                          <m:sty m:val="p"/>
                        </m:rPr>
                        <a:rPr lang="en-GB" sz="2000"/>
                        <m:t> </m:t>
                      </m:r>
                    </m:oMath>
                  </m:oMathPara>
                </a14:m>
                <a:r>
                  <a:rPr lang="en-GB" smtClean="0"/>
                  <a:t> </a:t>
                </a:r>
              </a:p>
              <a:p>
                <a:r>
                  <a:rPr lang="en-GB" smtClean="0"/>
                  <a:t>I R: </a:t>
                </a:r>
                <a:r>
                  <a:rPr lang="en-GB" smtClean="0">
                    <a:solidFill>
                      <a:schemeClr val="accent1">
                        <a:lumMod val="75000"/>
                      </a:schemeClr>
                    </a:solidFill>
                  </a:rPr>
                  <a:t>dpois(</a:t>
                </a:r>
                <a14:m>
                  <m:oMathPara>
                    <m:oMathParaPr>
                      <m:jc/>
                    </m:oMathParaPr>
                    <m:oMath>
                      <m:r>
                        <a:rPr lang="en-GB" i="1" smtClean="0">
                          <a:solidFill>
                            <a:schemeClr val="accent1">
                              <a:lumMod val="75000"/>
                            </a:schemeClr>
                          </a:solidFill>
                          <a:latin typeface="Cambria Math" panose="02040503050406030204" pitchFamily="18" charset="0"/>
                        </a:rPr>
                        <m:t>𝑥</m:t>
                      </m:r>
                    </m:oMath>
                  </m:oMathPara>
                </a14:m>
                <a:r>
                  <a:rPr lang="en-GB" smtClean="0">
                    <a:solidFill>
                      <a:schemeClr val="accent1">
                        <a:lumMod val="75000"/>
                      </a:schemeClr>
                    </a:solidFill>
                  </a:rPr>
                  <a:t>, lambda)</a:t>
                </a:r>
                <a:br>
                  <a:rPr lang="en-GB" smtClean="0">
                    <a:solidFill>
                      <a:schemeClr val="accent1">
                        <a:lumMod val="75000"/>
                      </a:schemeClr>
                    </a:solidFill>
                  </a:rPr>
                </a:br>
                <a:endParaRPr lang="en-GB" smtClean="0"/>
              </a:p>
              <a:p>
                <a:r>
                  <a:rPr lang="en-US" smtClean="0"/>
                  <a:t>Kumuleret fordelingsfunktion CDF: </a:t>
                </a:r>
                <a14:m>
                  <m:oMathPara>
                    <m:oMathParaPr>
                      <m:jc/>
                    </m:oMathParaPr>
                    <m:o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br>
                  <a:rPr lang="en-US" smtClean="0"/>
                </a:br>
                <a:r>
                  <a:rPr lang="en-US" smtClean="0"/>
                  <a:t> 	</a:t>
                </a:r>
                <a14:m>
                  <m:oMathPara>
                    <m:oMathParaPr>
                      <m:jc/>
                    </m:oMathParaPr>
                    <m:oMath>
                      <m:r>
                        <a:rPr lang="en-US" sz="2000" b="0" i="1" smtClean="0">
                          <a:latin typeface="Cambria Math" panose="02040503050406030204" pitchFamily="18" charset="0"/>
                        </a:rPr>
                        <m:t>𝐹</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e>
                      </m:d>
                      <m:r>
                        <a:rPr lang="en-US" sz="2000" b="0" i="1" smtClean="0">
                          <a:latin typeface="Cambria Math" panose="02040503050406030204" pitchFamily="18" charset="0"/>
                        </a:rPr>
                        <m:t>=</m:t>
                      </m:r>
                      <m:nary>
                        <m:naryPr>
                          <m:chr m:val="∑"/>
                          <m:grow m:val="off"/>
                          <m:subHide m:val="off"/>
                          <m:supHide m:val="off"/>
                          <m:ctrlPr>
                            <a:rPr lang="en-US" sz="2000" b="0" i="1" smtClean="0">
                              <a:latin typeface="Cambria Math" panose="02040503050406030204" pitchFamily="18" charset="0"/>
                            </a:rPr>
                          </m:ctrlPr>
                        </m:naryPr>
                        <m:sub>
                          <m:r>
                            <a:rPr lang="en-US" sz="2000" b="0" i="1" smtClean="0">
                              <a:latin typeface="Cambria Math" panose="02040503050406030204" pitchFamily="18" charset="0"/>
                            </a:rPr>
                            <m:t>𝑘</m:t>
                          </m:r>
                          <m:r>
                            <a:rPr lang="en-US" sz="2000" b="0" i="1" smtClean="0">
                              <a:latin typeface="Cambria Math" panose="02040503050406030204" pitchFamily="18" charset="0"/>
                            </a:rPr>
                            <m:t>=0</m:t>
                          </m:r>
                        </m:sub>
                        <m:sup>
                          <m:r>
                            <a:rPr lang="en-US" sz="2000" b="0" i="1" smtClean="0">
                              <a:latin typeface="Cambria Math" panose="02040503050406030204" pitchFamily="18" charset="0"/>
                            </a:rPr>
                            <m:t>𝑥</m:t>
                          </m:r>
                        </m:sup>
                        <m:e>
                          <m:r>
                            <a:rPr lang="en-US" sz="2000" i="1">
                              <a:latin typeface="Cambria Math" panose="02040503050406030204" pitchFamily="18" charset="0"/>
                            </a:rPr>
                            <m:t>𝑓</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e>
                          </m:d>
                        </m:e>
                      </m:nary>
                    </m:oMath>
                  </m:oMathPara>
                </a14:m>
                <a:r>
                  <a:rPr lang="en-GB" smtClean="0"/>
                  <a:t> </a:t>
                </a:r>
              </a:p>
              <a:p>
                <a:r>
                  <a:rPr lang="en-GB"/>
                  <a:t>I R: </a:t>
                </a:r>
                <a:r>
                  <a:rPr lang="en-GB" smtClean="0">
                    <a:solidFill>
                      <a:schemeClr val="accent1">
                        <a:lumMod val="75000"/>
                      </a:schemeClr>
                    </a:solidFill>
                  </a:rPr>
                  <a:t>ppois(</a:t>
                </a:r>
                <a14:m>
                  <m:oMathPara>
                    <m:oMathParaPr>
                      <m:jc/>
                    </m:oMathParaPr>
                    <m:oMath>
                      <m:r>
                        <a:rPr lang="en-GB" i="1">
                          <a:solidFill>
                            <a:schemeClr val="accent1">
                              <a:lumMod val="75000"/>
                            </a:schemeClr>
                          </a:solidFill>
                          <a:latin typeface="Cambria Math" panose="02040503050406030204" pitchFamily="18" charset="0"/>
                        </a:rPr>
                        <m:t>𝑥</m:t>
                      </m:r>
                      <m:r>
                        <a:rPr lang="en-GB" i="1">
                          <a:solidFill>
                            <a:schemeClr val="accent1">
                              <a:lumMod val="75000"/>
                            </a:schemeClr>
                          </a:solidFill>
                          <a:latin typeface="Cambria Math" panose="02040503050406030204" pitchFamily="18" charset="0"/>
                        </a:rPr>
                        <m:t>, </m:t>
                      </m:r>
                      <m:r>
                        <m:rPr>
                          <m:sty m:val="p"/>
                        </m:rPr>
                        <a:rPr lang="en-GB">
                          <a:solidFill>
                            <a:schemeClr val="accent1">
                              <a:lumMod val="75000"/>
                            </a:schemeClr>
                          </a:solidFill>
                        </a:rPr>
                        <m:t>lambda</m:t>
                      </m:r>
                    </m:oMath>
                  </m:oMathPara>
                </a14:m>
                <a:r>
                  <a:rPr lang="en-GB" smtClean="0">
                    <a:solidFill>
                      <a:schemeClr val="accent1">
                        <a:lumMod val="75000"/>
                      </a:schemeClr>
                    </a:solidFill>
                  </a:rPr>
                  <a:t>).</a:t>
                </a:r>
                <a:br>
                  <a:rPr lang="en-GB">
                    <a:solidFill>
                      <a:schemeClr val="accent1">
                        <a:lumMod val="75000"/>
                      </a:schemeClr>
                    </a:solidFill>
                  </a:rPr>
                </a:br>
                <a:endParaRPr lang="en-GB"/>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132</a:t>
            </a:fld>
            <a:endParaRPr lang="da-DK">
              <a:solidFill>
                <a:prstClr val="black">
                  <a:tint val="75000"/>
                </a:prstClr>
              </a:solidFill>
            </a:endParaRPr>
          </a:p>
        </p:txBody>
      </p:sp>
    </p:spTree>
    <p:extLst>
      <p:ext uri="{BB962C8B-B14F-4D97-AF65-F5344CB8AC3E}">
        <p14:creationId xmlns:p14="http://schemas.microsoft.com/office/powerpoint/2010/main" val="30898887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4.25: Nedbrud af Internet-service</a:t>
            </a:r>
            <a:endParaRPr lang="en-GB"/>
          </a:p>
        </p:txBody>
      </p:sp>
      <mc:AlternateContent>
        <mc:Choice Requires="a14">
          <p:sp>
            <p:nvSpPr>
              <p:cNvPr id="3" name="Content Placeholder 2"/>
              <p:cNvSpPr>
                <a:spLocks noGrp="1"/>
              </p:cNvSpPr>
              <p:nvPr>
                <p:ph idx="1"/>
              </p:nvPr>
            </p:nvSpPr>
            <p:spPr/>
            <p:txBody>
              <a:bodyPr/>
              <a:lstStyle/>
              <a:p>
                <a:pPr marL="0" indent="0">
                  <a:buNone/>
                </a:pPr>
                <a:r>
                  <a:rPr lang="en-US" smtClean="0"/>
                  <a:t>En internetudbyder påstår, at en bestemt service har nedbrud i gennemsnit </a:t>
                </a:r>
                <a14:m>
                  <m:oMathPara>
                    <m:oMathParaPr>
                      <m:jc/>
                    </m:oMathParaPr>
                    <m:oMath>
                      <m:r>
                        <a:rPr lang="en-US" i="1" smtClean="0">
                          <a:latin typeface="Cambria Math" panose="02040503050406030204" pitchFamily="18" charset="0"/>
                        </a:rPr>
                        <m:t>0.2</m:t>
                      </m:r>
                    </m:oMath>
                  </m:oMathPara>
                </a14:m>
                <a:r>
                  <a:rPr lang="en-US" smtClean="0"/>
                  <a:t> gange per uge. Hvad er sandsynligheden for </a:t>
                </a:r>
              </a:p>
              <a:p>
                <a:pPr marL="814387" lvl="1" indent="-457200">
                  <a:buFont typeface="+mj-lt"/>
                  <a:buAutoNum type="alphaLcPeriod"/>
                </a:pPr>
                <a:r>
                  <a:rPr lang="en-US" smtClean="0"/>
                  <a:t>Præcis </a:t>
                </a:r>
                <a14:m>
                  <m:oMathPara>
                    <m:oMathParaPr>
                      <m:jc/>
                    </m:oMathParaPr>
                    <m:oMath>
                      <m:r>
                        <a:rPr lang="en-US" i="1" smtClean="0">
                          <a:latin typeface="Cambria Math" panose="02040503050406030204" pitchFamily="18" charset="0"/>
                        </a:rPr>
                        <m:t>1</m:t>
                      </m:r>
                    </m:oMath>
                  </m:oMathPara>
                </a14:m>
                <a:r>
                  <a:rPr lang="en-US" smtClean="0"/>
                  <a:t> nedbrud i de næste </a:t>
                </a:r>
                <a14:m>
                  <m:oMathPara>
                    <m:oMathParaPr>
                      <m:jc/>
                    </m:oMathParaPr>
                    <m:oMath>
                      <m:r>
                        <a:rPr lang="en-US" i="1" smtClean="0">
                          <a:latin typeface="Cambria Math" panose="02040503050406030204" pitchFamily="18" charset="0"/>
                        </a:rPr>
                        <m:t>3</m:t>
                      </m:r>
                    </m:oMath>
                  </m:oMathPara>
                </a14:m>
                <a:r>
                  <a:rPr lang="en-US" smtClean="0"/>
                  <a:t> uger</a:t>
                </a:r>
              </a:p>
              <a:p>
                <a:pPr marL="814387" lvl="1" indent="-457200">
                  <a:buFont typeface="+mj-lt"/>
                  <a:buAutoNum type="alphaLcPeriod"/>
                </a:pPr>
                <a:r>
                  <a:rPr lang="en-US" smtClean="0"/>
                  <a:t>Mindst </a:t>
                </a:r>
                <a14:m>
                  <m:oMathPara>
                    <m:oMathParaPr>
                      <m:jc/>
                    </m:oMathParaPr>
                    <m:oMath>
                      <m:r>
                        <a:rPr lang="en-US" i="1" smtClean="0">
                          <a:latin typeface="Cambria Math" panose="02040503050406030204" pitchFamily="18" charset="0"/>
                        </a:rPr>
                        <m:t>2</m:t>
                      </m:r>
                    </m:oMath>
                  </m:oMathPara>
                </a14:m>
                <a:r>
                  <a:rPr lang="en-US" smtClean="0"/>
                  <a:t> nedbrud i de næste </a:t>
                </a:r>
                <a14:m>
                  <m:oMathPara>
                    <m:oMathParaPr>
                      <m:jc/>
                    </m:oMathParaPr>
                    <m:oMath>
                      <m:r>
                        <a:rPr lang="en-US" i="1" smtClean="0">
                          <a:latin typeface="Cambria Math" panose="02040503050406030204" pitchFamily="18" charset="0"/>
                        </a:rPr>
                        <m:t>5</m:t>
                      </m:r>
                    </m:oMath>
                  </m:oMathPara>
                </a14:m>
                <a:r>
                  <a:rPr lang="en-US" smtClean="0"/>
                  <a:t> uger</a:t>
                </a:r>
              </a:p>
              <a:p>
                <a:pPr marL="814387" lvl="1" indent="-457200">
                  <a:buFont typeface="+mj-lt"/>
                  <a:buAutoNum type="alphaLcPeriod"/>
                </a:pPr>
                <a:r>
                  <a:rPr lang="en-US" smtClean="0"/>
                  <a:t>Højst </a:t>
                </a:r>
                <a14:m>
                  <m:oMathPara>
                    <m:oMathParaPr>
                      <m:jc/>
                    </m:oMathParaPr>
                    <m:oMath>
                      <m:r>
                        <a:rPr lang="en-US" i="1" smtClean="0">
                          <a:latin typeface="Cambria Math" panose="02040503050406030204" pitchFamily="18" charset="0"/>
                        </a:rPr>
                        <m:t>1</m:t>
                      </m:r>
                    </m:oMath>
                  </m:oMathPara>
                </a14:m>
                <a:r>
                  <a:rPr lang="en-US" smtClean="0"/>
                  <a:t> nedbrud i de næste </a:t>
                </a:r>
                <a14:m>
                  <m:oMathPara>
                    <m:oMathParaPr>
                      <m:jc/>
                    </m:oMathParaPr>
                    <m:oMath>
                      <m:r>
                        <a:rPr lang="en-US" i="1" smtClean="0">
                          <a:latin typeface="Cambria Math" panose="02040503050406030204" pitchFamily="18" charset="0"/>
                        </a:rPr>
                        <m:t>15</m:t>
                      </m:r>
                    </m:oMath>
                  </m:oMathPara>
                </a14:m>
                <a:r>
                  <a:rPr lang="en-US" smtClean="0"/>
                  <a:t> uger</a:t>
                </a:r>
                <a:br>
                  <a:rPr lang="en-US" smtClean="0"/>
                </a:br>
                <a:endParaRPr lang="en-US" smtClean="0"/>
              </a:p>
              <a:p>
                <a:pPr marL="0" indent="0">
                  <a:buNone/>
                </a:pPr>
                <a:r>
                  <a:rPr lang="en-US" smtClean="0"/>
                  <a:t>Løsning:</a:t>
                </a:r>
              </a:p>
              <a:p>
                <a:pPr marL="814387" lvl="1" indent="-457200" defTabSz="449263">
                  <a:buFont typeface="+mj-lt"/>
                  <a:buAutoNum type="alphaLcPeriod"/>
                </a:pPr>
                <a:r>
                  <a:rPr lang="en-US" smtClean="0"/>
                  <a:t>Med </a:t>
                </a:r>
                <a14:m>
                  <m:oMathPara>
                    <m:oMathParaPr>
                      <m:jc/>
                    </m:oMathParaPr>
                    <m:oMath>
                      <m:r>
                        <a:rPr lang="en-US" i="1" smtClean="0">
                          <a:latin typeface="Cambria Math" panose="02040503050406030204" pitchFamily="18" charset="0"/>
                        </a:rPr>
                        <m:t>0.2</m:t>
                      </m:r>
                    </m:oMath>
                  </m:oMathPara>
                </a14:m>
                <a:r>
                  <a:rPr lang="en-US" smtClean="0"/>
                  <a:t> nedbrud per uge vil vi forvente </a:t>
                </a:r>
                <a14:m>
                  <m:oMathPara>
                    <m:oMathParaPr>
                      <m:jc/>
                    </m:oMathParaPr>
                    <m:o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=3∙0.2=0.6</m:t>
                      </m:r>
                    </m:oMath>
                  </m:oMathPara>
                </a14:m>
                <a:r>
                  <a:rPr lang="en-GB" smtClean="0"/>
                  <a:t> nedbrud på tre uger. </a:t>
                </a:r>
                <a:br>
                  <a:rPr lang="en-GB" smtClean="0"/>
                </a:br>
                <a:r>
                  <a:rPr lang="en-GB" smtClean="0"/>
                  <a:t>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m:t>
                      </m:r>
                      <m:r>
                        <m:rPr>
                          <m:sty m:val="p"/>
                        </m:rPr>
                        <a:rPr lang="en-US" b="0" i="0" smtClean="0">
                          <a:latin typeface="Cambria Math" panose="02040503050406030204" pitchFamily="18" charset="0"/>
                        </a:rPr>
                        <m:t>dpois</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1, 0.6</m:t>
                          </m:r>
                        </m:e>
                      </m:d>
                      <m:r>
                        <a:rPr lang="en-US" b="0" i="1" smtClean="0">
                          <a:latin typeface="Cambria Math" panose="02040503050406030204" pitchFamily="18" charset="0"/>
                        </a:rPr>
                        <m:t>=0.329</m:t>
                      </m:r>
                    </m:oMath>
                  </m:oMathPara>
                </a14:m>
                <a:r>
                  <a:rPr lang="en-GB" smtClean="0"/>
                  <a:t> </a:t>
                </a:r>
              </a:p>
              <a:p>
                <a:pPr marL="814387" lvl="1" indent="-457200" defTabSz="449263">
                  <a:buFont typeface="+mj-lt"/>
                  <a:buAutoNum type="alphaLcPeriod"/>
                </a:pPr>
                <a:r>
                  <a:rPr lang="en-US" smtClean="0"/>
                  <a:t>Nu ser vi på </a:t>
                </a:r>
                <a14:m>
                  <m:oMathPara>
                    <m:oMathParaPr>
                      <m:jc/>
                    </m:oMathParaPr>
                    <m:oMath>
                      <m:r>
                        <a:rPr lang="en-US" i="1" smtClean="0">
                          <a:latin typeface="Cambria Math" panose="02040503050406030204" pitchFamily="18" charset="0"/>
                        </a:rPr>
                        <m:t>5</m:t>
                      </m:r>
                    </m:oMath>
                  </m:oMathPara>
                </a14:m>
                <a:r>
                  <a:rPr lang="en-US" smtClean="0"/>
                  <a:t> uger, så vi forventer </a:t>
                </a:r>
                <a14:m>
                  <m:oMathPara>
                    <m:oMathParaPr>
                      <m:jc/>
                    </m:oMathParaPr>
                    <m:o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=5∙0.2=1.0</m:t>
                      </m:r>
                    </m:oMath>
                  </m:oMathPara>
                </a14:m>
                <a:r>
                  <a:rPr lang="en-GB" smtClean="0"/>
                  <a:t> nedbrud.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e>
                      </m:d>
                      <m:r>
                        <a:rPr lang="en-US" i="1">
                          <a:latin typeface="Cambria Math" panose="02040503050406030204" pitchFamily="18" charset="0"/>
                        </a:rPr>
                        <m:t>=</m:t>
                      </m:r>
                      <m:r>
                        <m:rPr>
                          <m:sty m:val="p"/>
                        </m:rPr>
                        <a:rPr lang="en-US" b="0" i="0" smtClean="0">
                          <a:latin typeface="Cambria Math" panose="02040503050406030204" pitchFamily="18" charset="0"/>
                        </a:rPr>
                        <m:t>1</m:t>
                      </m:r>
                      <m:r>
                        <a:rPr lang="en-US" b="0" i="1" smtClean="0">
                          <a:latin typeface="Cambria Math" panose="02040503050406030204" pitchFamily="18" charset="0"/>
                        </a:rPr>
                        <m:t>−</m:t>
                      </m:r>
                      <m:r>
                        <m:rPr>
                          <m:sty m:val="p"/>
                        </m:rPr>
                        <a:rPr lang="en-US" b="0" i="0" smtClean="0">
                          <a:latin typeface="Cambria Math" panose="02040503050406030204" pitchFamily="18" charset="0"/>
                        </a:rPr>
                        <m:t>p</m:t>
                      </m:r>
                      <m:r>
                        <m:rPr>
                          <m:sty m:val="p"/>
                        </m:rPr>
                        <a:rPr lang="en-US">
                          <a:latin typeface="Cambria Math" panose="02040503050406030204" pitchFamily="18" charset="0"/>
                        </a:rPr>
                        <m:t>pois</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1, </m:t>
                          </m:r>
                          <m:r>
                            <a:rPr lang="en-US" b="0" i="1" smtClean="0">
                              <a:latin typeface="Cambria Math" panose="02040503050406030204" pitchFamily="18" charset="0"/>
                            </a:rPr>
                            <m:t>1.0</m:t>
                          </m:r>
                        </m:e>
                      </m:d>
                      <m:r>
                        <a:rPr lang="en-US" b="0" i="1" smtClean="0">
                          <a:latin typeface="Cambria Math" panose="02040503050406030204" pitchFamily="18" charset="0"/>
                        </a:rPr>
                        <m:t>=1−0.736=0.264</m:t>
                      </m:r>
                    </m:oMath>
                  </m:oMathPara>
                </a14:m>
                <a:endParaRPr lang="en-GB" smtClean="0"/>
              </a:p>
              <a:p>
                <a:pPr marL="814387" lvl="1" indent="-457200" defTabSz="449263">
                  <a:buFont typeface="+mj-lt"/>
                  <a:buAutoNum type="alphaLcPeriod"/>
                </a:pPr>
                <a:r>
                  <a:rPr lang="en-US" smtClean="0"/>
                  <a:t>På </a:t>
                </a:r>
                <a14:m>
                  <m:oMathPara>
                    <m:oMathParaPr>
                      <m:jc/>
                    </m:oMathParaPr>
                    <m:oMath>
                      <m:r>
                        <a:rPr lang="en-US" i="1" smtClean="0">
                          <a:latin typeface="Cambria Math" panose="02040503050406030204" pitchFamily="18" charset="0"/>
                        </a:rPr>
                        <m:t>15</m:t>
                      </m:r>
                    </m:oMath>
                  </m:oMathPara>
                </a14:m>
                <a:r>
                  <a:rPr lang="en-US" smtClean="0"/>
                  <a:t> uger forventer vi </a:t>
                </a:r>
                <a14:m>
                  <m:oMathPara>
                    <m:oMathParaPr>
                      <m:jc/>
                    </m:oMathParaPr>
                    <m:o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=15∙0.2=3.0</m:t>
                      </m:r>
                    </m:oMath>
                  </m:oMathPara>
                </a14:m>
                <a:r>
                  <a:rPr lang="en-GB"/>
                  <a:t> nedbrud</a:t>
                </a:r>
                <a:r>
                  <a:rPr lang="en-GB" smtClean="0"/>
                  <a:t>.</a:t>
                </a:r>
                <a:br>
                  <a:rPr lang="en-GB" smtClean="0"/>
                </a:br>
                <a:r>
                  <a:rPr lang="en-GB" smtClean="0"/>
                  <a:t>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r>
                        <a:rPr lang="en-US" i="1">
                          <a:latin typeface="Cambria Math" panose="02040503050406030204" pitchFamily="18" charset="0"/>
                        </a:rPr>
                        <m:t>=</m:t>
                      </m:r>
                      <m:r>
                        <m:rPr>
                          <m:sty m:val="p"/>
                        </m:rPr>
                        <a:rPr lang="en-US">
                          <a:latin typeface="Cambria Math" panose="02040503050406030204" pitchFamily="18" charset="0"/>
                        </a:rPr>
                        <m:t>ppois</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1, </m:t>
                          </m:r>
                          <m:r>
                            <a:rPr lang="en-US" b="0" i="1" smtClean="0">
                              <a:latin typeface="Cambria Math" panose="02040503050406030204" pitchFamily="18" charset="0"/>
                            </a:rPr>
                            <m:t>3</m:t>
                          </m:r>
                          <m:r>
                            <a:rPr lang="en-US" i="1">
                              <a:latin typeface="Cambria Math" panose="02040503050406030204" pitchFamily="18" charset="0"/>
                            </a:rPr>
                            <m:t>.0</m:t>
                          </m:r>
                        </m:e>
                      </m:d>
                      <m:r>
                        <a:rPr lang="en-US" i="1">
                          <a:latin typeface="Cambria Math" panose="02040503050406030204" pitchFamily="18" charset="0"/>
                        </a:rPr>
                        <m:t>=0.</m:t>
                      </m:r>
                      <m:r>
                        <a:rPr lang="en-US" b="0" i="1" smtClean="0">
                          <a:latin typeface="Cambria Math" panose="02040503050406030204" pitchFamily="18" charset="0"/>
                        </a:rPr>
                        <m:t>199</m:t>
                      </m:r>
                    </m:oMath>
                  </m:oMathPara>
                </a14:m>
                <a:r>
                  <a:rPr lang="en-GB" smtClean="0"/>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133</a:t>
            </a:fld>
            <a:endParaRPr lang="da-DK">
              <a:solidFill>
                <a:prstClr val="black">
                  <a:tint val="75000"/>
                </a:prstClr>
              </a:solidFill>
            </a:endParaRPr>
          </a:p>
        </p:txBody>
      </p:sp>
    </p:spTree>
    <p:extLst>
      <p:ext uri="{BB962C8B-B14F-4D97-AF65-F5344CB8AC3E}">
        <p14:creationId xmlns:p14="http://schemas.microsoft.com/office/powerpoint/2010/main" val="34509786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202630"/>
            <a:ext cx="8424936" cy="778098"/>
          </a:xfrm>
        </p:spPr>
        <p:txBody>
          <a:bodyPr/>
          <a:lstStyle/>
          <a:p>
            <a:r>
              <a:rPr lang="da-DK" smtClean="0"/>
              <a:t>Generelle R funktioner til fordelinger</a:t>
            </a:r>
            <a:endParaRPr lang="da-DK"/>
          </a:p>
        </p:txBody>
      </p:sp>
      <mc:AlternateContent>
        <mc:Choice Requires="a14">
          <p:sp>
            <p:nvSpPr>
              <p:cNvPr id="3" name="Content Placeholder 2"/>
              <p:cNvSpPr>
                <a:spLocks noGrp="1"/>
              </p:cNvSpPr>
              <p:nvPr>
                <p:ph idx="1"/>
              </p:nvPr>
            </p:nvSpPr>
            <p:spPr>
              <a:xfrm>
                <a:off x="467544" y="908720"/>
                <a:ext cx="8496944" cy="5949280"/>
              </a:xfrm>
            </p:spPr>
            <p:txBody>
              <a:bodyPr/>
              <a:lstStyle/>
              <a:p>
                <a:r>
                  <a:rPr lang="da-DK" sz="2000" b="1" smtClean="0">
                    <a:solidFill>
                      <a:schemeClr val="tx2"/>
                    </a:solidFill>
                  </a:rPr>
                  <a:t>Tæthedsfunktion</a:t>
                </a:r>
                <a:r>
                  <a:rPr lang="da-DK" sz="2000" smtClean="0"/>
                  <a:t> (Probability Density Function, </a:t>
                </a:r>
                <a:r>
                  <a:rPr lang="da-DK" sz="2000" b="1" smtClean="0">
                    <a:solidFill>
                      <a:schemeClr val="tx2"/>
                    </a:solidFill>
                  </a:rPr>
                  <a:t>PDF</a:t>
                </a:r>
                <a:r>
                  <a:rPr lang="da-DK" sz="2000" smtClean="0"/>
                  <a:t>)</a:t>
                </a:r>
                <a:br>
                  <a:rPr lang="da-DK" sz="2000" smtClean="0"/>
                </a:br>
                <a:r>
                  <a:rPr lang="da-DK" sz="2000" smtClean="0"/>
                  <a:t>Den funktion, der beskriver sandsynlighedsfordelingen. Tæthedsfunktionen giver </a:t>
                </a:r>
                <a14:m>
                  <m:oMathPara>
                    <m:oMathParaPr>
                      <m:jc/>
                    </m:oMathParaPr>
                    <m:oMath>
                      <m:r>
                        <a:rPr lang="da-DK" sz="2000" b="0" i="1" smtClean="0">
                          <a:latin typeface="Cambria Math"/>
                        </a:rPr>
                        <m:t>𝑃</m:t>
                      </m:r>
                      <m:r>
                        <a:rPr lang="da-DK" sz="2000" b="0" i="1" smtClean="0">
                          <a:latin typeface="Cambria Math"/>
                        </a:rPr>
                        <m:t>(</m:t>
                      </m:r>
                      <m:r>
                        <a:rPr lang="en-US" sz="2000" b="0" i="1" smtClean="0">
                          <a:latin typeface="Cambria Math" panose="02040503050406030204" pitchFamily="18" charset="0"/>
                        </a:rPr>
                        <m:t>𝑋</m:t>
                      </m:r>
                      <m:r>
                        <a:rPr lang="da-DK" sz="2000" b="0" i="1" smtClean="0">
                          <a:latin typeface="Cambria Math"/>
                        </a:rPr>
                        <m:t>=</m:t>
                      </m:r>
                      <m:r>
                        <a:rPr lang="en-US" sz="2000" b="0" i="1" smtClean="0">
                          <a:latin typeface="Cambria Math" panose="02040503050406030204" pitchFamily="18" charset="0"/>
                        </a:rPr>
                        <m:t>𝑥</m:t>
                      </m:r>
                      <m:r>
                        <a:rPr lang="da-DK" sz="2000" b="0" i="1" smtClean="0">
                          <a:latin typeface="Cambria Math"/>
                        </a:rPr>
                        <m:t>)</m:t>
                      </m:r>
                    </m:oMath>
                  </m:oMathPara>
                </a14:m>
                <a:r>
                  <a:rPr lang="da-DK" sz="2000" smtClean="0"/>
                  <a:t> for hvert </a:t>
                </a:r>
                <a14:m>
                  <m:oMathPara>
                    <m:oMathParaPr>
                      <m:jc/>
                    </m:oMathParaPr>
                    <m:oMath>
                      <m:r>
                        <a:rPr lang="da-DK" sz="2000" i="1" smtClean="0">
                          <a:latin typeface="Cambria Math" panose="02040503050406030204" pitchFamily="18" charset="0"/>
                        </a:rPr>
                        <m:t>𝑥</m:t>
                      </m:r>
                    </m:oMath>
                  </m:oMathPara>
                </a14:m>
                <a:r>
                  <a:rPr lang="da-DK" sz="2000" smtClean="0"/>
                  <a:t>, som den stokastiske variabel </a:t>
                </a:r>
                <a14:m>
                  <m:oMathPara>
                    <m:oMathParaPr>
                      <m:jc/>
                    </m:oMathParaPr>
                    <m:oMath>
                      <m:r>
                        <a:rPr lang="da-DK" sz="2000" i="1" smtClean="0">
                          <a:latin typeface="Cambria Math" panose="02040503050406030204" pitchFamily="18" charset="0"/>
                        </a:rPr>
                        <m:t>𝑋</m:t>
                      </m:r>
                    </m:oMath>
                  </m:oMathPara>
                </a14:m>
                <a:r>
                  <a:rPr lang="da-DK" sz="2000" smtClean="0"/>
                  <a:t> kan antage</a:t>
                </a:r>
                <a:endParaRPr lang="da-DK" sz="1800" smtClean="0"/>
              </a:p>
              <a:p>
                <a:pPr marL="357188" lvl="1" indent="0">
                  <a:buNone/>
                </a:pPr>
                <a:r>
                  <a:rPr lang="da-DK" smtClean="0"/>
                  <a:t>R:</a:t>
                </a:r>
                <a:r>
                  <a:rPr lang="da-DK" sz="1800" smtClean="0"/>
                  <a:t> 	</a:t>
                </a:r>
                <a:r>
                  <a:rPr lang="da-DK" smtClean="0">
                    <a:solidFill>
                      <a:schemeClr val="tx2"/>
                    </a:solidFill>
                  </a:rPr>
                  <a:t>dxxx(), </a:t>
                </a:r>
                <a:r>
                  <a:rPr lang="da-DK" smtClean="0"/>
                  <a:t>hvor ‘</a:t>
                </a:r>
                <a:r>
                  <a:rPr lang="da-DK" smtClean="0">
                    <a:solidFill>
                      <a:schemeClr val="tx2"/>
                    </a:solidFill>
                  </a:rPr>
                  <a:t>xxx</a:t>
                </a:r>
                <a:r>
                  <a:rPr lang="da-DK" smtClean="0"/>
                  <a:t>’ erstattes af en forkortelse for fordelingen</a:t>
                </a:r>
                <a:br>
                  <a:rPr lang="da-DK" smtClean="0"/>
                </a:br>
                <a:r>
                  <a:rPr lang="da-DK" sz="1200" smtClean="0"/>
                  <a:t> </a:t>
                </a:r>
              </a:p>
              <a:p>
                <a:r>
                  <a:rPr lang="da-DK" sz="2000" b="1" smtClean="0">
                    <a:solidFill>
                      <a:schemeClr val="tx2"/>
                    </a:solidFill>
                  </a:rPr>
                  <a:t>Kumuleret fordelingsfunktion</a:t>
                </a:r>
                <a:r>
                  <a:rPr lang="da-DK" sz="2000" smtClean="0"/>
                  <a:t> (Cumulated Distribution </a:t>
                </a:r>
                <a:r>
                  <a:rPr lang="da-DK" sz="2000" err="1"/>
                  <a:t>F</a:t>
                </a:r>
                <a:r>
                  <a:rPr lang="da-DK" sz="2000" err="1" smtClean="0"/>
                  <a:t>unction, </a:t>
                </a:r>
                <a:r>
                  <a:rPr lang="da-DK" sz="2000" b="1" smtClean="0">
                    <a:solidFill>
                      <a:schemeClr val="tx2"/>
                    </a:solidFill>
                  </a:rPr>
                  <a:t>CDF</a:t>
                </a:r>
                <a:r>
                  <a:rPr lang="da-DK" sz="2000" smtClean="0"/>
                  <a:t>)</a:t>
                </a:r>
                <a:br>
                  <a:rPr lang="da-DK" sz="2000" smtClean="0"/>
                </a:br>
                <a:r>
                  <a:rPr lang="da-DK" sz="2000" smtClean="0"/>
                  <a:t>En funktion, der beregner </a:t>
                </a:r>
                <a14:m>
                  <m:oMathPara>
                    <m:oMathParaPr>
                      <m:jc/>
                    </m:oMathParaPr>
                    <m:oMath>
                      <m:r>
                        <a:rPr lang="da-DK" sz="2000" b="0" i="1" smtClean="0">
                          <a:latin typeface="Cambria Math"/>
                        </a:rPr>
                        <m:t>𝑝</m:t>
                      </m:r>
                      <m:r>
                        <a:rPr lang="da-DK" sz="2000" b="0" i="1" smtClean="0">
                          <a:latin typeface="Cambria Math"/>
                        </a:rPr>
                        <m:t>=</m:t>
                      </m:r>
                      <m:r>
                        <a:rPr lang="da-DK" sz="2000" b="0" i="1" smtClean="0">
                          <a:latin typeface="Cambria Math"/>
                        </a:rPr>
                        <m:t>𝑃</m:t>
                      </m:r>
                      <m:r>
                        <a:rPr lang="da-DK" sz="2000" i="1">
                          <a:latin typeface="Cambria Math"/>
                        </a:rPr>
                        <m:t>(</m:t>
                      </m:r>
                      <m:r>
                        <a:rPr lang="en-US" sz="2000" b="0" i="1" smtClean="0">
                          <a:latin typeface="Cambria Math" panose="02040503050406030204" pitchFamily="18" charset="0"/>
                        </a:rPr>
                        <m:t>𝑋</m:t>
                      </m:r>
                      <m:r>
                        <a:rPr lang="da-DK" sz="2000" i="1" smtClean="0">
                          <a:latin typeface="Cambria Math"/>
                          <a:ea typeface="Cambria Math"/>
                        </a:rPr>
                        <m:t>≤</m:t>
                      </m:r>
                      <m:r>
                        <a:rPr lang="en-US" sz="2000" b="0" i="1" smtClean="0">
                          <a:latin typeface="Cambria Math" panose="02040503050406030204" pitchFamily="18" charset="0"/>
                          <a:ea typeface="Cambria Math"/>
                        </a:rPr>
                        <m:t>𝑥</m:t>
                      </m:r>
                      <m:r>
                        <a:rPr lang="da-DK" sz="2000" i="1">
                          <a:latin typeface="Cambria Math"/>
                        </a:rPr>
                        <m:t>)</m:t>
                      </m:r>
                    </m:oMath>
                  </m:oMathPara>
                </a14:m>
                <a:r>
                  <a:rPr lang="da-DK" sz="2000" smtClean="0"/>
                  <a:t> for hvert </a:t>
                </a:r>
                <a14:m>
                  <m:oMathPara>
                    <m:oMathParaPr>
                      <m:jc/>
                    </m:oMathParaPr>
                    <m:oMath>
                      <m:r>
                        <a:rPr lang="da-DK" sz="2000" i="1" smtClean="0">
                          <a:latin typeface="Cambria Math" panose="02040503050406030204" pitchFamily="18" charset="0"/>
                        </a:rPr>
                        <m:t>𝑥</m:t>
                      </m:r>
                    </m:oMath>
                  </m:oMathPara>
                </a14:m>
                <a:r>
                  <a:rPr lang="da-DK" sz="2000" smtClean="0"/>
                  <a:t>, </a:t>
                </a:r>
                <a:r>
                  <a:rPr lang="da-DK" sz="2000"/>
                  <a:t>som den stokastiske variabel </a:t>
                </a:r>
                <a14:m>
                  <m:oMathPara>
                    <m:oMathParaPr>
                      <m:jc/>
                    </m:oMathParaPr>
                    <m:oMath>
                      <m:r>
                        <a:rPr lang="en-US" sz="2000" b="0" i="1" smtClean="0">
                          <a:latin typeface="Cambria Math" panose="02040503050406030204" pitchFamily="18" charset="0"/>
                        </a:rPr>
                        <m:t>𝑋</m:t>
                      </m:r>
                    </m:oMath>
                  </m:oMathPara>
                </a14:m>
                <a:r>
                  <a:rPr lang="da-DK" sz="2000"/>
                  <a:t> kan </a:t>
                </a:r>
                <a:r>
                  <a:rPr lang="da-DK" sz="2000" smtClean="0"/>
                  <a:t>antage</a:t>
                </a:r>
                <a:br>
                  <a:rPr lang="da-DK" sz="2000" smtClean="0"/>
                </a:br>
                <a:r>
                  <a:rPr lang="da-DK" sz="2000" smtClean="0"/>
                  <a:t>R: 	</a:t>
                </a:r>
                <a:r>
                  <a:rPr lang="da-DK" sz="2000" smtClean="0">
                    <a:solidFill>
                      <a:schemeClr val="tx2"/>
                    </a:solidFill>
                  </a:rPr>
                  <a:t>pxxx()</a:t>
                </a:r>
                <a:br>
                  <a:rPr lang="da-DK" sz="2000" smtClean="0">
                    <a:solidFill>
                      <a:schemeClr val="tx2"/>
                    </a:solidFill>
                  </a:rPr>
                </a:br>
                <a:r>
                  <a:rPr lang="da-DK" sz="1200" smtClean="0">
                    <a:solidFill>
                      <a:schemeClr val="tx2"/>
                    </a:solidFill>
                  </a:rPr>
                  <a:t> </a:t>
                </a:r>
              </a:p>
              <a:p>
                <a:r>
                  <a:rPr lang="da-DK" sz="2000" b="1" smtClean="0">
                    <a:solidFill>
                      <a:schemeClr val="tx2"/>
                    </a:solidFill>
                  </a:rPr>
                  <a:t>Invers kumuleret fordelingsfunktion</a:t>
                </a:r>
                <a:r>
                  <a:rPr lang="da-DK" sz="2000" smtClean="0"/>
                  <a:t> </a:t>
                </a:r>
                <a:br>
                  <a:rPr lang="da-DK" sz="2000" smtClean="0"/>
                </a:br>
                <a:r>
                  <a:rPr lang="da-DK" sz="2000" smtClean="0"/>
                  <a:t>Den inverse funktion til CDF, så for en given sandsynlighed </a:t>
                </a:r>
                <a14:m>
                  <m:oMathPara>
                    <m:oMathParaPr>
                      <m:jc/>
                    </m:oMathParaPr>
                    <m:oMath>
                      <m:r>
                        <a:rPr lang="da-DK" sz="2000" i="1">
                          <a:latin typeface="Cambria Math"/>
                        </a:rPr>
                        <m:t>𝑝</m:t>
                      </m:r>
                    </m:oMath>
                  </m:oMathPara>
                </a14:m>
                <a:r>
                  <a:rPr lang="da-DK" sz="2000" smtClean="0"/>
                  <a:t> beregner funktionen den værdi af x, så der gælder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r>
                            <a:rPr lang="da-DK" sz="2000" i="1">
                              <a:latin typeface="Cambria Math"/>
                              <a:ea typeface="Cambria Math"/>
                            </a:rPr>
                            <m:t>≤</m:t>
                          </m:r>
                          <m:r>
                            <a:rPr lang="en-US" sz="2000" b="0" i="1" smtClean="0">
                              <a:latin typeface="Cambria Math" panose="02040503050406030204" pitchFamily="18" charset="0"/>
                              <a:ea typeface="Cambria Math"/>
                            </a:rPr>
                            <m:t>𝑥</m:t>
                          </m:r>
                        </m:e>
                      </m:d>
                      <m:r>
                        <a:rPr lang="da-DK" sz="2000" b="0" i="1" smtClean="0">
                          <a:latin typeface="Cambria Math"/>
                        </a:rPr>
                        <m:t>=</m:t>
                      </m:r>
                      <m:r>
                        <a:rPr lang="da-DK" sz="2000" b="0" i="1" smtClean="0">
                          <a:latin typeface="Cambria Math"/>
                        </a:rPr>
                        <m:t>𝑝</m:t>
                      </m:r>
                    </m:oMath>
                  </m:oMathPara>
                </a14:m>
                <a:r>
                  <a:rPr lang="da-DK" sz="2000" smtClean="0"/>
                  <a:t> </a:t>
                </a:r>
                <a:br>
                  <a:rPr lang="da-DK" sz="2000" smtClean="0"/>
                </a:br>
                <a:r>
                  <a:rPr lang="da-DK" sz="2000" smtClean="0"/>
                  <a:t>R: 	</a:t>
                </a:r>
                <a:r>
                  <a:rPr lang="da-DK" sz="2000" smtClean="0">
                    <a:solidFill>
                      <a:schemeClr val="tx2"/>
                    </a:solidFill>
                  </a:rPr>
                  <a:t>qxxx()</a:t>
                </a:r>
                <a:br>
                  <a:rPr lang="da-DK" sz="2000" smtClean="0">
                    <a:solidFill>
                      <a:schemeClr val="tx2"/>
                    </a:solidFill>
                  </a:rPr>
                </a:br>
                <a:r>
                  <a:rPr lang="da-DK" sz="1200" smtClean="0">
                    <a:solidFill>
                      <a:schemeClr val="tx2"/>
                    </a:solidFill>
                  </a:rPr>
                  <a:t> </a:t>
                </a:r>
                <a:endParaRPr lang="da-DK" sz="2000" smtClean="0">
                  <a:solidFill>
                    <a:schemeClr val="tx2"/>
                  </a:solidFill>
                </a:endParaRPr>
              </a:p>
              <a:p>
                <a:r>
                  <a:rPr lang="da-DK" sz="2000" b="1" smtClean="0">
                    <a:solidFill>
                      <a:schemeClr val="tx2"/>
                    </a:solidFill>
                  </a:rPr>
                  <a:t>Tilfældighedsgenerator</a:t>
                </a:r>
                <a:br>
                  <a:rPr lang="da-DK" sz="2000" smtClean="0"/>
                </a:br>
                <a:r>
                  <a:rPr lang="da-DK" sz="2000" smtClean="0"/>
                  <a:t>En funktion, der kan generere tilfældige tal af fordelingen </a:t>
                </a:r>
                <a:br>
                  <a:rPr lang="da-DK" sz="2000" smtClean="0"/>
                </a:br>
                <a:r>
                  <a:rPr lang="da-DK" sz="2000" smtClean="0"/>
                  <a:t>R: 	</a:t>
                </a:r>
                <a:r>
                  <a:rPr lang="da-DK" sz="2000" smtClean="0">
                    <a:solidFill>
                      <a:schemeClr val="tx2"/>
                    </a:solidFill>
                  </a:rPr>
                  <a:t>rxxx().</a:t>
                </a:r>
                <a:endParaRPr lang="da-DK" sz="2000">
                  <a:solidFill>
                    <a:schemeClr val="tx2"/>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908720"/>
                <a:ext cx="8496944" cy="5949280"/>
              </a:xfrm>
              <a:blipFill>
                <a:blip r:embed="rId3"/>
                <a:stretch>
                  <a:fillRect l="-646" t="-512"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134</a:t>
            </a:fld>
            <a:endParaRPr lang="da-DK"/>
          </a:p>
        </p:txBody>
      </p:sp>
    </p:spTree>
    <p:extLst>
      <p:ext uri="{BB962C8B-B14F-4D97-AF65-F5344CB8AC3E}">
        <p14:creationId xmlns:p14="http://schemas.microsoft.com/office/powerpoint/2010/main" val="3325781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R funktioner til fordelinger, eksempel</a:t>
            </a:r>
            <a:endParaRPr lang="da-DK"/>
          </a:p>
        </p:txBody>
      </p:sp>
      <mc:AlternateContent>
        <mc:Choice Requires="a14">
          <p:sp>
            <p:nvSpPr>
              <p:cNvPr id="3" name="Content Placeholder 2"/>
              <p:cNvSpPr>
                <a:spLocks noGrp="1"/>
              </p:cNvSpPr>
              <p:nvPr>
                <p:ph idx="1"/>
              </p:nvPr>
            </p:nvSpPr>
            <p:spPr/>
            <p:txBody>
              <a:bodyPr/>
              <a:lstStyle/>
              <a:p>
                <a:r>
                  <a:rPr lang="da-DK" sz="2200" smtClean="0"/>
                  <a:t>En fabrik producerer </a:t>
                </a:r>
                <a14:m>
                  <m:oMathPara>
                    <m:oMathParaPr>
                      <m:jc/>
                    </m:oMathParaPr>
                    <m:oMath>
                      <m:r>
                        <a:rPr lang="da-DK" sz="2200" i="1" smtClean="0">
                          <a:latin typeface="Cambria Math" panose="02040503050406030204" pitchFamily="18" charset="0"/>
                        </a:rPr>
                        <m:t>200</m:t>
                      </m:r>
                    </m:oMath>
                  </m:oMathPara>
                </a14:m>
                <a:r>
                  <a:rPr lang="da-DK" sz="2200" smtClean="0"/>
                  <a:t> enheder dagligt. </a:t>
                </a:r>
                <a14:m>
                  <m:oMathPara>
                    <m:oMathParaPr>
                      <m:jc/>
                    </m:oMathParaPr>
                    <m:oMath>
                      <m:r>
                        <a:rPr lang="da-DK" sz="2200" i="1" smtClean="0">
                          <a:latin typeface="Cambria Math" panose="02040503050406030204" pitchFamily="18" charset="0"/>
                        </a:rPr>
                        <m:t>1</m:t>
                      </m:r>
                    </m:oMath>
                  </m:oMathPara>
                </a14:m>
                <a:r>
                  <a:rPr lang="da-DK" sz="2200" smtClean="0"/>
                  <a:t> % enheder har fejl. Hvad er sandsynligheden for </a:t>
                </a:r>
                <a14:m>
                  <m:oMathPara>
                    <m:oMathParaPr>
                      <m:jc/>
                    </m:oMathParaPr>
                    <m:oMath>
                      <m:r>
                        <a:rPr lang="da-DK" sz="2200" i="1" smtClean="0">
                          <a:latin typeface="Cambria Math" panose="02040503050406030204" pitchFamily="18" charset="0"/>
                        </a:rPr>
                        <m:t>0</m:t>
                      </m:r>
                    </m:oMath>
                  </m:oMathPara>
                </a14:m>
                <a:r>
                  <a:rPr lang="da-DK" sz="2200" smtClean="0"/>
                  <a:t> enheder med fejl i produktionen i morgen?</a:t>
                </a:r>
                <a:br>
                  <a:rPr lang="da-DK" sz="2200" smtClean="0"/>
                </a:br>
                <a:r>
                  <a:rPr lang="da-DK" sz="2200" smtClean="0"/>
                  <a:t> 	</a:t>
                </a:r>
                <a14:m>
                  <m:oMathPara>
                    <m:oMathParaPr>
                      <m:jc/>
                    </m:oMathParaPr>
                    <m:oMath>
                      <m:r>
                        <m:rPr>
                          <m:sty m:val="p"/>
                        </m:rPr>
                        <a:rPr lang="da-DK" sz="2200" i="0" smtClean="0">
                          <a:solidFill>
                            <a:schemeClr val="tx2"/>
                          </a:solidFill>
                          <a:latin typeface="Cambria Math" panose="02040503050406030204" pitchFamily="18" charset="0"/>
                        </a:rPr>
                        <m:t>dbinom</m:t>
                      </m:r>
                      <m:r>
                        <a:rPr lang="da-DK" sz="2200" i="1" smtClean="0">
                          <a:latin typeface="Cambria Math" panose="02040503050406030204" pitchFamily="18" charset="0"/>
                        </a:rPr>
                        <m:t>(0</m:t>
                      </m:r>
                      <m:r>
                        <a:rPr lang="da-DK" sz="2200" i="1">
                          <a:latin typeface="Cambria Math" panose="02040503050406030204" pitchFamily="18" charset="0"/>
                        </a:rPr>
                        <m:t>, 200, 0.01</m:t>
                      </m:r>
                      <m:r>
                        <a:rPr lang="da-DK" sz="2200" i="1" smtClean="0">
                          <a:latin typeface="Cambria Math" panose="02040503050406030204" pitchFamily="18" charset="0"/>
                        </a:rPr>
                        <m:t>) = 0.134</m:t>
                      </m:r>
                    </m:oMath>
                  </m:oMathPara>
                </a14:m>
                <a:endParaRPr lang="da-DK" sz="2200"/>
              </a:p>
              <a:p>
                <a:r>
                  <a:rPr lang="da-DK" sz="2200" smtClean="0"/>
                  <a:t>Hvad er sandsynligheden for 5 fejl eller færre?</a:t>
                </a:r>
                <a:br>
                  <a:rPr lang="da-DK" sz="2200" smtClean="0"/>
                </a:br>
                <a:r>
                  <a:rPr lang="da-DK" sz="2200" smtClean="0"/>
                  <a:t> 	</a:t>
                </a:r>
                <a14:m>
                  <m:oMathPara>
                    <m:oMathParaPr>
                      <m:jc/>
                    </m:oMathParaPr>
                    <m:oMath>
                      <m:r>
                        <m:rPr>
                          <m:sty m:val="p"/>
                        </m:rPr>
                        <a:rPr lang="da-DK" sz="2200" i="0" smtClean="0">
                          <a:solidFill>
                            <a:schemeClr val="tx2"/>
                          </a:solidFill>
                          <a:latin typeface="Cambria Math" panose="02040503050406030204" pitchFamily="18" charset="0"/>
                        </a:rPr>
                        <m:t>pbinom</m:t>
                      </m:r>
                      <m:r>
                        <a:rPr lang="da-DK" sz="2200" i="1" smtClean="0">
                          <a:latin typeface="Cambria Math" panose="02040503050406030204" pitchFamily="18" charset="0"/>
                        </a:rPr>
                        <m:t>(5</m:t>
                      </m:r>
                      <m:r>
                        <a:rPr lang="da-DK" sz="2200" i="1" smtClean="0">
                          <a:latin typeface="Cambria Math" panose="02040503050406030204" pitchFamily="18" charset="0"/>
                        </a:rPr>
                        <m:t>, </m:t>
                      </m:r>
                      <m:r>
                        <a:rPr lang="da-DK" sz="2200" i="1">
                          <a:latin typeface="Cambria Math" panose="02040503050406030204" pitchFamily="18" charset="0"/>
                        </a:rPr>
                        <m:t>200, 0.01</m:t>
                      </m:r>
                      <m:r>
                        <a:rPr lang="da-DK" sz="2200" i="1" smtClean="0">
                          <a:latin typeface="Cambria Math" panose="02040503050406030204" pitchFamily="18" charset="0"/>
                        </a:rPr>
                        <m:t>) = 0.984</m:t>
                      </m:r>
                    </m:oMath>
                  </m:oMathPara>
                </a14:m>
                <a:endParaRPr lang="da-DK" sz="2200"/>
              </a:p>
              <a:p>
                <a:r>
                  <a:rPr lang="da-DK" sz="2200" smtClean="0"/>
                  <a:t>Hvor mange fejl kan fabrikken garantere at være under i 99 % af dagene?</a:t>
                </a:r>
                <a:br>
                  <a:rPr lang="da-DK" sz="2200" smtClean="0"/>
                </a:br>
                <a:r>
                  <a:rPr lang="da-DK" sz="2200" smtClean="0"/>
                  <a:t>	</a:t>
                </a:r>
                <a14:m>
                  <m:oMathPara>
                    <m:oMathParaPr>
                      <m:jc/>
                    </m:oMathParaPr>
                    <m:oMath>
                      <m:r>
                        <m:rPr>
                          <m:sty m:val="p"/>
                        </m:rPr>
                        <a:rPr lang="da-DK" sz="2200" i="0" smtClean="0">
                          <a:solidFill>
                            <a:schemeClr val="tx2"/>
                          </a:solidFill>
                          <a:latin typeface="Cambria Math" panose="02040503050406030204" pitchFamily="18" charset="0"/>
                        </a:rPr>
                        <m:t>qbinom</m:t>
                      </m:r>
                      <m:r>
                        <a:rPr lang="da-DK" sz="2200" i="1" smtClean="0">
                          <a:latin typeface="Cambria Math" panose="02040503050406030204" pitchFamily="18" charset="0"/>
                        </a:rPr>
                        <m:t>(0.99</m:t>
                      </m:r>
                      <m:r>
                        <a:rPr lang="da-DK" sz="2200" i="1">
                          <a:latin typeface="Cambria Math" panose="02040503050406030204" pitchFamily="18" charset="0"/>
                        </a:rPr>
                        <m:t>, 200, 0.01</m:t>
                      </m:r>
                      <m:r>
                        <a:rPr lang="da-DK" sz="2200" i="1" smtClean="0">
                          <a:latin typeface="Cambria Math" panose="02040503050406030204" pitchFamily="18" charset="0"/>
                        </a:rPr>
                        <m:t>) = 6</m:t>
                      </m:r>
                    </m:oMath>
                  </m:oMathPara>
                </a14:m>
                <a:br>
                  <a:rPr lang="da-DK" sz="2200" smtClean="0"/>
                </a:br>
                <a:r>
                  <a:rPr lang="da-DK" sz="2200" smtClean="0"/>
                  <a:t>(Altså kun i 1 % af dagene er der mere end 6 fejl (7 eller flere))</a:t>
                </a:r>
              </a:p>
              <a:p>
                <a:r>
                  <a:rPr lang="da-DK" sz="2200" smtClean="0"/>
                  <a:t>Lav en simulering af antal fejl de næste 5 dage:</a:t>
                </a:r>
                <a:br>
                  <a:rPr lang="da-DK" sz="2200" smtClean="0"/>
                </a:br>
                <a:r>
                  <a:rPr lang="da-DK"/>
                  <a:t>	</a:t>
                </a:r>
                <a14:m>
                  <m:oMathPara>
                    <m:oMathParaPr>
                      <m:jc/>
                    </m:oMathParaPr>
                    <m:oMath>
                      <m:r>
                        <m:rPr>
                          <m:sty m:val="p"/>
                        </m:rPr>
                        <a:rPr lang="da-DK">
                          <a:solidFill>
                            <a:schemeClr val="tx2"/>
                          </a:solidFill>
                          <a:latin typeface="Cambria Math" panose="02040503050406030204" pitchFamily="18" charset="0"/>
                        </a:rPr>
                        <m:t>rbinom</m:t>
                      </m:r>
                      <m:d>
                        <m:dPr>
                          <m:begChr m:val="("/>
                          <m:sepChr m:val="|"/>
                          <m:endChr m:val=")"/>
                          <m:grow m:val="on"/>
                          <m:shp m:val="centered"/>
                          <m:ctrlPr>
                            <a:rPr lang="da-DK" i="1">
                              <a:solidFill>
                                <a:schemeClr val="tx2"/>
                              </a:solidFill>
                              <a:latin typeface="Cambria Math" panose="02040503050406030204" pitchFamily="18" charset="0"/>
                            </a:rPr>
                          </m:ctrlPr>
                        </m:dPr>
                        <m:e>
                          <m:r>
                            <a:rPr lang="en-US" b="0" i="1" smtClean="0">
                              <a:latin typeface="Cambria Math" panose="02040503050406030204" pitchFamily="18" charset="0"/>
                            </a:rPr>
                            <m:t>5, </m:t>
                          </m:r>
                          <m:r>
                            <a:rPr lang="da-DK" i="1">
                              <a:latin typeface="Cambria Math" panose="02040503050406030204" pitchFamily="18" charset="0"/>
                            </a:rPr>
                            <m:t>200</m:t>
                          </m:r>
                          <m:r>
                            <a:rPr lang="da-DK" i="1">
                              <a:latin typeface="Cambria Math" panose="02040503050406030204" pitchFamily="18" charset="0"/>
                            </a:rPr>
                            <m:t>, 0.01</m:t>
                          </m:r>
                        </m:e>
                      </m:d>
                      <m:r>
                        <a:rPr lang="da-DK" i="1">
                          <a:latin typeface="Cambria Math" panose="02040503050406030204" pitchFamily="18" charset="0"/>
                        </a:rPr>
                        <m:t>=</m:t>
                      </m:r>
                      <m:r>
                        <a:rPr lang="en-US" b="0" i="1" smtClean="0">
                          <a:latin typeface="Cambria Math" panose="02040503050406030204" pitchFamily="18" charset="0"/>
                        </a:rPr>
                        <m:t>[2, 3, 1, 2, 0]</m:t>
                      </m:r>
                    </m:oMath>
                  </m:oMathPara>
                </a14:m>
                <a:r>
                  <a:rPr lang="da-DK" smtClean="0"/>
                  <a:t>.</a:t>
                </a:r>
                <a:br>
                  <a:rPr lang="da-DK" smtClean="0"/>
                </a:br>
                <a:r>
                  <a:rPr lang="da-DK" smtClean="0"/>
                  <a:t>	</a:t>
                </a:r>
                <a:br>
                  <a:rPr lang="da-DK" smtClean="0"/>
                </a:br>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94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135</a:t>
            </a:fld>
            <a:endParaRPr lang="da-DK"/>
          </a:p>
        </p:txBody>
      </p:sp>
    </p:spTree>
    <p:extLst>
      <p:ext uri="{BB962C8B-B14F-4D97-AF65-F5344CB8AC3E}">
        <p14:creationId xmlns:p14="http://schemas.microsoft.com/office/powerpoint/2010/main" val="21557141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R funktioner til diskrete fordelinger</a:t>
            </a:r>
            <a:endParaRPr lang="da-DK"/>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96459619"/>
              </p:ext>
            </p:extLst>
          </p:nvPr>
        </p:nvGraphicFramePr>
        <p:xfrm>
          <a:off x="323528" y="1268413"/>
          <a:ext cx="8569645" cy="1112520"/>
        </p:xfrm>
        <a:graphic>
          <a:graphicData uri="http://schemas.openxmlformats.org/drawingml/2006/table">
            <a:tbl>
              <a:tblPr firstRow="1" bandRow="1">
                <a:tableStyleId>{5940675A-B579-460E-94D1-54222C63F5DA}</a:tableStyleId>
              </a:tblPr>
              <a:tblGrid>
                <a:gridCol w="2016224">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469379">
                  <a:extLst>
                    <a:ext uri="{9D8B030D-6E8A-4147-A177-3AD203B41FA5}">
                      <a16:colId xmlns:a16="http://schemas.microsoft.com/office/drawing/2014/main" val="20002"/>
                    </a:ext>
                  </a:extLst>
                </a:gridCol>
                <a:gridCol w="1713929">
                  <a:extLst>
                    <a:ext uri="{9D8B030D-6E8A-4147-A177-3AD203B41FA5}">
                      <a16:colId xmlns:a16="http://schemas.microsoft.com/office/drawing/2014/main" val="20003"/>
                    </a:ext>
                  </a:extLst>
                </a:gridCol>
                <a:gridCol w="1713929">
                  <a:extLst>
                    <a:ext uri="{9D8B030D-6E8A-4147-A177-3AD203B41FA5}">
                      <a16:colId xmlns:a16="http://schemas.microsoft.com/office/drawing/2014/main" val="20004"/>
                    </a:ext>
                  </a:extLst>
                </a:gridCol>
              </a:tblGrid>
              <a:tr h="370840">
                <a:tc>
                  <a:txBody>
                    <a:bodyPr vert="horz" wrap="square"/>
                    <a:lstStyle/>
                    <a:p>
                      <a:endParaRPr lang="da-DK" sz="1800"/>
                    </a:p>
                  </a:txBody>
                  <a:tcPr/>
                </a:tc>
                <a:tc>
                  <a:txBody>
                    <a:bodyPr vert="horz" wrap="square"/>
                    <a:lstStyle/>
                    <a:p>
                      <a:r>
                        <a:rPr lang="da-DK" sz="1800" smtClean="0"/>
                        <a:t>PDF (dxxx)</a:t>
                      </a:r>
                      <a:endParaRPr lang="da-DK" sz="1800"/>
                    </a:p>
                  </a:txBody>
                  <a:tcPr/>
                </a:tc>
                <a:tc>
                  <a:txBody>
                    <a:bodyPr vert="horz" wrap="square"/>
                    <a:lstStyle/>
                    <a:p>
                      <a:r>
                        <a:rPr lang="da-DK" sz="1800" smtClean="0"/>
                        <a:t>CDF (pxxx)</a:t>
                      </a:r>
                      <a:endParaRPr lang="da-DK" sz="1800"/>
                    </a:p>
                  </a:txBody>
                  <a:tcPr/>
                </a:tc>
                <a:tc>
                  <a:txBody>
                    <a:bodyPr vert="horz" wrap="square"/>
                    <a:lstStyle/>
                    <a:p>
                      <a:r>
                        <a:rPr lang="da-DK" sz="1800" smtClean="0"/>
                        <a:t>Invers (qxxx) </a:t>
                      </a:r>
                      <a:endParaRPr lang="da-DK" sz="1800"/>
                    </a:p>
                  </a:txBody>
                  <a:tcPr/>
                </a:tc>
                <a:tc>
                  <a:txBody>
                    <a:bodyPr vert="horz" wrap="square"/>
                    <a:lstStyle/>
                    <a:p>
                      <a:r>
                        <a:rPr lang="da-DK" sz="1800" smtClean="0"/>
                        <a:t>Random (rxxx)</a:t>
                      </a:r>
                      <a:endParaRPr lang="da-DK" sz="1800"/>
                    </a:p>
                  </a:txBody>
                  <a:tcPr/>
                </a:tc>
                <a:extLst>
                  <a:ext uri="{0D108BD9-81ED-4DB2-BD59-A6C34878D82A}">
                    <a16:rowId xmlns:a16="http://schemas.microsoft.com/office/drawing/2014/main" val="10000"/>
                  </a:ext>
                </a:extLst>
              </a:tr>
              <a:tr h="370840">
                <a:tc>
                  <a:txBody>
                    <a:bodyPr vert="horz" wrap="square"/>
                    <a:lstStyle/>
                    <a:p>
                      <a:r>
                        <a:rPr lang="da-DK" sz="1800" smtClean="0"/>
                        <a:t>Binomial (xbinom)</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dbinom()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pbinom()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qbinom()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rbinom()</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0001"/>
                  </a:ext>
                </a:extLst>
              </a:tr>
              <a:tr h="370840">
                <a:tc>
                  <a:txBody>
                    <a:bodyPr vert="horz" wrap="square"/>
                    <a:lstStyle/>
                    <a:p>
                      <a:r>
                        <a:rPr lang="da-DK" sz="1800" smtClean="0"/>
                        <a:t>Poisson (xpois)</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dpois()</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ppois()</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qpois()</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rpois()</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0002"/>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136</a:t>
            </a:fld>
            <a:endParaRPr lang="da-DK"/>
          </a:p>
        </p:txBody>
      </p:sp>
    </p:spTree>
    <p:extLst>
      <p:ext uri="{BB962C8B-B14F-4D97-AF65-F5344CB8AC3E}">
        <p14:creationId xmlns:p14="http://schemas.microsoft.com/office/powerpoint/2010/main" val="2249194404"/>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Binomial- eller Poisson-fordeling?</a:t>
            </a:r>
            <a:endParaRPr lang="da-DK"/>
          </a:p>
        </p:txBody>
      </p:sp>
      <mc:AlternateContent>
        <mc:Choice Requires="a14">
          <p:sp>
            <p:nvSpPr>
              <p:cNvPr id="3" name="Content Placeholder 2"/>
              <p:cNvSpPr>
                <a:spLocks noGrp="1"/>
              </p:cNvSpPr>
              <p:nvPr>
                <p:ph idx="1"/>
              </p:nvPr>
            </p:nvSpPr>
            <p:spPr>
              <a:xfrm>
                <a:off x="323528" y="1052736"/>
                <a:ext cx="8820472" cy="5688632"/>
              </a:xfrm>
            </p:spPr>
            <p:txBody>
              <a:bodyPr/>
              <a:lstStyle/>
              <a:p>
                <a:r>
                  <a:rPr lang="da-DK" sz="2200" smtClean="0"/>
                  <a:t>Eksempel:</a:t>
                </a:r>
                <a:br>
                  <a:rPr lang="da-DK" sz="2200" smtClean="0"/>
                </a:br>
                <a:r>
                  <a:rPr lang="da-DK" sz="2200" smtClean="0"/>
                  <a:t>En bilfabrik </a:t>
                </a:r>
                <a:r>
                  <a:rPr lang="da-DK" sz="2200"/>
                  <a:t>producerer 25 </a:t>
                </a:r>
                <a:r>
                  <a:rPr lang="da-DK" sz="2200" smtClean="0"/>
                  <a:t>biler </a:t>
                </a:r>
                <a:r>
                  <a:rPr lang="da-DK" sz="2200"/>
                  <a:t>i timen. </a:t>
                </a:r>
                <a:r>
                  <a:rPr lang="da-DK" sz="2200" smtClean="0"/>
                  <a:t>5 % </a:t>
                </a:r>
                <a:r>
                  <a:rPr lang="da-DK" sz="2200"/>
                  <a:t>af dem </a:t>
                </a:r>
                <a:r>
                  <a:rPr lang="da-DK" sz="2200" smtClean="0"/>
                  <a:t>må kasseres pga. graverende produktionsfejl (d.v.s. i </a:t>
                </a:r>
                <a:r>
                  <a:rPr lang="da-DK"/>
                  <a:t>gennemsnit kasseres </a:t>
                </a:r>
                <a:r>
                  <a:rPr lang="da-DK" sz="2200" smtClean="0"/>
                  <a:t>1.25 biler/time).</a:t>
                </a:r>
                <a:r>
                  <a:rPr lang="da-DK" smtClean="0"/>
                  <a:t> </a:t>
                </a:r>
                <a:r>
                  <a:rPr lang="da-DK" sz="2200" smtClean="0"/>
                  <a:t>Hvad </a:t>
                </a:r>
                <a:r>
                  <a:rPr lang="da-DK" sz="2200"/>
                  <a:t>er sandsynligheden for at der </a:t>
                </a:r>
                <a:r>
                  <a:rPr lang="da-DK" sz="2200" smtClean="0"/>
                  <a:t>kasseres hhv. 2 og 26 biler </a:t>
                </a:r>
                <a:r>
                  <a:rPr lang="da-DK" sz="2200"/>
                  <a:t>den næste time</a:t>
                </a:r>
                <a:r>
                  <a:rPr lang="da-DK" sz="2200" smtClean="0"/>
                  <a:t>? </a:t>
                </a:r>
              </a:p>
              <a:p>
                <a:pPr lvl="1">
                  <a:buFont typeface="Arial" pitchFamily="34" charset="0"/>
                  <a:buChar char="•"/>
                </a:pPr>
                <a:r>
                  <a:rPr lang="da-DK" i="1" smtClean="0">
                    <a:solidFill>
                      <a:schemeClr val="accent1">
                        <a:lumMod val="75000"/>
                      </a:schemeClr>
                    </a:solidFill>
                    <a:latin typeface="Times New Roman" panose="02020603050405020304" pitchFamily="18" charset="0"/>
                    <a:cs typeface="Times New Roman" panose="02020603050405020304" pitchFamily="18" charset="0"/>
                  </a:rPr>
                  <a:t>P</a:t>
                </a:r>
                <a:r>
                  <a:rPr lang="da-DK" smtClean="0">
                    <a:solidFill>
                      <a:schemeClr val="accent1">
                        <a:lumMod val="75000"/>
                      </a:schemeClr>
                    </a:solidFill>
                    <a:latin typeface="Times New Roman" panose="02020603050405020304" pitchFamily="18" charset="0"/>
                    <a:cs typeface="Times New Roman" panose="02020603050405020304" pitchFamily="18" charset="0"/>
                  </a:rPr>
                  <a:t>(</a:t>
                </a:r>
                <a:r>
                  <a:rPr lang="da-DK" i="1">
                    <a:solidFill>
                      <a:schemeClr val="accent1">
                        <a:lumMod val="75000"/>
                      </a:schemeClr>
                    </a:solidFill>
                    <a:latin typeface="Times New Roman" panose="02020603050405020304" pitchFamily="18" charset="0"/>
                    <a:cs typeface="Times New Roman" panose="02020603050405020304" pitchFamily="18" charset="0"/>
                  </a:rPr>
                  <a:t>X</a:t>
                </a:r>
                <a:r>
                  <a:rPr lang="da-DK" smtClean="0">
                    <a:solidFill>
                      <a:schemeClr val="accent1">
                        <a:lumMod val="75000"/>
                      </a:schemeClr>
                    </a:solidFill>
                    <a:latin typeface="Times New Roman" panose="02020603050405020304" pitchFamily="18" charset="0"/>
                    <a:cs typeface="Times New Roman" panose="02020603050405020304" pitchFamily="18" charset="0"/>
                  </a:rPr>
                  <a:t> </a:t>
                </a:r>
                <a:r>
                  <a:rPr lang="da-DK">
                    <a:solidFill>
                      <a:schemeClr val="accent1">
                        <a:lumMod val="75000"/>
                      </a:schemeClr>
                    </a:solidFill>
                    <a:latin typeface="Times New Roman" panose="02020603050405020304" pitchFamily="18" charset="0"/>
                    <a:cs typeface="Times New Roman" panose="02020603050405020304" pitchFamily="18" charset="0"/>
                  </a:rPr>
                  <a:t>= 2) = </a:t>
                </a:r>
                <a14:m>
                  <m:oMathPara>
                    <m:oMathParaPr>
                      <m:jc/>
                    </m:oMathParaPr>
                    <m:oMath>
                      <m:d>
                        <m:dPr>
                          <m:begChr m:val="("/>
                          <m:sepChr m:val="|"/>
                          <m:endChr m:val=")"/>
                          <m:grow m:val="on"/>
                          <m:shp m:val="centered"/>
                          <m:ctrlPr>
                            <a:rPr lang="da-DK" i="1">
                              <a:solidFill>
                                <a:schemeClr val="accent1">
                                  <a:lumMod val="75000"/>
                                </a:schemeClr>
                              </a:solidFill>
                              <a:latin typeface="Cambria Math" panose="02040503050406030204" pitchFamily="18" charset="0"/>
                            </a:rPr>
                          </m:ctrlPr>
                        </m:dPr>
                        <m:e>
                          <m:m>
                            <m:mPr>
                              <m:mcs>
                                <m:mc>
                                  <m:mcPr>
                                    <m:count m:val="1"/>
                                    <m:mcJc m:val="center"/>
                                  </m:mcPr>
                                </m:mc>
                              </m:mcs>
                              <m:ctrlPr>
                                <a:rPr lang="da-DK" i="1">
                                  <a:solidFill>
                                    <a:schemeClr val="accent1">
                                      <a:lumMod val="75000"/>
                                    </a:schemeClr>
                                  </a:solidFill>
                                  <a:latin typeface="Cambria Math" panose="02040503050406030204" pitchFamily="18" charset="0"/>
                                </a:rPr>
                              </m:ctrlPr>
                            </m:mPr>
                            <m:mr>
                              <m:e>
                                <m:r>
                                  <a:rPr lang="da-DK" i="1">
                                    <a:solidFill>
                                      <a:schemeClr val="accent1">
                                        <a:lumMod val="75000"/>
                                      </a:schemeClr>
                                    </a:solidFill>
                                    <a:latin typeface="Cambria Math" panose="02040503050406030204" pitchFamily="18" charset="0"/>
                                  </a:rPr>
                                  <m:t>2</m:t>
                                </m:r>
                                <m:r>
                                  <a:rPr lang="da-DK" i="1">
                                    <a:solidFill>
                                      <a:schemeClr val="accent1">
                                        <a:lumMod val="75000"/>
                                      </a:schemeClr>
                                    </a:solidFill>
                                    <a:latin typeface="Cambria Math" panose="02040503050406030204" pitchFamily="18" charset="0"/>
                                  </a:rPr>
                                  <m:t>5</m:t>
                                </m:r>
                              </m:e>
                            </m:mr>
                            <m:mr>
                              <m:e>
                                <m:r>
                                  <a:rPr lang="da-DK" i="1">
                                    <a:solidFill>
                                      <a:schemeClr val="accent1">
                                        <a:lumMod val="75000"/>
                                      </a:schemeClr>
                                    </a:solidFill>
                                    <a:latin typeface="Cambria Math" panose="02040503050406030204" pitchFamily="18" charset="0"/>
                                  </a:rPr>
                                  <m:t>2</m:t>
                                </m:r>
                              </m:e>
                            </m:mr>
                          </m:m>
                        </m:e>
                      </m:d>
                      <m:r>
                        <a:rPr lang="da-DK" i="1">
                          <a:solidFill>
                            <a:schemeClr val="accent1">
                              <a:lumMod val="75000"/>
                            </a:schemeClr>
                          </a:solidFill>
                          <a:latin typeface="Cambria Math"/>
                        </a:rPr>
                        <m:t>∙</m:t>
                      </m:r>
                      <m:sSup>
                        <m:sSupPr>
                          <m:ctrlPr>
                            <a:rPr lang="da-DK" i="1">
                              <a:solidFill>
                                <a:schemeClr val="accent1">
                                  <a:lumMod val="75000"/>
                                </a:schemeClr>
                              </a:solidFill>
                              <a:latin typeface="Cambria Math" panose="02040503050406030204" pitchFamily="18" charset="0"/>
                              <a:ea typeface="Cambria Math"/>
                            </a:rPr>
                          </m:ctrlPr>
                        </m:sSupPr>
                        <m:e>
                          <m:r>
                            <a:rPr lang="da-DK" i="1">
                              <a:solidFill>
                                <a:schemeClr val="accent1">
                                  <a:lumMod val="75000"/>
                                </a:schemeClr>
                              </a:solidFill>
                              <a:latin typeface="Cambria Math" panose="02040503050406030204" pitchFamily="18" charset="0"/>
                              <a:ea typeface="Cambria Math"/>
                            </a:rPr>
                            <m:t>0.05</m:t>
                          </m:r>
                        </m:e>
                        <m:sup>
                          <m:r>
                            <a:rPr lang="da-DK" i="1">
                              <a:solidFill>
                                <a:schemeClr val="accent1">
                                  <a:lumMod val="75000"/>
                                </a:schemeClr>
                              </a:solidFill>
                              <a:latin typeface="Cambria Math" panose="02040503050406030204" pitchFamily="18" charset="0"/>
                              <a:ea typeface="Cambria Math"/>
                            </a:rPr>
                            <m:t>2</m:t>
                          </m:r>
                        </m:sup>
                      </m:sSup>
                      <m:r>
                        <m:rPr>
                          <m:sty m:val="p"/>
                        </m:rPr>
                        <a:rPr lang="da-DK">
                          <a:solidFill>
                            <a:schemeClr val="accent1">
                              <a:lumMod val="75000"/>
                            </a:schemeClr>
                          </a:solidFill>
                          <a:latin typeface="Times New Roman" panose="02020603050405020304" pitchFamily="18" charset="0"/>
                          <a:ea typeface="Cambria Math"/>
                          <a:cs typeface="Times New Roman" panose="02020603050405020304" pitchFamily="18" charset="0"/>
                        </a:rPr>
                        <m:t> </m:t>
                      </m:r>
                      <m:r>
                        <a:rPr lang="da-DK" i="1">
                          <a:solidFill>
                            <a:schemeClr val="accent1">
                              <a:lumMod val="75000"/>
                            </a:schemeClr>
                          </a:solidFill>
                          <a:latin typeface="Cambria Math"/>
                          <a:ea typeface="Cambria Math"/>
                        </a:rPr>
                        <m:t>∙</m:t>
                      </m:r>
                      <m:sSup>
                        <m:sSupPr>
                          <m:ctrlPr>
                            <a:rPr lang="da-DK" i="1">
                              <a:solidFill>
                                <a:schemeClr val="accent1">
                                  <a:lumMod val="75000"/>
                                </a:schemeClr>
                              </a:solidFill>
                              <a:latin typeface="Cambria Math" panose="02040503050406030204" pitchFamily="18" charset="0"/>
                              <a:ea typeface="Cambria Math"/>
                            </a:rPr>
                          </m:ctrlPr>
                        </m:sSupPr>
                        <m:e>
                          <m:d>
                            <m:dPr>
                              <m:begChr m:val="("/>
                              <m:sepChr m:val="|"/>
                              <m:endChr m:val=")"/>
                              <m:grow m:val="on"/>
                              <m:shp m:val="centered"/>
                              <m:ctrlPr>
                                <a:rPr lang="da-DK" i="1">
                                  <a:solidFill>
                                    <a:schemeClr val="accent1">
                                      <a:lumMod val="75000"/>
                                    </a:schemeClr>
                                  </a:solidFill>
                                  <a:latin typeface="Cambria Math" panose="02040503050406030204" pitchFamily="18" charset="0"/>
                                  <a:ea typeface="Cambria Math"/>
                                </a:rPr>
                              </m:ctrlPr>
                            </m:dPr>
                            <m:e>
                              <m:r>
                                <a:rPr lang="da-DK" i="1">
                                  <a:solidFill>
                                    <a:schemeClr val="accent1">
                                      <a:lumMod val="75000"/>
                                    </a:schemeClr>
                                  </a:solidFill>
                                  <a:latin typeface="Cambria Math"/>
                                  <a:ea typeface="Cambria Math"/>
                                </a:rPr>
                                <m:t>1−</m:t>
                              </m:r>
                              <m:r>
                                <a:rPr lang="da-DK" i="1">
                                  <a:solidFill>
                                    <a:schemeClr val="accent1">
                                      <a:lumMod val="75000"/>
                                    </a:schemeClr>
                                  </a:solidFill>
                                  <a:latin typeface="Cambria Math" panose="02040503050406030204" pitchFamily="18" charset="0"/>
                                  <a:ea typeface="Cambria Math"/>
                                </a:rPr>
                                <m:t>0.05</m:t>
                              </m:r>
                            </m:e>
                          </m:d>
                        </m:e>
                        <m:sup>
                          <m:r>
                            <a:rPr lang="da-DK" i="1">
                              <a:solidFill>
                                <a:schemeClr val="accent1">
                                  <a:lumMod val="75000"/>
                                </a:schemeClr>
                              </a:solidFill>
                              <a:latin typeface="Cambria Math" panose="02040503050406030204" pitchFamily="18" charset="0"/>
                              <a:ea typeface="Cambria Math"/>
                            </a:rPr>
                            <m:t>25</m:t>
                          </m:r>
                          <m:r>
                            <a:rPr lang="da-DK" i="1">
                              <a:solidFill>
                                <a:schemeClr val="accent1">
                                  <a:lumMod val="75000"/>
                                </a:schemeClr>
                              </a:solidFill>
                              <a:latin typeface="Cambria Math"/>
                              <a:ea typeface="Cambria Math"/>
                            </a:rPr>
                            <m:t>−</m:t>
                          </m:r>
                          <m:r>
                            <a:rPr lang="da-DK" i="1">
                              <a:solidFill>
                                <a:schemeClr val="accent1">
                                  <a:lumMod val="75000"/>
                                </a:schemeClr>
                              </a:solidFill>
                              <a:latin typeface="Cambria Math" panose="02040503050406030204" pitchFamily="18" charset="0"/>
                              <a:ea typeface="Cambria Math"/>
                            </a:rPr>
                            <m:t>2</m:t>
                          </m:r>
                        </m:sup>
                      </m:sSup>
                      <m:r>
                        <a:rPr lang="da-DK" i="1">
                          <a:solidFill>
                            <a:schemeClr val="accent1">
                              <a:lumMod val="75000"/>
                            </a:schemeClr>
                          </a:solidFill>
                          <a:latin typeface="Cambria Math" panose="02040503050406030204" pitchFamily="18" charset="0"/>
                          <a:ea typeface="Cambria Math"/>
                        </a:rPr>
                        <m:t>=</m:t>
                      </m:r>
                    </m:oMath>
                  </m:oMathPara>
                </a14:m>
                <a:r>
                  <a:rPr lang="da-DK" smtClean="0">
                    <a:solidFill>
                      <a:schemeClr val="accent1">
                        <a:lumMod val="75000"/>
                      </a:schemeClr>
                    </a:solidFill>
                  </a:rPr>
                  <a:t> dbinom(2, 25, 0.05) = </a:t>
                </a:r>
                <a:r>
                  <a:rPr lang="da-DK" u="sng" smtClean="0">
                    <a:solidFill>
                      <a:schemeClr val="accent1">
                        <a:lumMod val="75000"/>
                      </a:schemeClr>
                    </a:solidFill>
                  </a:rPr>
                  <a:t>0.2305</a:t>
                </a:r>
                <a:endParaRPr lang="da-DK" u="sng">
                  <a:solidFill>
                    <a:schemeClr val="accent1">
                      <a:lumMod val="75000"/>
                    </a:schemeClr>
                  </a:solidFill>
                </a:endParaRPr>
              </a:p>
              <a:p>
                <a:pPr lvl="1">
                  <a:buFont typeface="Arial" pitchFamily="34" charset="0"/>
                  <a:buChar char="•"/>
                </a:pPr>
                <a:r>
                  <a:rPr lang="da-DK" i="1" smtClean="0">
                    <a:solidFill>
                      <a:schemeClr val="accent1">
                        <a:lumMod val="75000"/>
                      </a:schemeClr>
                    </a:solidFill>
                    <a:latin typeface="Times New Roman" panose="02020603050405020304" pitchFamily="18" charset="0"/>
                    <a:cs typeface="Times New Roman" panose="02020603050405020304" pitchFamily="18" charset="0"/>
                  </a:rPr>
                  <a:t>P</a:t>
                </a:r>
                <a:r>
                  <a:rPr lang="da-DK" smtClean="0">
                    <a:solidFill>
                      <a:schemeClr val="accent1">
                        <a:lumMod val="75000"/>
                      </a:schemeClr>
                    </a:solidFill>
                    <a:latin typeface="Times New Roman" panose="02020603050405020304" pitchFamily="18" charset="0"/>
                    <a:cs typeface="Times New Roman" panose="02020603050405020304" pitchFamily="18" charset="0"/>
                  </a:rPr>
                  <a:t>(</a:t>
                </a:r>
                <a:r>
                  <a:rPr lang="da-DK" i="1">
                    <a:solidFill>
                      <a:schemeClr val="accent1">
                        <a:lumMod val="75000"/>
                      </a:schemeClr>
                    </a:solidFill>
                    <a:latin typeface="Times New Roman" panose="02020603050405020304" pitchFamily="18" charset="0"/>
                    <a:cs typeface="Times New Roman" panose="02020603050405020304" pitchFamily="18" charset="0"/>
                  </a:rPr>
                  <a:t>X</a:t>
                </a:r>
                <a:r>
                  <a:rPr lang="da-DK" smtClean="0">
                    <a:solidFill>
                      <a:schemeClr val="accent1">
                        <a:lumMod val="75000"/>
                      </a:schemeClr>
                    </a:solidFill>
                    <a:latin typeface="Times New Roman" panose="02020603050405020304" pitchFamily="18" charset="0"/>
                    <a:cs typeface="Times New Roman" panose="02020603050405020304" pitchFamily="18" charset="0"/>
                  </a:rPr>
                  <a:t> </a:t>
                </a:r>
                <a:r>
                  <a:rPr lang="da-DK">
                    <a:solidFill>
                      <a:schemeClr val="accent1">
                        <a:lumMod val="75000"/>
                      </a:schemeClr>
                    </a:solidFill>
                    <a:latin typeface="Times New Roman" panose="02020603050405020304" pitchFamily="18" charset="0"/>
                    <a:cs typeface="Times New Roman" panose="02020603050405020304" pitchFamily="18" charset="0"/>
                  </a:rPr>
                  <a:t>= </a:t>
                </a:r>
                <a:r>
                  <a:rPr lang="da-DK" smtClean="0">
                    <a:solidFill>
                      <a:schemeClr val="accent1">
                        <a:lumMod val="75000"/>
                      </a:schemeClr>
                    </a:solidFill>
                    <a:latin typeface="Times New Roman" panose="02020603050405020304" pitchFamily="18" charset="0"/>
                    <a:cs typeface="Times New Roman" panose="02020603050405020304" pitchFamily="18" charset="0"/>
                  </a:rPr>
                  <a:t>26) </a:t>
                </a:r>
                <a:r>
                  <a:rPr lang="da-DK">
                    <a:solidFill>
                      <a:schemeClr val="accent1">
                        <a:lumMod val="75000"/>
                      </a:schemeClr>
                    </a:solidFill>
                    <a:latin typeface="Times New Roman" panose="02020603050405020304" pitchFamily="18" charset="0"/>
                    <a:cs typeface="Times New Roman" panose="02020603050405020304" pitchFamily="18" charset="0"/>
                  </a:rPr>
                  <a:t>= </a:t>
                </a:r>
                <a:r>
                  <a:rPr lang="da-DK" smtClean="0">
                    <a:solidFill>
                      <a:schemeClr val="accent1">
                        <a:lumMod val="75000"/>
                      </a:schemeClr>
                    </a:solidFill>
                  </a:rPr>
                  <a:t>dbinom(26, 25, 0.05) = </a:t>
                </a:r>
                <a:r>
                  <a:rPr lang="da-DK" u="sng" smtClean="0">
                    <a:solidFill>
                      <a:schemeClr val="accent1">
                        <a:lumMod val="75000"/>
                      </a:schemeClr>
                    </a:solidFill>
                  </a:rPr>
                  <a:t>0</a:t>
                </a:r>
                <a:r>
                  <a:rPr lang="da-DK" smtClean="0">
                    <a:solidFill>
                      <a:schemeClr val="accent1">
                        <a:lumMod val="75000"/>
                      </a:schemeClr>
                    </a:solidFill>
                  </a:rPr>
                  <a:t>	</a:t>
                </a:r>
                <a:r>
                  <a:rPr lang="da-DK"/>
                  <a:t> </a:t>
                </a:r>
                <a:r>
                  <a:rPr lang="da-DK" smtClean="0"/>
                  <a:t>	(</a:t>
                </a:r>
                <a:r>
                  <a:rPr lang="da-DK" i="1" smtClean="0"/>
                  <a:t>umuligt</a:t>
                </a:r>
                <a:r>
                  <a:rPr lang="da-DK" smtClean="0"/>
                  <a:t>)</a:t>
                </a:r>
                <a:br>
                  <a:rPr lang="da-DK" smtClean="0"/>
                </a:br>
                <a:endParaRPr lang="da-DK" smtClean="0"/>
              </a:p>
              <a:p>
                <a:r>
                  <a:rPr lang="da-DK" sz="2200" smtClean="0"/>
                  <a:t>Alternativ opgaveformulering: </a:t>
                </a:r>
                <a:br>
                  <a:rPr lang="da-DK" sz="2200" smtClean="0"/>
                </a:br>
                <a:r>
                  <a:rPr lang="da-DK" sz="2200" smtClean="0"/>
                  <a:t>En bilfabrik må kassere 1.25 producerede biler i timen pga. graverende produktionsfejl. Hvad </a:t>
                </a:r>
                <a:r>
                  <a:rPr lang="da-DK" sz="2200"/>
                  <a:t>er sandsynligheden for at der </a:t>
                </a:r>
                <a:r>
                  <a:rPr lang="da-DK" sz="2200" smtClean="0"/>
                  <a:t>kasseres hhv. 2 og 26 biler </a:t>
                </a:r>
                <a:r>
                  <a:rPr lang="da-DK" sz="2200"/>
                  <a:t>den næste time</a:t>
                </a:r>
                <a:r>
                  <a:rPr lang="da-DK" sz="2200" smtClean="0"/>
                  <a:t>?</a:t>
                </a:r>
              </a:p>
              <a:p>
                <a:pPr lvl="1">
                  <a:buFont typeface="Arial" pitchFamily="34" charset="0"/>
                  <a:buChar char="•"/>
                </a:pPr>
                <a:r>
                  <a:rPr lang="da-DK" i="1" smtClean="0">
                    <a:solidFill>
                      <a:schemeClr val="accent1">
                        <a:lumMod val="75000"/>
                      </a:schemeClr>
                    </a:solidFill>
                    <a:latin typeface="Times New Roman" panose="02020603050405020304" pitchFamily="18" charset="0"/>
                    <a:cs typeface="Times New Roman" panose="02020603050405020304" pitchFamily="18" charset="0"/>
                  </a:rPr>
                  <a:t>P</a:t>
                </a:r>
                <a:r>
                  <a:rPr lang="da-DK" smtClean="0">
                    <a:solidFill>
                      <a:schemeClr val="accent1">
                        <a:lumMod val="75000"/>
                      </a:schemeClr>
                    </a:solidFill>
                    <a:latin typeface="Times New Roman" panose="02020603050405020304" pitchFamily="18" charset="0"/>
                    <a:cs typeface="Times New Roman" panose="02020603050405020304" pitchFamily="18" charset="0"/>
                  </a:rPr>
                  <a:t>(</a:t>
                </a:r>
                <a:r>
                  <a:rPr lang="da-DK" i="1">
                    <a:solidFill>
                      <a:schemeClr val="accent1">
                        <a:lumMod val="75000"/>
                      </a:schemeClr>
                    </a:solidFill>
                    <a:latin typeface="Times New Roman" panose="02020603050405020304" pitchFamily="18" charset="0"/>
                    <a:cs typeface="Times New Roman" panose="02020603050405020304" pitchFamily="18" charset="0"/>
                  </a:rPr>
                  <a:t>X</a:t>
                </a:r>
                <a:r>
                  <a:rPr lang="da-DK" smtClean="0">
                    <a:solidFill>
                      <a:schemeClr val="accent1">
                        <a:lumMod val="75000"/>
                      </a:schemeClr>
                    </a:solidFill>
                    <a:latin typeface="Times New Roman" panose="02020603050405020304" pitchFamily="18" charset="0"/>
                    <a:cs typeface="Times New Roman" panose="02020603050405020304" pitchFamily="18" charset="0"/>
                  </a:rPr>
                  <a:t> </a:t>
                </a:r>
                <a:r>
                  <a:rPr lang="da-DK">
                    <a:solidFill>
                      <a:schemeClr val="accent1">
                        <a:lumMod val="75000"/>
                      </a:schemeClr>
                    </a:solidFill>
                    <a:latin typeface="Times New Roman" panose="02020603050405020304" pitchFamily="18" charset="0"/>
                    <a:cs typeface="Times New Roman" panose="02020603050405020304" pitchFamily="18" charset="0"/>
                  </a:rPr>
                  <a:t>= 2) = </a:t>
                </a:r>
                <a14:m>
                  <m:oMathPara>
                    <m:oMathParaPr>
                      <m:jc/>
                    </m:oMathParaPr>
                    <m:oMath>
                      <m:f>
                        <m:fPr>
                          <m:type m:val="bar"/>
                          <m:ctrlPr>
                            <a:rPr lang="da-DK" i="1">
                              <a:solidFill>
                                <a:schemeClr val="accent1">
                                  <a:lumMod val="75000"/>
                                </a:schemeClr>
                              </a:solidFill>
                              <a:latin typeface="Cambria Math" panose="02040503050406030204" pitchFamily="18" charset="0"/>
                            </a:rPr>
                          </m:ctrlPr>
                        </m:fPr>
                        <m:num>
                          <m:sSup>
                            <m:sSupPr>
                              <m:ctrlPr>
                                <a:rPr lang="da-DK" i="1">
                                  <a:solidFill>
                                    <a:schemeClr val="accent1">
                                      <a:lumMod val="75000"/>
                                    </a:schemeClr>
                                  </a:solidFill>
                                  <a:latin typeface="Cambria Math" panose="02040503050406030204" pitchFamily="18" charset="0"/>
                                </a:rPr>
                              </m:ctrlPr>
                            </m:sSupPr>
                            <m:e>
                              <m:r>
                                <a:rPr lang="da-DK" i="1">
                                  <a:solidFill>
                                    <a:schemeClr val="accent1">
                                      <a:lumMod val="75000"/>
                                    </a:schemeClr>
                                  </a:solidFill>
                                  <a:latin typeface="Cambria Math" panose="02040503050406030204" pitchFamily="18" charset="0"/>
                                  <a:ea typeface="Cambria Math"/>
                                </a:rPr>
                                <m:t>1</m:t>
                              </m:r>
                              <m:r>
                                <a:rPr lang="en-US" b="0" i="1" smtClean="0">
                                  <a:solidFill>
                                    <a:schemeClr val="accent1">
                                      <a:lumMod val="75000"/>
                                    </a:schemeClr>
                                  </a:solidFill>
                                  <a:latin typeface="Cambria Math" panose="02040503050406030204" pitchFamily="18" charset="0"/>
                                  <a:ea typeface="Cambria Math"/>
                                </a:rPr>
                                <m:t>.</m:t>
                              </m:r>
                              <m:r>
                                <a:rPr lang="da-DK" i="1">
                                  <a:solidFill>
                                    <a:schemeClr val="accent1">
                                      <a:lumMod val="75000"/>
                                    </a:schemeClr>
                                  </a:solidFill>
                                  <a:latin typeface="Cambria Math" panose="02040503050406030204" pitchFamily="18" charset="0"/>
                                  <a:ea typeface="Cambria Math"/>
                                </a:rPr>
                                <m:t>25</m:t>
                              </m:r>
                            </m:e>
                            <m:sup>
                              <m:r>
                                <a:rPr lang="da-DK" i="1">
                                  <a:solidFill>
                                    <a:schemeClr val="accent1">
                                      <a:lumMod val="75000"/>
                                    </a:schemeClr>
                                  </a:solidFill>
                                  <a:latin typeface="Cambria Math" panose="02040503050406030204" pitchFamily="18" charset="0"/>
                                </a:rPr>
                                <m:t>2</m:t>
                              </m:r>
                            </m:sup>
                          </m:sSup>
                        </m:num>
                        <m:den>
                          <m:r>
                            <a:rPr lang="da-DK" i="1">
                              <a:solidFill>
                                <a:schemeClr val="accent1">
                                  <a:lumMod val="75000"/>
                                </a:schemeClr>
                              </a:solidFill>
                              <a:latin typeface="Cambria Math" panose="02040503050406030204" pitchFamily="18" charset="0"/>
                            </a:rPr>
                            <m:t>2</m:t>
                          </m:r>
                          <m:r>
                            <a:rPr lang="da-DK" i="1">
                              <a:solidFill>
                                <a:schemeClr val="accent1">
                                  <a:lumMod val="75000"/>
                                </a:schemeClr>
                              </a:solidFill>
                              <a:latin typeface="Cambria Math"/>
                            </a:rPr>
                            <m:t>!</m:t>
                          </m:r>
                        </m:den>
                      </m:f>
                      <m:sSup>
                        <m:sSupPr>
                          <m:ctrlPr>
                            <a:rPr lang="da-DK" i="1">
                              <a:solidFill>
                                <a:schemeClr val="accent1">
                                  <a:lumMod val="75000"/>
                                </a:schemeClr>
                              </a:solidFill>
                              <a:latin typeface="Cambria Math" panose="02040503050406030204" pitchFamily="18" charset="0"/>
                            </a:rPr>
                          </m:ctrlPr>
                        </m:sSupPr>
                        <m:e>
                          <m:r>
                            <a:rPr lang="da-DK" i="1">
                              <a:solidFill>
                                <a:schemeClr val="accent1">
                                  <a:lumMod val="75000"/>
                                </a:schemeClr>
                              </a:solidFill>
                              <a:latin typeface="Cambria Math"/>
                            </a:rPr>
                            <m:t>𝑒</m:t>
                          </m:r>
                        </m:e>
                        <m:sup>
                          <m:r>
                            <a:rPr lang="da-DK" i="1">
                              <a:solidFill>
                                <a:schemeClr val="accent1">
                                  <a:lumMod val="75000"/>
                                </a:schemeClr>
                              </a:solidFill>
                              <a:latin typeface="Cambria Math"/>
                            </a:rPr>
                            <m:t>−</m:t>
                          </m:r>
                          <m:r>
                            <a:rPr lang="da-DK" i="1">
                              <a:solidFill>
                                <a:schemeClr val="accent1">
                                  <a:lumMod val="75000"/>
                                </a:schemeClr>
                              </a:solidFill>
                              <a:latin typeface="Cambria Math" panose="02040503050406030204" pitchFamily="18" charset="0"/>
                              <a:ea typeface="Cambria Math"/>
                            </a:rPr>
                            <m:t>1</m:t>
                          </m:r>
                          <m:r>
                            <a:rPr lang="en-US" b="0" i="1" smtClean="0">
                              <a:solidFill>
                                <a:schemeClr val="accent1">
                                  <a:lumMod val="75000"/>
                                </a:schemeClr>
                              </a:solidFill>
                              <a:latin typeface="Cambria Math" panose="02040503050406030204" pitchFamily="18" charset="0"/>
                              <a:ea typeface="Cambria Math"/>
                            </a:rPr>
                            <m:t>.</m:t>
                          </m:r>
                          <m:r>
                            <a:rPr lang="da-DK" i="1">
                              <a:solidFill>
                                <a:schemeClr val="accent1">
                                  <a:lumMod val="75000"/>
                                </a:schemeClr>
                              </a:solidFill>
                              <a:latin typeface="Cambria Math" panose="02040503050406030204" pitchFamily="18" charset="0"/>
                              <a:ea typeface="Cambria Math"/>
                            </a:rPr>
                            <m:t>25</m:t>
                          </m:r>
                        </m:sup>
                      </m:sSup>
                    </m:oMath>
                  </m:oMathPara>
                </a14:m>
                <a:r>
                  <a:rPr lang="da-DK">
                    <a:solidFill>
                      <a:schemeClr val="accent1">
                        <a:lumMod val="75000"/>
                      </a:schemeClr>
                    </a:solidFill>
                    <a:latin typeface="Times New Roman" panose="02020603050405020304" pitchFamily="18" charset="0"/>
                    <a:cs typeface="Times New Roman" panose="02020603050405020304" pitchFamily="18" charset="0"/>
                  </a:rPr>
                  <a:t> = </a:t>
                </a:r>
                <a:r>
                  <a:rPr lang="da-DK" smtClean="0">
                    <a:solidFill>
                      <a:schemeClr val="accent1">
                        <a:lumMod val="75000"/>
                      </a:schemeClr>
                    </a:solidFill>
                  </a:rPr>
                  <a:t>dpois, 1.25) = </a:t>
                </a:r>
                <a:r>
                  <a:rPr lang="da-DK" u="sng" smtClean="0">
                    <a:solidFill>
                      <a:schemeClr val="accent1">
                        <a:lumMod val="75000"/>
                      </a:schemeClr>
                    </a:solidFill>
                  </a:rPr>
                  <a:t>0.2238</a:t>
                </a:r>
              </a:p>
              <a:p>
                <a:pPr lvl="1">
                  <a:buFont typeface="Arial" pitchFamily="34" charset="0"/>
                  <a:buChar char="•"/>
                </a:pPr>
                <a:r>
                  <a:rPr lang="da-DK" i="1" smtClean="0">
                    <a:solidFill>
                      <a:schemeClr val="accent1">
                        <a:lumMod val="75000"/>
                      </a:schemeClr>
                    </a:solidFill>
                    <a:latin typeface="Times New Roman" panose="02020603050405020304" pitchFamily="18" charset="0"/>
                    <a:cs typeface="Times New Roman" panose="02020603050405020304" pitchFamily="18" charset="0"/>
                  </a:rPr>
                  <a:t>P</a:t>
                </a:r>
                <a:r>
                  <a:rPr lang="da-DK" smtClean="0">
                    <a:solidFill>
                      <a:schemeClr val="accent1">
                        <a:lumMod val="75000"/>
                      </a:schemeClr>
                    </a:solidFill>
                    <a:latin typeface="Times New Roman" panose="02020603050405020304" pitchFamily="18" charset="0"/>
                    <a:cs typeface="Times New Roman" panose="02020603050405020304" pitchFamily="18" charset="0"/>
                  </a:rPr>
                  <a:t>(</a:t>
                </a:r>
                <a:r>
                  <a:rPr lang="da-DK" i="1">
                    <a:solidFill>
                      <a:schemeClr val="accent1">
                        <a:lumMod val="75000"/>
                      </a:schemeClr>
                    </a:solidFill>
                    <a:latin typeface="Times New Roman" panose="02020603050405020304" pitchFamily="18" charset="0"/>
                    <a:cs typeface="Times New Roman" panose="02020603050405020304" pitchFamily="18" charset="0"/>
                  </a:rPr>
                  <a:t>X</a:t>
                </a:r>
                <a:r>
                  <a:rPr lang="da-DK" smtClean="0">
                    <a:solidFill>
                      <a:schemeClr val="accent1">
                        <a:lumMod val="75000"/>
                      </a:schemeClr>
                    </a:solidFill>
                    <a:latin typeface="Times New Roman" panose="02020603050405020304" pitchFamily="18" charset="0"/>
                    <a:cs typeface="Times New Roman" panose="02020603050405020304" pitchFamily="18" charset="0"/>
                  </a:rPr>
                  <a:t> </a:t>
                </a:r>
                <a:r>
                  <a:rPr lang="da-DK">
                    <a:solidFill>
                      <a:schemeClr val="accent1">
                        <a:lumMod val="75000"/>
                      </a:schemeClr>
                    </a:solidFill>
                    <a:latin typeface="Times New Roman" panose="02020603050405020304" pitchFamily="18" charset="0"/>
                    <a:cs typeface="Times New Roman" panose="02020603050405020304" pitchFamily="18" charset="0"/>
                  </a:rPr>
                  <a:t>= 26) = </a:t>
                </a:r>
                <a:r>
                  <a:rPr lang="da-DK" smtClean="0">
                    <a:solidFill>
                      <a:schemeClr val="accent1">
                        <a:lumMod val="75000"/>
                      </a:schemeClr>
                    </a:solidFill>
                  </a:rPr>
                  <a:t>dpois(26, 1.25) = </a:t>
                </a:r>
                <a:r>
                  <a:rPr lang="da-DK" u="sng" smtClean="0">
                    <a:solidFill>
                      <a:schemeClr val="accent1">
                        <a:lumMod val="75000"/>
                      </a:schemeClr>
                    </a:solidFill>
                  </a:rPr>
                  <a:t>2.35e-25</a:t>
                </a:r>
                <a:r>
                  <a:rPr lang="da-DK"/>
                  <a:t> </a:t>
                </a:r>
                <a:r>
                  <a:rPr lang="da-DK" smtClean="0"/>
                  <a:t>	(</a:t>
                </a:r>
                <a:r>
                  <a:rPr lang="da-DK" i="1" smtClean="0"/>
                  <a:t>usandsynligt</a:t>
                </a:r>
                <a:r>
                  <a:rPr lang="da-DK" i="1"/>
                  <a:t>, </a:t>
                </a:r>
                <a:r>
                  <a:rPr lang="da-DK" i="1" smtClean="0"/>
                  <a:t>ikke umuligt</a:t>
                </a:r>
                <a:r>
                  <a:rPr lang="da-DK" smtClean="0"/>
                  <a:t>).</a:t>
                </a:r>
                <a:br>
                  <a:rPr lang="da-DK" smtClean="0"/>
                </a:br>
                <a:br>
                  <a:rPr lang="da-DK" smtClean="0"/>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3528" y="1052736"/>
                <a:ext cx="8820472" cy="5688632"/>
              </a:xfrm>
              <a:blipFill>
                <a:blip r:embed="rId3"/>
                <a:stretch>
                  <a:fillRect l="-760" t="-750" r="-110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137</a:t>
            </a:fld>
            <a:endParaRPr lang="da-DK"/>
          </a:p>
        </p:txBody>
      </p:sp>
    </p:spTree>
    <p:extLst>
      <p:ext uri="{BB962C8B-B14F-4D97-AF65-F5344CB8AC3E}">
        <p14:creationId xmlns:p14="http://schemas.microsoft.com/office/powerpoint/2010/main" val="34569172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Opgave om robot til sprøjtemaling</a:t>
            </a:r>
            <a:endParaRPr lang="en-GB"/>
          </a:p>
        </p:txBody>
      </p:sp>
      <p:sp>
        <p:nvSpPr>
          <p:cNvPr id="3" name="Content Placeholder 2"/>
          <p:cNvSpPr>
            <a:spLocks noGrp="1"/>
          </p:cNvSpPr>
          <p:nvPr>
            <p:ph idx="1"/>
          </p:nvPr>
        </p:nvSpPr>
        <p:spPr>
          <a:xfrm>
            <a:off x="467544" y="1124744"/>
            <a:ext cx="8424936" cy="5616624"/>
          </a:xfrm>
        </p:spPr>
        <p:txBody>
          <a:bodyPr/>
          <a:lstStyle/>
          <a:p>
            <a:pPr marL="0" indent="0">
              <a:buNone/>
            </a:pPr>
            <a:r>
              <a:rPr lang="da-DK" smtClean="0"/>
              <a:t>En </a:t>
            </a:r>
            <a:r>
              <a:rPr lang="da-DK"/>
              <a:t>robot til sprøjtemaling laver utilsigtede </a:t>
            </a:r>
            <a:br>
              <a:rPr lang="da-DK" smtClean="0"/>
            </a:br>
            <a:r>
              <a:rPr lang="da-DK" smtClean="0"/>
              <a:t>’helligdage</a:t>
            </a:r>
            <a:r>
              <a:rPr lang="da-DK"/>
              <a:t>’, d.v.s. små pletter, der ikke er </a:t>
            </a:r>
            <a:br>
              <a:rPr lang="da-DK" smtClean="0"/>
            </a:br>
            <a:r>
              <a:rPr lang="da-DK" smtClean="0"/>
              <a:t>blevet </a:t>
            </a:r>
            <a:r>
              <a:rPr lang="da-DK"/>
              <a:t>dækket af maling.  Robotten laver i </a:t>
            </a:r>
            <a:br>
              <a:rPr lang="da-DK" smtClean="0"/>
            </a:br>
            <a:r>
              <a:rPr lang="da-DK" smtClean="0"/>
              <a:t>gennemsnit </a:t>
            </a:r>
            <a:r>
              <a:rPr lang="da-DK"/>
              <a:t>0.8 helligdage per malet </a:t>
            </a:r>
            <a:r>
              <a:rPr lang="da-DK" smtClean="0"/>
              <a:t>kvadrat-</a:t>
            </a:r>
            <a:br>
              <a:rPr lang="da-DK" smtClean="0"/>
            </a:br>
            <a:r>
              <a:rPr lang="da-DK" smtClean="0"/>
              <a:t>meter</a:t>
            </a:r>
            <a:r>
              <a:rPr lang="da-DK"/>
              <a:t>. Robotten skal male 70 </a:t>
            </a:r>
            <a:r>
              <a:rPr lang="da-DK" smtClean="0"/>
              <a:t>cirkelformede </a:t>
            </a:r>
            <a:br>
              <a:rPr lang="da-DK" smtClean="0"/>
            </a:br>
            <a:r>
              <a:rPr lang="da-DK" smtClean="0"/>
              <a:t>skiver </a:t>
            </a:r>
            <a:r>
              <a:rPr lang="da-DK"/>
              <a:t>på forsiden. Hver skive </a:t>
            </a:r>
            <a:r>
              <a:rPr lang="da-DK" smtClean="0"/>
              <a:t>har </a:t>
            </a:r>
            <a:r>
              <a:rPr lang="da-DK"/>
              <a:t>en diameter </a:t>
            </a:r>
            <a:br>
              <a:rPr lang="da-DK" smtClean="0"/>
            </a:br>
            <a:r>
              <a:rPr lang="da-DK" smtClean="0"/>
              <a:t>på </a:t>
            </a:r>
            <a:r>
              <a:rPr lang="da-DK"/>
              <a:t>1.2 </a:t>
            </a:r>
            <a:r>
              <a:rPr lang="da-DK" smtClean="0"/>
              <a:t>m</a:t>
            </a:r>
            <a:br>
              <a:rPr lang="da-DK"/>
            </a:br>
            <a:r>
              <a:rPr lang="da-DK" sz="1800" smtClean="0"/>
              <a:t> </a:t>
            </a:r>
            <a:endParaRPr lang="en-GB"/>
          </a:p>
          <a:p>
            <a:pPr marL="457200" lvl="0" indent="-457200">
              <a:buFont typeface="+mj-lt"/>
              <a:buAutoNum type="alphaLcPeriod"/>
            </a:pPr>
            <a:r>
              <a:rPr lang="da-DK"/>
              <a:t>Hvor mange helligdage må der forventes at være på en tilfældig skive?</a:t>
            </a:r>
            <a:endParaRPr lang="en-GB"/>
          </a:p>
          <a:p>
            <a:pPr marL="457200" lvl="0" indent="-457200">
              <a:buFont typeface="+mj-lt"/>
              <a:buAutoNum type="alphaLcPeriod"/>
            </a:pPr>
            <a:r>
              <a:rPr lang="da-DK"/>
              <a:t>Hvilken sandsynlighedsfordeling vil du bruge til at beskrive antal helligdage på en skive, og hvad er fordelingens middelværdi, varians og </a:t>
            </a:r>
            <a:r>
              <a:rPr lang="da-DK" smtClean="0"/>
              <a:t>standardafvigelse?</a:t>
            </a:r>
            <a:endParaRPr lang="en-GB"/>
          </a:p>
          <a:p>
            <a:pPr marL="457200" lvl="0" indent="-457200">
              <a:buFont typeface="+mj-lt"/>
              <a:buAutoNum type="alphaLcPeriod"/>
            </a:pPr>
            <a:r>
              <a:rPr lang="da-DK"/>
              <a:t>Hvad er sandsynligheden for, at ingen af de 70 skiver har helligdage?</a:t>
            </a:r>
            <a:endParaRPr lang="en-GB"/>
          </a:p>
          <a:p>
            <a:pPr marL="457200" lvl="0" indent="-457200">
              <a:buFont typeface="+mj-lt"/>
              <a:buAutoNum type="alphaLcPeriod"/>
            </a:pPr>
            <a:r>
              <a:rPr lang="da-DK"/>
              <a:t>Beregn det forventede antal skiver med henholdsvis 0, 1, 2, 3 og </a:t>
            </a:r>
            <a:br>
              <a:rPr lang="da-DK" smtClean="0"/>
            </a:br>
            <a:r>
              <a:rPr lang="da-DK" smtClean="0"/>
              <a:t>4 </a:t>
            </a:r>
            <a:r>
              <a:rPr lang="da-DK"/>
              <a:t>eller flere helligdage.</a:t>
            </a:r>
            <a:endParaRPr lang="en-GB"/>
          </a:p>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138</a:t>
            </a:fld>
            <a:endParaRPr lang="da-DK">
              <a:solidFill>
                <a:prstClr val="black">
                  <a:tint val="75000"/>
                </a:prstClr>
              </a:solidFill>
            </a:endParaRPr>
          </a:p>
        </p:txBody>
      </p:sp>
      <p:pic>
        <p:nvPicPr>
          <p:cNvPr id="1026" name="Picture 2" descr="CNC System industrial robot arm painting 6 axis, View robot arm painting 6  axis, DANBACH Product Details from Danbach Robot Jiangxi Inc. on Alibaba.com"/>
          <p:cNvPicPr>
            <a:picLocks noChangeAspect="1" noChangeArrowheads="1"/>
          </p:cNvPicPr>
          <p:nvPr/>
        </p:nvPicPr>
        <p:blipFill>
          <a:blip r:embed="rId2">
            <a:extLst>
              <a:ext uri="{28A0092B-C50C-407E-A947-70E740481C1C}">
                <a14:useLocalDpi xmlns:a14="http://schemas.microsoft.com/office/drawing/2010/main" val="0"/>
              </a:ext>
            </a:extLst>
          </a:blip>
          <a:srcRect l="18058" t="9722" b="14679"/>
          <a:stretch>
            <a:fillRect/>
          </a:stretch>
        </p:blipFill>
        <p:spPr bwMode="auto">
          <a:xfrm>
            <a:off x="5913211" y="1167667"/>
            <a:ext cx="2763246" cy="25493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702186"/>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Benfords lov (ikke pensum)</a:t>
            </a:r>
            <a:endParaRPr lang="en-GB"/>
          </a:p>
        </p:txBody>
      </p:sp>
      <p:sp>
        <p:nvSpPr>
          <p:cNvPr id="3" name="Content Placeholder 2"/>
          <p:cNvSpPr>
            <a:spLocks noGrp="1"/>
          </p:cNvSpPr>
          <p:nvPr>
            <p:ph idx="1"/>
          </p:nvPr>
        </p:nvSpPr>
        <p:spPr/>
        <p:txBody>
          <a:bodyPr/>
          <a:lstStyle/>
          <a:p>
            <a:r>
              <a:rPr lang="en-US" smtClean="0"/>
              <a:t>Frank Benford (1883-1948, fysiker og el-ingeniør) undersøgte naturligt forekommende data, f.eks. 104 fysiske konstanter, 1800 molekylvægte, størrelse af 3259 befolkninger, overfladeareal af 335 floder</a:t>
            </a:r>
          </a:p>
          <a:p>
            <a:r>
              <a:rPr lang="en-US" smtClean="0"/>
              <a:t>For hvert datasæt tog han første ciffer af alle tallene og så på fordelingen af 1, 2, 3, ..., 9</a:t>
            </a:r>
          </a:p>
          <a:p>
            <a:r>
              <a:rPr lang="en-US" smtClean="0"/>
              <a:t>Umiddelbart ville man forvente, at de følger en uniform fordeling:</a:t>
            </a:r>
            <a:br>
              <a:rPr lang="en-US" smtClean="0"/>
            </a:b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139</a:t>
            </a:fld>
            <a:endParaRPr lang="da-DK">
              <a:solidFill>
                <a:prstClr val="black">
                  <a:tint val="75000"/>
                </a:prstClr>
              </a:solidFill>
            </a:endParaRPr>
          </a:p>
        </p:txBody>
      </p:sp>
      <p:pic>
        <p:nvPicPr>
          <p:cNvPr id="5" name="Picture 4"/>
          <p:cNvPicPr>
            <a:picLocks noChangeAspect="1"/>
          </p:cNvPicPr>
          <p:nvPr/>
        </p:nvPicPr>
        <p:blipFill>
          <a:blip r:embed="rId2"/>
          <a:stretch>
            <a:fillRect/>
          </a:stretch>
        </p:blipFill>
        <p:spPr>
          <a:xfrm>
            <a:off x="1691680" y="3861048"/>
            <a:ext cx="5635235" cy="2771628"/>
          </a:xfrm>
          <a:prstGeom prst="rect">
            <a:avLst/>
          </a:prstGeom>
        </p:spPr>
      </p:pic>
    </p:spTree>
    <p:extLst>
      <p:ext uri="{BB962C8B-B14F-4D97-AF65-F5344CB8AC3E}">
        <p14:creationId xmlns:p14="http://schemas.microsoft.com/office/powerpoint/2010/main" val="17732182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Datasæt: De studerendes gæt</a:t>
            </a:r>
          </a:p>
        </p:txBody>
      </p:sp>
      <p:sp>
        <p:nvSpPr>
          <p:cNvPr id="3" name="Content Placeholder 2"/>
          <p:cNvSpPr>
            <a:spLocks noGrp="1"/>
          </p:cNvSpPr>
          <p:nvPr>
            <p:ph idx="1"/>
          </p:nvPr>
        </p:nvSpPr>
        <p:spPr/>
        <p:txBody>
          <a:bodyPr>
            <a:normAutofit/>
          </a:bodyPr>
          <a:lstStyle/>
          <a:p>
            <a:r>
              <a:rPr lang="da-DK" i="1"/>
              <a:t>Hvad er dybden af dette lokale, </a:t>
            </a:r>
            <a:br>
              <a:rPr lang="da-DK" i="1"/>
            </a:br>
            <a:r>
              <a:rPr lang="da-DK" i="1"/>
              <a:t>målt i hele millimeter?</a:t>
            </a:r>
            <a:br>
              <a:rPr lang="da-DK" i="1"/>
            </a:br>
            <a:r>
              <a:rPr lang="da-DK" sz="1800" i="1"/>
              <a:t> </a:t>
            </a:r>
            <a:endParaRPr lang="da-DK" i="1"/>
          </a:p>
          <a:p>
            <a:r>
              <a:rPr lang="da-DK" sz="2400"/>
              <a:t>Udfyld formular med dit gæt</a:t>
            </a:r>
          </a:p>
          <a:p>
            <a:r>
              <a:rPr lang="da-DK" sz="2400"/>
              <a:t>Kun 1 gæt per person!</a:t>
            </a:r>
          </a:p>
          <a:p>
            <a:r>
              <a:rPr lang="da-DK" sz="2400"/>
              <a:t>Diskutter </a:t>
            </a:r>
            <a:r>
              <a:rPr lang="da-DK" sz="2400" i="1"/>
              <a:t>ikke</a:t>
            </a:r>
            <a:r>
              <a:rPr lang="da-DK" sz="2400"/>
              <a:t> med andre!</a:t>
            </a:r>
          </a:p>
          <a:p>
            <a:r>
              <a:rPr lang="da-DK" sz="2400"/>
              <a:t>Den, der kommer tættest på den </a:t>
            </a:r>
            <a:br>
              <a:rPr lang="da-DK" sz="2400"/>
            </a:br>
            <a:r>
              <a:rPr lang="da-DK" sz="2400"/>
              <a:t>korrekte værdi, vinder en præmie</a:t>
            </a:r>
            <a:br>
              <a:rPr lang="da-DK" sz="2400"/>
            </a:br>
            <a:br>
              <a:rPr lang="da-DK" sz="2400"/>
            </a:br>
            <a:br>
              <a:rPr lang="da-DK" sz="2400"/>
            </a:br>
            <a:br>
              <a:rPr lang="da-DK" sz="2400"/>
            </a:br>
            <a:br>
              <a:rPr lang="da-DK" sz="2400"/>
            </a:br>
            <a:endParaRPr lang="da-DK" sz="2400"/>
          </a:p>
          <a:p>
            <a:r>
              <a:rPr lang="da-DK" sz="2400"/>
              <a:t>Link til formularen er på Brightspace under K1.</a:t>
            </a:r>
            <a:endParaRPr lang="da-DK" sz="2400"/>
          </a:p>
        </p:txBody>
      </p:sp>
      <p:sp>
        <p:nvSpPr>
          <p:cNvPr id="4" name="Slide Number Placeholder 3"/>
          <p:cNvSpPr>
            <a:spLocks noGrp="1"/>
          </p:cNvSpPr>
          <p:nvPr>
            <p:ph type="sldNum" sz="quarter" idx="12"/>
          </p:nvPr>
        </p:nvSpPr>
        <p:spPr/>
        <p:txBody>
          <a:bodyPr/>
          <a:lstStyle/>
          <a:p>
            <a:fld id="{2CD97C06-EC96-4259-9516-82894ECCBF7D}" type="slidenum">
              <a:rPr lang="da-DK" smtClean="0"/>
              <a:t>14</a:t>
            </a:fld>
            <a:endParaRPr lang="da-DK"/>
          </a:p>
        </p:txBody>
      </p:sp>
      <p:pic>
        <p:nvPicPr>
          <p:cNvPr id="3074" name="Picture 2" descr="http://minmadopskrift.dk/wp-content/uploads/Omregning-af-fylde.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25906" y="1412776"/>
            <a:ext cx="3322558" cy="3312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Image result for mars bar"/>
          <p:cNvPicPr>
            <a:picLocks noChangeAspect="1" noChangeArrowheads="1"/>
          </p:cNvPicPr>
          <p:nvPr/>
        </p:nvPicPr>
        <p:blipFill>
          <a:blip r:embed="rId4">
            <a:extLst>
              <a:ext uri="{28A0092B-C50C-407E-A947-70E740481C1C}">
                <a14:useLocalDpi xmlns:a14="http://schemas.microsoft.com/office/drawing/2010/main" val="0"/>
              </a:ext>
            </a:extLst>
          </a:blip>
          <a:srcRect t="26620" b="25929"/>
          <a:stretch>
            <a:fillRect/>
          </a:stretch>
        </p:blipFill>
        <p:spPr bwMode="auto">
          <a:xfrm>
            <a:off x="1187624" y="4541014"/>
            <a:ext cx="2664296" cy="1264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FB900C-10B2-4585-A20C-161DBD8FF532}"/>
              </a:ext>
            </a:extLst>
          </p:cNvPr>
          <p:cNvPicPr>
            <a:picLocks noChangeAspect="1"/>
          </p:cNvPicPr>
          <p:nvPr/>
        </p:nvPicPr>
        <p:blipFill>
          <a:blip r:embed="rId5"/>
          <a:stretch>
            <a:fillRect/>
          </a:stretch>
        </p:blipFill>
        <p:spPr>
          <a:xfrm>
            <a:off x="5220072" y="1288212"/>
            <a:ext cx="3672408" cy="3970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4456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Benfords lov (ikke pensum)</a:t>
            </a:r>
            <a:endParaRPr lang="en-GB"/>
          </a:p>
        </p:txBody>
      </p:sp>
      <mc:AlternateContent>
        <mc:Choice Requires="a14">
          <p:sp>
            <p:nvSpPr>
              <p:cNvPr id="3" name="Content Placeholder 2"/>
              <p:cNvSpPr>
                <a:spLocks noGrp="1"/>
              </p:cNvSpPr>
              <p:nvPr>
                <p:ph idx="1"/>
              </p:nvPr>
            </p:nvSpPr>
            <p:spPr/>
            <p:txBody>
              <a:bodyPr/>
              <a:lstStyle/>
              <a:p>
                <a:r>
                  <a:rPr lang="en-US" smtClean="0"/>
                  <a:t>Men det viser sig, at der forekommer flest 1-taller og færrest 9-taller</a:t>
                </a:r>
              </a:p>
              <a:p>
                <a:r>
                  <a:rPr lang="en-US" smtClean="0"/>
                  <a:t>Hvorfor??</a:t>
                </a:r>
              </a:p>
              <a:p>
                <a:r>
                  <a:rPr lang="en-US" sz="2400" smtClean="0"/>
                  <a:t>Sandsynlighedsfunktionen: </a:t>
                </a:r>
              </a:p>
              <a:p>
                <a:pPr marL="0" indent="0">
                  <a:buNone/>
                </a:pPr>
                <a14:m>
                  <m:oMathPara>
                    <m:oMathParaPr>
                      <m:jc/>
                    </m:oMathParaPr>
                    <m:oMath>
                      <m:r>
                        <a:rPr lang="en-US" sz="2000" b="0" i="1" smtClean="0">
                          <a:latin typeface="Cambria Math" panose="02040503050406030204" pitchFamily="18" charset="0"/>
                        </a:rPr>
                        <m:t>𝑓</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log</m:t>
                                  </m:r>
                                </m:e>
                                <m:sub>
                                  <m:r>
                                    <a:rPr lang="en-US" sz="2000" b="0" i="1" smtClean="0">
                                      <a:latin typeface="Cambria Math" panose="02040503050406030204" pitchFamily="18" charset="0"/>
                                    </a:rPr>
                                    <m:t>10</m:t>
                                  </m:r>
                                </m:sub>
                              </m:sSub>
                            </m:fName>
                            <m:e>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log</m:t>
                                      </m:r>
                                    </m:e>
                                    <m:sub>
                                      <m:r>
                                        <a:rPr lang="en-US" sz="2000" b="0" i="1" smtClean="0">
                                          <a:latin typeface="Cambria Math" panose="02040503050406030204" pitchFamily="18" charset="0"/>
                                        </a:rPr>
                                        <m:t>10</m:t>
                                      </m:r>
                                    </m:sub>
                                  </m:sSub>
                                </m:fName>
                                <m:e>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func>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log</m:t>
                              </m:r>
                            </m:e>
                            <m:sub>
                              <m:r>
                                <a:rPr lang="en-US" sz="2000" b="0" i="1" smtClean="0">
                                  <a:latin typeface="Cambria Math" panose="02040503050406030204" pitchFamily="18" charset="0"/>
                                </a:rPr>
                                <m:t>10</m:t>
                              </m:r>
                            </m:sub>
                          </m:sSub>
                        </m:fName>
                        <m:e>
                          <m:r>
                            <a:rPr lang="en-US" sz="2000" b="0" i="1" smtClean="0">
                              <a:latin typeface="Cambria Math" panose="02040503050406030204" pitchFamily="18" charset="0"/>
                            </a:rPr>
                            <m:t>(1+</m:t>
                          </m:r>
                          <m:box>
                            <m:boxPr>
                              <m:noBreak m:val="off"/>
                              <m:ctrlPr>
                                <a:rPr lang="en-US" sz="2000" b="0" i="1" smtClean="0">
                                  <a:latin typeface="Cambria Math" panose="02040503050406030204" pitchFamily="18" charset="0"/>
                                </a:rPr>
                              </m:ctrlPr>
                            </m:boxPr>
                            <m:e>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𝑥</m:t>
                                  </m:r>
                                </m:den>
                              </m:f>
                            </m:e>
                          </m:box>
                          <m:r>
                            <a:rPr lang="en-US" sz="2000" b="0" i="1" smtClean="0">
                              <a:latin typeface="Cambria Math" panose="02040503050406030204" pitchFamily="18" charset="0"/>
                            </a:rPr>
                            <m:t>)</m:t>
                          </m:r>
                        </m:e>
                      </m:func>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∈{1,…,9}</m:t>
                      </m:r>
                    </m:oMath>
                  </m:oMathPara>
                </a14:m>
                <a:br>
                  <a:rPr lang="en-US" sz="2000" smtClean="0"/>
                </a:b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140</a:t>
            </a:fld>
            <a:endParaRPr lang="da-DK">
              <a:solidFill>
                <a:prstClr val="black">
                  <a:tint val="75000"/>
                </a:prstClr>
              </a:solidFill>
            </a:endParaRPr>
          </a:p>
        </p:txBody>
      </p:sp>
      <p:pic>
        <p:nvPicPr>
          <p:cNvPr id="6" name="Picture 5"/>
          <p:cNvPicPr>
            <a:picLocks noChangeAspect="1"/>
          </p:cNvPicPr>
          <p:nvPr/>
        </p:nvPicPr>
        <p:blipFill>
          <a:blip r:embed="rId3"/>
          <a:stretch>
            <a:fillRect/>
          </a:stretch>
        </p:blipFill>
        <p:spPr>
          <a:xfrm>
            <a:off x="1691680" y="3861048"/>
            <a:ext cx="5635235" cy="2771628"/>
          </a:xfrm>
          <a:prstGeom prst="rect">
            <a:avLst/>
          </a:prstGeom>
        </p:spPr>
      </p:pic>
    </p:spTree>
    <p:extLst>
      <p:ext uri="{BB962C8B-B14F-4D97-AF65-F5344CB8AC3E}">
        <p14:creationId xmlns:p14="http://schemas.microsoft.com/office/powerpoint/2010/main" val="11671269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Eksempler</a:t>
            </a:r>
            <a:endParaRPr lang="en-GB"/>
          </a:p>
        </p:txBody>
      </p:sp>
      <p:sp>
        <p:nvSpPr>
          <p:cNvPr id="6" name="Content Placeholder 5"/>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141</a:t>
            </a:fld>
            <a:endParaRPr lang="da-DK">
              <a:solidFill>
                <a:prstClr val="black">
                  <a:tint val="75000"/>
                </a:prstClr>
              </a:solidFill>
            </a:endParaRPr>
          </a:p>
        </p:txBody>
      </p:sp>
      <p:pic>
        <p:nvPicPr>
          <p:cNvPr id="7" name="Picture 6"/>
          <p:cNvPicPr>
            <a:picLocks noChangeAspect="1"/>
          </p:cNvPicPr>
          <p:nvPr/>
        </p:nvPicPr>
        <p:blipFill>
          <a:blip r:embed="rId2"/>
          <a:stretch>
            <a:fillRect/>
          </a:stretch>
        </p:blipFill>
        <p:spPr>
          <a:xfrm>
            <a:off x="303040" y="3981940"/>
            <a:ext cx="3506511" cy="2770278"/>
          </a:xfrm>
          <a:prstGeom prst="rect">
            <a:avLst/>
          </a:prstGeom>
          <a:ln>
            <a:solidFill>
              <a:schemeClr val="tx1">
                <a:lumMod val="50000"/>
                <a:lumOff val="50000"/>
              </a:schemeClr>
            </a:solidFill>
          </a:ln>
        </p:spPr>
      </p:pic>
      <p:pic>
        <p:nvPicPr>
          <p:cNvPr id="1030" name="Picture 6" descr="Benford&amp;#39;s Law and Financial Statements | Benford&amp;#39;s Law and Financial  Statements - Audit AnalyticsAudit Analytic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27540" y="3981941"/>
            <a:ext cx="4608957" cy="277027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5075667" y="1108574"/>
            <a:ext cx="3960830" cy="2616207"/>
            <a:chOff x="5075667" y="1100825"/>
            <a:chExt cx="3960830" cy="2616207"/>
          </a:xfrm>
        </p:grpSpPr>
        <p:pic>
          <p:nvPicPr>
            <p:cNvPr id="1032" name="Picture 8" descr="China&amp;#39;s COVID-19 data matches Benford&amp;#39;s Law like U.S. and Italy: Study -  CGTN"/>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75667" y="1100825"/>
              <a:ext cx="3960830" cy="2616207"/>
            </a:xfrm>
            <a:prstGeom prst="rect">
              <a:avLst/>
            </a:prstGeom>
            <a:noFill/>
            <a:ln w="1270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868144" y="1100825"/>
              <a:ext cx="273453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Covid-19 tilfælde i regioner</a:t>
              </a:r>
              <a:endParaRPr lang="en-GB"/>
            </a:p>
          </p:txBody>
        </p:sp>
      </p:grpSp>
      <p:grpSp>
        <p:nvGrpSpPr>
          <p:cNvPr id="12" name="Group 11"/>
          <p:cNvGrpSpPr/>
          <p:nvPr/>
        </p:nvGrpSpPr>
        <p:grpSpPr>
          <a:xfrm>
            <a:off x="303040" y="1100825"/>
            <a:ext cx="4668009" cy="2808101"/>
            <a:chOff x="303040" y="1100825"/>
            <a:chExt cx="4668009" cy="2808101"/>
          </a:xfrm>
        </p:grpSpPr>
        <p:pic>
          <p:nvPicPr>
            <p:cNvPr id="1028" name="Picture 4" descr="Benford&amp;#39;s law: learning to fraud or to detect frauds? | Klein Project Blo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3040" y="1100825"/>
              <a:ext cx="4668009" cy="28081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793414" y="1100825"/>
              <a:ext cx="1111202"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197 lande</a:t>
              </a:r>
              <a:endParaRPr lang="en-GB"/>
            </a:p>
          </p:txBody>
        </p:sp>
      </p:grpSp>
      <p:grpSp>
        <p:nvGrpSpPr>
          <p:cNvPr id="14" name="Group 13"/>
          <p:cNvGrpSpPr/>
          <p:nvPr/>
        </p:nvGrpSpPr>
        <p:grpSpPr>
          <a:xfrm>
            <a:off x="1331640" y="2748320"/>
            <a:ext cx="6887110" cy="2537620"/>
            <a:chOff x="1461061" y="1029957"/>
            <a:chExt cx="6887110" cy="2537620"/>
          </a:xfrm>
        </p:grpSpPr>
        <p:pic>
          <p:nvPicPr>
            <p:cNvPr id="8" name="Picture 7"/>
            <p:cNvPicPr>
              <a:picLocks noChangeAspect="1"/>
            </p:cNvPicPr>
            <p:nvPr/>
          </p:nvPicPr>
          <p:blipFill>
            <a:blip r:embed="rId6"/>
            <a:stretch>
              <a:fillRect/>
            </a:stretch>
          </p:blipFill>
          <p:spPr>
            <a:xfrm>
              <a:off x="1461061" y="1053742"/>
              <a:ext cx="6887110" cy="2513835"/>
            </a:xfrm>
            <a:prstGeom prst="rect">
              <a:avLst/>
            </a:prstGeom>
            <a:ln>
              <a:solidFill>
                <a:schemeClr val="tx1">
                  <a:lumMod val="50000"/>
                  <a:lumOff val="50000"/>
                </a:schemeClr>
              </a:solidFill>
            </a:ln>
          </p:spPr>
        </p:pic>
        <p:sp>
          <p:nvSpPr>
            <p:cNvPr id="13" name="TextBox 12"/>
            <p:cNvSpPr txBox="1"/>
            <p:nvPr/>
          </p:nvSpPr>
          <p:spPr>
            <a:xfrm>
              <a:off x="5384517" y="1029957"/>
              <a:ext cx="220034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Stemmer i valgkredse</a:t>
              </a:r>
              <a:endParaRPr lang="en-GB"/>
            </a:p>
          </p:txBody>
        </p:sp>
      </p:grpSp>
    </p:spTree>
    <p:extLst>
      <p:ext uri="{BB962C8B-B14F-4D97-AF65-F5344CB8AC3E}">
        <p14:creationId xmlns:p14="http://schemas.microsoft.com/office/powerpoint/2010/main" val="19002992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a:t>Sandsynlighedsteori og statistik</a:t>
            </a:r>
            <a:br>
              <a:rPr lang="da-DK" sz="3600"/>
            </a:br>
            <a:r>
              <a:rPr lang="da-DK" sz="2800"/>
              <a:t> </a:t>
            </a:r>
            <a:r>
              <a:rPr lang="da-DK" sz="3600"/>
              <a:t> </a:t>
            </a:r>
            <a:br>
              <a:rPr lang="da-DK" sz="3600"/>
            </a:br>
            <a:r>
              <a:rPr lang="da-DK" sz="3600">
                <a:solidFill>
                  <a:schemeClr val="tx1"/>
                </a:solidFill>
              </a:rPr>
              <a:t>Kapitel </a:t>
            </a:r>
            <a:r>
              <a:rPr lang="da-DK">
                <a:solidFill>
                  <a:schemeClr val="tx1"/>
                </a:solidFill>
              </a:rPr>
              <a:t>5. </a:t>
            </a:r>
            <a:br>
              <a:rPr lang="da-DK">
                <a:solidFill>
                  <a:schemeClr val="tx1"/>
                </a:solidFill>
              </a:rPr>
            </a:br>
            <a:r>
              <a:rPr lang="da-DK">
                <a:solidFill>
                  <a:schemeClr val="tx1"/>
                </a:solidFill>
              </a:rPr>
              <a:t>Kontinuerte stokastiske variable og </a:t>
            </a:r>
            <a:br>
              <a:rPr lang="da-DK">
                <a:solidFill>
                  <a:schemeClr val="tx1"/>
                </a:solidFill>
              </a:rPr>
            </a:br>
            <a:r>
              <a:rPr lang="da-DK">
                <a:solidFill>
                  <a:schemeClr val="tx1"/>
                </a:solidFill>
              </a:rPr>
              <a:t>deres sandsynlighedsfordelinger</a:t>
            </a:r>
            <a:br>
              <a:rPr lang="da-DK"/>
            </a:br>
            <a:r>
              <a:rPr lang="da-DK" sz="1000"/>
              <a:t> </a:t>
            </a:r>
            <a:br>
              <a:rPr lang="da-DK"/>
            </a:br>
            <a:r>
              <a:rPr lang="da-DK" sz="2400">
                <a:solidFill>
                  <a:prstClr val="black"/>
                </a:solidFill>
              </a:rPr>
              <a:t>(afsnit 5.1-5.2, 5.4-5.5, 5.7, 5.10, 5.12-5.13)</a:t>
            </a:r>
            <a:r>
              <a:rPr lang="da-DK" sz="240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a:t>Allan Leck Jensen</a:t>
            </a:r>
          </a:p>
          <a:p>
            <a:r>
              <a:rPr lang="da-DK"/>
              <a:t>alj@ece.au.dk</a:t>
            </a:r>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142</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Kontinuert stokastisk variabel</a:t>
            </a:r>
          </a:p>
        </p:txBody>
      </p:sp>
      <mc:AlternateContent>
        <mc:Choice Requires="a14">
          <p:sp>
            <p:nvSpPr>
              <p:cNvPr id="3" name="Content Placeholder 2"/>
              <p:cNvSpPr>
                <a:spLocks noGrp="1"/>
              </p:cNvSpPr>
              <p:nvPr>
                <p:ph idx="1"/>
              </p:nvPr>
            </p:nvSpPr>
            <p:spPr/>
            <p:txBody>
              <a:bodyPr/>
              <a:lstStyle/>
              <a:p>
                <a:r>
                  <a:rPr lang="da-DK" sz="2200"/>
                  <a:t>En stokastisk variabel </a:t>
                </a:r>
                <a14:m>
                  <m:oMathPara>
                    <m:oMathParaPr>
                      <m:jc/>
                    </m:oMathParaPr>
                    <m:oMath>
                      <m:r>
                        <a:rPr lang="da-DK" sz="2200" i="1" smtClean="0">
                          <a:latin typeface="Cambria Math" panose="02040503050406030204" pitchFamily="18" charset="0"/>
                        </a:rPr>
                        <m:t>𝑋</m:t>
                      </m:r>
                    </m:oMath>
                  </m:oMathPara>
                </a14:m>
                <a:r>
                  <a:rPr lang="da-DK" sz="2200"/>
                  <a:t> kaldes </a:t>
                </a:r>
                <a:r>
                  <a:rPr lang="da-DK" sz="2200">
                    <a:solidFill>
                      <a:schemeClr val="tx2"/>
                    </a:solidFill>
                  </a:rPr>
                  <a:t>kontinuert</a:t>
                </a:r>
                <a:r>
                  <a:rPr lang="da-DK" sz="2200"/>
                  <a:t>, hvis den kan antage </a:t>
                </a:r>
                <a:br>
                  <a:rPr lang="da-DK" sz="2200"/>
                </a:br>
                <a:r>
                  <a:rPr lang="da-DK" sz="2200"/>
                  <a:t>(i princippet) alle værdier i et interval </a:t>
                </a:r>
                <a14:m>
                  <m:oMathPara>
                    <m:oMathParaPr>
                      <m:jc/>
                    </m:oMathParaPr>
                    <m:oMath>
                      <m:sSub>
                        <m:sSubPr>
                          <m:ctrlPr>
                            <a:rPr lang="da-DK"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da-DK" sz="2200" b="0" i="1" smtClean="0">
                              <a:latin typeface="Cambria Math"/>
                            </a:rPr>
                            <m:t>1</m:t>
                          </m:r>
                        </m:sub>
                      </m:sSub>
                      <m:r>
                        <a:rPr lang="da-DK" sz="2200" b="0" i="1" smtClean="0">
                          <a:latin typeface="Cambria Math"/>
                          <a:ea typeface="Cambria Math"/>
                        </a:rPr>
                        <m:t>≤</m:t>
                      </m:r>
                      <m:r>
                        <a:rPr lang="en-US" sz="2200" b="0" i="1" smtClean="0">
                          <a:latin typeface="Cambria Math" panose="02040503050406030204" pitchFamily="18" charset="0"/>
                          <a:ea typeface="Cambria Math"/>
                        </a:rPr>
                        <m:t>𝑥</m:t>
                      </m:r>
                      <m:r>
                        <a:rPr lang="da-DK" sz="2200" b="0" i="1" smtClean="0">
                          <a:latin typeface="Cambria Math"/>
                          <a:ea typeface="Cambria Math"/>
                        </a:rPr>
                        <m:t>≤</m:t>
                      </m:r>
                      <m:sSub>
                        <m:sSubPr>
                          <m:ctrlPr>
                            <a:rPr lang="da-DK" sz="2200" b="0" i="1" smtClean="0">
                              <a:latin typeface="Cambria Math" panose="02040503050406030204" pitchFamily="18" charset="0"/>
                              <a:ea typeface="Cambria Math"/>
                            </a:rPr>
                          </m:ctrlPr>
                        </m:sSubPr>
                        <m:e>
                          <m:r>
                            <a:rPr lang="en-US" sz="2200" b="0" i="1" smtClean="0">
                              <a:latin typeface="Cambria Math" panose="02040503050406030204" pitchFamily="18" charset="0"/>
                              <a:ea typeface="Cambria Math"/>
                            </a:rPr>
                            <m:t>𝑥</m:t>
                          </m:r>
                        </m:e>
                        <m:sub>
                          <m:r>
                            <a:rPr lang="da-DK" sz="2200" b="0" i="1" smtClean="0">
                              <a:latin typeface="Cambria Math"/>
                              <a:ea typeface="Cambria Math"/>
                            </a:rPr>
                            <m:t>2</m:t>
                          </m:r>
                        </m:sub>
                      </m:sSub>
                    </m:oMath>
                  </m:oMathPara>
                </a14:m>
                <a:endParaRPr lang="da-DK" sz="2200"/>
              </a:p>
              <a:p>
                <a:r>
                  <a:rPr lang="da-DK" sz="2200"/>
                  <a:t>F.eks.: </a:t>
                </a:r>
                <a14:m>
                  <m:oMathPara>
                    <m:oMathParaPr>
                      <m:jc/>
                    </m:oMathParaPr>
                    <m:oMath>
                      <m:r>
                        <a:rPr lang="da-DK" i="1" smtClean="0">
                          <a:latin typeface="Cambria Math" panose="02040503050406030204" pitchFamily="18" charset="0"/>
                        </a:rPr>
                        <m:t>𝑋</m:t>
                      </m:r>
                    </m:oMath>
                  </m:oMathPara>
                </a14:m>
                <a:r>
                  <a:rPr lang="da-DK" sz="2200"/>
                  <a:t> er højden af en tilfældigt udtrukket person, eller tiden der går til næste ulykke, eller trækstyrken af en metalstang</a:t>
                </a:r>
                <a:endParaRPr lang="da-DK" sz="2200"/>
              </a:p>
              <a:p>
                <a:r>
                  <a:rPr lang="da-DK" sz="2200"/>
                  <a:t>Der findes ingen mennesker på </a:t>
                </a:r>
                <a:r>
                  <a:rPr lang="da-DK" sz="2200" i="1"/>
                  <a:t>præcis</a:t>
                </a:r>
                <a:r>
                  <a:rPr lang="da-DK" sz="2200"/>
                  <a:t> 180 cm (hvis vi måler uendeligt præcist), så </a:t>
                </a:r>
                <a14:m>
                  <m:oMathPara>
                    <m:oMathParaPr>
                      <m:jc/>
                    </m:oMathParaPr>
                    <m:oMath>
                      <m:r>
                        <a:rPr lang="da-DK" sz="2200" i="1">
                          <a:latin typeface="Cambria Math"/>
                        </a:rPr>
                        <m:t>𝑃</m:t>
                      </m:r>
                      <m:d>
                        <m:dPr>
                          <m:begChr m:val="("/>
                          <m:sepChr m:val="|"/>
                          <m:endChr m:val=")"/>
                          <m:grow m:val="on"/>
                          <m:shp m:val="centered"/>
                          <m:ctrlPr>
                            <a:rPr lang="da-DK" sz="2200" i="1">
                              <a:latin typeface="Cambria Math" panose="02040503050406030204" pitchFamily="18" charset="0"/>
                            </a:rPr>
                          </m:ctrlPr>
                        </m:dPr>
                        <m:e>
                          <m:r>
                            <a:rPr lang="en-US" sz="2200" b="0" i="1" smtClean="0">
                              <a:latin typeface="Cambria Math" panose="02040503050406030204" pitchFamily="18" charset="0"/>
                            </a:rPr>
                            <m:t>𝑋</m:t>
                          </m:r>
                          <m:r>
                            <a:rPr lang="da-DK" sz="2200" i="1">
                              <a:latin typeface="Cambria Math"/>
                            </a:rPr>
                            <m:t>=180</m:t>
                          </m:r>
                        </m:e>
                      </m:d>
                      <m:r>
                        <a:rPr lang="da-DK" sz="2200" i="1" smtClean="0">
                          <a:latin typeface="Cambria Math"/>
                        </a:rPr>
                        <m:t>=</m:t>
                      </m:r>
                      <m:r>
                        <a:rPr lang="da-DK" sz="2200" i="1">
                          <a:latin typeface="Cambria Math"/>
                        </a:rPr>
                        <m:t>0</m:t>
                      </m:r>
                    </m:oMath>
                  </m:oMathPara>
                </a14:m>
                <a:endParaRPr lang="da-DK" sz="2200"/>
              </a:p>
              <a:p>
                <a:r>
                  <a:rPr lang="da-DK" sz="2200"/>
                  <a:t>I stedet kan vi tale om f.eks.  </a:t>
                </a:r>
                <a14:m>
                  <m:oMathPara>
                    <m:oMathParaPr>
                      <m:jc/>
                    </m:oMathParaPr>
                    <m:oMath>
                      <m:r>
                        <a:rPr lang="da-DK" sz="2200" b="0" i="1" smtClean="0">
                          <a:latin typeface="Cambria Math"/>
                        </a:rPr>
                        <m:t>𝑃</m:t>
                      </m:r>
                      <m:r>
                        <a:rPr lang="da-DK" sz="2200" b="0" i="1" smtClean="0">
                          <a:latin typeface="Cambria Math"/>
                        </a:rPr>
                        <m:t>(179.5&lt;</m:t>
                      </m:r>
                      <m:r>
                        <a:rPr lang="en-US" sz="2200" b="0" i="1" smtClean="0">
                          <a:latin typeface="Cambria Math" panose="02040503050406030204" pitchFamily="18" charset="0"/>
                        </a:rPr>
                        <m:t>𝑋</m:t>
                      </m:r>
                      <m:r>
                        <a:rPr lang="da-DK" sz="2200" b="0" i="1" smtClean="0">
                          <a:latin typeface="Cambria Math"/>
                          <a:ea typeface="Cambria Math"/>
                        </a:rPr>
                        <m:t>≤180.5)</m:t>
                      </m:r>
                    </m:oMath>
                  </m:oMathPara>
                </a14:m>
                <a:endParaRPr lang="da-DK" sz="2200"/>
              </a:p>
              <a:p>
                <a:r>
                  <a:rPr lang="da-DK" sz="2200"/>
                  <a:t>Generelt: Da der er uendeligt antal værdier af </a:t>
                </a:r>
                <a14:m>
                  <m:oMathPara>
                    <m:oMathParaPr>
                      <m:jc/>
                    </m:oMathParaPr>
                    <m:oMath>
                      <m:r>
                        <a:rPr lang="da-DK" sz="2200" i="1" smtClean="0">
                          <a:latin typeface="Cambria Math" panose="02040503050406030204" pitchFamily="18" charset="0"/>
                        </a:rPr>
                        <m:t>𝑋</m:t>
                      </m:r>
                    </m:oMath>
                  </m:oMathPara>
                </a14:m>
                <a:r>
                  <a:rPr lang="da-DK" sz="2200"/>
                  <a:t>  er </a:t>
                </a:r>
                <a:br>
                  <a:rPr lang="da-DK" sz="2200"/>
                </a:br>
                <a14:m>
                  <m:oMathPara>
                    <m:oMathParaPr>
                      <m:jc/>
                    </m:oMathParaPr>
                    <m:oMath>
                      <m:r>
                        <a:rPr lang="da-DK" sz="2200" b="0" i="1" smtClean="0">
                          <a:latin typeface="Cambria Math"/>
                        </a:rPr>
                        <m:t>𝑃</m:t>
                      </m:r>
                      <m:d>
                        <m:dPr>
                          <m:begChr m:val="("/>
                          <m:sepChr m:val="|"/>
                          <m:endChr m:val=")"/>
                          <m:grow m:val="on"/>
                          <m:shp m:val="centered"/>
                          <m:ctrlPr>
                            <a:rPr lang="da-DK" sz="2200" b="0" i="1" smtClean="0">
                              <a:latin typeface="Cambria Math" panose="02040503050406030204" pitchFamily="18" charset="0"/>
                            </a:rPr>
                          </m:ctrlPr>
                        </m:dPr>
                        <m:e>
                          <m:r>
                            <a:rPr lang="en-US" sz="2200" b="0" i="1" smtClean="0">
                              <a:latin typeface="Cambria Math" panose="02040503050406030204" pitchFamily="18" charset="0"/>
                            </a:rPr>
                            <m:t>𝑋</m:t>
                          </m:r>
                          <m:r>
                            <a:rPr lang="da-DK" sz="2200" b="0" i="1" smtClean="0">
                              <a:latin typeface="Cambria Math"/>
                            </a:rPr>
                            <m:t>=</m:t>
                          </m:r>
                          <m:r>
                            <a:rPr lang="en-US" sz="2200" b="0" i="1" smtClean="0">
                              <a:latin typeface="Cambria Math" panose="02040503050406030204" pitchFamily="18" charset="0"/>
                            </a:rPr>
                            <m:t>𝑥</m:t>
                          </m:r>
                        </m:e>
                      </m:d>
                      <m:r>
                        <a:rPr lang="da-DK" sz="2200" b="0" i="1" smtClean="0">
                          <a:latin typeface="Cambria Math"/>
                        </a:rPr>
                        <m:t>=0</m:t>
                      </m:r>
                    </m:oMath>
                  </m:oMathPara>
                </a14:m>
                <a:r>
                  <a:rPr lang="da-DK" sz="2200"/>
                  <a:t> for en kontinuert stokastisk variabel </a:t>
                </a:r>
                <a14:m>
                  <m:oMathPara>
                    <m:oMathParaPr>
                      <m:jc/>
                    </m:oMathParaPr>
                    <m:oMath>
                      <m:r>
                        <a:rPr lang="da-DK" sz="2200" i="1" smtClean="0">
                          <a:latin typeface="Cambria Math" panose="02040503050406030204" pitchFamily="18" charset="0"/>
                        </a:rPr>
                        <m:t>𝑋</m:t>
                      </m:r>
                    </m:oMath>
                  </m:oMathPara>
                </a14:m>
                <a:r>
                  <a:rPr lang="da-DK" sz="2200" i="1"/>
                  <a:t>. </a:t>
                </a:r>
                <a:endParaRPr lang="da-DK" sz="2200" i="1"/>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143</a:t>
            </a:fld>
            <a:endParaRPr lang="da-DK"/>
          </a:p>
        </p:txBody>
      </p:sp>
    </p:spTree>
    <p:extLst>
      <p:ext uri="{BB962C8B-B14F-4D97-AF65-F5344CB8AC3E}">
        <p14:creationId xmlns:p14="http://schemas.microsoft.com/office/powerpoint/2010/main" val="3811486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Kontinuert stokastisk variabel</a:t>
            </a:r>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sz="2000"/>
                  <a:t>Kontinuerte stokastiske variable karakteriseres af deres </a:t>
                </a:r>
                <a:r>
                  <a:rPr lang="da-DK" sz="2000">
                    <a:solidFill>
                      <a:schemeClr val="tx2"/>
                    </a:solidFill>
                  </a:rPr>
                  <a:t>tæthedsfunktion</a:t>
                </a:r>
                <a:br>
                  <a:rPr lang="da-DK" sz="2000"/>
                </a:br>
                <a:r>
                  <a:rPr lang="da-DK" sz="2000"/>
                  <a:t>(</a:t>
                </a:r>
                <a:r>
                  <a:rPr lang="da-DK" sz="2000" i="1" err="1">
                    <a:solidFill>
                      <a:schemeClr val="tx2"/>
                    </a:solidFill>
                  </a:rPr>
                  <a:t>Probability Density Function</a:t>
                </a:r>
                <a:r>
                  <a:rPr lang="da-DK" sz="2000">
                    <a:solidFill>
                      <a:schemeClr val="tx2"/>
                    </a:solidFill>
                  </a:rPr>
                  <a:t> (pdf)</a:t>
                </a:r>
                <a:r>
                  <a:rPr lang="da-DK" sz="2000"/>
                  <a:t>). Bogen kalder det ‘density function’. Tæthedsfunktionen </a:t>
                </a:r>
                <a14:m>
                  <m:oMathPara>
                    <m:oMathParaPr>
                      <m:jc/>
                    </m:oMathParaPr>
                    <m:oMath>
                      <m:r>
                        <a:rPr lang="da-DK" sz="2000" b="0" i="1" smtClean="0">
                          <a:latin typeface="Cambria Math"/>
                        </a:rPr>
                        <m:t>𝑓</m:t>
                      </m:r>
                      <m:r>
                        <a:rPr lang="da-DK" sz="2000" b="0" i="1" smtClean="0">
                          <a:latin typeface="Cambria Math"/>
                        </a:rPr>
                        <m:t>(</m:t>
                      </m:r>
                      <m:r>
                        <a:rPr lang="en-US" sz="2000" b="0" i="1" smtClean="0">
                          <a:latin typeface="Cambria Math" panose="02040503050406030204" pitchFamily="18" charset="0"/>
                        </a:rPr>
                        <m:t>𝑥</m:t>
                      </m:r>
                      <m:r>
                        <a:rPr lang="da-DK" sz="2000" b="0" i="1" smtClean="0">
                          <a:latin typeface="Cambria Math"/>
                        </a:rPr>
                        <m:t>)</m:t>
                      </m:r>
                    </m:oMath>
                  </m:oMathPara>
                </a14:m>
                <a:r>
                  <a:rPr lang="da-DK" sz="2000"/>
                  <a:t> er en funktion, hvor der gælder:</a:t>
                </a:r>
              </a:p>
              <a:p>
                <a:pPr marL="457200" indent="-457200">
                  <a:buFont typeface="+mj-lt"/>
                  <a:buAutoNum type="arabicPeriod"/>
                </a:pPr>
                <a:r>
                  <a:rPr lang="da-DK" sz="2000"/>
                  <a:t> </a:t>
                </a:r>
                <a14:m>
                  <m:oMathPara>
                    <m:oMathParaPr>
                      <m:jc/>
                    </m:oMathParaPr>
                    <m:oMath>
                      <m:r>
                        <a:rPr lang="da-DK" sz="2000" b="0" i="1" smtClean="0">
                          <a:latin typeface="Cambria Math"/>
                        </a:rPr>
                        <m:t>𝑓</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𝑥</m:t>
                          </m:r>
                        </m:e>
                      </m:d>
                      <m:r>
                        <a:rPr lang="da-DK" sz="2000" b="0" i="1" smtClean="0">
                          <a:latin typeface="Cambria Math"/>
                          <a:ea typeface="Cambria Math"/>
                        </a:rPr>
                        <m:t>≥0</m:t>
                      </m:r>
                      <m:r>
                        <m:rPr>
                          <m:sty m:val="p"/>
                        </m:rPr>
                        <a:rPr lang="da-DK" sz="2000" b="0" i="0" smtClean="0">
                          <a:latin typeface="Cambria Math"/>
                          <a:ea typeface="Cambria Math"/>
                        </a:rPr>
                        <m:t> </m:t>
                      </m:r>
                      <m:r>
                        <m:rPr>
                          <m:sty m:val="p"/>
                        </m:rPr>
                        <a:rPr lang="da-DK" sz="2000" b="0" i="0" smtClean="0">
                          <a:latin typeface="Cambria Math"/>
                          <a:ea typeface="Cambria Math"/>
                        </a:rPr>
                        <m:t>for</m:t>
                      </m:r>
                      <m:r>
                        <m:rPr>
                          <m:sty m:val="p"/>
                        </m:rPr>
                        <a:rPr lang="da-DK" sz="2000" b="0" i="0" smtClean="0">
                          <a:latin typeface="Cambria Math"/>
                          <a:ea typeface="Cambria Math"/>
                        </a:rPr>
                        <m:t> </m:t>
                      </m:r>
                      <m:r>
                        <m:rPr>
                          <m:sty m:val="p"/>
                        </m:rPr>
                        <a:rPr lang="da-DK" sz="2000" b="0" i="0" smtClean="0">
                          <a:latin typeface="Cambria Math"/>
                          <a:ea typeface="Cambria Math"/>
                        </a:rPr>
                        <m:t>alle</m:t>
                      </m:r>
                      <m:r>
                        <m:rPr>
                          <m:sty m:val="p"/>
                        </m:rPr>
                        <a:rPr lang="da-DK" sz="2000" b="0" i="0" smtClean="0">
                          <a:latin typeface="Cambria Math"/>
                          <a:ea typeface="Cambria Math"/>
                        </a:rPr>
                        <m:t> </m:t>
                      </m:r>
                      <m:r>
                        <a:rPr lang="en-US" sz="2000" b="0" i="1" smtClean="0">
                          <a:latin typeface="Cambria Math"/>
                          <a:ea typeface="Cambria Math"/>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oMath>
                  </m:oMathPara>
                </a14:m>
                <a:r>
                  <a:rPr lang="da-DK" sz="2000"/>
                  <a:t>  </a:t>
                </a:r>
                <a:endParaRPr lang="da-DK" sz="2000" i="1"/>
              </a:p>
              <a:p>
                <a:pPr marL="457200" indent="-457200">
                  <a:buFont typeface="+mj-lt"/>
                  <a:buAutoNum type="arabicPeriod"/>
                </a:pPr>
                <a:r>
                  <a:rPr lang="da-DK" sz="2000"/>
                  <a:t> </a:t>
                </a:r>
                <a14:m>
                  <m:oMathPara>
                    <m:oMathParaPr>
                      <m:jc/>
                    </m:oMathParaPr>
                    <m:oMath>
                      <m:nary>
                        <m:naryPr>
                          <m:chr/>
                          <m:grow m:val="off"/>
                          <m:subHide m:val="off"/>
                          <m:supHide m:val="off"/>
                          <m:ctrlPr>
                            <a:rPr lang="da-DK" sz="2000" i="1" smtClean="0">
                              <a:latin typeface="Cambria Math" panose="02040503050406030204" pitchFamily="18" charset="0"/>
                            </a:rPr>
                          </m:ctrlPr>
                        </m:naryPr>
                        <m:sub>
                          <m:r>
                            <a:rPr lang="da-DK" sz="2000" b="0" i="1" smtClean="0">
                              <a:latin typeface="Cambria Math"/>
                            </a:rPr>
                            <m:t>−</m:t>
                          </m:r>
                          <m:r>
                            <a:rPr lang="da-DK" sz="2000" b="0" i="1" smtClean="0">
                              <a:latin typeface="Cambria Math"/>
                              <a:ea typeface="Cambria Math"/>
                            </a:rPr>
                            <m:t>∞</m:t>
                          </m:r>
                        </m:sub>
                        <m:sup>
                          <m:r>
                            <a:rPr lang="da-DK" sz="2000" i="1" smtClean="0">
                              <a:latin typeface="Cambria Math"/>
                              <a:ea typeface="Cambria Math"/>
                            </a:rPr>
                            <m:t>∞</m:t>
                          </m:r>
                        </m:sup>
                        <m:e>
                          <m:r>
                            <a:rPr lang="da-DK" sz="2000" b="0" i="1" smtClean="0">
                              <a:latin typeface="Cambria Math"/>
                            </a:rPr>
                            <m:t>𝑓</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𝑥</m:t>
                              </m:r>
                            </m:e>
                          </m:d>
                          <m:r>
                            <a:rPr lang="da-DK" sz="2000" b="0" i="1" smtClean="0">
                              <a:latin typeface="Cambria Math"/>
                            </a:rPr>
                            <m:t>𝑑</m:t>
                          </m:r>
                          <m:r>
                            <a:rPr lang="en-US" sz="2000" b="0" i="1" smtClean="0">
                              <a:latin typeface="Cambria Math" panose="02040503050406030204" pitchFamily="18" charset="0"/>
                            </a:rPr>
                            <m:t>𝑥</m:t>
                          </m:r>
                          <m:r>
                            <a:rPr lang="da-DK" sz="2000" b="0" i="1" smtClean="0">
                              <a:latin typeface="Cambria Math"/>
                            </a:rPr>
                            <m:t>=1</m:t>
                          </m:r>
                        </m:e>
                      </m:nary>
                    </m:oMath>
                  </m:oMathPara>
                </a14:m>
                <a:endParaRPr lang="da-DK" sz="2000"/>
              </a:p>
              <a:p>
                <a:pPr marL="0" indent="0" defTabSz="531813">
                  <a:buNone/>
                </a:pPr>
                <a:br>
                  <a:rPr lang="da-DK" sz="2000"/>
                </a:br>
                <a:r>
                  <a:rPr lang="da-DK" sz="2000"/>
                  <a:t>F.eks. </a:t>
                </a:r>
                <a:r>
                  <a:rPr lang="da-DK" sz="2000">
                    <a:solidFill>
                      <a:schemeClr val="tx2"/>
                    </a:solidFill>
                  </a:rPr>
                  <a:t>Uniform fordeling</a:t>
                </a:r>
                <a:r>
                  <a:rPr lang="da-DK" sz="2000"/>
                  <a:t> (aka. </a:t>
                </a:r>
                <a:r>
                  <a:rPr lang="da-DK" sz="2000">
                    <a:solidFill>
                      <a:schemeClr val="tx2"/>
                    </a:solidFill>
                  </a:rPr>
                  <a:t>kassefordeling</a:t>
                </a:r>
                <a:r>
                  <a:rPr lang="da-DK" sz="2000"/>
                  <a:t>, engelsk: </a:t>
                </a:r>
                <a:r>
                  <a:rPr lang="da-DK" sz="2000" i="1">
                    <a:solidFill>
                      <a:schemeClr val="tx2"/>
                    </a:solidFill>
                  </a:rPr>
                  <a:t>Uniform distribution</a:t>
                </a:r>
                <a:r>
                  <a:rPr lang="da-DK" sz="2000"/>
                  <a:t>):</a:t>
                </a:r>
                <a:br>
                  <a:rPr lang="da-DK" sz="2000"/>
                </a:br>
                <a:r>
                  <a:rPr lang="da-DK" sz="1100"/>
                  <a:t>  </a:t>
                </a:r>
                <a:br>
                  <a:rPr lang="da-DK" sz="2000"/>
                </a:br>
                <a:r>
                  <a:rPr lang="da-DK" sz="2000"/>
                  <a:t> 	</a:t>
                </a:r>
                <a14:m>
                  <m:oMathPara>
                    <m:oMathParaPr>
                      <m:jc/>
                    </m:oMathParaPr>
                    <m:oMath>
                      <m:r>
                        <a:rPr lang="da-DK" sz="2000" b="0" i="1" smtClean="0">
                          <a:latin typeface="Cambria Math"/>
                        </a:rPr>
                        <m:t>𝑓</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𝑥</m:t>
                          </m:r>
                        </m:e>
                      </m:d>
                      <m:r>
                        <a:rPr lang="da-DK" sz="2000" b="0" i="1" smtClean="0">
                          <a:latin typeface="Cambria Math"/>
                        </a:rPr>
                        <m:t>=</m:t>
                      </m:r>
                      <m:d>
                        <m:dPr>
                          <m:begChr m:val="{"/>
                          <m:sepChr m:val="|"/>
                          <m:endChr/>
                          <m:grow m:val="on"/>
                          <m:shp m:val="centered"/>
                          <m:ctrlPr>
                            <a:rPr lang="da-DK" sz="2000" b="0" i="1" smtClean="0">
                              <a:latin typeface="Cambria Math" panose="02040503050406030204" pitchFamily="18" charset="0"/>
                            </a:rPr>
                          </m:ctrlPr>
                        </m:dPr>
                        <m:e>
                          <m:m>
                            <m:mPr>
                              <m:mcs>
                                <m:mc>
                                  <m:mcPr>
                                    <m:count m:val="2"/>
                                    <m:mcJc m:val="center"/>
                                  </m:mcPr>
                                </m:mc>
                              </m:mcs>
                              <m:ctrlPr>
                                <a:rPr lang="da-DK" sz="2000" b="0" i="1" smtClean="0">
                                  <a:latin typeface="Cambria Math" panose="02040503050406030204" pitchFamily="18" charset="0"/>
                                </a:rPr>
                              </m:ctrlPr>
                            </m:mPr>
                            <m:mr>
                              <m:e>
                                <m:r>
                                  <a:rPr lang="da-DK" sz="2000" b="0" i="1" smtClean="0">
                                    <a:latin typeface="Cambria Math"/>
                                  </a:rPr>
                                  <m:t> </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panose="02040503050406030204" pitchFamily="18" charset="0"/>
                                        <a:ea typeface="Cambria Math" panose="02040503050406030204" pitchFamily="18" charset="0"/>
                                      </a:rPr>
                                      <m:t>𝛽</m:t>
                                    </m:r>
                                    <m:r>
                                      <a:rPr lang="da-DK" sz="2000" b="0" i="1" smtClean="0">
                                        <a:latin typeface="Cambria Math"/>
                                      </a:rPr>
                                      <m:t>−</m:t>
                                    </m:r>
                                    <m:r>
                                      <a:rPr lang="da-DK" sz="2000" b="0" i="1" smtClean="0">
                                        <a:latin typeface="Cambria Math" panose="02040503050406030204" pitchFamily="18" charset="0"/>
                                        <a:ea typeface="Cambria Math" panose="02040503050406030204" pitchFamily="18" charset="0"/>
                                      </a:rPr>
                                      <m:t>𝛼</m:t>
                                    </m:r>
                                  </m:den>
                                </m:f>
                              </m:e>
                              <m:e>
                                <m:r>
                                  <m:rPr>
                                    <m:sty m:val="p"/>
                                  </m:rPr>
                                  <a:rPr lang="da-DK" sz="2000" b="0" i="0" smtClean="0">
                                    <a:latin typeface="Cambria Math"/>
                                  </a:rPr>
                                  <m:t>for</m:t>
                                </m:r>
                                <m:r>
                                  <a:rPr lang="da-DK" sz="2000" b="0" i="1" smtClean="0">
                                    <a:latin typeface="Cambria Math"/>
                                  </a:rPr>
                                  <m:t> </m:t>
                                </m:r>
                                <m:r>
                                  <a:rPr lang="da-DK"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a:rPr>
                                  <m:t>𝑥</m:t>
                                </m:r>
                                <m:r>
                                  <a:rPr lang="en-US" sz="2000" b="0" i="1" smtClean="0">
                                    <a:latin typeface="Cambria Math" panose="02040503050406030204" pitchFamily="18" charset="0"/>
                                    <a:ea typeface="Cambria Math"/>
                                  </a:rPr>
                                  <m:t>&lt;</m:t>
                                </m:r>
                                <m:r>
                                  <a:rPr lang="da-DK" sz="2000" b="0" i="1" smtClean="0">
                                    <a:latin typeface="Cambria Math" panose="02040503050406030204" pitchFamily="18" charset="0"/>
                                    <a:ea typeface="Cambria Math" panose="02040503050406030204" pitchFamily="18" charset="0"/>
                                  </a:rPr>
                                  <m:t>𝛽</m:t>
                                </m:r>
                              </m:e>
                            </m:mr>
                            <m:mr>
                              <m:e>
                                <m:r>
                                  <a:rPr lang="da-DK" sz="2000" b="0" i="1" smtClean="0">
                                    <a:latin typeface="Cambria Math"/>
                                  </a:rPr>
                                  <m:t>0   </m:t>
                                </m:r>
                              </m:e>
                              <m:e>
                                <m:r>
                                  <m:rPr>
                                    <m:sty m:val="p"/>
                                  </m:rPr>
                                  <a:rPr lang="da-DK" sz="2000" b="0" i="0" smtClean="0">
                                    <a:latin typeface="Cambria Math"/>
                                  </a:rPr>
                                  <m:t>ellers</m:t>
                                </m:r>
                                <m:r>
                                  <a:rPr lang="da-DK" sz="2000" b="0" i="1" smtClean="0">
                                    <a:latin typeface="Cambria Math"/>
                                  </a:rPr>
                                  <m:t>                </m:t>
                                </m:r>
                              </m:e>
                            </m:mr>
                          </m:m>
                        </m:e>
                      </m:d>
                    </m:oMath>
                  </m:oMathPara>
                </a14:m>
                <a:br>
                  <a:rPr lang="da-DK" sz="2000"/>
                </a:br>
                <a:r>
                  <a:rPr lang="da-DK" sz="1400"/>
                  <a:t> </a:t>
                </a:r>
                <a:endParaRPr lang="da-DK" sz="2000"/>
              </a:p>
              <a:p>
                <a:pPr marL="0" indent="0" defTabSz="531813">
                  <a:buNone/>
                </a:pPr>
                <a:r>
                  <a:rPr lang="da-DK" sz="2000"/>
                  <a:t>Bemærk, at </a:t>
                </a:r>
                <a14:m>
                  <m:oMathPara>
                    <m:oMathParaPr>
                      <m:jc/>
                    </m:oMathParaPr>
                    <m:oMath>
                      <m:r>
                        <a:rPr lang="da-DK" sz="2000" i="1">
                          <a:latin typeface="Cambria Math"/>
                        </a:rPr>
                        <m:t>𝑓</m:t>
                      </m:r>
                      <m:d>
                        <m:dPr>
                          <m:begChr m:val="("/>
                          <m:sepChr m:val="|"/>
                          <m:endChr m:val=")"/>
                          <m:grow m:val="on"/>
                          <m:shp m:val="centered"/>
                          <m:ctrlPr>
                            <a:rPr lang="da-DK" sz="2000" i="1">
                              <a:latin typeface="Cambria Math" panose="02040503050406030204" pitchFamily="18" charset="0"/>
                            </a:rPr>
                          </m:ctrlPr>
                        </m:dPr>
                        <m:e>
                          <m:r>
                            <a:rPr lang="en-US" sz="2000" i="1">
                              <a:latin typeface="Cambria Math" panose="02040503050406030204" pitchFamily="18" charset="0"/>
                            </a:rPr>
                            <m:t>𝑥</m:t>
                          </m:r>
                        </m:e>
                      </m:d>
                    </m:oMath>
                  </m:oMathPara>
                </a14:m>
                <a:r>
                  <a:rPr lang="da-DK" sz="2000"/>
                  <a:t> er en tæthedsfunktion:</a:t>
                </a:r>
                <a:br>
                  <a:rPr lang="da-DK" sz="2000"/>
                </a:br>
                <a:r>
                  <a:rPr lang="da-DK" sz="2000"/>
                  <a:t> 	</a:t>
                </a:r>
                <a14:m>
                  <m:oMathPara>
                    <m:oMathParaPr>
                      <m:jc/>
                    </m:oMathParaPr>
                    <m:oMath>
                      <m:r>
                        <a:rPr lang="da-DK" sz="2000" i="1">
                          <a:latin typeface="Cambria Math"/>
                        </a:rPr>
                        <m:t>𝑓</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𝑥</m:t>
                          </m:r>
                        </m:e>
                      </m:d>
                      <m:r>
                        <a:rPr lang="da-DK" sz="2000" i="1">
                          <a:latin typeface="Cambria Math"/>
                          <a:ea typeface="Cambria Math"/>
                        </a:rPr>
                        <m:t>≥0</m:t>
                      </m:r>
                      <m:r>
                        <m:rPr>
                          <m:sty m:val="p"/>
                        </m:rPr>
                        <a:rPr lang="da-DK" sz="2000">
                          <a:latin typeface="Cambria Math"/>
                          <a:ea typeface="Cambria Math"/>
                        </a:rPr>
                        <m:t> </m:t>
                      </m:r>
                      <m:r>
                        <m:rPr>
                          <m:sty m:val="p"/>
                        </m:rPr>
                        <a:rPr lang="da-DK" sz="2000">
                          <a:latin typeface="Cambria Math"/>
                          <a:ea typeface="Cambria Math"/>
                        </a:rPr>
                        <m:t>for</m:t>
                      </m:r>
                      <m:r>
                        <m:rPr>
                          <m:sty m:val="p"/>
                        </m:rPr>
                        <a:rPr lang="da-DK" sz="2000">
                          <a:latin typeface="Cambria Math"/>
                          <a:ea typeface="Cambria Math"/>
                        </a:rPr>
                        <m:t> </m:t>
                      </m:r>
                      <m:r>
                        <m:rPr>
                          <m:sty m:val="p"/>
                        </m:rPr>
                        <a:rPr lang="da-DK" sz="2000">
                          <a:latin typeface="Cambria Math"/>
                          <a:ea typeface="Cambria Math"/>
                        </a:rPr>
                        <m:t>alle</m:t>
                      </m:r>
                      <m:r>
                        <m:rPr>
                          <m:sty m:val="p"/>
                        </m:rPr>
                        <a:rPr lang="da-DK" sz="2000">
                          <a:latin typeface="Cambria Math"/>
                          <a:ea typeface="Cambria Math"/>
                        </a:rPr>
                        <m:t> </m:t>
                      </m:r>
                      <m:r>
                        <a:rPr lang="en-US" sz="2000" i="1">
                          <a:latin typeface="Cambria Math" panose="02040503050406030204" pitchFamily="18" charset="0"/>
                        </a:rPr>
                        <m:t>𝑥</m:t>
                      </m:r>
                    </m:oMath>
                  </m:oMathPara>
                </a14:m>
                <a:r>
                  <a:rPr lang="da-DK" sz="2000"/>
                  <a:t>	  </a:t>
                </a:r>
                <a:endParaRPr lang="da-DK" sz="2000" i="1"/>
              </a:p>
              <a:p>
                <a:pPr marL="0" indent="0" defTabSz="531813">
                  <a:buNone/>
                </a:pPr>
                <a:r>
                  <a:rPr lang="da-DK" sz="2000"/>
                  <a:t> 	</a:t>
                </a:r>
                <a14:m>
                  <m:oMathPara>
                    <m:oMathParaPr>
                      <m:jc/>
                    </m:oMathParaPr>
                    <m:oMath>
                      <m:nary>
                        <m:naryPr>
                          <m:chr/>
                          <m:grow m:val="off"/>
                          <m:subHide m:val="off"/>
                          <m:supHide m:val="off"/>
                          <m:ctrlPr>
                            <a:rPr lang="da-DK" sz="2000" i="1">
                              <a:latin typeface="Cambria Math" panose="02040503050406030204" pitchFamily="18" charset="0"/>
                            </a:rPr>
                          </m:ctrlPr>
                        </m:naryPr>
                        <m:sub>
                          <m:r>
                            <a:rPr lang="da-DK" sz="2000" i="1">
                              <a:latin typeface="Cambria Math"/>
                            </a:rPr>
                            <m:t>−</m:t>
                          </m:r>
                          <m:r>
                            <a:rPr lang="da-DK" sz="2000" i="1">
                              <a:latin typeface="Cambria Math"/>
                              <a:ea typeface="Cambria Math"/>
                            </a:rPr>
                            <m:t>∞</m:t>
                          </m:r>
                        </m:sub>
                        <m:sup>
                          <m:r>
                            <a:rPr lang="da-DK" sz="2000" i="1">
                              <a:latin typeface="Cambria Math"/>
                              <a:ea typeface="Cambria Math"/>
                            </a:rPr>
                            <m:t>∞</m:t>
                          </m:r>
                        </m:sup>
                        <m:e>
                          <m:r>
                            <a:rPr lang="da-DK" sz="2000" i="1">
                              <a:latin typeface="Cambria Math"/>
                            </a:rPr>
                            <m:t>𝑓</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𝑥</m:t>
                              </m:r>
                            </m:e>
                          </m:d>
                          <m:r>
                            <a:rPr lang="da-DK" sz="2000" i="1">
                              <a:latin typeface="Cambria Math"/>
                            </a:rPr>
                            <m:t>𝑑</m:t>
                          </m:r>
                          <m:r>
                            <a:rPr lang="en-US" sz="2000" b="0" i="1" smtClean="0">
                              <a:latin typeface="Cambria Math" panose="02040503050406030204" pitchFamily="18" charset="0"/>
                            </a:rPr>
                            <m:t>𝑥</m:t>
                          </m:r>
                          <m:r>
                            <a:rPr lang="da-DK" sz="2000" i="1">
                              <a:latin typeface="Cambria Math"/>
                            </a:rPr>
                            <m:t>=</m:t>
                          </m:r>
                          <m:nary>
                            <m:naryPr>
                              <m:chr/>
                              <m:grow m:val="off"/>
                              <m:subHide m:val="off"/>
                              <m:supHide m:val="off"/>
                              <m:ctrlPr>
                                <a:rPr lang="da-DK" sz="2000" i="1">
                                  <a:latin typeface="Cambria Math" panose="02040503050406030204" pitchFamily="18" charset="0"/>
                                </a:rPr>
                              </m:ctrlPr>
                            </m:naryPr>
                            <m:sub>
                              <m:r>
                                <a:rPr lang="da-DK" sz="2000" i="1">
                                  <a:latin typeface="Cambria Math" panose="02040503050406030204" pitchFamily="18" charset="0"/>
                                  <a:ea typeface="Cambria Math" panose="02040503050406030204" pitchFamily="18" charset="0"/>
                                </a:rPr>
                                <m:t>𝛼</m:t>
                              </m:r>
                            </m:sub>
                            <m:sup>
                              <m:r>
                                <a:rPr lang="da-DK" sz="2000" i="1">
                                  <a:latin typeface="Cambria Math" panose="02040503050406030204" pitchFamily="18" charset="0"/>
                                  <a:ea typeface="Cambria Math" panose="02040503050406030204" pitchFamily="18" charset="0"/>
                                </a:rPr>
                                <m:t>𝛽</m:t>
                              </m:r>
                            </m:sup>
                            <m:e>
                              <m:r>
                                <a:rPr lang="da-DK" sz="2000" i="1">
                                  <a:latin typeface="Cambria Math"/>
                                </a:rPr>
                                <m:t>𝑓</m:t>
                              </m:r>
                              <m:d>
                                <m:dPr>
                                  <m:begChr m:val="("/>
                                  <m:sepChr m:val="|"/>
                                  <m:endChr m:val=")"/>
                                  <m:grow m:val="on"/>
                                  <m:shp m:val="centered"/>
                                  <m:ctrlPr>
                                    <a:rPr lang="da-DK" sz="2000" i="1">
                                      <a:latin typeface="Cambria Math" panose="02040503050406030204" pitchFamily="18" charset="0"/>
                                    </a:rPr>
                                  </m:ctrlPr>
                                </m:dPr>
                                <m:e>
                                  <m:r>
                                    <a:rPr lang="en-US" sz="2000" i="1">
                                      <a:latin typeface="Cambria Math" panose="02040503050406030204" pitchFamily="18" charset="0"/>
                                    </a:rPr>
                                    <m:t>𝑥</m:t>
                                  </m:r>
                                </m:e>
                              </m:d>
                              <m:r>
                                <a:rPr lang="da-DK" sz="2000" i="1">
                                  <a:latin typeface="Cambria Math"/>
                                </a:rPr>
                                <m:t>𝑑</m:t>
                              </m:r>
                              <m:r>
                                <a:rPr lang="en-US" sz="2000" i="1">
                                  <a:latin typeface="Cambria Math" panose="02040503050406030204" pitchFamily="18" charset="0"/>
                                </a:rPr>
                                <m:t>𝑥</m:t>
                              </m:r>
                              <m:r>
                                <a:rPr lang="da-DK" sz="2000" i="1">
                                  <a:latin typeface="Cambria Math"/>
                                </a:rPr>
                                <m:t>=</m:t>
                              </m:r>
                            </m:e>
                          </m:nary>
                          <m:d>
                            <m:dPr>
                              <m:begChr m:val="("/>
                              <m:sepChr m:val="|"/>
                              <m:endChr m:val=")"/>
                              <m:grow m:val="on"/>
                              <m:shp m:val="centered"/>
                              <m:ctrlPr>
                                <a:rPr lang="da-DK" sz="2000" b="0" i="1" smtClean="0">
                                  <a:latin typeface="Cambria Math" panose="02040503050406030204" pitchFamily="18" charset="0"/>
                                </a:rPr>
                              </m:ctrlPr>
                            </m:dPr>
                            <m:e>
                              <m:r>
                                <a:rPr lang="da-DK" sz="2000" i="1">
                                  <a:latin typeface="Cambria Math" panose="02040503050406030204" pitchFamily="18" charset="0"/>
                                  <a:ea typeface="Cambria Math" panose="02040503050406030204" pitchFamily="18" charset="0"/>
                                </a:rPr>
                                <m:t>𝛽</m:t>
                              </m:r>
                              <m:r>
                                <a:rPr lang="da-DK" sz="2000" i="1">
                                  <a:latin typeface="Cambria Math"/>
                                </a:rPr>
                                <m:t>−</m:t>
                              </m:r>
                              <m:r>
                                <a:rPr lang="da-DK" sz="2000" i="1">
                                  <a:latin typeface="Cambria Math" panose="02040503050406030204" pitchFamily="18" charset="0"/>
                                  <a:ea typeface="Cambria Math" panose="02040503050406030204" pitchFamily="18" charset="0"/>
                                </a:rPr>
                                <m:t>𝛼</m:t>
                              </m:r>
                            </m:e>
                          </m:d>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i="1">
                                  <a:latin typeface="Cambria Math" panose="02040503050406030204" pitchFamily="18" charset="0"/>
                                  <a:ea typeface="Cambria Math" panose="02040503050406030204" pitchFamily="18" charset="0"/>
                                </a:rPr>
                                <m:t>𝛽</m:t>
                              </m:r>
                              <m:r>
                                <a:rPr lang="da-DK" sz="2000" i="1">
                                  <a:latin typeface="Cambria Math"/>
                                </a:rPr>
                                <m:t>−</m:t>
                              </m:r>
                              <m:r>
                                <a:rPr lang="da-DK" sz="2000" i="1">
                                  <a:latin typeface="Cambria Math" panose="02040503050406030204" pitchFamily="18" charset="0"/>
                                  <a:ea typeface="Cambria Math" panose="02040503050406030204" pitchFamily="18" charset="0"/>
                                </a:rPr>
                                <m:t>𝛼</m:t>
                              </m:r>
                            </m:den>
                          </m:f>
                          <m:r>
                            <a:rPr lang="da-DK" sz="2000" b="0" i="1" smtClean="0">
                              <a:latin typeface="Cambria Math"/>
                            </a:rPr>
                            <m:t>=</m:t>
                          </m:r>
                          <m:r>
                            <a:rPr lang="da-DK" sz="2000" i="1">
                              <a:latin typeface="Cambria Math"/>
                            </a:rPr>
                            <m:t>1</m:t>
                          </m:r>
                        </m:e>
                      </m:nary>
                    </m:oMath>
                  </m:oMathPara>
                </a14:m>
                <a:endParaRPr lang="da-DK" sz="2000"/>
              </a:p>
              <a:p>
                <a:pPr marL="0" indent="0">
                  <a:buNone/>
                </a:pPr>
                <a:r>
                  <a:rPr lang="da-DK" sz="2000"/>
                  <a:t>Vigtigt: Hvis </a:t>
                </a:r>
                <a14:m>
                  <m:oMathPara>
                    <m:oMathParaPr>
                      <m:jc/>
                    </m:oMathParaPr>
                    <m:oMath>
                      <m:r>
                        <a:rPr lang="da-DK"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&lt;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a:rPr>
                        <m:t>&lt;</m:t>
                      </m:r>
                      <m:r>
                        <a:rPr lang="da-DK" sz="2000" i="1">
                          <a:latin typeface="Cambria Math" panose="02040503050406030204" pitchFamily="18" charset="0"/>
                          <a:ea typeface="Cambria Math" panose="02040503050406030204" pitchFamily="18" charset="0"/>
                        </a:rPr>
                        <m:t>𝛽</m:t>
                      </m:r>
                    </m:oMath>
                  </m:oMathPara>
                </a14:m>
                <a:r>
                  <a:rPr lang="da-DK" sz="2000"/>
                  <a:t>, så er </a:t>
                </a:r>
                <a14:m>
                  <m:oMathPara>
                    <m:oMathParaPr>
                      <m:jc/>
                    </m:oMathParaPr>
                    <m:oMath>
                      <m:r>
                        <a:rPr lang="da-DK" sz="2000" b="0" i="1" smtClean="0">
                          <a:latin typeface="Cambria Math"/>
                        </a:rPr>
                        <m:t>𝑓</m:t>
                      </m:r>
                      <m:d>
                        <m:dPr>
                          <m:begChr m:val="("/>
                          <m:sepChr m:val="|"/>
                          <m:endChr m:val=")"/>
                          <m:grow m:val="on"/>
                          <m:shp m:val="centered"/>
                          <m:ctrlPr>
                            <a:rPr lang="da-DK" sz="2000" b="0" i="1" smtClean="0">
                              <a:latin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0</m:t>
                              </m:r>
                            </m:sub>
                          </m:sSub>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i="1">
                              <a:latin typeface="Cambria Math" panose="02040503050406030204" pitchFamily="18" charset="0"/>
                              <a:ea typeface="Cambria Math" panose="02040503050406030204" pitchFamily="18" charset="0"/>
                            </a:rPr>
                            <m:t>𝛽</m:t>
                          </m:r>
                          <m:r>
                            <a:rPr lang="da-DK" sz="2000" i="1">
                              <a:latin typeface="Cambria Math"/>
                            </a:rPr>
                            <m:t>−</m:t>
                          </m:r>
                          <m:r>
                            <a:rPr lang="da-DK" sz="2000" i="1">
                              <a:latin typeface="Cambria Math" panose="02040503050406030204" pitchFamily="18" charset="0"/>
                              <a:ea typeface="Cambria Math" panose="02040503050406030204" pitchFamily="18" charset="0"/>
                            </a:rPr>
                            <m:t>𝛼</m:t>
                          </m:r>
                        </m:den>
                      </m:f>
                    </m:oMath>
                  </m:oMathPara>
                </a14:m>
                <a:r>
                  <a:rPr lang="da-DK" sz="2000"/>
                  <a:t>  men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0</m:t>
                              </m:r>
                            </m:sub>
                          </m:sSub>
                        </m:e>
                      </m:d>
                      <m:r>
                        <a:rPr lang="da-DK" sz="2000" b="0" i="1" smtClean="0">
                          <a:latin typeface="Cambria Math"/>
                        </a:rPr>
                        <m:t>=0</m:t>
                      </m:r>
                    </m:oMath>
                  </m:oMathPara>
                </a14:m>
                <a:r>
                  <a:rPr lang="da-DK" sz="200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796" t="-651" r="0" b="-195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144</a:t>
            </a:fld>
            <a:endParaRPr lang="da-DK"/>
          </a:p>
        </p:txBody>
      </p:sp>
      <p:pic>
        <p:nvPicPr>
          <p:cNvPr id="5" name="Picture 4"/>
          <p:cNvPicPr>
            <a:picLocks noChangeAspect="1"/>
          </p:cNvPicPr>
          <p:nvPr/>
        </p:nvPicPr>
        <p:blipFill>
          <a:blip r:embed="rId4"/>
          <a:stretch>
            <a:fillRect/>
          </a:stretch>
        </p:blipFill>
        <p:spPr>
          <a:xfrm>
            <a:off x="5508104" y="3784524"/>
            <a:ext cx="2880320" cy="1876724"/>
          </a:xfrm>
          <a:prstGeom prst="rect">
            <a:avLst/>
          </a:prstGeom>
          <a:ln w="3175">
            <a:solidFill>
              <a:schemeClr val="accent1">
                <a:lumMod val="75000"/>
              </a:schemeClr>
            </a:solidFill>
          </a:ln>
          <a:effectLst>
            <a:outerShdw blurRad="292100" dist="139700" dir="2700000" algn="tl" rotWithShape="0">
              <a:srgbClr val="333333">
                <a:alpha val="65000"/>
              </a:srgbClr>
            </a:outerShdw>
          </a:effectLst>
        </p:spPr>
      </p:pic>
      <p:sp>
        <p:nvSpPr>
          <p:cNvPr id="11" name="TextBox 10"/>
          <p:cNvSpPr txBox="1"/>
          <p:nvPr/>
        </p:nvSpPr>
        <p:spPr>
          <a:xfrm rot="20264486">
            <a:off x="6302149" y="4352113"/>
            <a:ext cx="1928798" cy="338554"/>
          </a:xfrm>
          <a:prstGeom prst="rect">
            <a:avLst/>
          </a:prstGeom>
          <a:solidFill>
            <a:srgbClr val="FFFF00"/>
          </a:solid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rgbClr val="C00000"/>
                </a:solidFill>
              </a:rPr>
              <a:t>Fejl</a:t>
            </a:r>
            <a:r>
              <a:rPr lang="en-US" sz="1600">
                <a:solidFill>
                  <a:srgbClr val="C00000"/>
                </a:solidFill>
              </a:rPr>
              <a:t> i bogens fig. 5.17</a:t>
            </a:r>
            <a:endParaRPr lang="en-GB" sz="1600">
              <a:solidFill>
                <a:srgbClr val="C00000"/>
              </a:solidFill>
            </a:endParaRPr>
          </a:p>
        </p:txBody>
      </p:sp>
      <p:grpSp>
        <p:nvGrpSpPr>
          <p:cNvPr id="10" name="Group 9"/>
          <p:cNvGrpSpPr/>
          <p:nvPr/>
        </p:nvGrpSpPr>
        <p:grpSpPr>
          <a:xfrm>
            <a:off x="5724128" y="3640508"/>
            <a:ext cx="2880320" cy="1876724"/>
            <a:chOff x="4941415" y="692698"/>
            <a:chExt cx="2880320" cy="1876724"/>
          </a:xfrm>
        </p:grpSpPr>
        <p:pic>
          <p:nvPicPr>
            <p:cNvPr id="6" name="Picture 5"/>
            <p:cNvPicPr>
              <a:picLocks noChangeAspect="1"/>
            </p:cNvPicPr>
            <p:nvPr/>
          </p:nvPicPr>
          <p:blipFill>
            <a:blip r:embed="rId4"/>
            <a:stretch>
              <a:fillRect/>
            </a:stretch>
          </p:blipFill>
          <p:spPr>
            <a:xfrm>
              <a:off x="4941415" y="692698"/>
              <a:ext cx="2880320" cy="1876724"/>
            </a:xfrm>
            <a:prstGeom prst="rect">
              <a:avLst/>
            </a:prstGeom>
            <a:ln w="3175">
              <a:solidFill>
                <a:schemeClr val="accent1">
                  <a:lumMod val="75000"/>
                </a:schemeClr>
              </a:solid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125823" y="2367383"/>
              <a:ext cx="184069" cy="163617"/>
            </a:xfrm>
            <a:prstGeom prst="rect">
              <a:avLst/>
            </a:prstGeom>
          </p:spPr>
        </p:pic>
        <p:pic>
          <p:nvPicPr>
            <p:cNvPr id="9" name="Picture 8"/>
            <p:cNvPicPr>
              <a:picLocks noChangeAspect="1"/>
            </p:cNvPicPr>
            <p:nvPr/>
          </p:nvPicPr>
          <p:blipFill>
            <a:blip r:embed="rId6"/>
            <a:stretch>
              <a:fillRect/>
            </a:stretch>
          </p:blipFill>
          <p:spPr>
            <a:xfrm>
              <a:off x="6983556" y="2370847"/>
              <a:ext cx="173207" cy="180000"/>
            </a:xfrm>
            <a:prstGeom prst="rect">
              <a:avLst/>
            </a:prstGeom>
          </p:spPr>
        </p:pic>
      </p:grpSp>
    </p:spTree>
    <p:extLst>
      <p:ext uri="{BB962C8B-B14F-4D97-AF65-F5344CB8AC3E}">
        <p14:creationId xmlns:p14="http://schemas.microsoft.com/office/powerpoint/2010/main" val="41006406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Kontinuert stokastisk variabel</a:t>
            </a:r>
          </a:p>
        </p:txBody>
      </p:sp>
      <mc:AlternateContent>
        <mc:Choice Requires="a14">
          <p:sp>
            <p:nvSpPr>
              <p:cNvPr id="3" name="Content Placeholder 2"/>
              <p:cNvSpPr>
                <a:spLocks noGrp="1"/>
              </p:cNvSpPr>
              <p:nvPr>
                <p:ph idx="1"/>
              </p:nvPr>
            </p:nvSpPr>
            <p:spPr/>
            <p:txBody>
              <a:bodyPr/>
              <a:lstStyle/>
              <a:p>
                <a:pPr marL="0" indent="0">
                  <a:buNone/>
                </a:pPr>
                <a:r>
                  <a:rPr lang="da-DK" sz="2200"/>
                  <a:t>Tæthedsfunktionen </a:t>
                </a:r>
                <a14:m>
                  <m:oMathPara>
                    <m:oMathParaPr>
                      <m:jc/>
                    </m:oMathParaPr>
                    <m:oMath>
                      <m:r>
                        <a:rPr lang="da-DK" sz="2200" i="1" smtClean="0">
                          <a:solidFill>
                            <a:srgbClr val="C00000"/>
                          </a:solidFill>
                          <a:latin typeface="Cambria Math" panose="02040503050406030204" pitchFamily="18" charset="0"/>
                        </a:rPr>
                        <m:t>𝑓</m:t>
                      </m:r>
                      <m:r>
                        <a:rPr lang="da-DK" sz="2200" i="1" smtClean="0">
                          <a:solidFill>
                            <a:srgbClr val="C00000"/>
                          </a:solidFill>
                          <a:latin typeface="Cambria Math" panose="02040503050406030204" pitchFamily="18" charset="0"/>
                        </a:rPr>
                        <m:t>(</m:t>
                      </m:r>
                      <m:r>
                        <a:rPr lang="en-US" sz="2200" b="0" i="1" smtClean="0">
                          <a:solidFill>
                            <a:srgbClr val="C00000"/>
                          </a:solidFill>
                          <a:latin typeface="Cambria Math" panose="02040503050406030204" pitchFamily="18" charset="0"/>
                        </a:rPr>
                        <m:t>𝑥</m:t>
                      </m:r>
                      <m:r>
                        <a:rPr lang="da-DK" sz="2200" i="1">
                          <a:solidFill>
                            <a:srgbClr val="C00000"/>
                          </a:solidFill>
                          <a:latin typeface="Cambria Math" panose="02040503050406030204" pitchFamily="18" charset="0"/>
                        </a:rPr>
                        <m:t>)</m:t>
                      </m:r>
                    </m:oMath>
                  </m:oMathPara>
                </a14:m>
                <a:r>
                  <a:rPr lang="da-DK" sz="2200" i="1">
                    <a:solidFill>
                      <a:schemeClr val="tx2"/>
                    </a:solidFill>
                  </a:rPr>
                  <a:t> </a:t>
                </a:r>
                <a:r>
                  <a:rPr lang="da-DK" sz="2200"/>
                  <a:t>bruges til at beskrive sandsynlighed, dog ikke for et punkt, men for et interval, som vi integrerer over</a:t>
                </a:r>
              </a:p>
              <a:p>
                <a:pPr marL="0" indent="0">
                  <a:buNone/>
                </a:pPr>
                <a:r>
                  <a:rPr lang="da-DK" sz="2200"/>
                  <a:t>Se på den </a:t>
                </a:r>
                <a:r>
                  <a:rPr lang="da-DK" sz="2200">
                    <a:solidFill>
                      <a:schemeClr val="tx2"/>
                    </a:solidFill>
                  </a:rPr>
                  <a:t>kumulerede fordelingsfunktion</a:t>
                </a:r>
                <a:r>
                  <a:rPr lang="da-DK" sz="2200"/>
                  <a:t> (engelsk: </a:t>
                </a:r>
                <a:r>
                  <a:rPr lang="da-DK" sz="2200" i="1" err="1">
                    <a:solidFill>
                      <a:schemeClr val="tx2"/>
                    </a:solidFill>
                  </a:rPr>
                  <a:t>Cumulated Distribution Function</a:t>
                </a:r>
                <a:r>
                  <a:rPr lang="da-DK" sz="2200">
                    <a:solidFill>
                      <a:schemeClr val="tx2"/>
                    </a:solidFill>
                  </a:rPr>
                  <a:t>, cdf.</a:t>
                </a:r>
                <a:r>
                  <a:rPr lang="da-DK" sz="2200"/>
                  <a:t>), </a:t>
                </a:r>
                <a14:m>
                  <m:oMathPara>
                    <m:oMathParaPr>
                      <m:jc/>
                    </m:oMathParaPr>
                    <m:oMath>
                      <m:r>
                        <a:rPr lang="da-DK" sz="2200" i="1" smtClean="0">
                          <a:solidFill>
                            <a:srgbClr val="C00000"/>
                          </a:solidFill>
                          <a:latin typeface="Cambria Math" panose="02040503050406030204" pitchFamily="18" charset="0"/>
                        </a:rPr>
                        <m:t>𝐹</m:t>
                      </m:r>
                      <m:r>
                        <a:rPr lang="da-DK" sz="2200" i="1" smtClean="0">
                          <a:solidFill>
                            <a:srgbClr val="C00000"/>
                          </a:solidFill>
                          <a:latin typeface="Cambria Math" panose="02040503050406030204" pitchFamily="18" charset="0"/>
                        </a:rPr>
                        <m:t>(</m:t>
                      </m:r>
                      <m:r>
                        <a:rPr lang="en-US" sz="2200" b="0" i="1" smtClean="0">
                          <a:solidFill>
                            <a:srgbClr val="C00000"/>
                          </a:solidFill>
                          <a:latin typeface="Cambria Math" panose="02040503050406030204" pitchFamily="18" charset="0"/>
                        </a:rPr>
                        <m:t>𝑥</m:t>
                      </m:r>
                      <m:r>
                        <a:rPr lang="da-DK" sz="2200" i="1" smtClean="0">
                          <a:solidFill>
                            <a:srgbClr val="C00000"/>
                          </a:solidFill>
                          <a:latin typeface="Cambria Math" panose="02040503050406030204" pitchFamily="18" charset="0"/>
                        </a:rPr>
                        <m:t>)</m:t>
                      </m:r>
                    </m:oMath>
                  </m:oMathPara>
                </a14:m>
                <a:r>
                  <a:rPr lang="da-DK" sz="2200"/>
                  <a:t>:</a:t>
                </a:r>
                <a:br>
                  <a:rPr lang="da-DK"/>
                </a:br>
                <a:r>
                  <a:rPr lang="da-DK" sz="1200"/>
                  <a:t> </a:t>
                </a:r>
                <a:br>
                  <a:rPr lang="da-DK"/>
                </a:br>
                <a:r>
                  <a:rPr lang="da-DK"/>
                  <a:t> 	</a:t>
                </a:r>
                <a14:m>
                  <m:oMathPara>
                    <m:oMathParaPr>
                      <m:jc/>
                    </m:oMathParaPr>
                    <m:oMath>
                      <m:r>
                        <a:rPr lang="da-DK" b="0" i="1" smtClean="0">
                          <a:latin typeface="Cambria Math"/>
                        </a:rPr>
                        <m:t>𝐹</m:t>
                      </m:r>
                      <m:d>
                        <m:dPr>
                          <m:begChr m:val="("/>
                          <m:sepChr m:val="|"/>
                          <m:endChr m:val=")"/>
                          <m:grow m:val="on"/>
                          <m:shp m:val="centered"/>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0</m:t>
                              </m:r>
                            </m:sub>
                          </m:sSub>
                        </m:e>
                      </m:d>
                      <m:r>
                        <a:rPr lang="da-DK" b="0" i="1" smtClean="0">
                          <a:latin typeface="Cambria Math"/>
                        </a:rPr>
                        <m:t>=</m:t>
                      </m:r>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𝑋</m:t>
                          </m:r>
                          <m:r>
                            <a:rPr lang="da-DK" b="0" i="1" smtClean="0">
                              <a:latin typeface="Cambria Math"/>
                              <a:ea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m:rPr>
                          <m:sty m:val="p"/>
                        </m:rPr>
                        <a:rPr lang="da-DK" b="0" i="0" smtClean="0">
                          <a:latin typeface="Cambria Math"/>
                        </a:rPr>
                        <m:t>=</m:t>
                      </m:r>
                      <m:nary>
                        <m:naryPr>
                          <m:chr/>
                          <m:grow m:val="off"/>
                          <m:subHide m:val="off"/>
                          <m:supHide m:val="off"/>
                          <m:ctrlPr>
                            <a:rPr lang="da-DK" b="0" i="1" smtClean="0">
                              <a:latin typeface="Cambria Math" panose="02040503050406030204" pitchFamily="18" charset="0"/>
                            </a:rPr>
                          </m:ctrlPr>
                        </m:naryPr>
                        <m:sub>
                          <m:r>
                            <a:rPr lang="da-DK" b="0" i="1" smtClean="0">
                              <a:latin typeface="Cambria Math"/>
                            </a:rPr>
                            <m:t>−</m:t>
                          </m:r>
                          <m:r>
                            <a:rPr lang="da-DK" b="0" i="1" smtClean="0">
                              <a:latin typeface="Cambria Math"/>
                              <a:ea typeface="Cambria Math"/>
                            </a:rPr>
                            <m:t>∞</m:t>
                          </m:r>
                        </m:sub>
                        <m:sup>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sup>
                        <m:e>
                          <m:r>
                            <a:rPr lang="da-DK" b="0" i="1" smtClean="0">
                              <a:latin typeface="Cambria Math"/>
                            </a:rPr>
                            <m:t>𝑓</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𝑥</m:t>
                              </m:r>
                            </m:e>
                          </m:d>
                          <m:r>
                            <a:rPr lang="da-DK" b="0" i="1" smtClean="0">
                              <a:latin typeface="Cambria Math"/>
                            </a:rPr>
                            <m:t>𝑑</m:t>
                          </m:r>
                          <m:r>
                            <a:rPr lang="en-US" b="0" i="1" smtClean="0">
                              <a:latin typeface="Cambria Math" panose="02040503050406030204" pitchFamily="18" charset="0"/>
                            </a:rPr>
                            <m:t>𝑥</m:t>
                          </m:r>
                        </m:e>
                      </m:nary>
                    </m:oMath>
                  </m:oMathPara>
                </a14:m>
                <a:endParaRPr lang="da-DK"/>
              </a:p>
              <a:p>
                <a:pPr marL="0" indent="0">
                  <a:buNone/>
                </a:pPr>
                <a:r>
                  <a:rPr lang="da-DK"/>
                  <a:t>Bogen kalder</a:t>
                </a:r>
                <a:r>
                  <a:rPr lang="da-DK">
                    <a:solidFill>
                      <a:schemeClr val="tx1"/>
                    </a:solidFill>
                  </a:rPr>
                  <a:t> </a:t>
                </a:r>
                <a14:m>
                  <m:oMathPara>
                    <m:oMathParaPr>
                      <m:jc/>
                    </m:oMathParaPr>
                    <m:oMath>
                      <m:r>
                        <a:rPr lang="da-DK" i="1">
                          <a:solidFill>
                            <a:schemeClr val="tx1"/>
                          </a:solidFill>
                          <a:latin typeface="Cambria Math" panose="02040503050406030204" pitchFamily="18" charset="0"/>
                        </a:rPr>
                        <m:t>𝐹</m:t>
                      </m:r>
                      <m:r>
                        <a:rPr lang="da-DK"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da-DK" i="1">
                          <a:solidFill>
                            <a:schemeClr val="tx1"/>
                          </a:solidFill>
                          <a:latin typeface="Cambria Math" panose="02040503050406030204" pitchFamily="18" charset="0"/>
                        </a:rPr>
                        <m:t>)</m:t>
                      </m:r>
                    </m:oMath>
                  </m:oMathPara>
                </a14:m>
                <a:r>
                  <a:rPr lang="da-DK"/>
                  <a:t> for ‘distribution function’</a:t>
                </a:r>
                <a:br>
                  <a:rPr lang="da-DK"/>
                </a:br>
                <a:r>
                  <a:rPr lang="da-DK" sz="1200"/>
                  <a:t> </a:t>
                </a:r>
                <a:endParaRPr lang="da-DK"/>
              </a:p>
              <a:p>
                <a:pPr marL="0" indent="0">
                  <a:buNone/>
                  <a:tabLst>
                    <a:tab pos="538163"/>
                  </a:tabLst>
                </a:pPr>
                <a:r>
                  <a:rPr lang="da-DK" sz="2200"/>
                  <a:t>F.eks. i Uniform fordeling mellem 1 og 5 er </a:t>
                </a:r>
                <a:br>
                  <a:rPr lang="da-DK" sz="2200" b="0" i="1">
                    <a:latin typeface="Cambria Math"/>
                  </a:rPr>
                </a:br>
                <a:r>
                  <a:rPr lang="da-DK" sz="2200" b="0" i="1">
                    <a:latin typeface="Cambria Math"/>
                  </a:rPr>
                  <a:t>	</a:t>
                </a:r>
                <a14:m>
                  <m:oMathPara>
                    <m:oMathParaPr>
                      <m:jc/>
                    </m:oMathParaPr>
                    <m:oMath>
                      <m:r>
                        <a:rPr lang="da-DK" sz="2200" b="0" i="1" smtClean="0">
                          <a:latin typeface="Cambria Math"/>
                        </a:rPr>
                        <m:t>𝑓</m:t>
                      </m:r>
                      <m:d>
                        <m:dPr>
                          <m:begChr m:val="("/>
                          <m:sepChr m:val="|"/>
                          <m:endChr m:val=")"/>
                          <m:grow m:val="on"/>
                          <m:shp m:val="centered"/>
                          <m:ctrlPr>
                            <a:rPr lang="da-DK" sz="2200" b="0" i="1" smtClean="0">
                              <a:latin typeface="Cambria Math" panose="02040503050406030204" pitchFamily="18" charset="0"/>
                            </a:rPr>
                          </m:ctrlPr>
                        </m:dPr>
                        <m:e>
                          <m:r>
                            <a:rPr lang="en-US" sz="2200" b="0" i="1" smtClean="0">
                              <a:latin typeface="Cambria Math" panose="02040503050406030204" pitchFamily="18" charset="0"/>
                            </a:rPr>
                            <m:t>𝑥</m:t>
                          </m:r>
                        </m:e>
                      </m:d>
                      <m:r>
                        <a:rPr lang="da-DK" sz="2200" b="0" i="1" smtClean="0">
                          <a:latin typeface="Cambria Math"/>
                        </a:rPr>
                        <m:t>=</m:t>
                      </m:r>
                      <m:f>
                        <m:fPr>
                          <m:type m:val="bar"/>
                          <m:ctrlPr>
                            <a:rPr lang="da-DK" sz="2200" b="0" i="1" smtClean="0">
                              <a:latin typeface="Cambria Math" panose="02040503050406030204" pitchFamily="18" charset="0"/>
                            </a:rPr>
                          </m:ctrlPr>
                        </m:fPr>
                        <m:num>
                          <m:r>
                            <a:rPr lang="da-DK" sz="2200" b="0" i="1" smtClean="0">
                              <a:latin typeface="Cambria Math"/>
                            </a:rPr>
                            <m:t>1</m:t>
                          </m:r>
                        </m:num>
                        <m:den>
                          <m:d>
                            <m:dPr>
                              <m:begChr m:val="("/>
                              <m:sepChr m:val="|"/>
                              <m:endChr m:val=")"/>
                              <m:grow m:val="on"/>
                              <m:shp m:val="centered"/>
                              <m:ctrlPr>
                                <a:rPr lang="da-DK" sz="2200" b="0" i="1" smtClean="0">
                                  <a:latin typeface="Cambria Math" panose="02040503050406030204" pitchFamily="18" charset="0"/>
                                </a:rPr>
                              </m:ctrlPr>
                            </m:dPr>
                            <m:e>
                              <m:r>
                                <a:rPr lang="da-DK" sz="2200" b="0" i="1" smtClean="0">
                                  <a:latin typeface="Cambria Math"/>
                                </a:rPr>
                                <m:t>5−1</m:t>
                              </m:r>
                            </m:e>
                          </m:d>
                        </m:den>
                      </m:f>
                      <m:r>
                        <a:rPr lang="da-DK" sz="2200" b="0" i="1" smtClean="0">
                          <a:latin typeface="Cambria Math"/>
                        </a:rPr>
                        <m:t>=</m:t>
                      </m:r>
                      <m:f>
                        <m:fPr>
                          <m:type m:val="ba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4</m:t>
                          </m:r>
                        </m:den>
                      </m:f>
                      <m:r>
                        <m:rPr>
                          <m:sty m:val="p"/>
                        </m:rPr>
                        <a:rPr lang="da-DK" sz="2200" b="0" i="0" smtClean="0">
                          <a:latin typeface="Cambria Math"/>
                        </a:rPr>
                        <m:t> </m:t>
                      </m:r>
                      <m:r>
                        <m:rPr>
                          <m:sty m:val="p"/>
                        </m:rPr>
                        <a:rPr lang="da-DK" sz="2200" b="0" i="0" smtClean="0">
                          <a:latin typeface="Cambria Math"/>
                        </a:rPr>
                        <m:t>n</m:t>
                      </m:r>
                      <m:r>
                        <m:rPr>
                          <m:sty m:val="p"/>
                        </m:rPr>
                        <a:rPr lang="da-DK" sz="2200" b="0" i="0" smtClean="0">
                          <a:latin typeface="Cambria Math"/>
                        </a:rPr>
                        <m:t>å</m:t>
                      </m:r>
                      <m:r>
                        <m:rPr>
                          <m:sty m:val="p"/>
                        </m:rPr>
                        <a:rPr lang="da-DK" sz="2200" b="0" i="0" smtClean="0">
                          <a:latin typeface="Cambria Math"/>
                        </a:rPr>
                        <m:t>r</m:t>
                      </m:r>
                      <m:r>
                        <m:rPr>
                          <m:sty m:val="p"/>
                        </m:rPr>
                        <a:rPr lang="da-DK" sz="2200" b="0" i="0" smtClean="0">
                          <a:latin typeface="Cambria Math"/>
                        </a:rPr>
                        <m:t> </m:t>
                      </m:r>
                      <m:r>
                        <a:rPr lang="da-DK" sz="2200" b="0" i="1" smtClean="0">
                          <a:latin typeface="Cambria Math"/>
                        </a:rPr>
                        <m:t>1</m:t>
                      </m:r>
                      <m:r>
                        <a:rPr lang="en-US" sz="2200" b="0" i="1" smtClean="0">
                          <a:latin typeface="Cambria Math" panose="02040503050406030204" pitchFamily="18" charset="0"/>
                        </a:rPr>
                        <m:t>&lt;</m:t>
                      </m:r>
                      <m:r>
                        <a:rPr lang="en-US" sz="2200" b="0" i="1" smtClean="0">
                          <a:latin typeface="Cambria Math" panose="02040503050406030204" pitchFamily="18" charset="0"/>
                          <a:ea typeface="Cambria Math"/>
                        </a:rPr>
                        <m:t>𝑥</m:t>
                      </m:r>
                      <m:r>
                        <a:rPr lang="en-US" sz="2200" b="0" i="1" smtClean="0">
                          <a:latin typeface="Cambria Math" panose="02040503050406030204" pitchFamily="18" charset="0"/>
                          <a:ea typeface="Cambria Math"/>
                        </a:rPr>
                        <m:t>&lt;5</m:t>
                      </m:r>
                    </m:oMath>
                  </m:oMathPara>
                </a14:m>
                <a:r>
                  <a:rPr lang="da-DK" sz="2200"/>
                  <a:t> </a:t>
                </a:r>
              </a:p>
              <a:p>
                <a:pPr marL="0" indent="0">
                  <a:buNone/>
                  <a:tabLst>
                    <a:tab pos="538163"/>
                  </a:tabLst>
                </a:pPr>
                <a:r>
                  <a:rPr lang="da-DK" sz="2200" b="0"/>
                  <a:t>	</a:t>
                </a:r>
                <a14:m>
                  <m:oMathPara>
                    <m:oMathParaPr>
                      <m:jc/>
                    </m:oMathParaPr>
                    <m:oMath>
                      <m:r>
                        <a:rPr lang="da-DK" sz="2200" i="1">
                          <a:latin typeface="Cambria Math"/>
                        </a:rPr>
                        <m:t>𝐹</m:t>
                      </m:r>
                      <m:d>
                        <m:dPr>
                          <m:begChr m:val="("/>
                          <m:sepChr m:val="|"/>
                          <m:endChr m:val=")"/>
                          <m:grow m:val="on"/>
                          <m:shp m:val="centered"/>
                          <m:ctrlPr>
                            <a:rPr lang="da-DK" sz="2200" i="1">
                              <a:latin typeface="Cambria Math" panose="02040503050406030204" pitchFamily="18" charset="0"/>
                            </a:rPr>
                          </m:ctrlPr>
                        </m:dPr>
                        <m:e>
                          <m:r>
                            <a:rPr lang="da-DK" sz="2200" b="0" i="1" smtClean="0">
                              <a:latin typeface="Cambria Math"/>
                            </a:rPr>
                            <m:t>2</m:t>
                          </m:r>
                          <m:r>
                            <a:rPr lang="en-US" sz="2200" b="0" i="1" smtClean="0">
                              <a:latin typeface="Cambria Math" panose="02040503050406030204" pitchFamily="18" charset="0"/>
                            </a:rPr>
                            <m:t>.5</m:t>
                          </m:r>
                        </m:e>
                      </m:d>
                      <m:r>
                        <a:rPr lang="da-DK" sz="2200" i="1">
                          <a:latin typeface="Cambria Math"/>
                        </a:rPr>
                        <m:t>=</m:t>
                      </m:r>
                      <m:r>
                        <a:rPr lang="da-DK" sz="2200" i="1">
                          <a:latin typeface="Cambria Math"/>
                        </a:rPr>
                        <m:t>𝑃</m:t>
                      </m:r>
                      <m:d>
                        <m:dPr>
                          <m:begChr m:val="("/>
                          <m:sepChr m:val="|"/>
                          <m:endChr m:val=")"/>
                          <m:grow m:val="on"/>
                          <m:shp m:val="centered"/>
                          <m:ctrlPr>
                            <a:rPr lang="da-DK" sz="2200" b="0" i="1" smtClean="0">
                              <a:latin typeface="Cambria Math" panose="02040503050406030204" pitchFamily="18" charset="0"/>
                            </a:rPr>
                          </m:ctrlPr>
                        </m:dPr>
                        <m:e>
                          <m:r>
                            <a:rPr lang="en-US" sz="2200" b="0" i="1" smtClean="0">
                              <a:latin typeface="Cambria Math" panose="02040503050406030204" pitchFamily="18" charset="0"/>
                            </a:rPr>
                            <m:t>𝑋</m:t>
                          </m:r>
                          <m:r>
                            <a:rPr lang="da-DK" sz="2200" b="0" i="1" smtClean="0">
                              <a:latin typeface="Cambria Math"/>
                              <a:ea typeface="Cambria Math"/>
                            </a:rPr>
                            <m:t>≤2</m:t>
                          </m:r>
                          <m:r>
                            <a:rPr lang="en-US" sz="2200" b="0" i="1" smtClean="0">
                              <a:latin typeface="Cambria Math" panose="02040503050406030204" pitchFamily="18" charset="0"/>
                              <a:ea typeface="Cambria Math"/>
                            </a:rPr>
                            <m:t>.5</m:t>
                          </m:r>
                        </m:e>
                      </m:d>
                      <m:r>
                        <a:rPr lang="da-DK" sz="2200" b="0" i="1" smtClean="0">
                          <a:latin typeface="Cambria Math"/>
                          <a:ea typeface="Cambria Math"/>
                        </a:rPr>
                        <m:t>=</m:t>
                      </m:r>
                      <m:nary>
                        <m:naryPr>
                          <m:chr/>
                          <m:grow m:val="off"/>
                          <m:subHide m:val="off"/>
                          <m:supHide m:val="off"/>
                          <m:ctrlPr>
                            <a:rPr lang="da-DK" sz="2200" b="0" i="1" smtClean="0">
                              <a:latin typeface="Cambria Math" panose="02040503050406030204" pitchFamily="18" charset="0"/>
                            </a:rPr>
                          </m:ctrlPr>
                        </m:naryPr>
                        <m:sub>
                          <m:r>
                            <a:rPr lang="da-DK" sz="2200" b="0" i="1" smtClean="0">
                              <a:latin typeface="Cambria Math"/>
                            </a:rPr>
                            <m:t>−</m:t>
                          </m:r>
                          <m:r>
                            <a:rPr lang="da-DK" sz="2200" b="0" i="1" smtClean="0">
                              <a:latin typeface="Cambria Math"/>
                              <a:ea typeface="Cambria Math"/>
                            </a:rPr>
                            <m:t>∞</m:t>
                          </m:r>
                        </m:sub>
                        <m:sup>
                          <m:r>
                            <a:rPr lang="da-DK" sz="2200" b="0" i="1" smtClean="0">
                              <a:latin typeface="Cambria Math"/>
                              <a:ea typeface="Cambria Math"/>
                            </a:rPr>
                            <m:t>2</m:t>
                          </m:r>
                          <m:r>
                            <a:rPr lang="en-US" sz="2200" b="0" i="1" smtClean="0">
                              <a:latin typeface="Cambria Math" panose="02040503050406030204" pitchFamily="18" charset="0"/>
                              <a:ea typeface="Cambria Math"/>
                            </a:rPr>
                            <m:t>.5</m:t>
                          </m:r>
                        </m:sup>
                        <m:e>
                          <m:r>
                            <a:rPr lang="en-US" sz="2200" b="0" i="1" smtClean="0">
                              <a:latin typeface="Cambria Math" panose="02040503050406030204" pitchFamily="18" charset="0"/>
                              <a:ea typeface="Cambria Math"/>
                            </a:rPr>
                            <m:t> </m:t>
                          </m:r>
                          <m:f>
                            <m:fPr>
                              <m:type m:val="ba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4</m:t>
                              </m:r>
                            </m:den>
                          </m:f>
                        </m:e>
                      </m:nary>
                      <m:r>
                        <a:rPr lang="da-DK" sz="2200" b="0" i="1" smtClean="0">
                          <a:latin typeface="Cambria Math"/>
                        </a:rPr>
                        <m:t>𝑑</m:t>
                      </m:r>
                      <m:r>
                        <a:rPr lang="en-US" sz="2200" b="0" i="1" smtClean="0">
                          <a:latin typeface="Cambria Math" panose="02040503050406030204" pitchFamily="18" charset="0"/>
                        </a:rPr>
                        <m:t>𝑥</m:t>
                      </m:r>
                    </m:oMath>
                  </m:oMathPara>
                </a14:m>
                <a:endParaRPr lang="da-DK" sz="2200" b="0" i="1">
                  <a:latin typeface="Cambria Math"/>
                </a:endParaRPr>
              </a:p>
              <a:p>
                <a:pPr marL="0" indent="0" defTabSz="806450">
                  <a:buNone/>
                  <a:tabLst>
                    <a:tab pos="722313"/>
                  </a:tabLst>
                </a:pPr>
                <a:r>
                  <a:rPr lang="da-DK" sz="2200" b="0"/>
                  <a:t>		</a:t>
                </a:r>
                <a14:m>
                  <m:oMathPara>
                    <m:oMathParaPr>
                      <m:jc/>
                    </m:oMathParaPr>
                    <m:oMath>
                      <m:r>
                        <a:rPr lang="da-DK" sz="2200" b="0" i="1" smtClean="0">
                          <a:latin typeface="Cambria Math"/>
                        </a:rPr>
                        <m:t>=</m:t>
                      </m:r>
                      <m:f>
                        <m:fPr>
                          <m:type m:val="ba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4</m:t>
                          </m:r>
                        </m:den>
                      </m:f>
                      <m:nary>
                        <m:naryPr>
                          <m:chr/>
                          <m:grow m:val="off"/>
                          <m:subHide m:val="off"/>
                          <m:supHide m:val="off"/>
                          <m:ctrlPr>
                            <a:rPr lang="da-DK" sz="2200" b="0" i="1" smtClean="0">
                              <a:latin typeface="Cambria Math" panose="02040503050406030204" pitchFamily="18" charset="0"/>
                            </a:rPr>
                          </m:ctrlPr>
                        </m:naryPr>
                        <m:sub>
                          <m:r>
                            <a:rPr lang="da-DK" sz="2200" b="0" i="1" smtClean="0">
                              <a:latin typeface="Cambria Math"/>
                            </a:rPr>
                            <m:t>1</m:t>
                          </m:r>
                        </m:sub>
                        <m:sup>
                          <m:r>
                            <a:rPr lang="da-DK" sz="2200" b="0" i="1" smtClean="0">
                              <a:latin typeface="Cambria Math"/>
                            </a:rPr>
                            <m:t>2</m:t>
                          </m:r>
                          <m:r>
                            <a:rPr lang="en-US" sz="2200" b="0" i="1" smtClean="0">
                              <a:latin typeface="Cambria Math" panose="02040503050406030204" pitchFamily="18" charset="0"/>
                            </a:rPr>
                            <m:t>.5</m:t>
                          </m:r>
                        </m:sup>
                        <m:e>
                          <m:r>
                            <a:rPr lang="en-US" sz="2200" b="0" i="1" smtClean="0">
                              <a:latin typeface="Cambria Math" panose="02040503050406030204" pitchFamily="18" charset="0"/>
                            </a:rPr>
                            <m:t>𝑑𝑥</m:t>
                          </m:r>
                          <m:r>
                            <a:rPr lang="en-US" sz="2200" b="0" i="1" smtClean="0">
                              <a:latin typeface="Cambria Math" panose="02040503050406030204" pitchFamily="18" charset="0"/>
                            </a:rPr>
                            <m:t>=</m:t>
                          </m:r>
                        </m:e>
                      </m:nary>
                      <m:f>
                        <m:fPr>
                          <m:type m:val="bar"/>
                          <m:ctrlPr>
                            <a:rPr lang="da-DK" i="1">
                              <a:latin typeface="Cambria Math" panose="02040503050406030204" pitchFamily="18" charset="0"/>
                            </a:rPr>
                          </m:ctrlPr>
                        </m:fPr>
                        <m:num>
                          <m:r>
                            <a:rPr lang="da-DK" i="1">
                              <a:latin typeface="Cambria Math"/>
                            </a:rPr>
                            <m:t>1</m:t>
                          </m:r>
                        </m:num>
                        <m:den>
                          <m:r>
                            <a:rPr lang="da-DK" i="1">
                              <a:latin typeface="Cambria Math"/>
                            </a:rPr>
                            <m:t>4</m:t>
                          </m:r>
                        </m:den>
                      </m:f>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2.5−1</m:t>
                          </m:r>
                        </m:e>
                      </m:d>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m:t>
                          </m:r>
                        </m:den>
                      </m:f>
                    </m:oMath>
                  </m:oMathPara>
                </a14:m>
                <a:endParaRPr lang="da-DK" sz="2200"/>
              </a:p>
              <a:p>
                <a:pPr marL="0" indent="0" defTabSz="806450">
                  <a:buNone/>
                  <a:tabLst>
                    <a:tab pos="722313"/>
                  </a:tabLst>
                </a:pPr>
                <a:r>
                  <a:rPr lang="en-US" b="0"/>
                  <a:t> 		</a:t>
                </a:r>
                <a14:m>
                  <m:oMathPara>
                    <m:oMathParaPr>
                      <m:jc/>
                    </m:oMathParaPr>
                    <m:oMath>
                      <m:r>
                        <a:rPr lang="en-US" b="0" i="1" smtClean="0">
                          <a:latin typeface="Cambria Math" panose="02040503050406030204" pitchFamily="18" charset="0"/>
                        </a:rPr>
                        <m:t>=0.375.</m:t>
                      </m:r>
                    </m:oMath>
                  </m:oMathPara>
                </a14:m>
                <a:r>
                  <a:rPr lang="da-DK" sz="2200"/>
                  <a:t> </a:t>
                </a:r>
              </a:p>
              <a:p>
                <a:pPr marL="0" indent="0" defTabSz="806450">
                  <a:buNone/>
                  <a:tabLst>
                    <a:tab pos="722313"/>
                  </a:tabLst>
                </a:pPr>
                <a:endParaRPr lang="da-DK"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145</a:t>
            </a:fld>
            <a:endParaRPr lang="da-DK"/>
          </a:p>
        </p:txBody>
      </p:sp>
      <p:pic>
        <p:nvPicPr>
          <p:cNvPr id="2065" name="Picture 1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47313" y="3933056"/>
            <a:ext cx="3458170"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630057" y="4388802"/>
            <a:ext cx="450000" cy="1551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Tree>
    <p:extLst>
      <p:ext uri="{BB962C8B-B14F-4D97-AF65-F5344CB8AC3E}">
        <p14:creationId xmlns:p14="http://schemas.microsoft.com/office/powerpoint/2010/main" val="21626071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206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Kontinuert stokastisk variabel</a:t>
            </a:r>
          </a:p>
        </p:txBody>
      </p:sp>
      <mc:AlternateContent>
        <mc:Choice Requires="a14">
          <p:sp>
            <p:nvSpPr>
              <p:cNvPr id="3" name="Content Placeholder 2"/>
              <p:cNvSpPr>
                <a:spLocks noGrp="1"/>
              </p:cNvSpPr>
              <p:nvPr>
                <p:ph idx="1"/>
              </p:nvPr>
            </p:nvSpPr>
            <p:spPr/>
            <p:txBody>
              <a:bodyPr/>
              <a:lstStyle/>
              <a:p>
                <a:pPr marL="0" indent="0">
                  <a:buNone/>
                </a:pPr>
                <a:r>
                  <a:rPr lang="da-DK"/>
                  <a:t>Sandsynlighed bliver målt som arealet under kurven </a:t>
                </a:r>
                <a14:m>
                  <m:oMathPara>
                    <m:oMathParaPr>
                      <m:jc/>
                    </m:oMathParaPr>
                    <m:oMath>
                      <m:r>
                        <a:rPr lang="da-DK" i="1" smtClean="0">
                          <a:latin typeface="Cambria Math" panose="02040503050406030204" pitchFamily="18" charset="0"/>
                        </a:rPr>
                        <m:t>𝑓</m:t>
                      </m:r>
                    </m:oMath>
                  </m:oMathPara>
                </a14:m>
                <a:endParaRPr lang="da-DK"/>
              </a:p>
              <a:p>
                <a:pPr marL="0" indent="0">
                  <a:buNone/>
                </a:pPr>
                <a:r>
                  <a:rPr lang="da-DK"/>
                  <a:t>Hvis </a:t>
                </a:r>
                <a14:m>
                  <m:oMathPara>
                    <m:oMathParaPr>
                      <m:jc/>
                    </m:oMathParaPr>
                    <m:oMath>
                      <m:r>
                        <a:rPr lang="en-US" b="0" i="1" smtClean="0">
                          <a:latin typeface="Cambria Math" panose="02040503050406030204" pitchFamily="18" charset="0"/>
                        </a:rPr>
                        <m:t>𝑎</m:t>
                      </m:r>
                    </m:oMath>
                  </m:oMathPara>
                </a14:m>
                <a:r>
                  <a:rPr lang="da-DK"/>
                  <a:t> og </a:t>
                </a:r>
                <a14:m>
                  <m:oMathPara>
                    <m:oMathParaPr>
                      <m:jc/>
                    </m:oMathParaPr>
                    <m:oMath>
                      <m:r>
                        <a:rPr lang="en-US" i="1" smtClean="0">
                          <a:latin typeface="Cambria Math" panose="02040503050406030204" pitchFamily="18" charset="0"/>
                        </a:rPr>
                        <m:t>𝑏</m:t>
                      </m:r>
                    </m:oMath>
                  </m:oMathPara>
                </a14:m>
                <a:r>
                  <a:rPr lang="da-DK"/>
                  <a:t> er to værdier, vi er </a:t>
                </a:r>
                <a:br>
                  <a:rPr lang="da-DK"/>
                </a:br>
                <a:r>
                  <a:rPr lang="da-DK"/>
                  <a:t>interesserede i:</a:t>
                </a:r>
                <a:br>
                  <a:rPr lang="da-DK"/>
                </a:br>
                <a:r>
                  <a:rPr lang="da-DK" sz="1050"/>
                  <a:t>  </a:t>
                </a:r>
                <a:br>
                  <a:rPr lang="da-DK"/>
                </a:br>
                <a:r>
                  <a:rPr lang="da-DK"/>
                  <a:t>	 </a:t>
                </a: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𝑎</m:t>
                          </m:r>
                          <m:r>
                            <a:rPr lang="da-DK" b="0" i="1" smtClean="0">
                              <a:latin typeface="Cambria Math"/>
                              <a:ea typeface="Cambria Math"/>
                            </a:rPr>
                            <m:t>≤</m:t>
                          </m:r>
                          <m:r>
                            <a:rPr lang="en-US" b="0" i="1" smtClean="0">
                              <a:latin typeface="Cambria Math" panose="02040503050406030204" pitchFamily="18" charset="0"/>
                              <a:ea typeface="Cambria Math"/>
                            </a:rPr>
                            <m:t>𝑋</m:t>
                          </m:r>
                          <m:r>
                            <a:rPr lang="da-DK" b="0" i="1" smtClean="0">
                              <a:latin typeface="Cambria Math"/>
                              <a:ea typeface="Cambria Math"/>
                            </a:rPr>
                            <m:t>≤</m:t>
                          </m:r>
                          <m:r>
                            <a:rPr lang="en-US" i="1" smtClean="0">
                              <a:latin typeface="Cambria Math" panose="02040503050406030204" pitchFamily="18" charset="0"/>
                            </a:rPr>
                            <m:t>𝑏</m:t>
                          </m:r>
                        </m:e>
                      </m:d>
                      <m:r>
                        <a:rPr lang="da-DK" b="0" i="1" smtClean="0">
                          <a:latin typeface="Cambria Math"/>
                        </a:rPr>
                        <m:t>=</m:t>
                      </m:r>
                      <m:nary>
                        <m:naryPr>
                          <m:chr/>
                          <m:grow m:val="off"/>
                          <m:subHide m:val="off"/>
                          <m:supHide m:val="off"/>
                          <m:ctrlPr>
                            <a:rPr lang="da-DK" b="0" i="1" smtClean="0">
                              <a:latin typeface="Cambria Math" panose="02040503050406030204" pitchFamily="18" charset="0"/>
                            </a:rPr>
                          </m:ctrlPr>
                        </m:naryPr>
                        <m:sub>
                          <m:r>
                            <a:rPr lang="en-US" i="1" smtClean="0">
                              <a:latin typeface="Cambria Math" panose="02040503050406030204" pitchFamily="18" charset="0"/>
                            </a:rPr>
                            <m:t>𝑎</m:t>
                          </m:r>
                        </m:sub>
                        <m:sup>
                          <m:r>
                            <a:rPr lang="en-US" i="1" smtClean="0">
                              <a:latin typeface="Cambria Math" panose="02040503050406030204" pitchFamily="18" charset="0"/>
                            </a:rPr>
                            <m:t>𝑏</m:t>
                          </m:r>
                        </m:sup>
                        <m:e>
                          <m:r>
                            <a:rPr lang="da-DK" b="0" i="1" smtClean="0">
                              <a:latin typeface="Cambria Math"/>
                            </a:rPr>
                            <m:t>𝑓</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𝑥</m:t>
                              </m:r>
                            </m:e>
                          </m:d>
                          <m:r>
                            <a:rPr lang="da-DK" b="0" i="1" smtClean="0">
                              <a:latin typeface="Cambria Math"/>
                            </a:rPr>
                            <m:t>𝑑</m:t>
                          </m:r>
                          <m:r>
                            <a:rPr lang="en-US" b="0" i="1" smtClean="0">
                              <a:latin typeface="Cambria Math" panose="02040503050406030204" pitchFamily="18" charset="0"/>
                            </a:rPr>
                            <m:t>𝑥</m:t>
                          </m:r>
                        </m:e>
                      </m:nary>
                    </m:oMath>
                  </m:oMathPara>
                </a14:m>
                <a:endParaRPr lang="en-US" b="0" i="1">
                  <a:latin typeface="Cambria Math" panose="02040503050406030204" pitchFamily="18" charset="0"/>
                </a:endParaRPr>
              </a:p>
              <a:p>
                <a:pPr marL="0" indent="0">
                  <a:buNone/>
                </a:pPr>
                <a:r>
                  <a:rPr lang="da-DK" b="0"/>
                  <a:t> 		</a:t>
                </a:r>
                <a14:m>
                  <m:oMathPara>
                    <m:oMathParaPr>
                      <m:jc/>
                    </m:oMathParaPr>
                    <m:oMath>
                      <m:r>
                        <a:rPr lang="da-DK" b="0" i="1" smtClean="0">
                          <a:latin typeface="Cambria Math"/>
                        </a:rPr>
                        <m:t>=</m:t>
                      </m:r>
                      <m:r>
                        <a:rPr lang="da-DK" b="0" i="1" smtClean="0">
                          <a:latin typeface="Cambria Math"/>
                        </a:rPr>
                        <m:t>𝐹</m:t>
                      </m:r>
                      <m:d>
                        <m:dPr>
                          <m:begChr m:val="("/>
                          <m:sepChr m:val="|"/>
                          <m:endChr m:val=")"/>
                          <m:grow m:val="on"/>
                          <m:shp m:val="centered"/>
                          <m:ctrlPr>
                            <a:rPr lang="da-DK" b="0" i="1" smtClean="0">
                              <a:latin typeface="Cambria Math" panose="02040503050406030204" pitchFamily="18" charset="0"/>
                            </a:rPr>
                          </m:ctrlPr>
                        </m:dPr>
                        <m:e>
                          <m:r>
                            <a:rPr lang="en-US" i="1" smtClean="0">
                              <a:latin typeface="Cambria Math" panose="02040503050406030204" pitchFamily="18" charset="0"/>
                            </a:rPr>
                            <m:t>𝑏</m:t>
                          </m:r>
                        </m:e>
                      </m:d>
                      <m:r>
                        <a:rPr lang="da-DK" b="0" i="1" smtClean="0">
                          <a:latin typeface="Cambria Math"/>
                        </a:rPr>
                        <m:t>−</m:t>
                      </m:r>
                      <m:r>
                        <a:rPr lang="da-DK" b="0" i="1" smtClean="0">
                          <a:latin typeface="Cambria Math"/>
                        </a:rPr>
                        <m:t>𝐹</m:t>
                      </m:r>
                      <m:r>
                        <a:rPr lang="da-DK" b="0" i="1" smtClean="0">
                          <a:latin typeface="Cambria Math"/>
                        </a:rPr>
                        <m:t>(</m:t>
                      </m:r>
                      <m:r>
                        <a:rPr lang="en-US" b="0" i="1" smtClean="0">
                          <a:latin typeface="Cambria Math" panose="02040503050406030204" pitchFamily="18" charset="0"/>
                        </a:rPr>
                        <m:t>𝑎</m:t>
                      </m:r>
                      <m:r>
                        <a:rPr lang="da-DK" b="0" i="1" smtClean="0">
                          <a:latin typeface="Cambria Math"/>
                        </a:rPr>
                        <m:t>)</m:t>
                      </m:r>
                    </m:oMath>
                  </m:oMathPara>
                </a14:m>
                <a:r>
                  <a:rPr lang="da-DK"/>
                  <a:t> </a:t>
                </a:r>
                <a:br>
                  <a:rPr lang="da-DK"/>
                </a:br>
                <a:endParaRPr lang="da-DK"/>
              </a:p>
              <a:p>
                <a:pPr marL="0" indent="0">
                  <a:buNone/>
                  <a:tabLst>
                    <a:tab pos="722313"/>
                  </a:tabLst>
                </a:pPr>
                <a:r>
                  <a:rPr lang="da-DK"/>
                  <a:t>For en stokastisk variabel, </a:t>
                </a:r>
                <a14:m>
                  <m:oMathPara>
                    <m:oMathParaPr>
                      <m:jc/>
                    </m:oMathParaPr>
                    <m:oMath>
                      <m:r>
                        <a:rPr lang="da-DK" i="1" smtClean="0">
                          <a:latin typeface="Cambria Math" panose="02040503050406030204" pitchFamily="18" charset="0"/>
                        </a:rPr>
                        <m:t>𝑋</m:t>
                      </m:r>
                    </m:oMath>
                  </m:oMathPara>
                </a14:m>
                <a:r>
                  <a:rPr lang="da-DK"/>
                  <a:t>, med tæthedsfunktion som vist i figuren, </a:t>
                </a:r>
                <a:br>
                  <a:rPr lang="da-DK"/>
                </a:br>
                <a:r>
                  <a:rPr lang="da-DK"/>
                  <a:t>er </a:t>
                </a:r>
                <a14:m>
                  <m:oMathPara>
                    <m:oMathParaPr>
                      <m:jc/>
                    </m:oMathParaPr>
                    <m:oMath>
                      <m:r>
                        <a:rPr lang="da-DK" b="0" i="1" smtClean="0">
                          <a:latin typeface="Cambria Math"/>
                        </a:rPr>
                        <m:t>𝑃</m:t>
                      </m:r>
                      <m:r>
                        <a:rPr lang="da-DK" b="0" i="1" smtClean="0">
                          <a:latin typeface="Cambria Math"/>
                        </a:rPr>
                        <m:t>(1.50≤</m:t>
                      </m:r>
                      <m:r>
                        <a:rPr lang="en-US" b="0" i="1" smtClean="0">
                          <a:latin typeface="Cambria Math" panose="02040503050406030204" pitchFamily="18" charset="0"/>
                        </a:rPr>
                        <m:t>𝑋</m:t>
                      </m:r>
                      <m:r>
                        <a:rPr lang="da-DK" b="0" i="1" smtClean="0">
                          <a:latin typeface="Cambria Math"/>
                          <a:ea typeface="Cambria Math"/>
                        </a:rPr>
                        <m:t>≤2.25)</m:t>
                      </m:r>
                    </m:oMath>
                  </m:oMathPara>
                </a14:m>
                <a:r>
                  <a:rPr lang="da-DK" b="0" i="1">
                    <a:latin typeface="Cambria Math"/>
                  </a:rPr>
                  <a:t> </a:t>
                </a:r>
                <a:r>
                  <a:rPr lang="da-DK" b="0">
                    <a:latin typeface="Cambria Math"/>
                  </a:rPr>
                  <a:t>det farvede areal </a:t>
                </a:r>
                <a:br>
                  <a:rPr lang="da-DK" b="0">
                    <a:latin typeface="Cambria Math"/>
                  </a:rPr>
                </a:br>
                <a:r>
                  <a:rPr lang="da-DK" b="0">
                    <a:latin typeface="Cambria Math"/>
                  </a:rPr>
                  <a:t>under kurven</a:t>
                </a:r>
                <a:br>
                  <a:rPr lang="da-DK" b="0" i="1">
                    <a:latin typeface="Cambria Math"/>
                  </a:rPr>
                </a:br>
                <a:r>
                  <a:rPr lang="da-DK" b="0" i="1">
                    <a:latin typeface="Cambria Math"/>
                  </a:rPr>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146</a:t>
            </a:fld>
            <a:endParaRPr lang="da-DK"/>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5696" y="4714906"/>
            <a:ext cx="3096344" cy="1886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228184" y="4293096"/>
            <a:ext cx="2448272" cy="2308324"/>
          </a:xfrm>
          <a:prstGeom prst="rect">
            <a:avLst/>
          </a:prstGeom>
          <a:solidFill>
            <a:srgbClr val="FFFFCC"/>
          </a:solidFill>
          <a:ln>
            <a:solidFill>
              <a:schemeClr val="tx1"/>
            </a:solidFill>
          </a:ln>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N.B. For kontinuerte stokastiske variable bruger vi kun </a:t>
            </a:r>
            <a:r>
              <a:rPr lang="da-DK" b="1"/>
              <a:t>pdf</a:t>
            </a:r>
            <a:r>
              <a:rPr lang="da-DK"/>
              <a:t> til at tegne kurven. </a:t>
            </a:r>
          </a:p>
          <a:p>
            <a:r>
              <a:rPr lang="da-DK"/>
              <a:t>Vi bruger </a:t>
            </a:r>
            <a:r>
              <a:rPr lang="da-DK" b="1" err="1"/>
              <a:t>cdf</a:t>
            </a:r>
            <a:r>
              <a:rPr lang="da-DK"/>
              <a:t> til at beregne sandsynlig-heder for et interval som areal under kurven.</a:t>
            </a:r>
            <a:endParaRPr lang="en-GB"/>
          </a:p>
        </p:txBody>
      </p:sp>
      <p:pic>
        <p:nvPicPr>
          <p:cNvPr id="5" name="Picture 4"/>
          <p:cNvPicPr>
            <a:picLocks noChangeAspect="1"/>
          </p:cNvPicPr>
          <p:nvPr/>
        </p:nvPicPr>
        <p:blipFill>
          <a:blip r:embed="rId5"/>
          <a:stretch>
            <a:fillRect/>
          </a:stretch>
        </p:blipFill>
        <p:spPr>
          <a:xfrm>
            <a:off x="5004048" y="1799337"/>
            <a:ext cx="3888432" cy="1701671"/>
          </a:xfrm>
          <a:prstGeom prst="rect">
            <a:avLst/>
          </a:prstGeom>
        </p:spPr>
      </p:pic>
    </p:spTree>
    <p:extLst>
      <p:ext uri="{BB962C8B-B14F-4D97-AF65-F5344CB8AC3E}">
        <p14:creationId xmlns:p14="http://schemas.microsoft.com/office/powerpoint/2010/main" val="28931888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3077"/>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da-DK"/>
              <a:t>Kontinuert stokastisk variabel</a:t>
            </a:r>
            <a:endParaRPr lang="en-GB"/>
          </a:p>
        </p:txBody>
      </p:sp>
      <mc:AlternateContent>
        <mc:Choice Requires="a14">
          <p:sp>
            <p:nvSpPr>
              <p:cNvPr id="6" name="Content Placeholder 5"/>
              <p:cNvSpPr>
                <a:spLocks noGrp="1"/>
              </p:cNvSpPr>
              <p:nvPr>
                <p:ph idx="1"/>
              </p:nvPr>
            </p:nvSpPr>
            <p:spPr/>
            <p:txBody>
              <a:bodyPr/>
              <a:lstStyle/>
              <a:p>
                <a:pPr marL="0" indent="0">
                  <a:buNone/>
                </a:pPr>
                <a:r>
                  <a:rPr lang="da-DK"/>
                  <a:t>Da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a:rPr lang="da-DK" i="1">
                          <a:latin typeface="Cambria Math"/>
                        </a:rPr>
                        <m:t>=0</m:t>
                      </m:r>
                    </m:oMath>
                  </m:oMathPara>
                </a14:m>
                <a:r>
                  <a:rPr lang="da-DK"/>
                  <a:t> har vi:</a:t>
                </a:r>
              </a:p>
              <a:p>
                <a:pPr marL="0" indent="0" algn="ctr">
                  <a:buNone/>
                </a:pPr>
                <a:r>
                  <a:rPr lang="da-DK" sz="1100"/>
                  <a:t>  </a:t>
                </a:r>
                <a:br>
                  <a:rPr lang="da-DK"/>
                </a:br>
                <a:r>
                  <a:rPr lang="da-DK"/>
                  <a:t>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ea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r>
                        <m:rPr>
                          <m:sty m:val="p"/>
                        </m:rPr>
                        <a:rPr lang="da-DK">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oMath>
                  </m:oMathPara>
                </a14:m>
                <a:br>
                  <a:rPr lang="da-DK"/>
                </a:br>
                <a14:m>
                  <m:oMathPara>
                    <m:oMathParaPr>
                      <m:jc/>
                    </m:oMathParaPr>
                    <m:oMath>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r>
                        <m:rPr>
                          <m:sty m:val="p"/>
                        </m:rPr>
                        <a:rPr lang="da-DK">
                          <a:latin typeface="Cambria Math"/>
                        </a:rPr>
                        <m:t>+0</m:t>
                      </m:r>
                    </m:oMath>
                    <m:oMath>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oMath>
                  </m:oMathPara>
                </a14:m>
                <a:br>
                  <a:rPr lang="da-DK"/>
                </a:br>
                <a:endParaRPr lang="da-DK"/>
              </a:p>
              <a:p>
                <a:pPr marL="0" indent="0">
                  <a:buNone/>
                </a:pPr>
                <a:r>
                  <a:rPr lang="da-DK"/>
                  <a:t>Tilsvarende: </a:t>
                </a:r>
                <a:endParaRPr lang="da-DK" i="1">
                  <a:latin typeface="Cambria Math"/>
                </a:endParaRPr>
              </a:p>
              <a:p>
                <a:pPr marL="0" indent="0" algn="ctr">
                  <a:buNone/>
                </a:pPr>
                <a:r>
                  <a:rPr lang="da-DK" sz="1100" i="1">
                    <a:latin typeface="Cambria Math"/>
                  </a:rPr>
                  <a:t> </a:t>
                </a:r>
                <a:br>
                  <a:rPr lang="da-DK" i="1">
                    <a:latin typeface="Cambria Math"/>
                  </a:rPr>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da-DK" i="1">
                              <a:latin typeface="Cambria Math"/>
                              <a:ea typeface="Cambria Math"/>
                            </a:rPr>
                            <m:t>≤</m:t>
                          </m:r>
                          <m:r>
                            <a:rPr lang="en-US" i="1">
                              <a:latin typeface="Cambria Math" panose="02040503050406030204" pitchFamily="18" charset="0"/>
                            </a:rPr>
                            <m:t>𝑋</m:t>
                          </m:r>
                          <m:r>
                            <a:rPr lang="da-DK" i="1">
                              <a:latin typeface="Cambria Math"/>
                              <a:ea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m:oMathPara>
                </a14:m>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b="0" i="1" smtClean="0">
                          <a:latin typeface="Cambria Math" panose="02040503050406030204" pitchFamily="18" charset="0"/>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en-US" b="0" i="1" smtClean="0">
                              <a:latin typeface="Cambria Math" panose="02040503050406030204" pitchFamily="18" charset="0"/>
                            </a:rPr>
                            <m:t>&lt;</m:t>
                          </m:r>
                          <m:r>
                            <a:rPr lang="en-US" i="1">
                              <a:latin typeface="Cambria Math" panose="02040503050406030204" pitchFamily="18" charset="0"/>
                            </a:rPr>
                            <m:t>𝑋</m:t>
                          </m:r>
                          <m:r>
                            <a:rPr lang="da-DK" i="1">
                              <a:latin typeface="Cambria Math"/>
                              <a:ea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m:oMathPara>
                </a14:m>
                <a:endParaRPr lang="en-US" i="1">
                  <a:latin typeface="Cambria Math" panose="02040503050406030204" pitchFamily="18" charset="0"/>
                </a:endParaRPr>
              </a:p>
              <a:p>
                <a:pPr marL="0" indent="0" algn="ctr">
                  <a:buNone/>
                </a:pPr>
                <a:r>
                  <a:rPr lang="en-US" b="0"/>
                  <a:t> 	</a:t>
                </a:r>
                <a14:m>
                  <m:oMathPara>
                    <m:oMathParaPr>
                      <m:jc/>
                    </m:oMathParaPr>
                    <m:oMath>
                      <m:r>
                        <a:rPr lang="en-US" b="0" i="1" smtClean="0">
                          <a:latin typeface="Cambria Math" panose="02040503050406030204" pitchFamily="18" charset="0"/>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da-DK" i="1">
                              <a:latin typeface="Cambria Math"/>
                              <a:ea typeface="Cambria Math"/>
                            </a:rPr>
                            <m:t>≤</m:t>
                          </m:r>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m:oMathPara>
                </a14:m>
                <a:endParaRPr lang="en-US" i="1">
                  <a:latin typeface="Cambria Math" panose="02040503050406030204" pitchFamily="18" charset="0"/>
                </a:endParaRPr>
              </a:p>
              <a:p>
                <a:pPr marL="0" indent="0" algn="ctr">
                  <a:buNone/>
                </a:pPr>
                <a:r>
                  <a:rPr lang="en-US"/>
                  <a:t> 	</a:t>
                </a:r>
                <a14:m>
                  <m:oMathPara>
                    <m:oMathParaPr>
                      <m:jc/>
                    </m:oMathParaPr>
                    <m:oMath>
                      <m:r>
                        <a:rPr lang="en-US" i="1">
                          <a:latin typeface="Cambria Math" panose="02040503050406030204" pitchFamily="18" charset="0"/>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en-US" b="0" i="1" smtClean="0">
                              <a:latin typeface="Cambria Math" panose="02040503050406030204" pitchFamily="18" charset="0"/>
                            </a:rPr>
                            <m:t>&lt;</m:t>
                          </m:r>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m:oMathPara>
                </a14:m>
                <a:r>
                  <a:rPr lang="en-GB"/>
                  <a:t>.</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147</a:t>
            </a:fld>
            <a:endParaRPr lang="da-DK">
              <a:solidFill>
                <a:prstClr val="black">
                  <a:tint val="75000"/>
                </a:prstClr>
              </a:solidFill>
            </a:endParaRPr>
          </a:p>
        </p:txBody>
      </p:sp>
    </p:spTree>
    <p:extLst>
      <p:ext uri="{BB962C8B-B14F-4D97-AF65-F5344CB8AC3E}">
        <p14:creationId xmlns:p14="http://schemas.microsoft.com/office/powerpoint/2010/main" val="23806657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GB" err="1"/>
              <a:t>Eksempel: Måling af en stangs trækstyrke</a:t>
            </a:r>
            <a:endParaRPr lang="en-GB"/>
          </a:p>
        </p:txBody>
      </p:sp>
      <p:sp>
        <p:nvSpPr>
          <p:cNvPr id="3" name="Content Placeholder 2"/>
          <p:cNvSpPr>
            <a:spLocks noGrp="1"/>
          </p:cNvSpPr>
          <p:nvPr>
            <p:ph idx="1"/>
          </p:nvPr>
        </p:nvSpPr>
        <p:spPr>
          <a:xfrm>
            <a:off x="467544" y="1268760"/>
            <a:ext cx="4819153" cy="5472608"/>
          </a:xfrm>
        </p:spPr>
        <p:txBody>
          <a:bodyPr/>
          <a:lstStyle/>
          <a:p>
            <a:r>
              <a:rPr lang="en-GB" err="1"/>
              <a:t>En stang på 20 cm udsættes for træk, indtil den bryder. </a:t>
            </a:r>
            <a:br>
              <a:rPr lang="en-GB" err="1"/>
            </a:br>
            <a:r>
              <a:rPr lang="en-GB" err="1"/>
              <a:t>Antag at brudstedet er lige sandsynligt i hele stangens længde</a:t>
            </a:r>
            <a:endParaRPr lang="en-GB"/>
          </a:p>
          <a:p>
            <a:r>
              <a:rPr lang="en-GB" err="1"/>
              <a:t>Diskutér med hinanden:</a:t>
            </a:r>
          </a:p>
          <a:p>
            <a:pPr lvl="1"/>
            <a:r>
              <a:rPr lang="en-GB"/>
              <a:t>Hvad er sandsynligheden for at brudet sker præcis 12 cm fra det øverste fæstningspunkt?</a:t>
            </a:r>
          </a:p>
          <a:p>
            <a:pPr lvl="1"/>
            <a:r>
              <a:rPr lang="en-GB"/>
              <a:t>Hvad er sandsynligheden for at brudet sker mellem 5 og 7 cm fra det øverste fæstningspunkt?</a:t>
            </a:r>
          </a:p>
          <a:p>
            <a:pPr lvl="1"/>
            <a:r>
              <a:rPr lang="en-US"/>
              <a:t>Hvad er sandsynligheden for at brudet sker mellem 11.95 og 12.05 cm fra det øverste fæstningspunkt?</a:t>
            </a:r>
            <a:endParaRPr lang="en-GB"/>
          </a:p>
          <a:p>
            <a:pPr lvl="1"/>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148</a:t>
            </a:fld>
            <a:endParaRPr lang="da-DK"/>
          </a:p>
        </p:txBody>
      </p:sp>
      <p:pic>
        <p:nvPicPr>
          <p:cNvPr id="1026" name="Picture 2" descr="Tensile Strength Testing Machine"/>
          <p:cNvPicPr>
            <a:picLocks noChangeAspect="1" noChangeArrowheads="1"/>
          </p:cNvPicPr>
          <p:nvPr/>
        </p:nvPicPr>
        <p:blipFill>
          <a:blip r:embed="rId2">
            <a:extLst>
              <a:ext uri="{28A0092B-C50C-407E-A947-70E740481C1C}">
                <a14:useLocalDpi xmlns:a14="http://schemas.microsoft.com/office/drawing/2010/main" val="0"/>
              </a:ext>
            </a:extLst>
          </a:blip>
          <a:srcRect l="13199" r="12601"/>
          <a:stretch>
            <a:fillRect/>
          </a:stretch>
        </p:blipFill>
        <p:spPr bwMode="auto">
          <a:xfrm>
            <a:off x="5286697" y="1402804"/>
            <a:ext cx="3533775" cy="4762500"/>
          </a:xfrm>
          <a:prstGeom prst="rect">
            <a:avLst/>
          </a:prstGeom>
          <a:ln>
            <a:solidFill>
              <a:schemeClr val="tx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9615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normAutofit/>
              </a:bodyPr>
              <a:lstStyle/>
              <a:p>
                <a:r>
                  <a:rPr lang="da-DK" sz="3200"/>
                  <a:t>Overblik for en </a:t>
                </a:r>
                <a:r>
                  <a:rPr lang="da-DK" sz="3200">
                    <a:solidFill>
                      <a:srgbClr val="C00000"/>
                    </a:solidFill>
                  </a:rPr>
                  <a:t>diskret</a:t>
                </a:r>
                <a:r>
                  <a:rPr lang="da-DK" sz="3200"/>
                  <a:t> stokastisk variabel </a:t>
                </a:r>
                <a14:m>
                  <m:oMathPara>
                    <m:oMathParaPr>
                      <m:jc/>
                    </m:oMathParaPr>
                    <m:oMath>
                      <m:r>
                        <a:rPr lang="da-DK" sz="3200" i="1" smtClean="0">
                          <a:latin typeface="Cambria Math" panose="02040503050406030204" pitchFamily="18" charset="0"/>
                        </a:rPr>
                        <m:t>𝑋</m:t>
                      </m:r>
                    </m:oMath>
                  </m:oMathPara>
                </a14:m>
                <a:endParaRPr lang="da-DK" sz="320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1724" b="-19828"/>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24744"/>
                <a:ext cx="8424936" cy="5616624"/>
              </a:xfrm>
            </p:spPr>
            <p:txBody>
              <a:bodyPr/>
              <a:lstStyle/>
              <a:p>
                <a:r>
                  <a:rPr lang="da-DK" b="1">
                    <a:solidFill>
                      <a:schemeClr val="accent1">
                        <a:lumMod val="75000"/>
                      </a:schemeClr>
                    </a:solidFill>
                  </a:rPr>
                  <a:t>Sandsynlighedsfunktion / Tæthedsfunktion (pdf):</a:t>
                </a:r>
                <a:br>
                  <a:rPr lang="da-DK" b="1">
                    <a:solidFill>
                      <a:schemeClr val="accent1">
                        <a:lumMod val="75000"/>
                      </a:schemeClr>
                    </a:solidFill>
                  </a:rPr>
                </a:br>
                <a:r>
                  <a:rPr lang="da-DK"/>
                  <a:t>	</a:t>
                </a:r>
                <a14:m>
                  <m:oMathPara>
                    <m:oMathParaPr>
                      <m:jc/>
                    </m:oMathParaPr>
                    <m:oMath>
                      <m:r>
                        <a:rPr lang="da-DK" b="0" i="1" smtClean="0">
                          <a:latin typeface="Cambria Math"/>
                          <a:ea typeface="Cambria Math"/>
                        </a:rPr>
                        <m:t>𝑓</m:t>
                      </m:r>
                      <m:d>
                        <m:dPr>
                          <m:begChr m:val="("/>
                          <m:sepChr m:val="|"/>
                          <m:endChr m:val=")"/>
                          <m:grow m:val="on"/>
                          <m:shp m:val="centered"/>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r>
                        <a:rPr lang="da-DK" b="0" i="1" smtClean="0">
                          <a:latin typeface="Cambria Math"/>
                          <a:ea typeface="Cambria Math"/>
                        </a:rPr>
                        <m:t>=</m:t>
                      </m:r>
                      <m:r>
                        <a:rPr lang="da-DK" b="0" i="1" smtClean="0">
                          <a:latin typeface="Cambria Math"/>
                          <a:ea typeface="Cambria Math"/>
                        </a:rPr>
                        <m:t>𝑃</m:t>
                      </m:r>
                      <m:d>
                        <m:dPr>
                          <m:begChr m:val="("/>
                          <m:sepChr m:val="|"/>
                          <m:endChr m:val=")"/>
                          <m:grow m:val="on"/>
                          <m:shp m:val="centered"/>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𝑋</m:t>
                          </m:r>
                          <m:r>
                            <a:rPr lang="da-DK" b="0" i="1" smtClean="0">
                              <a:latin typeface="Cambria Math"/>
                              <a:ea typeface="Cambria Math"/>
                            </a:rPr>
                            <m:t>=</m:t>
                          </m:r>
                          <m:r>
                            <a:rPr lang="en-US" b="0" i="1" smtClean="0">
                              <a:latin typeface="Cambria Math" panose="02040503050406030204" pitchFamily="18" charset="0"/>
                              <a:ea typeface="Cambria Math"/>
                            </a:rPr>
                            <m:t>𝑥</m:t>
                          </m:r>
                        </m:e>
                      </m:d>
                    </m:oMath>
                  </m:oMathPara>
                </a14:m>
                <a:r>
                  <a:rPr lang="da-DK" b="1">
                    <a:solidFill>
                      <a:schemeClr val="accent1">
                        <a:lumMod val="75000"/>
                      </a:schemeClr>
                    </a:solidFill>
                  </a:rPr>
                  <a:t> </a:t>
                </a:r>
                <a:r>
                  <a:rPr lang="da-DK">
                    <a:solidFill>
                      <a:schemeClr val="tx1"/>
                    </a:solidFill>
                  </a:rPr>
                  <a:t>for </a:t>
                </a:r>
                <a14:m>
                  <m:oMathPara>
                    <m:oMathParaPr>
                      <m:jc/>
                    </m:oMathParaPr>
                    <m:oMath>
                      <m:r>
                        <a:rPr lang="en-US" b="0" i="1" smtClean="0">
                          <a:solidFill>
                            <a:schemeClr val="tx1"/>
                          </a:solidFill>
                          <a:latin typeface="Cambria Math" panose="02040503050406030204" pitchFamily="18" charset="0"/>
                        </a:rPr>
                        <m:t>𝑥</m:t>
                      </m:r>
                      <m:r>
                        <a:rPr lang="da-DK" b="0" i="1" smtClean="0">
                          <a:solidFill>
                            <a:schemeClr val="tx1"/>
                          </a:solidFill>
                          <a:latin typeface="Cambria Math"/>
                          <a:ea typeface="Cambria Math"/>
                        </a:rPr>
                        <m:t>∈</m:t>
                      </m:r>
                      <m:r>
                        <a:rPr lang="da-DK" b="0" i="1" smtClean="0">
                          <a:solidFill>
                            <a:schemeClr val="tx1"/>
                          </a:solidFill>
                          <a:latin typeface="Cambria Math"/>
                          <a:ea typeface="Cambria Math"/>
                        </a:rPr>
                        <m:t>𝑈</m:t>
                      </m:r>
                    </m:oMath>
                  </m:oMathPara>
                </a14:m>
                <a:endParaRPr lang="da-DK">
                  <a:solidFill>
                    <a:schemeClr val="accent1">
                      <a:lumMod val="75000"/>
                    </a:schemeClr>
                  </a:solidFill>
                </a:endParaRPr>
              </a:p>
              <a:p>
                <a:r>
                  <a:rPr lang="da-DK" b="1">
                    <a:solidFill>
                      <a:schemeClr val="accent1">
                        <a:lumMod val="75000"/>
                      </a:schemeClr>
                    </a:solidFill>
                  </a:rPr>
                  <a:t>Kumuleret fordelingsfunktion (cdf):</a:t>
                </a:r>
                <a:br>
                  <a:rPr lang="da-DK" b="1">
                    <a:solidFill>
                      <a:schemeClr val="accent1">
                        <a:lumMod val="75000"/>
                      </a:schemeClr>
                    </a:solidFill>
                  </a:rPr>
                </a:br>
                <a:r>
                  <a:rPr lang="da-DK" b="1">
                    <a:solidFill>
                      <a:schemeClr val="accent1">
                        <a:lumMod val="75000"/>
                      </a:schemeClr>
                    </a:solidFill>
                  </a:rPr>
                  <a:t>	</a:t>
                </a:r>
                <a14:m>
                  <m:oMathPara>
                    <m:oMathParaPr>
                      <m:jc/>
                    </m:oMathParaPr>
                    <m:oMath>
                      <m:r>
                        <a:rPr lang="da-DK" i="1">
                          <a:latin typeface="Cambria Math"/>
                          <a:ea typeface="Cambria Math"/>
                        </a:rPr>
                        <m:t>𝐹</m:t>
                      </m:r>
                      <m:d>
                        <m:dPr>
                          <m:begChr m:val="("/>
                          <m:sepChr m:val="|"/>
                          <m:endChr m:val=")"/>
                          <m:grow m:val="on"/>
                          <m:shp m:val="centered"/>
                          <m:ctrlPr>
                            <a:rPr lang="da-DK" i="1">
                              <a:latin typeface="Cambria Math" panose="02040503050406030204" pitchFamily="18" charset="0"/>
                              <a:ea typeface="Cambria Math"/>
                            </a:rPr>
                          </m:ctrlPr>
                        </m:dPr>
                        <m:e>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ea typeface="Cambria Math"/>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r>
                            <a:rPr lang="en-US" b="0" i="1" smtClean="0">
                              <a:latin typeface="Cambria Math" panose="02040503050406030204" pitchFamily="18" charset="0"/>
                              <a:ea typeface="Cambria Math"/>
                            </a:rPr>
                            <m:t>𝑋</m:t>
                          </m:r>
                          <m:r>
                            <a:rPr lang="da-DK" i="1">
                              <a:latin typeface="Cambria Math"/>
                              <a:ea typeface="Cambria Math"/>
                            </a:rPr>
                            <m:t>≤</m:t>
                          </m:r>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ea typeface="Cambria Math"/>
                        </a:rPr>
                        <m:t>=</m:t>
                      </m:r>
                      <m:nary>
                        <m:naryPr>
                          <m:chr m:val="∑"/>
                          <m:grow m:val="off"/>
                          <m:subHide m:val="off"/>
                          <m:supHide m:val="on"/>
                          <m:ctrlPr>
                            <a:rPr lang="da-DK" i="1">
                              <a:latin typeface="Cambria Math" panose="02040503050406030204" pitchFamily="18" charset="0"/>
                              <a:ea typeface="Cambria Math"/>
                            </a:rPr>
                          </m:ctrlPr>
                        </m:naryPr>
                        <m:sub>
                          <m:r>
                            <a:rPr lang="en-US" b="0" i="1" smtClean="0">
                              <a:latin typeface="Cambria Math" panose="02040503050406030204" pitchFamily="18" charset="0"/>
                              <a:ea typeface="Cambria Math"/>
                            </a:rPr>
                            <m:t>𝑥</m:t>
                          </m:r>
                          <m:r>
                            <a:rPr lang="da-DK" i="1">
                              <a:latin typeface="Cambria Math"/>
                              <a:ea typeface="Cambria Math"/>
                            </a:rPr>
                            <m:t>≤</m:t>
                          </m:r>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sub>
                        <m:sup/>
                        <m:e>
                          <m:r>
                            <a:rPr lang="da-DK" i="1">
                              <a:latin typeface="Cambria Math"/>
                              <a:ea typeface="Cambria Math"/>
                            </a:rPr>
                            <m:t>𝑓</m:t>
                          </m:r>
                          <m:r>
                            <a:rPr lang="da-DK" i="1">
                              <a:latin typeface="Cambria Math"/>
                              <a:ea typeface="Cambria Math"/>
                            </a:rPr>
                            <m:t>(</m:t>
                          </m:r>
                          <m:r>
                            <a:rPr lang="en-US" b="0" i="1" smtClean="0">
                              <a:latin typeface="Cambria Math" panose="02040503050406030204" pitchFamily="18" charset="0"/>
                              <a:ea typeface="Cambria Math"/>
                            </a:rPr>
                            <m:t>𝑥</m:t>
                          </m:r>
                          <m:r>
                            <a:rPr lang="da-DK" i="1">
                              <a:latin typeface="Cambria Math"/>
                              <a:ea typeface="Cambria Math"/>
                            </a:rPr>
                            <m:t>)</m:t>
                          </m:r>
                        </m:e>
                      </m:nary>
                    </m:oMath>
                  </m:oMathPara>
                </a14:m>
                <a:endParaRPr lang="da-DK" i="1">
                  <a:latin typeface="Cambria Math"/>
                  <a:ea typeface="Cambria Math"/>
                </a:endParaRPr>
              </a:p>
              <a:p>
                <a:r>
                  <a:rPr lang="da-DK" b="1">
                    <a:solidFill>
                      <a:schemeClr val="accent1">
                        <a:lumMod val="75000"/>
                      </a:schemeClr>
                    </a:solidFill>
                  </a:rPr>
                  <a:t>Middelværdi:</a:t>
                </a:r>
                <a:br>
                  <a:rPr lang="da-DK"/>
                </a:br>
                <a:r>
                  <a:rPr lang="da-DK"/>
                  <a:t>	</a:t>
                </a:r>
                <a14:m>
                  <m:oMathPara>
                    <m:oMathParaPr>
                      <m:jc/>
                    </m:oMathParaPr>
                    <m:oMath>
                      <m:r>
                        <a:rPr lang="el-GR" b="0" i="1" smtClean="0">
                          <a:latin typeface="Cambria Math"/>
                          <a:ea typeface="Cambria Math"/>
                        </a:rPr>
                        <m:t>𝜇</m:t>
                      </m:r>
                      <m:r>
                        <a:rPr lang="da-DK" b="0" i="1" smtClean="0">
                          <a:latin typeface="Cambria Math"/>
                          <a:ea typeface="Cambria Math"/>
                        </a:rPr>
                        <m:t>= </m:t>
                      </m:r>
                      <m:nary>
                        <m:naryPr>
                          <m:chr m:val="∑"/>
                          <m:grow m:val="off"/>
                          <m:subHide m:val="off"/>
                          <m:supHide m:val="on"/>
                          <m:ctrlPr>
                            <a:rPr lang="da-DK" b="0" i="1" smtClean="0">
                              <a:latin typeface="Cambria Math" panose="02040503050406030204" pitchFamily="18"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𝑥</m:t>
                          </m:r>
                          <m:r>
                            <a:rPr lang="da-DK" b="0" i="1" smtClean="0">
                              <a:latin typeface="Cambria Math"/>
                              <a:ea typeface="Cambria Math"/>
                            </a:rPr>
                            <m:t>∙</m:t>
                          </m:r>
                          <m:r>
                            <a:rPr lang="da-DK" b="0" i="1" smtClean="0">
                              <a:latin typeface="Cambria Math"/>
                              <a:ea typeface="Cambria Math"/>
                            </a:rPr>
                            <m:t>𝑓</m:t>
                          </m:r>
                          <m:r>
                            <a:rPr lang="da-DK" b="0" i="1" smtClean="0">
                              <a:latin typeface="Cambria Math"/>
                            </a:rPr>
                            <m:t>(</m:t>
                          </m:r>
                          <m:r>
                            <a:rPr lang="en-US" b="0" i="1" smtClean="0">
                              <a:latin typeface="Cambria Math" panose="02040503050406030204" pitchFamily="18" charset="0"/>
                            </a:rPr>
                            <m:t>𝑥</m:t>
                          </m:r>
                          <m:r>
                            <a:rPr lang="da-DK" b="0" i="1" smtClean="0">
                              <a:latin typeface="Cambria Math"/>
                            </a:rPr>
                            <m:t>)</m:t>
                          </m:r>
                        </m:e>
                      </m:nary>
                    </m:oMath>
                  </m:oMathPara>
                </a14:m>
                <a:r>
                  <a:rPr lang="da-DK"/>
                  <a:t> </a:t>
                </a:r>
              </a:p>
              <a:p>
                <a:r>
                  <a:rPr lang="da-DK" b="1">
                    <a:solidFill>
                      <a:schemeClr val="accent1">
                        <a:lumMod val="75000"/>
                      </a:schemeClr>
                    </a:solidFill>
                  </a:rPr>
                  <a:t>Varians</a:t>
                </a:r>
                <a:r>
                  <a:rPr lang="da-DK"/>
                  <a:t>: </a:t>
                </a:r>
                <a:br>
                  <a:rPr lang="da-DK"/>
                </a:br>
                <a:r>
                  <a:rPr lang="da-DK"/>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nary>
                        <m:naryPr>
                          <m:chr m:val="∑"/>
                          <m:grow m:val="off"/>
                          <m:subHide m:val="off"/>
                          <m:supHide m:val="on"/>
                          <m:ctrlPr>
                            <a:rPr lang="da-DK" i="1">
                              <a:latin typeface="Cambria Math" panose="02040503050406030204" pitchFamily="18" charset="0"/>
                            </a:rPr>
                          </m:ctrlPr>
                        </m:naryPr>
                        <m:sub>
                          <m:r>
                            <a:rPr lang="en-US" b="0" i="1" smtClean="0">
                              <a:latin typeface="Cambria Math" panose="02040503050406030204" pitchFamily="18" charset="0"/>
                            </a:rPr>
                            <m:t>𝑥</m:t>
                          </m:r>
                        </m:sub>
                        <m:sup/>
                        <m:e>
                          <m:r>
                            <a:rPr lang="da-DK" i="1">
                              <a:latin typeface="Cambria Math"/>
                            </a:rPr>
                            <m:t>(</m:t>
                          </m:r>
                          <m:sSup>
                            <m:sSupPr>
                              <m:ctrlPr>
                                <a:rPr lang="da-DK" i="1">
                                  <a:latin typeface="Cambria Math" panose="02040503050406030204" pitchFamily="18" charset="0"/>
                                </a:rPr>
                              </m:ctrlPr>
                            </m:sSupPr>
                            <m:e>
                              <m:r>
                                <a:rPr lang="en-US" b="0" i="1" smtClean="0">
                                  <a:latin typeface="Cambria Math" panose="02040503050406030204" pitchFamily="18" charset="0"/>
                                </a:rPr>
                                <m:t>𝑥</m:t>
                              </m:r>
                            </m:e>
                            <m:sup>
                              <m:r>
                                <a:rPr lang="da-DK" i="1">
                                  <a:latin typeface="Cambria Math"/>
                                </a:rPr>
                                <m:t>2</m:t>
                              </m:r>
                            </m:sup>
                          </m:sSup>
                          <m:r>
                            <a:rPr lang="da-DK" i="1">
                              <a:latin typeface="Cambria Math"/>
                              <a:ea typeface="Cambria Math"/>
                            </a:rPr>
                            <m:t>∙</m:t>
                          </m:r>
                        </m:e>
                      </m:nary>
                      <m:r>
                        <a:rPr lang="da-DK" b="0" i="1" smtClean="0">
                          <a:latin typeface="Cambria Math"/>
                          <a:ea typeface="Cambria Math"/>
                        </a:rPr>
                        <m:t>𝑓</m:t>
                      </m:r>
                      <m:r>
                        <a:rPr lang="da-DK" i="1">
                          <a:latin typeface="Cambria Math"/>
                          <a:ea typeface="Cambria Math"/>
                        </a:rPr>
                        <m:t>(</m:t>
                      </m:r>
                      <m:r>
                        <a:rPr lang="en-US" b="0" i="1" smtClean="0">
                          <a:latin typeface="Cambria Math" panose="02040503050406030204" pitchFamily="18" charset="0"/>
                          <a:ea typeface="Cambria Math"/>
                        </a:rPr>
                        <m:t>𝑥</m:t>
                      </m:r>
                      <m:r>
                        <a:rPr lang="da-DK" i="1">
                          <a:latin typeface="Cambria Math"/>
                          <a:ea typeface="Cambria Math"/>
                        </a:rPr>
                        <m:t>))−</m:t>
                      </m:r>
                      <m:sSup>
                        <m:sSupPr>
                          <m:ctrlPr>
                            <a:rPr lang="da-DK" i="1">
                              <a:latin typeface="Cambria Math" panose="02040503050406030204" pitchFamily="18" charset="0"/>
                            </a:rPr>
                          </m:ctrlPr>
                        </m:sSupPr>
                        <m:e>
                          <m:r>
                            <a:rPr lang="da-DK" i="1">
                              <a:latin typeface="Cambria Math"/>
                              <a:ea typeface="Cambria Math"/>
                            </a:rPr>
                            <m:t>𝜇</m:t>
                          </m:r>
                        </m:e>
                        <m:sup>
                          <m:r>
                            <a:rPr lang="da-DK" i="1">
                              <a:latin typeface="Cambria Math"/>
                            </a:rPr>
                            <m:t>2</m:t>
                          </m:r>
                        </m:sup>
                      </m:sSup>
                    </m:oMath>
                  </m:oMathPara>
                </a14:m>
                <a:endParaRPr lang="da-DK"/>
              </a:p>
              <a:p>
                <a:r>
                  <a:rPr lang="da-DK" b="1">
                    <a:solidFill>
                      <a:schemeClr val="accent1">
                        <a:lumMod val="75000"/>
                      </a:schemeClr>
                    </a:solidFill>
                  </a:rPr>
                  <a:t>Standardafvigelse</a:t>
                </a:r>
                <a:r>
                  <a:rPr lang="da-DK"/>
                  <a:t>:</a:t>
                </a:r>
                <a:br>
                  <a:rPr lang="da-DK"/>
                </a:br>
                <a:r>
                  <a:rPr lang="da-DK"/>
                  <a:t>	</a:t>
                </a:r>
                <a14:m>
                  <m:oMathPara>
                    <m:oMathParaPr>
                      <m:jc/>
                    </m:oMathParaPr>
                    <m:o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oMath>
                  </m:oMathPara>
                </a14:m>
                <a:endParaRPr lang="da-DK"/>
              </a:p>
              <a:p>
                <a:r>
                  <a:rPr lang="da-DK" b="1">
                    <a:solidFill>
                      <a:schemeClr val="accent1">
                        <a:lumMod val="75000"/>
                      </a:schemeClr>
                    </a:solidFill>
                  </a:rPr>
                  <a:t>Den empirisk regel</a:t>
                </a:r>
                <a:r>
                  <a:rPr lang="da-DK"/>
                  <a:t>: </a:t>
                </a:r>
                <a:br>
                  <a:rPr lang="da-DK"/>
                </a:br>
                <a:r>
                  <a:rPr lang="da-DK"/>
                  <a:t>Normalt ligger næsten alle data i intervallet </a:t>
                </a:r>
                <a:br>
                  <a:rPr lang="da-DK"/>
                </a:br>
                <a:r>
                  <a:rPr lang="da-DK"/>
                  <a:t>	</a:t>
                </a:r>
                <a14:m>
                  <m:oMathPara>
                    <m:oMathParaPr>
                      <m:jc/>
                    </m:oMathParaPr>
                    <m:oMath>
                      <m:r>
                        <a:rPr lang="da-DK" i="1">
                          <a:latin typeface="Cambria Math"/>
                          <a:ea typeface="Cambria Math"/>
                        </a:rPr>
                        <m:t>𝜇</m:t>
                      </m:r>
                      <m:r>
                        <a:rPr lang="da-DK" i="1">
                          <a:latin typeface="Cambria Math"/>
                          <a:ea typeface="Cambria Math"/>
                        </a:rPr>
                        <m:t>±3</m:t>
                      </m:r>
                      <m:r>
                        <a:rPr lang="da-DK" i="1">
                          <a:latin typeface="Cambria Math"/>
                          <a:ea typeface="Cambria Math"/>
                        </a:rPr>
                        <m:t>𝜎</m:t>
                      </m:r>
                    </m:oMath>
                  </m:oMathPara>
                </a14:m>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4"/>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149</a:t>
            </a:fld>
            <a:endParaRPr lang="da-DK"/>
          </a:p>
        </p:txBody>
      </p:sp>
    </p:spTree>
    <p:extLst>
      <p:ext uri="{BB962C8B-B14F-4D97-AF65-F5344CB8AC3E}">
        <p14:creationId xmlns:p14="http://schemas.microsoft.com/office/powerpoint/2010/main" val="107659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Statistik kan give overraskende resultater</a:t>
            </a:r>
          </a:p>
        </p:txBody>
      </p:sp>
      <p:sp>
        <p:nvSpPr>
          <p:cNvPr id="3" name="Content Placeholder 2"/>
          <p:cNvSpPr>
            <a:spLocks noGrp="1"/>
          </p:cNvSpPr>
          <p:nvPr>
            <p:ph idx="1"/>
          </p:nvPr>
        </p:nvSpPr>
        <p:spPr>
          <a:xfrm>
            <a:off x="467544" y="6261284"/>
            <a:ext cx="8424936" cy="480083"/>
          </a:xfrm>
        </p:spPr>
        <p:txBody>
          <a:bodyPr>
            <a:normAutofit/>
          </a:bodyPr>
          <a:lstStyle/>
          <a:p>
            <a:r>
              <a:rPr lang="da-DK" sz="2000"/>
              <a:t>Hvem cyklede på strækningerne før og efter cykelstierne kom? Hvor mange?</a:t>
            </a:r>
          </a:p>
        </p:txBody>
      </p:sp>
      <p:sp>
        <p:nvSpPr>
          <p:cNvPr id="4" name="Slide Number Placeholder 3"/>
          <p:cNvSpPr>
            <a:spLocks noGrp="1"/>
          </p:cNvSpPr>
          <p:nvPr>
            <p:ph type="sldNum" sz="quarter" idx="12"/>
          </p:nvPr>
        </p:nvSpPr>
        <p:spPr/>
        <p:txBody>
          <a:bodyPr/>
          <a:lstStyle/>
          <a:p>
            <a:fld id="{2CD97C06-EC96-4259-9516-82894ECCBF7D}" type="slidenum">
              <a:rPr lang="da-DK" smtClean="0"/>
              <a:t>15</a:t>
            </a:fld>
            <a:endParaRPr lang="da-DK"/>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31640" y="1196752"/>
            <a:ext cx="6408712" cy="4953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17537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da-DK" sz="3200"/>
              <a:t>Overblik for en </a:t>
            </a:r>
            <a:r>
              <a:rPr lang="da-DK" sz="3200">
                <a:solidFill>
                  <a:srgbClr val="C00000"/>
                </a:solidFill>
              </a:rPr>
              <a:t>kontinuert</a:t>
            </a:r>
            <a:r>
              <a:rPr lang="da-DK" sz="3200"/>
              <a:t> stokastisk variabel </a:t>
            </a:r>
            <a:r>
              <a:rPr lang="da-DK" sz="3200" i="1"/>
              <a:t>X</a:t>
            </a:r>
            <a:endParaRPr lang="da-DK" sz="3200"/>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b="1">
                    <a:solidFill>
                      <a:schemeClr val="accent1">
                        <a:lumMod val="75000"/>
                      </a:schemeClr>
                    </a:solidFill>
                  </a:rPr>
                  <a:t>Tæthedsfunktion (pdf):</a:t>
                </a:r>
                <a:br>
                  <a:rPr lang="da-DK" b="1">
                    <a:solidFill>
                      <a:schemeClr val="accent1">
                        <a:lumMod val="75000"/>
                      </a:schemeClr>
                    </a:solidFill>
                  </a:rPr>
                </a:br>
                <a:r>
                  <a:rPr lang="da-DK"/>
                  <a:t>	</a:t>
                </a:r>
                <a14:m>
                  <m:oMathPara>
                    <m:oMathParaPr>
                      <m:jc/>
                    </m:oMathParaPr>
                    <m:oMath>
                      <m:r>
                        <a:rPr lang="da-DK" b="0" i="1" smtClean="0">
                          <a:latin typeface="Cambria Math"/>
                          <a:ea typeface="Cambria Math"/>
                        </a:rPr>
                        <m:t>𝑓</m:t>
                      </m:r>
                      <m:d>
                        <m:dPr>
                          <m:begChr m:val="("/>
                          <m:sepChr m:val="|"/>
                          <m:endChr m:val=")"/>
                          <m:grow m:val="on"/>
                          <m:shp m:val="centered"/>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oMath>
                  </m:oMathPara>
                </a14:m>
                <a:r>
                  <a:rPr lang="da-DK" b="1">
                    <a:solidFill>
                      <a:schemeClr val="accent1">
                        <a:lumMod val="75000"/>
                      </a:schemeClr>
                    </a:solidFill>
                  </a:rPr>
                  <a:t>		</a:t>
                </a:r>
                <a:r>
                  <a:rPr lang="da-DK">
                    <a:ea typeface="Cambria Math"/>
                  </a:rPr>
                  <a:t> N.B. </a:t>
                </a:r>
                <a14:m>
                  <m:oMathPara>
                    <m:oMathParaPr>
                      <m:jc/>
                    </m:oMathParaPr>
                    <m:oMath>
                      <m:r>
                        <a:rPr lang="da-DK" b="0" i="1" smtClean="0">
                          <a:latin typeface="Cambria Math"/>
                          <a:ea typeface="Cambria Math"/>
                        </a:rPr>
                        <m:t>𝑓</m:t>
                      </m:r>
                      <m:d>
                        <m:dPr>
                          <m:begChr m:val="("/>
                          <m:sepChr m:val="|"/>
                          <m:endChr m:val=")"/>
                          <m:grow m:val="on"/>
                          <m:shp m:val="centered"/>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oMath>
                  </m:oMathPara>
                </a14:m>
                <a:r>
                  <a:rPr lang="da-DK" b="1">
                    <a:solidFill>
                      <a:schemeClr val="accent1">
                        <a:lumMod val="75000"/>
                      </a:schemeClr>
                    </a:solidFill>
                  </a:rPr>
                  <a:t> </a:t>
                </a:r>
                <a:r>
                  <a:rPr lang="da-DK">
                    <a:ea typeface="Cambria Math"/>
                  </a:rPr>
                  <a:t>er ikke en sandsynlighed</a:t>
                </a:r>
              </a:p>
              <a:p>
                <a:r>
                  <a:rPr lang="da-DK" b="1">
                    <a:solidFill>
                      <a:schemeClr val="accent1">
                        <a:lumMod val="75000"/>
                      </a:schemeClr>
                    </a:solidFill>
                  </a:rPr>
                  <a:t>Kumuleret fordelingsfunktion (cdf):</a:t>
                </a:r>
                <a:br>
                  <a:rPr lang="da-DK" b="1">
                    <a:solidFill>
                      <a:schemeClr val="accent1">
                        <a:lumMod val="75000"/>
                      </a:schemeClr>
                    </a:solidFill>
                  </a:rPr>
                </a:br>
                <a:r>
                  <a:rPr lang="da-DK" b="1">
                    <a:solidFill>
                      <a:schemeClr val="accent1">
                        <a:lumMod val="75000"/>
                      </a:schemeClr>
                    </a:solidFill>
                  </a:rPr>
                  <a:t>	</a:t>
                </a:r>
                <a14:m>
                  <m:oMathPara>
                    <m:oMathParaPr>
                      <m:jc/>
                    </m:oMathParaPr>
                    <m:oMath>
                      <m:r>
                        <a:rPr lang="da-DK" i="1">
                          <a:latin typeface="Cambria Math"/>
                        </a:rPr>
                        <m:t>𝐹</m:t>
                      </m:r>
                      <m:d>
                        <m:dPr>
                          <m:begChr m:val="("/>
                          <m:sepChr m:val="|"/>
                          <m:endChr m:val=")"/>
                          <m:grow m:val="on"/>
                          <m:shp m:val="centered"/>
                          <m:ctrlPr>
                            <a:rPr lang="da-DK" i="1">
                              <a:latin typeface="Cambria Math" panose="02040503050406030204" pitchFamily="18" charset="0"/>
                            </a:rPr>
                          </m:ctrlPr>
                        </m:dPr>
                        <m:e>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rPr>
                        <m:t>=</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ea typeface="Cambria Math"/>
                            </a:rPr>
                            <m:t>≤</m:t>
                          </m:r>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rPr>
                        <m:t>=</m:t>
                      </m:r>
                      <m:nary>
                        <m:naryPr>
                          <m:chr/>
                          <m:grow m:val="off"/>
                          <m:subHide m:val="off"/>
                          <m:supHide m:val="off"/>
                          <m:ctrlPr>
                            <a:rPr lang="da-DK" i="1">
                              <a:latin typeface="Cambria Math" panose="02040503050406030204" pitchFamily="18" charset="0"/>
                            </a:rPr>
                          </m:ctrlPr>
                        </m:naryPr>
                        <m:sub>
                          <m:r>
                            <a:rPr lang="da-DK" i="1">
                              <a:latin typeface="Cambria Math"/>
                            </a:rPr>
                            <m:t>−</m:t>
                          </m:r>
                          <m:r>
                            <a:rPr lang="da-DK" i="1">
                              <a:latin typeface="Cambria Math"/>
                              <a:ea typeface="Cambria Math"/>
                            </a:rPr>
                            <m:t>∞</m:t>
                          </m:r>
                        </m:sub>
                        <m:sup>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sup>
                        <m:e>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𝑑</m:t>
                          </m:r>
                          <m:r>
                            <a:rPr lang="en-US" b="0" i="1" smtClean="0">
                              <a:latin typeface="Cambria Math" panose="02040503050406030204" pitchFamily="18" charset="0"/>
                            </a:rPr>
                            <m:t>𝑥</m:t>
                          </m:r>
                        </m:e>
                      </m:nary>
                    </m:oMath>
                  </m:oMathPara>
                </a14:m>
                <a:endParaRPr lang="da-DK" b="1">
                  <a:solidFill>
                    <a:schemeClr val="accent1">
                      <a:lumMod val="75000"/>
                    </a:schemeClr>
                  </a:solidFill>
                </a:endParaRPr>
              </a:p>
              <a:p>
                <a:r>
                  <a:rPr lang="da-DK" b="1">
                    <a:solidFill>
                      <a:schemeClr val="accent1">
                        <a:lumMod val="75000"/>
                      </a:schemeClr>
                    </a:solidFill>
                  </a:rPr>
                  <a:t>Middelværdi</a:t>
                </a:r>
                <a:r>
                  <a:rPr lang="da-DK"/>
                  <a:t>:</a:t>
                </a:r>
                <a:br>
                  <a:rPr lang="da-DK"/>
                </a:br>
                <a:r>
                  <a:rPr lang="da-DK"/>
                  <a:t>	</a:t>
                </a:r>
                <a:r>
                  <a:rPr lang="da-DK">
                    <a:ea typeface="Cambria Math"/>
                  </a:rPr>
                  <a:t> </a:t>
                </a:r>
                <a14:m>
                  <m:oMathPara>
                    <m:oMathParaPr>
                      <m:jc/>
                    </m:oMathParaPr>
                    <m:oMath>
                      <m:r>
                        <a:rPr lang="da-DK" i="1">
                          <a:latin typeface="Cambria Math"/>
                          <a:ea typeface="Cambria Math"/>
                        </a:rPr>
                        <m:t>𝜇</m:t>
                      </m:r>
                      <m:r>
                        <a:rPr lang="da-DK" i="1">
                          <a:latin typeface="Cambria Math"/>
                          <a:ea typeface="Cambria Math"/>
                        </a:rPr>
                        <m:t>=</m:t>
                      </m:r>
                      <m:nary>
                        <m:naryPr>
                          <m:chr/>
                          <m:limLoc m:val="undOvr"/>
                          <m:grow m:val="off"/>
                          <m:subHide m:val="off"/>
                          <m:supHide m:val="off"/>
                          <m:ctrlPr>
                            <a:rPr lang="da-DK" i="1">
                              <a:latin typeface="Cambria Math" panose="02040503050406030204" pitchFamily="18" charset="0"/>
                              <a:ea typeface="Cambria Math"/>
                            </a:rPr>
                          </m:ctrlPr>
                        </m:naryPr>
                        <m:sub>
                          <m:r>
                            <a:rPr lang="da-DK" i="1">
                              <a:latin typeface="Cambria Math"/>
                              <a:ea typeface="Cambria Math"/>
                            </a:rPr>
                            <m:t>−</m:t>
                          </m:r>
                          <m:r>
                            <a:rPr lang="da-DK" i="1">
                              <a:latin typeface="Cambria Math"/>
                              <a:ea typeface="Cambria Math"/>
                            </a:rPr>
                            <m:t>∞</m:t>
                          </m:r>
                        </m:sub>
                        <m:sup>
                          <m:r>
                            <a:rPr lang="da-DK" i="1">
                              <a:latin typeface="Cambria Math"/>
                              <a:ea typeface="Cambria Math"/>
                            </a:rPr>
                            <m:t>∞</m:t>
                          </m:r>
                        </m:sup>
                        <m:e>
                          <m:r>
                            <a:rPr lang="en-US" b="0" i="1" smtClean="0">
                              <a:latin typeface="Cambria Math" panose="02040503050406030204" pitchFamily="18" charset="0"/>
                              <a:ea typeface="Cambria Math"/>
                            </a:rPr>
                            <m:t>𝑥</m:t>
                          </m:r>
                          <m:r>
                            <a:rPr lang="da-DK" i="1">
                              <a:latin typeface="Cambria Math"/>
                              <a:ea typeface="Cambria Math"/>
                            </a:rPr>
                            <m:t>∙</m:t>
                          </m:r>
                          <m:r>
                            <a:rPr lang="da-DK" i="1">
                              <a:latin typeface="Cambria Math"/>
                              <a:ea typeface="Cambria Math"/>
                            </a:rPr>
                            <m:t>𝑓</m:t>
                          </m:r>
                          <m:d>
                            <m:dPr>
                              <m:begChr m:val="("/>
                              <m:sepChr m:val="|"/>
                              <m:endChr m:val=")"/>
                              <m:grow m:val="on"/>
                              <m:shp m:val="centered"/>
                              <m:ctrlPr>
                                <a:rPr lang="da-DK" i="1">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r>
                            <a:rPr lang="da-DK" b="0" i="1" smtClean="0">
                              <a:latin typeface="Cambria Math"/>
                              <a:ea typeface="Cambria Math"/>
                            </a:rPr>
                            <m:t> </m:t>
                          </m:r>
                          <m:r>
                            <a:rPr lang="da-DK" i="1">
                              <a:latin typeface="Cambria Math"/>
                              <a:ea typeface="Cambria Math"/>
                            </a:rPr>
                            <m:t>𝑑</m:t>
                          </m:r>
                          <m:r>
                            <a:rPr lang="en-US" b="0" i="1" smtClean="0">
                              <a:latin typeface="Cambria Math" panose="02040503050406030204" pitchFamily="18" charset="0"/>
                              <a:ea typeface="Cambria Math"/>
                            </a:rPr>
                            <m:t>𝑥</m:t>
                          </m:r>
                        </m:e>
                      </m:nary>
                    </m:oMath>
                  </m:oMathPara>
                </a14:m>
                <a:endParaRPr lang="da-DK"/>
              </a:p>
              <a:p>
                <a:r>
                  <a:rPr lang="da-DK" b="1">
                    <a:solidFill>
                      <a:schemeClr val="accent1">
                        <a:lumMod val="75000"/>
                      </a:schemeClr>
                    </a:solidFill>
                  </a:rPr>
                  <a:t>Varians</a:t>
                </a:r>
                <a:r>
                  <a:rPr lang="da-DK"/>
                  <a:t>: </a:t>
                </a:r>
                <a:br>
                  <a:rPr lang="da-DK"/>
                </a:br>
                <a:r>
                  <a:rPr lang="da-DK"/>
                  <a:t>	</a:t>
                </a:r>
                <a14:m>
                  <m:oMathPara>
                    <m:oMathParaPr>
                      <m:jc/>
                    </m:oMathParaPr>
                    <m:oMath>
                      <m:sSup>
                        <m:sSupPr>
                          <m:ctrlPr>
                            <a:rPr lang="el-GR" i="1">
                              <a:latin typeface="Cambria Math" panose="02040503050406030204" pitchFamily="18" charset="0"/>
                              <a:ea typeface="Cambria Math"/>
                            </a:rPr>
                          </m:ctrlPr>
                        </m:sSupPr>
                        <m:e>
                          <m:r>
                            <a:rPr lang="el-GR" i="1">
                              <a:latin typeface="Cambria Math"/>
                              <a:ea typeface="Cambria Math"/>
                            </a:rPr>
                            <m:t>𝜎</m:t>
                          </m:r>
                        </m:e>
                        <m:sup>
                          <m:r>
                            <a:rPr lang="da-DK" i="1">
                              <a:latin typeface="Cambria Math"/>
                              <a:ea typeface="Cambria Math"/>
                            </a:rPr>
                            <m:t>2</m:t>
                          </m:r>
                        </m:sup>
                      </m:sSup>
                      <m:r>
                        <a:rPr lang="da-DK" i="1">
                          <a:latin typeface="Cambria Math"/>
                        </a:rPr>
                        <m:t>=</m:t>
                      </m:r>
                      <m:nary>
                        <m:naryPr>
                          <m:chr/>
                          <m:limLoc m:val="undOvr"/>
                          <m:grow m:val="on"/>
                          <m:subHide m:val="off"/>
                          <m:supHide m:val="off"/>
                          <m:ctrlPr>
                            <a:rPr lang="da-DK" i="1">
                              <a:latin typeface="Cambria Math" panose="02040503050406030204" pitchFamily="18" charset="0"/>
                              <a:ea typeface="Cambria Math"/>
                            </a:rPr>
                          </m:ctrlPr>
                        </m:naryPr>
                        <m:sub>
                          <m:r>
                            <a:rPr lang="da-DK" i="1">
                              <a:latin typeface="Cambria Math"/>
                              <a:ea typeface="Cambria Math"/>
                            </a:rPr>
                            <m:t>−</m:t>
                          </m:r>
                          <m:r>
                            <a:rPr lang="da-DK" i="1">
                              <a:latin typeface="Cambria Math"/>
                              <a:ea typeface="Cambria Math"/>
                            </a:rPr>
                            <m:t>∞</m:t>
                          </m:r>
                        </m:sub>
                        <m:sup>
                          <m:r>
                            <a:rPr lang="da-DK" i="1">
                              <a:latin typeface="Cambria Math"/>
                              <a:ea typeface="Cambria Math"/>
                            </a:rPr>
                            <m:t>∞</m:t>
                          </m:r>
                        </m:sup>
                        <m:e>
                          <m:sSup>
                            <m:sSupPr>
                              <m:ctrlPr>
                                <a:rPr lang="da-DK" i="1">
                                  <a:latin typeface="Cambria Math" panose="02040503050406030204" pitchFamily="18" charset="0"/>
                                  <a:ea typeface="Cambria Math"/>
                                </a:rPr>
                              </m:ctrlPr>
                            </m:sSupPr>
                            <m:e>
                              <m:r>
                                <a:rPr lang="en-US" b="0" i="1" smtClean="0">
                                  <a:latin typeface="Cambria Math" panose="02040503050406030204" pitchFamily="18" charset="0"/>
                                  <a:ea typeface="Cambria Math"/>
                                </a:rPr>
                                <m:t>𝑥</m:t>
                              </m:r>
                            </m:e>
                            <m:sup>
                              <m:r>
                                <a:rPr lang="da-DK" i="1">
                                  <a:latin typeface="Cambria Math"/>
                                  <a:ea typeface="Cambria Math"/>
                                </a:rPr>
                                <m:t>2</m:t>
                              </m:r>
                            </m:sup>
                          </m:sSup>
                          <m:r>
                            <a:rPr lang="da-DK" i="1">
                              <a:latin typeface="Cambria Math"/>
                              <a:ea typeface="Cambria Math"/>
                            </a:rPr>
                            <m:t>∙</m:t>
                          </m:r>
                          <m:r>
                            <a:rPr lang="da-DK" i="1">
                              <a:latin typeface="Cambria Math"/>
                              <a:ea typeface="Cambria Math"/>
                            </a:rPr>
                            <m:t>𝑓</m:t>
                          </m:r>
                          <m:d>
                            <m:dPr>
                              <m:begChr m:val="("/>
                              <m:sepChr m:val="|"/>
                              <m:endChr m:val=")"/>
                              <m:grow m:val="on"/>
                              <m:shp m:val="centered"/>
                              <m:ctrlPr>
                                <a:rPr lang="da-DK" i="1">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r>
                            <a:rPr lang="da-DK" b="0" i="1" smtClean="0">
                              <a:latin typeface="Cambria Math"/>
                              <a:ea typeface="Cambria Math"/>
                            </a:rPr>
                            <m:t> </m:t>
                          </m:r>
                          <m:r>
                            <a:rPr lang="da-DK" i="1">
                              <a:latin typeface="Cambria Math"/>
                              <a:ea typeface="Cambria Math"/>
                            </a:rPr>
                            <m:t>𝑑</m:t>
                          </m:r>
                          <m:r>
                            <a:rPr lang="en-US" b="0" i="1" smtClean="0">
                              <a:latin typeface="Cambria Math" panose="02040503050406030204" pitchFamily="18" charset="0"/>
                              <a:ea typeface="Cambria Math"/>
                            </a:rPr>
                            <m:t>𝑥</m:t>
                          </m:r>
                        </m:e>
                      </m:nary>
                      <m:r>
                        <a:rPr lang="da-DK" i="1">
                          <a:latin typeface="Cambria Math"/>
                          <a:ea typeface="Cambria Math"/>
                        </a:rPr>
                        <m:t>−</m:t>
                      </m:r>
                      <m:sSup>
                        <m:sSupPr>
                          <m:ctrlPr>
                            <a:rPr lang="da-DK" i="1">
                              <a:latin typeface="Cambria Math" panose="02040503050406030204" pitchFamily="18" charset="0"/>
                              <a:ea typeface="Cambria Math"/>
                            </a:rPr>
                          </m:ctrlPr>
                        </m:sSupPr>
                        <m:e>
                          <m:r>
                            <a:rPr lang="da-DK" i="1">
                              <a:latin typeface="Cambria Math"/>
                              <a:ea typeface="Cambria Math"/>
                            </a:rPr>
                            <m:t>𝜇</m:t>
                          </m:r>
                        </m:e>
                        <m:sup>
                          <m:r>
                            <a:rPr lang="da-DK" i="1">
                              <a:latin typeface="Cambria Math"/>
                              <a:ea typeface="Cambria Math"/>
                            </a:rPr>
                            <m:t>2</m:t>
                          </m:r>
                        </m:sup>
                      </m:sSup>
                    </m:oMath>
                  </m:oMathPara>
                </a14:m>
                <a:endParaRPr lang="da-DK"/>
              </a:p>
              <a:p>
                <a:r>
                  <a:rPr lang="da-DK" b="1">
                    <a:solidFill>
                      <a:schemeClr val="accent1">
                        <a:lumMod val="75000"/>
                      </a:schemeClr>
                    </a:solidFill>
                  </a:rPr>
                  <a:t>Standardafvigelse</a:t>
                </a:r>
                <a:r>
                  <a:rPr lang="da-DK"/>
                  <a:t>:</a:t>
                </a:r>
                <a:br>
                  <a:rPr lang="da-DK"/>
                </a:br>
                <a:r>
                  <a:rPr lang="da-DK"/>
                  <a:t>	</a:t>
                </a:r>
                <a14:m>
                  <m:oMathPara>
                    <m:oMathParaPr>
                      <m:jc/>
                    </m:oMathParaPr>
                    <m:o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oMath>
                  </m:oMathPara>
                </a14:m>
                <a:endParaRPr lang="da-DK"/>
              </a:p>
              <a:p>
                <a:r>
                  <a:rPr lang="da-DK" b="1">
                    <a:solidFill>
                      <a:schemeClr val="accent1">
                        <a:lumMod val="75000"/>
                      </a:schemeClr>
                    </a:solidFill>
                  </a:rPr>
                  <a:t>Den empirisk regel</a:t>
                </a:r>
                <a:r>
                  <a:rPr lang="da-DK"/>
                  <a:t>: </a:t>
                </a:r>
                <a:br>
                  <a:rPr lang="da-DK"/>
                </a:br>
                <a:r>
                  <a:rPr lang="da-DK"/>
                  <a:t>Normalt ligger næsten alle data i intervallet </a:t>
                </a:r>
                <a:br>
                  <a:rPr lang="da-DK"/>
                </a:br>
                <a:r>
                  <a:rPr lang="da-DK"/>
                  <a:t>	</a:t>
                </a:r>
                <a14:m>
                  <m:oMathPara>
                    <m:oMathParaPr>
                      <m:jc/>
                    </m:oMathParaPr>
                    <m:oMath>
                      <m:r>
                        <a:rPr lang="da-DK" i="1">
                          <a:latin typeface="Cambria Math"/>
                          <a:ea typeface="Cambria Math"/>
                        </a:rPr>
                        <m:t>𝜇</m:t>
                      </m:r>
                      <m:r>
                        <a:rPr lang="da-DK" i="1">
                          <a:latin typeface="Cambria Math"/>
                          <a:ea typeface="Cambria Math"/>
                        </a:rPr>
                        <m:t>±3</m:t>
                      </m:r>
                      <m:r>
                        <a:rPr lang="da-DK" i="1">
                          <a:latin typeface="Cambria Math"/>
                          <a:ea typeface="Cambria Math"/>
                        </a:rPr>
                        <m:t>𝜎</m:t>
                      </m:r>
                    </m:oMath>
                  </m:oMathPara>
                </a14:m>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150</a:t>
            </a:fld>
            <a:endParaRPr lang="da-DK"/>
          </a:p>
        </p:txBody>
      </p:sp>
    </p:spTree>
    <p:extLst>
      <p:ext uri="{BB962C8B-B14F-4D97-AF65-F5344CB8AC3E}">
        <p14:creationId xmlns:p14="http://schemas.microsoft.com/office/powerpoint/2010/main" val="40160366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Eksempel 5.1, s. 137</a:t>
            </a:r>
            <a:endParaRPr lang="en-GB"/>
          </a:p>
        </p:txBody>
      </p:sp>
      <mc:AlternateContent>
        <mc:Choice Requires="a14">
          <p:sp>
            <p:nvSpPr>
              <p:cNvPr id="6" name="Content Placeholder 5"/>
              <p:cNvSpPr>
                <a:spLocks noGrp="1"/>
              </p:cNvSpPr>
              <p:nvPr>
                <p:ph idx="1"/>
              </p:nvPr>
            </p:nvSpPr>
            <p:spPr/>
            <p:txBody>
              <a:bodyPr/>
              <a:lstStyle/>
              <a:p>
                <a:pPr marL="0" indent="0">
                  <a:buNone/>
                </a:pPr>
                <a:r>
                  <a:rPr lang="en-US"/>
                  <a:t>En stokastisk variabel </a:t>
                </a:r>
                <a14:m>
                  <m:oMathPara>
                    <m:oMathParaPr>
                      <m:jc/>
                    </m:oMathParaPr>
                    <m:oMath>
                      <m:r>
                        <a:rPr lang="en-US" i="1" smtClean="0">
                          <a:latin typeface="Cambria Math" panose="02040503050406030204" pitchFamily="18" charset="0"/>
                        </a:rPr>
                        <m:t>𝑋</m:t>
                      </m:r>
                    </m:oMath>
                  </m:oMathPara>
                </a14:m>
                <a:r>
                  <a:rPr lang="en-US"/>
                  <a:t> har følgende tæthedsfunktion:</a:t>
                </a:r>
                <a:br>
                  <a:rPr lang="en-US"/>
                </a:br>
                <a:r>
                  <a:rPr lang="da-DK"/>
                  <a:t>	</a:t>
                </a:r>
                <a14:m>
                  <m:oMathPara>
                    <m:oMathParaPr>
                      <m:jc/>
                    </m:oMathParaPr>
                    <m:oMath>
                      <m:d>
                        <m:dPr>
                          <m:begChr/>
                          <m:sepChr m:val="|"/>
                          <m:endChr m:val=")"/>
                          <m:grow m:val="on"/>
                          <m:shp m:val="centered"/>
                          <m:ctrlPr>
                            <a:rPr lang="da-DK" i="1">
                              <a:latin typeface="Cambria Math" panose="02040503050406030204" pitchFamily="18" charset="0"/>
                            </a:rPr>
                          </m:ctrlPr>
                        </m:dPr>
                        <m:e>
                          <m:r>
                            <a:rPr lang="da-DK" i="1">
                              <a:latin typeface="Cambria Math"/>
                            </a:rPr>
                            <m:t>𝑓</m:t>
                          </m:r>
                          <m:r>
                            <a:rPr lang="da-DK" i="1">
                              <a:latin typeface="Cambria Math"/>
                            </a:rPr>
                            <m:t>(</m:t>
                          </m:r>
                          <m:r>
                            <a:rPr lang="en-US" b="0" i="1" smtClean="0">
                              <a:latin typeface="Cambria Math" panose="02040503050406030204" pitchFamily="18" charset="0"/>
                            </a:rPr>
                            <m:t>𝑥</m:t>
                          </m:r>
                        </m:e>
                      </m:d>
                      <m:r>
                        <a:rPr lang="da-DK" i="1">
                          <a:latin typeface="Cambria Math"/>
                        </a:rPr>
                        <m:t>=</m:t>
                      </m:r>
                      <m:d>
                        <m:dPr>
                          <m:begChr m:val="{"/>
                          <m:sepChr m:val="|"/>
                          <m:endChr/>
                          <m:grow m:val="on"/>
                          <m:shp m:val="centered"/>
                          <m:ctrlPr>
                            <a:rPr lang="da-DK" i="1">
                              <a:latin typeface="Cambria Math" panose="02040503050406030204" pitchFamily="18" charset="0"/>
                            </a:rPr>
                          </m:ctrlPr>
                        </m:dPr>
                        <m:e>
                          <m:m>
                            <m:mPr>
                              <m:mcs>
                                <m:mc>
                                  <m:mcPr>
                                    <m:count m:val="2"/>
                                    <m:mcJc m:val="center"/>
                                  </m:mcPr>
                                </m:mc>
                              </m:mcs>
                              <m:ctrlPr>
                                <a:rPr lang="da-DK" i="1" smtClean="0">
                                  <a:latin typeface="Cambria Math" panose="02040503050406030204" pitchFamily="18" charset="0"/>
                                </a:rPr>
                              </m:ctrlPr>
                            </m:mPr>
                            <m:mr>
                              <m:e>
                                <m:r>
                                  <a:rPr lang="en-US" b="0" i="1" smtClean="0">
                                    <a:latin typeface="Cambria Math" panose="02040503050406030204" pitchFamily="18" charset="0"/>
                                  </a:rPr>
                                  <m:t>2</m:t>
                                </m:r>
                                <m:sSup>
                                  <m:sSupPr>
                                    <m:ctrlPr>
                                      <a:rPr lang="da-DK" i="1">
                                        <a:latin typeface="Cambria Math" panose="02040503050406030204" pitchFamily="18" charset="0"/>
                                      </a:rPr>
                                    </m:ctrlPr>
                                  </m:sSupPr>
                                  <m:e>
                                    <m:r>
                                      <a:rPr lang="da-DK" i="1">
                                        <a:latin typeface="Cambria Math"/>
                                      </a:rPr>
                                      <m:t>𝑒</m:t>
                                    </m:r>
                                  </m:e>
                                  <m:sup>
                                    <m:r>
                                      <a:rPr lang="da-DK" i="1">
                                        <a:latin typeface="Cambria Math"/>
                                      </a:rPr>
                                      <m:t>−</m:t>
                                    </m:r>
                                    <m:r>
                                      <a:rPr lang="en-US" b="0" i="1" smtClean="0">
                                        <a:latin typeface="Cambria Math" panose="02040503050406030204" pitchFamily="18" charset="0"/>
                                      </a:rPr>
                                      <m:t>2</m:t>
                                    </m:r>
                                    <m:r>
                                      <a:rPr lang="en-US" i="1">
                                        <a:latin typeface="Cambria Math" panose="02040503050406030204" pitchFamily="18" charset="0"/>
                                        <a:ea typeface="Cambria Math"/>
                                      </a:rPr>
                                      <m:t>𝑥</m:t>
                                    </m:r>
                                  </m:sup>
                                </m:sSup>
                              </m:e>
                              <m:e>
                                <m:r>
                                  <m:rPr>
                                    <m:sty m:val="p"/>
                                  </m:rPr>
                                  <a:rPr lang="da-DK">
                                    <a:latin typeface="Cambria Math"/>
                                  </a:rPr>
                                  <m:t>for</m:t>
                                </m:r>
                                <m:r>
                                  <a:rPr lang="da-DK" i="1">
                                    <a:latin typeface="Cambria Math"/>
                                  </a:rPr>
                                  <m:t> </m:t>
                                </m:r>
                                <m:r>
                                  <a:rPr lang="en-US" i="1">
                                    <a:latin typeface="Cambria Math" panose="02040503050406030204" pitchFamily="18" charset="0"/>
                                  </a:rPr>
                                  <m:t>𝑥</m:t>
                                </m:r>
                                <m:r>
                                  <a:rPr lang="da-DK" i="1">
                                    <a:latin typeface="Cambria Math"/>
                                  </a:rPr>
                                  <m:t>&gt;0</m:t>
                                </m:r>
                                <m:r>
                                  <a:rPr lang="en-US" b="0" i="1" smtClean="0">
                                    <a:latin typeface="Cambria Math" panose="02040503050406030204" pitchFamily="18" charset="0"/>
                                  </a:rPr>
                                  <m:t> </m:t>
                                </m:r>
                              </m:e>
                            </m:mr>
                            <m:mr>
                              <m:e>
                                <m:r>
                                  <a:rPr lang="da-DK" i="1">
                                    <a:latin typeface="Cambria Math"/>
                                  </a:rPr>
                                  <m:t>0</m:t>
                                </m:r>
                                <m:r>
                                  <a:rPr lang="en-US" b="0" i="1" smtClean="0">
                                    <a:latin typeface="Cambria Math" panose="02040503050406030204" pitchFamily="18" charset="0"/>
                                  </a:rPr>
                                  <m:t>         </m:t>
                                </m:r>
                              </m:e>
                              <m:e>
                                <m:r>
                                  <m:rPr>
                                    <m:sty m:val="p"/>
                                  </m:rPr>
                                  <a:rPr lang="da-DK">
                                    <a:latin typeface="Cambria Math"/>
                                  </a:rPr>
                                  <m:t>for</m:t>
                                </m:r>
                                <m:r>
                                  <a:rPr lang="da-DK" i="1">
                                    <a:latin typeface="Cambria Math"/>
                                  </a:rPr>
                                  <m:t> </m:t>
                                </m:r>
                                <m:r>
                                  <a:rPr lang="en-US" i="1">
                                    <a:latin typeface="Cambria Math" panose="02040503050406030204" pitchFamily="18" charset="0"/>
                                  </a:rPr>
                                  <m:t>𝑥</m:t>
                                </m:r>
                                <m:r>
                                  <a:rPr lang="da-DK" i="1">
                                    <a:latin typeface="Cambria Math"/>
                                    <a:ea typeface="Cambria Math" panose="02040503050406030204" pitchFamily="18" charset="0"/>
                                  </a:rPr>
                                  <m:t>≤</m:t>
                                </m:r>
                                <m:r>
                                  <a:rPr lang="da-DK" i="1">
                                    <a:latin typeface="Cambria Math"/>
                                  </a:rPr>
                                  <m:t>0</m:t>
                                </m:r>
                                <m:r>
                                  <m:rPr>
                                    <m:sty m:val="p"/>
                                  </m:rPr>
                                  <a:rPr lang="da-DK">
                                    <a:latin typeface="Cambria Math"/>
                                  </a:rPr>
                                  <m:t> </m:t>
                                </m:r>
                              </m:e>
                            </m:mr>
                          </m:m>
                        </m:e>
                      </m:d>
                    </m:oMath>
                  </m:oMathPara>
                </a14:m>
                <a:br>
                  <a:rPr lang="en-US"/>
                </a:br>
                <a:br>
                  <a:rPr lang="en-US"/>
                </a:br>
                <a:br>
                  <a:rPr lang="en-US"/>
                </a:br>
                <a:br>
                  <a:rPr lang="en-US"/>
                </a:br>
                <a:endParaRPr lang="en-GB"/>
              </a:p>
              <a:p>
                <a:pPr marL="457200" indent="-457200">
                  <a:buFont typeface="+mj-lt"/>
                  <a:buAutoNum type="alphaLcParenR"/>
                </a:pPr>
                <a:r>
                  <a:rPr lang="en-US"/>
                  <a:t>Hvad er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m:rPr>
                              <m:sty m:val="p"/>
                            </m:rPr>
                            <a:rPr lang="en-US" b="0" i="0" smtClean="0">
                              <a:latin typeface="Cambria Math" panose="02040503050406030204" pitchFamily="18" charset="0"/>
                            </a:rPr>
                            <m:t>1&lt;</m:t>
                          </m:r>
                          <m:r>
                            <m:rPr>
                              <m:sty m:val="p"/>
                            </m:rPr>
                            <a:rPr lang="en-US" b="0" i="0" smtClean="0">
                              <a:latin typeface="Cambria Math" panose="02040503050406030204" pitchFamily="18" charset="0"/>
                            </a:rPr>
                            <m:t>X</m:t>
                          </m:r>
                          <m:r>
                            <m:rPr>
                              <m:sty m:val="p"/>
                            </m:rPr>
                            <a:rPr lang="en-US" b="0" i="0" smtClean="0">
                              <a:latin typeface="Cambria Math" panose="02040503050406030204" pitchFamily="18" charset="0"/>
                            </a:rPr>
                            <m:t>&lt;3</m:t>
                          </m:r>
                        </m:e>
                      </m:d>
                      <m:r>
                        <m:rPr>
                          <m:sty m:val="p"/>
                        </m:rPr>
                        <a:rPr lang="en-US" b="0" i="0" smtClean="0">
                          <a:latin typeface="Cambria Math" panose="02040503050406030204" pitchFamily="18" charset="0"/>
                        </a:rPr>
                        <m:t>?</m:t>
                      </m:r>
                    </m:oMath>
                  </m:oMathPara>
                </a14:m>
                <a:endParaRPr lang="en-GB"/>
              </a:p>
              <a:p>
                <a:pPr marL="457200" indent="-457200">
                  <a:buFont typeface="+mj-lt"/>
                  <a:buAutoNum type="alphaLcParenR"/>
                </a:pPr>
                <a:r>
                  <a:rPr lang="en-US"/>
                  <a:t>Hvad er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m:rPr>
                              <m:sty m:val="p"/>
                            </m:rPr>
                            <a:rPr lang="en-US">
                              <a:latin typeface="Cambria Math" panose="02040503050406030204" pitchFamily="18" charset="0"/>
                            </a:rPr>
                            <m:t>X</m:t>
                          </m:r>
                          <m:r>
                            <a:rPr lang="en-US" b="0" i="1" smtClean="0">
                              <a:latin typeface="Cambria Math" panose="02040503050406030204" pitchFamily="18" charset="0"/>
                            </a:rPr>
                            <m:t>&gt;0.5</m:t>
                          </m:r>
                        </m:e>
                      </m:d>
                      <m:r>
                        <m:rPr>
                          <m:sty m:val="p"/>
                        </m:rPr>
                        <a:rPr lang="en-US">
                          <a:latin typeface="Cambria Math" panose="02040503050406030204" pitchFamily="18" charset="0"/>
                        </a:rPr>
                        <m:t>?</m:t>
                      </m:r>
                    </m:oMath>
                  </m:oMathPara>
                </a14:m>
                <a:endParaRPr lang="en-GB"/>
              </a:p>
              <a:p>
                <a:pPr marL="457200" indent="-457200">
                  <a:buFont typeface="+mj-lt"/>
                  <a:buAutoNum type="alphaLcParenR"/>
                </a:pPr>
                <a:r>
                  <a:rPr lang="en-US"/>
                  <a:t>Er </a:t>
                </a:r>
                <a14:m>
                  <m:oMathPara>
                    <m:oMathParaPr>
                      <m:jc/>
                    </m:oMathParaPr>
                    <m:oMath>
                      <m:d>
                        <m:dPr>
                          <m:begChr/>
                          <m:sepChr m:val="|"/>
                          <m:endChr m:val=")"/>
                          <m:grow m:val="on"/>
                          <m:shp m:val="centered"/>
                          <m:ctrlPr>
                            <a:rPr lang="da-DK" i="1">
                              <a:latin typeface="Cambria Math" panose="02040503050406030204" pitchFamily="18" charset="0"/>
                            </a:rPr>
                          </m:ctrlPr>
                        </m:dPr>
                        <m:e>
                          <m:r>
                            <a:rPr lang="da-DK" i="1">
                              <a:latin typeface="Cambria Math"/>
                            </a:rPr>
                            <m:t>𝑓</m:t>
                          </m:r>
                          <m:r>
                            <a:rPr lang="da-DK" i="1">
                              <a:latin typeface="Cambria Math"/>
                            </a:rPr>
                            <m:t>(</m:t>
                          </m:r>
                          <m:r>
                            <a:rPr lang="en-US" i="1">
                              <a:latin typeface="Cambria Math" panose="02040503050406030204" pitchFamily="18" charset="0"/>
                            </a:rPr>
                            <m:t>𝑥</m:t>
                          </m:r>
                        </m:e>
                      </m:d>
                    </m:oMath>
                  </m:oMathPara>
                </a14:m>
                <a:r>
                  <a:rPr lang="en-GB"/>
                  <a:t> overhovedet en tæthedsfunktion (evt. hjemmearbejde)?</a:t>
                </a:r>
                <a:br>
                  <a:rPr lang="en-GB"/>
                </a:br>
                <a:endParaRPr lang="en-GB"/>
              </a:p>
              <a:p>
                <a:pPr marL="0" indent="0">
                  <a:buNone/>
                </a:pPr>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151</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4689496" y="1916832"/>
            <a:ext cx="3656755" cy="2304256"/>
          </a:xfrm>
          <a:prstGeom prst="rect">
            <a:avLst/>
          </a:prstGeom>
        </p:spPr>
      </p:pic>
    </p:spTree>
    <p:extLst>
      <p:ext uri="{BB962C8B-B14F-4D97-AF65-F5344CB8AC3E}">
        <p14:creationId xmlns:p14="http://schemas.microsoft.com/office/powerpoint/2010/main" val="35244957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Normalfordelingen</a:t>
            </a:r>
            <a:endParaRPr lang="en-GB"/>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l="7000" t="18199" r="7601" b="17402"/>
          <a:stretch>
            <a:fillRect/>
          </a:stretch>
        </p:blipFill>
        <p:spPr>
          <a:xfrm>
            <a:off x="2377076" y="3212976"/>
            <a:ext cx="4392488" cy="3312368"/>
          </a:xfrm>
        </p:spPr>
      </p:pic>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152</a:t>
            </a:fld>
            <a:endParaRPr lang="da-DK">
              <a:solidFill>
                <a:prstClr val="black">
                  <a:tint val="75000"/>
                </a:prstClr>
              </a:solidFill>
            </a:endParaRPr>
          </a:p>
        </p:txBody>
      </p:sp>
      <p:sp>
        <p:nvSpPr>
          <p:cNvPr id="6" name="Rectangle 5"/>
          <p:cNvSpPr/>
          <p:nvPr/>
        </p:nvSpPr>
        <p:spPr>
          <a:xfrm>
            <a:off x="2158412" y="1555970"/>
            <a:ext cx="4880396" cy="4249294"/>
          </a:xfrm>
          <a:prstGeom prst="rect">
            <a:avLst/>
          </a:prstGeom>
          <a:noFill/>
        </p:spPr>
        <p:txBody>
          <a:bodyPr wrap="none" lIns="91440" tIns="45720" rIns="91440" bIns="45720">
            <a:prstTxWarp prst="textArchUp">
              <a:avLst/>
            </a:prstTxWarp>
            <a:spAutoFit/>
            <a:scene3d>
              <a:camera prst="orthographicFront"/>
              <a:lightRig rig="threePt" dir="t"/>
            </a:scene3d>
            <a:sp3d>
              <a:bevelB w="38100" h="38100"/>
            </a:sp3d>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5400">
                <a:effectLst/>
              </a:rPr>
              <a:t>Verdens vigtigste fordeling</a:t>
            </a:r>
          </a:p>
        </p:txBody>
      </p:sp>
    </p:spTree>
    <p:extLst>
      <p:ext uri="{BB962C8B-B14F-4D97-AF65-F5344CB8AC3E}">
        <p14:creationId xmlns:p14="http://schemas.microsoft.com/office/powerpoint/2010/main" val="843086847"/>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Normalfordelingen</a:t>
            </a:r>
          </a:p>
        </p:txBody>
      </p:sp>
      <mc:AlternateContent>
        <mc:Choice Requires="a14">
          <p:sp>
            <p:nvSpPr>
              <p:cNvPr id="3" name="Content Placeholder 2"/>
              <p:cNvSpPr>
                <a:spLocks noGrp="1"/>
              </p:cNvSpPr>
              <p:nvPr>
                <p:ph idx="1"/>
              </p:nvPr>
            </p:nvSpPr>
            <p:spPr/>
            <p:txBody>
              <a:bodyPr/>
              <a:lstStyle/>
              <a:p>
                <a:pPr>
                  <a:buFont typeface="Arial" pitchFamily="34" charset="0"/>
                  <a:buChar char="•"/>
                </a:pPr>
                <a:r>
                  <a:rPr lang="da-DK" sz="2200"/>
                  <a:t>Egenskaber: Klokkeformet, symmetrisk omkring middelværdien</a:t>
                </a:r>
              </a:p>
              <a:p>
                <a:r>
                  <a:rPr lang="da-DK" sz="2200">
                    <a:solidFill>
                      <a:schemeClr val="tx2"/>
                    </a:solidFill>
                  </a:rPr>
                  <a:t>Tæthedsfunktion pdf</a:t>
                </a:r>
                <a:r>
                  <a:rPr lang="da-DK" sz="2200"/>
                  <a:t>:</a:t>
                </a:r>
                <a:br>
                  <a:rPr lang="da-DK" sz="2200"/>
                </a:br>
                <a:br>
                  <a:rPr lang="da-DK" sz="2200"/>
                </a:br>
                <a14:m>
                  <m:oMathPara>
                    <m:oMathParaPr>
                      <m:jc/>
                    </m:oMathParaPr>
                    <m:oMath>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𝑥</m:t>
                          </m:r>
                        </m:e>
                      </m:d>
                      <m:r>
                        <a:rPr lang="da-DK" i="1">
                          <a:latin typeface="Cambria Math"/>
                        </a:rPr>
                        <m:t>=</m:t>
                      </m:r>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r>
                        <a:rPr lang="da-DK" i="1">
                          <a:latin typeface="Cambria Math"/>
                        </a:rPr>
                        <m:t>=</m:t>
                      </m:r>
                      <m:f>
                        <m:fPr>
                          <m:type m:val="bar"/>
                          <m:ctrlPr>
                            <a:rPr lang="da-DK" sz="2200" b="0" i="1" smtClean="0">
                              <a:latin typeface="Cambria Math" panose="02040503050406030204" pitchFamily="18" charset="0"/>
                            </a:rPr>
                          </m:ctrlPr>
                        </m:fPr>
                        <m:num>
                          <m:r>
                            <a:rPr lang="da-DK" sz="2200" b="0" i="1" smtClean="0">
                              <a:latin typeface="Cambria Math"/>
                            </a:rPr>
                            <m:t>1</m:t>
                          </m:r>
                        </m:num>
                        <m:den>
                          <m:rad>
                            <m:radPr>
                              <m:degHide m:val="on"/>
                              <m:ctrlPr>
                                <a:rPr lang="da-DK" sz="2200" b="0" i="1" smtClean="0">
                                  <a:latin typeface="Cambria Math" panose="02040503050406030204" pitchFamily="18" charset="0"/>
                                </a:rPr>
                              </m:ctrlPr>
                            </m:radPr>
                            <m:deg/>
                            <m:e>
                              <m:r>
                                <a:rPr lang="da-DK" sz="2200" b="0" i="1" smtClean="0">
                                  <a:latin typeface="Cambria Math"/>
                                </a:rPr>
                                <m:t>2</m:t>
                              </m:r>
                              <m:r>
                                <a:rPr lang="da-DK" sz="2200" b="0" i="1" smtClean="0">
                                  <a:latin typeface="Cambria Math"/>
                                  <a:ea typeface="Cambria Math"/>
                                </a:rPr>
                                <m:t>𝜋</m:t>
                              </m:r>
                              <m:sSup>
                                <m:sSupPr>
                                  <m:ctrlPr>
                                    <a:rPr lang="da-DK" sz="2200" b="0" i="1" smtClean="0">
                                      <a:latin typeface="Cambria Math" panose="02040503050406030204" pitchFamily="18" charset="0"/>
                                      <a:ea typeface="Cambria Math"/>
                                    </a:rPr>
                                  </m:ctrlPr>
                                </m:sSupPr>
                                <m:e>
                                  <m:r>
                                    <a:rPr lang="da-DK" sz="2200" b="0" i="1" smtClean="0">
                                      <a:latin typeface="Cambria Math"/>
                                      <a:ea typeface="Cambria Math"/>
                                    </a:rPr>
                                    <m:t>𝜎</m:t>
                                  </m:r>
                                </m:e>
                                <m:sup>
                                  <m:r>
                                    <a:rPr lang="da-DK" sz="2200" b="0" i="1" smtClean="0">
                                      <a:latin typeface="Cambria Math"/>
                                      <a:ea typeface="Cambria Math"/>
                                    </a:rPr>
                                    <m:t>2</m:t>
                                  </m:r>
                                </m:sup>
                              </m:sSup>
                            </m:e>
                          </m:rad>
                        </m:den>
                      </m:f>
                      <m:r>
                        <a:rPr lang="da-DK" sz="2200" b="0" i="1" smtClean="0">
                          <a:latin typeface="Cambria Math"/>
                        </a:rPr>
                        <m:t> </m:t>
                      </m:r>
                      <m:r>
                        <m:rPr>
                          <m:sty m:val="p"/>
                        </m:rPr>
                        <a:rPr lang="da-DK" sz="2200" b="0" i="0" smtClean="0">
                          <a:latin typeface="Cambria Math"/>
                        </a:rPr>
                        <m:t>exp</m:t>
                      </m:r>
                      <m:d>
                        <m:dPr>
                          <m:begChr m:val="("/>
                          <m:sepChr m:val="|"/>
                          <m:endChr m:val=")"/>
                          <m:grow m:val="on"/>
                          <m:shp m:val="centered"/>
                          <m:ctrlPr>
                            <a:rPr lang="da-DK" sz="2200" b="0" i="1" smtClean="0">
                              <a:latin typeface="Cambria Math" panose="02040503050406030204" pitchFamily="18" charset="0"/>
                            </a:rPr>
                          </m:ctrlPr>
                        </m:dPr>
                        <m:e>
                          <m:r>
                            <a:rPr lang="da-DK" sz="2200" b="0" i="1" smtClean="0">
                              <a:latin typeface="Cambria Math"/>
                            </a:rPr>
                            <m:t>−</m:t>
                          </m:r>
                          <m:f>
                            <m:fPr>
                              <m:type m:val="ba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2</m:t>
                              </m:r>
                            </m:den>
                          </m:f>
                          <m:sSup>
                            <m:sSupPr>
                              <m:ctrlPr>
                                <a:rPr lang="da-DK" sz="2200" b="0" i="1" smtClean="0">
                                  <a:latin typeface="Cambria Math" panose="02040503050406030204" pitchFamily="18" charset="0"/>
                                </a:rPr>
                              </m:ctrlPr>
                            </m:sSupPr>
                            <m:e>
                              <m:d>
                                <m:dPr>
                                  <m:begChr m:val="("/>
                                  <m:sepChr m:val="|"/>
                                  <m:endChr m:val=")"/>
                                  <m:grow m:val="on"/>
                                  <m:shp m:val="centered"/>
                                  <m:ctrlPr>
                                    <a:rPr lang="da-DK" sz="2200" b="0" i="1" smtClean="0">
                                      <a:latin typeface="Cambria Math" panose="02040503050406030204" pitchFamily="18" charset="0"/>
                                    </a:rPr>
                                  </m:ctrlPr>
                                </m:dPr>
                                <m:e>
                                  <m:f>
                                    <m:fPr>
                                      <m:type m:val="bar"/>
                                      <m:ctrlPr>
                                        <a:rPr lang="da-DK" sz="2200" b="0" i="1" smtClean="0">
                                          <a:latin typeface="Cambria Math" panose="02040503050406030204" pitchFamily="18" charset="0"/>
                                        </a:rPr>
                                      </m:ctrlPr>
                                    </m:fPr>
                                    <m:num>
                                      <m:r>
                                        <a:rPr lang="en-US" sz="2200" b="0" i="1" smtClean="0">
                                          <a:latin typeface="Cambria Math" panose="02040503050406030204" pitchFamily="18" charset="0"/>
                                        </a:rPr>
                                        <m:t>𝑥</m:t>
                                      </m:r>
                                      <m:r>
                                        <a:rPr lang="da-DK" sz="2200" b="0" i="1" smtClean="0">
                                          <a:latin typeface="Cambria Math"/>
                                        </a:rPr>
                                        <m:t>−</m:t>
                                      </m:r>
                                      <m:r>
                                        <a:rPr lang="da-DK" sz="2200" b="0" i="1" smtClean="0">
                                          <a:latin typeface="Cambria Math"/>
                                          <a:ea typeface="Cambria Math"/>
                                        </a:rPr>
                                        <m:t>𝜇</m:t>
                                      </m:r>
                                    </m:num>
                                    <m:den>
                                      <m:r>
                                        <a:rPr lang="da-DK" sz="2200" b="0" i="1" smtClean="0">
                                          <a:latin typeface="Cambria Math"/>
                                          <a:ea typeface="Cambria Math"/>
                                        </a:rPr>
                                        <m:t>𝜎</m:t>
                                      </m:r>
                                    </m:den>
                                  </m:f>
                                </m:e>
                              </m:d>
                            </m:e>
                            <m:sup>
                              <m:r>
                                <a:rPr lang="da-DK" sz="2200" b="0" i="1" smtClean="0">
                                  <a:latin typeface="Cambria Math"/>
                                </a:rPr>
                                <m:t>2</m:t>
                              </m:r>
                            </m:sup>
                          </m:sSup>
                        </m:e>
                      </m:d>
                    </m:oMath>
                  </m:oMathPara>
                </a14:m>
                <a:br>
                  <a:rPr lang="da-DK" sz="2200"/>
                </a:br>
                <a:br>
                  <a:rPr lang="da-DK" sz="2200"/>
                </a:br>
                <a:endParaRPr lang="da-DK" sz="2200"/>
              </a:p>
              <a:p>
                <a:pPr>
                  <a:buFont typeface="Arial" pitchFamily="34" charset="0"/>
                  <a:buChar char="•"/>
                </a:pPr>
                <a:r>
                  <a:rPr lang="da-DK" sz="2200"/>
                  <a:t>Bemærk at </a:t>
                </a:r>
                <a14:m>
                  <m:oMathPara>
                    <m:oMathParaPr>
                      <m:jc/>
                    </m:oMathParaPr>
                    <m:oMath>
                      <m:r>
                        <a:rPr lang="da-DK" sz="2200" i="1" smtClean="0">
                          <a:latin typeface="Cambria Math"/>
                          <a:ea typeface="Cambria Math"/>
                        </a:rPr>
                        <m:t>𝜇</m:t>
                      </m:r>
                      <m:r>
                        <m:rPr>
                          <m:sty m:val="p"/>
                        </m:rPr>
                        <a:rPr lang="da-DK" sz="2200" b="0" i="0" smtClean="0">
                          <a:latin typeface="Cambria Math"/>
                          <a:ea typeface="Cambria Math"/>
                        </a:rPr>
                        <m:t> </m:t>
                      </m:r>
                      <m:r>
                        <m:rPr>
                          <m:sty m:val="p"/>
                        </m:rPr>
                        <a:rPr lang="da-DK" sz="2200" b="0" i="0" smtClean="0">
                          <a:latin typeface="Cambria Math"/>
                          <a:ea typeface="Cambria Math"/>
                        </a:rPr>
                        <m:t>og</m:t>
                      </m:r>
                      <m:r>
                        <m:rPr>
                          <m:sty m:val="p"/>
                        </m:rPr>
                        <a:rPr lang="da-DK" sz="2200" b="0" i="0" smtClean="0">
                          <a:latin typeface="Cambria Math"/>
                          <a:ea typeface="Cambria Math"/>
                        </a:rPr>
                        <m:t> </m:t>
                      </m:r>
                      <m:r>
                        <a:rPr lang="da-DK" sz="2200" b="0" i="1" smtClean="0">
                          <a:latin typeface="Cambria Math"/>
                          <a:ea typeface="Cambria Math"/>
                        </a:rPr>
                        <m:t>𝜎</m:t>
                      </m:r>
                    </m:oMath>
                  </m:oMathPara>
                </a14:m>
                <a:r>
                  <a:rPr lang="da-DK" sz="2200"/>
                  <a:t> er </a:t>
                </a:r>
                <a:br>
                  <a:rPr lang="da-DK" sz="2200"/>
                </a:br>
                <a:r>
                  <a:rPr lang="da-DK" sz="2200"/>
                  <a:t>parametre af tætheds-</a:t>
                </a:r>
                <a:br>
                  <a:rPr lang="da-DK" sz="2200"/>
                </a:br>
                <a:r>
                  <a:rPr lang="da-DK" sz="2200"/>
                  <a:t>funktionen, så de skal ikke </a:t>
                </a:r>
                <a:br>
                  <a:rPr lang="da-DK" sz="2200"/>
                </a:br>
                <a:r>
                  <a:rPr lang="da-DK" sz="2200"/>
                  <a:t>beregnes. </a:t>
                </a:r>
                <a:br>
                  <a:rPr lang="da-DK" sz="2200"/>
                </a:br>
                <a:r>
                  <a:rPr lang="da-DK" sz="2200"/>
                  <a:t>Derimod afhænger </a:t>
                </a:r>
                <a:br>
                  <a:rPr lang="da-DK" sz="2200"/>
                </a:br>
                <a:r>
                  <a:rPr lang="da-DK" sz="2200"/>
                  <a:t>klokkeformen af </a:t>
                </a:r>
                <a14:m>
                  <m:oMathPara>
                    <m:oMathParaPr>
                      <m:jc/>
                    </m:oMathParaPr>
                    <m:oMath>
                      <m:r>
                        <a:rPr lang="da-DK" sz="2200" i="1">
                          <a:latin typeface="Cambria Math"/>
                          <a:ea typeface="Cambria Math"/>
                        </a:rPr>
                        <m:t>𝜇</m:t>
                      </m:r>
                      <m:r>
                        <m:rPr>
                          <m:sty m:val="p"/>
                        </m:rPr>
                        <a:rPr lang="da-DK" sz="2200">
                          <a:latin typeface="Cambria Math"/>
                          <a:ea typeface="Cambria Math"/>
                        </a:rPr>
                        <m:t> </m:t>
                      </m:r>
                      <m:r>
                        <m:rPr>
                          <m:sty m:val="p"/>
                        </m:rPr>
                        <a:rPr lang="da-DK" sz="2200">
                          <a:latin typeface="Cambria Math"/>
                          <a:ea typeface="Cambria Math"/>
                        </a:rPr>
                        <m:t>og</m:t>
                      </m:r>
                      <m:r>
                        <m:rPr>
                          <m:sty m:val="p"/>
                        </m:rPr>
                        <a:rPr lang="da-DK" sz="2200">
                          <a:latin typeface="Cambria Math"/>
                          <a:ea typeface="Cambria Math"/>
                        </a:rPr>
                        <m:t> </m:t>
                      </m:r>
                      <m:r>
                        <a:rPr lang="da-DK" sz="2200" i="1">
                          <a:latin typeface="Cambria Math"/>
                          <a:ea typeface="Cambria Math"/>
                        </a:rPr>
                        <m:t>𝜎</m:t>
                      </m:r>
                      <m:r>
                        <a:rPr lang="da-DK" sz="2200" b="0" i="1" smtClean="0">
                          <a:latin typeface="Cambria Math"/>
                          <a:ea typeface="Cambria Math"/>
                        </a:rPr>
                        <m:t>.</m:t>
                      </m:r>
                    </m:oMath>
                  </m:oMathPara>
                </a14:m>
                <a:endParaRPr lang="da-DK"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153</a:t>
            </a:fld>
            <a:endParaRPr lang="da-DK"/>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43139" y="3899495"/>
            <a:ext cx="4505325"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08356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 Normalfordeling med forskellige</a:t>
                </a:r>
                <a:r>
                  <a:rPr lang="da-DK" b="0"/>
                  <a:t> </a:t>
                </a:r>
                <a14:m>
                  <m:oMathPara>
                    <m:oMathParaPr>
                      <m:jc/>
                    </m:oMathParaPr>
                    <m:oMath>
                      <m:r>
                        <a:rPr lang="da-DK" b="0" i="1">
                          <a:latin typeface="Cambria Math"/>
                          <a:ea typeface="Cambria Math"/>
                        </a:rPr>
                        <m:t>𝜇</m:t>
                      </m:r>
                      <m:r>
                        <m:rPr>
                          <m:sty m:val="p"/>
                        </m:rPr>
                        <a:rPr lang="da-DK" b="0">
                          <a:latin typeface="Cambria Math"/>
                          <a:ea typeface="Cambria Math"/>
                        </a:rPr>
                        <m:t> </m:t>
                      </m:r>
                      <m:r>
                        <m:rPr>
                          <m:sty m:val="p"/>
                        </m:rPr>
                        <a:rPr lang="da-DK" b="0">
                          <a:latin typeface="Cambria Math"/>
                          <a:ea typeface="Cambria Math"/>
                        </a:rPr>
                        <m:t>og</m:t>
                      </m:r>
                      <m:r>
                        <m:rPr>
                          <m:sty m:val="p"/>
                        </m:rPr>
                        <a:rPr lang="da-DK" b="0">
                          <a:latin typeface="Cambria Math"/>
                          <a:ea typeface="Cambria Math"/>
                        </a:rPr>
                        <m:t> </m:t>
                      </m:r>
                      <m:r>
                        <a:rPr lang="da-DK" b="0" i="1">
                          <a:latin typeface="Cambria Math"/>
                          <a:ea typeface="Cambria Math"/>
                        </a:rPr>
                        <m:t>𝜎</m:t>
                      </m:r>
                    </m:oMath>
                  </m:oMathPara>
                </a14:m>
                <a:endParaRPr lang="da-DK" b="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3125" b="-20313"/>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a:xfrm>
                <a:off x="467544" y="1124744"/>
                <a:ext cx="8424936" cy="5616624"/>
              </a:xfrm>
            </p:spPr>
            <p:txBody>
              <a:bodyPr/>
              <a:lstStyle/>
              <a:p>
                <a:r>
                  <a:rPr lang="da-DK"/>
                  <a:t>Bemærk: Altid symmetrisk klokkeform omkring </a:t>
                </a:r>
                <a14:m>
                  <m:oMathPara>
                    <m:oMathParaPr>
                      <m:jc/>
                    </m:oMathParaPr>
                    <m:oMath>
                      <m:r>
                        <a:rPr lang="da-DK" i="1">
                          <a:latin typeface="Cambria Math"/>
                          <a:ea typeface="Cambria Math"/>
                        </a:rPr>
                        <m:t>𝜇</m:t>
                      </m:r>
                    </m:oMath>
                  </m:oMathPara>
                </a14:m>
                <a:br>
                  <a:rPr lang="da-DK"/>
                </a:br>
                <a:r>
                  <a:rPr lang="da-DK"/>
                  <a:t>Ændring i </a:t>
                </a:r>
                <a14:m>
                  <m:oMathPara>
                    <m:oMathParaPr>
                      <m:jc/>
                    </m:oMathParaPr>
                    <m:oMath>
                      <m:r>
                        <a:rPr lang="da-DK" i="1">
                          <a:latin typeface="Cambria Math"/>
                          <a:ea typeface="Cambria Math"/>
                        </a:rPr>
                        <m:t>𝜇</m:t>
                      </m:r>
                    </m:oMath>
                  </m:oMathPara>
                </a14:m>
                <a:r>
                  <a:rPr lang="da-DK"/>
                  <a:t> parallelforskyder kurven langs x-aksen (samme form)</a:t>
                </a:r>
                <a:br>
                  <a:rPr lang="da-DK"/>
                </a:br>
                <a:r>
                  <a:rPr lang="da-DK"/>
                  <a:t>Lille værdi af </a:t>
                </a:r>
                <a14:m>
                  <m:oMathPara>
                    <m:oMathParaPr>
                      <m:jc/>
                    </m:oMathParaPr>
                    <m:oMath>
                      <m:r>
                        <a:rPr lang="da-DK" i="1">
                          <a:latin typeface="Cambria Math"/>
                          <a:ea typeface="Cambria Math"/>
                        </a:rPr>
                        <m:t>𝜎</m:t>
                      </m:r>
                    </m:oMath>
                  </m:oMathPara>
                </a14:m>
                <a:r>
                  <a:rPr lang="da-DK"/>
                  <a:t> gør kurven spids og stor værdi gør den flad</a:t>
                </a:r>
              </a:p>
              <a:p>
                <a:r>
                  <a:rPr lang="da-DK"/>
                  <a:t>Hvis </a:t>
                </a:r>
                <a14:m>
                  <m:oMathPara>
                    <m:oMathParaPr>
                      <m:jc/>
                    </m:oMathParaPr>
                    <m:oMath>
                      <m:r>
                        <a:rPr lang="da-DK" i="1" smtClean="0">
                          <a:latin typeface="Cambria Math" panose="02040503050406030204" pitchFamily="18" charset="0"/>
                        </a:rPr>
                        <m:t>𝑋</m:t>
                      </m:r>
                    </m:oMath>
                  </m:oMathPara>
                </a14:m>
                <a:r>
                  <a:rPr lang="da-DK"/>
                  <a:t> er normalfordelt siger vi, at </a:t>
                </a:r>
                <a14:m>
                  <m:oMathPara>
                    <m:oMathParaPr>
                      <m:jc/>
                    </m:oMathParaPr>
                    <m:oMath>
                      <m:r>
                        <a:rPr lang="da-DK" i="1" smtClean="0">
                          <a:latin typeface="Cambria Math" panose="02040503050406030204" pitchFamily="18" charset="0"/>
                        </a:rPr>
                        <m:t>𝑋</m:t>
                      </m:r>
                    </m:oMath>
                  </m:oMathPara>
                </a14:m>
                <a:r>
                  <a:rPr lang="da-DK"/>
                  <a:t> er </a:t>
                </a:r>
                <a14:m>
                  <m:oMathPara>
                    <m:oMathParaPr>
                      <m:jc/>
                    </m:oMathParaPr>
                    <m:oMath>
                      <m:r>
                        <a:rPr lang="da-DK" b="0" i="1" smtClean="0">
                          <a:solidFill>
                            <a:schemeClr val="accent1">
                              <a:lumMod val="75000"/>
                            </a:schemeClr>
                          </a:solidFill>
                          <a:latin typeface="Cambria Math"/>
                        </a:rPr>
                        <m:t>𝑁</m:t>
                      </m:r>
                      <m:r>
                        <a:rPr lang="da-DK" b="0" i="1" smtClean="0">
                          <a:solidFill>
                            <a:schemeClr val="accent1">
                              <a:lumMod val="75000"/>
                            </a:schemeClr>
                          </a:solidFill>
                          <a:latin typeface="Cambria Math"/>
                        </a:rPr>
                        <m:t>(</m:t>
                      </m:r>
                      <m:r>
                        <a:rPr lang="da-DK" b="0" i="1" smtClean="0">
                          <a:solidFill>
                            <a:schemeClr val="accent1">
                              <a:lumMod val="75000"/>
                            </a:schemeClr>
                          </a:solidFill>
                          <a:latin typeface="Cambria Math"/>
                          <a:ea typeface="Cambria Math"/>
                        </a:rPr>
                        <m:t>𝜇</m:t>
                      </m:r>
                      <m:r>
                        <a:rPr lang="da-DK" b="0" i="1" smtClean="0">
                          <a:solidFill>
                            <a:schemeClr val="accent1">
                              <a:lumMod val="75000"/>
                            </a:schemeClr>
                          </a:solidFill>
                          <a:latin typeface="Cambria Math"/>
                          <a:ea typeface="Cambria Math"/>
                        </a:rPr>
                        <m:t>,</m:t>
                      </m:r>
                      <m:r>
                        <a:rPr lang="da-DK" i="1">
                          <a:solidFill>
                            <a:schemeClr val="accent1">
                              <a:lumMod val="75000"/>
                            </a:schemeClr>
                          </a:solidFill>
                          <a:latin typeface="Cambria Math"/>
                          <a:ea typeface="Cambria Math"/>
                        </a:rPr>
                        <m:t>𝜎</m:t>
                      </m:r>
                      <m:r>
                        <a:rPr lang="da-DK" b="0" i="1" smtClean="0">
                          <a:solidFill>
                            <a:schemeClr val="accent1">
                              <a:lumMod val="75000"/>
                            </a:schemeClr>
                          </a:solidFill>
                          <a:latin typeface="Cambria Math"/>
                          <a:ea typeface="Cambria Math"/>
                        </a:rPr>
                        <m:t>)</m:t>
                      </m:r>
                    </m:oMath>
                  </m:oMathPara>
                </a14:m>
                <a:r>
                  <a:rPr lang="da-DK"/>
                  <a:t>. </a:t>
                </a:r>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4"/>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154</a:t>
            </a:fld>
            <a:endParaRPr lang="da-DK"/>
          </a:p>
        </p:txBody>
      </p:sp>
      <p:pic>
        <p:nvPicPr>
          <p:cNvPr id="1026" name="Picture 2" descr="http://upload.wikimedia.org/wikipedia/commons/thumb/1/1b/Normal_distribution_pdf.png/800px-Normal_distribution_pdf.pn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907704" y="2834934"/>
            <a:ext cx="5112568" cy="383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1434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Fordeling af sandsynlighedsmassen</a:t>
            </a:r>
          </a:p>
        </p:txBody>
      </p:sp>
      <mc:AlternateContent>
        <mc:Choice Requires="a14">
          <p:sp>
            <p:nvSpPr>
              <p:cNvPr id="3" name="Content Placeholder 2"/>
              <p:cNvSpPr>
                <a:spLocks noGrp="1"/>
              </p:cNvSpPr>
              <p:nvPr>
                <p:ph idx="1"/>
              </p:nvPr>
            </p:nvSpPr>
            <p:spPr>
              <a:xfrm>
                <a:off x="467544" y="6165304"/>
                <a:ext cx="8424936" cy="576064"/>
              </a:xfrm>
            </p:spPr>
            <p:txBody>
              <a:bodyPr/>
              <a:lstStyle/>
              <a:p>
                <a:r>
                  <a:rPr lang="da-DK"/>
                  <a:t>Den empiriske regel: 99.73% af observationer ligger indenfor </a:t>
                </a:r>
                <a14:m>
                  <m:oMathPara>
                    <m:oMathParaPr>
                      <m:jc/>
                    </m:oMathParaPr>
                    <m:oMath>
                      <m:r>
                        <a:rPr lang="da-DK" i="1" smtClean="0">
                          <a:latin typeface="Cambria Math"/>
                          <a:ea typeface="Cambria Math"/>
                        </a:rPr>
                        <m:t>𝜇</m:t>
                      </m:r>
                      <m:r>
                        <a:rPr lang="da-DK" i="1" smtClean="0">
                          <a:latin typeface="Cambria Math"/>
                          <a:ea typeface="Cambria Math"/>
                        </a:rPr>
                        <m:t>±3</m:t>
                      </m:r>
                      <m:r>
                        <a:rPr lang="da-DK" b="0" i="1" smtClean="0">
                          <a:latin typeface="Cambria Math"/>
                          <a:ea typeface="Cambria Math"/>
                        </a:rPr>
                        <m:t>𝜎</m:t>
                      </m:r>
                    </m:oMath>
                  </m:oMathPara>
                </a14:m>
                <a:r>
                  <a:rPr lang="da-DK"/>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6165304"/>
                <a:ext cx="8424936" cy="576064"/>
              </a:xfrm>
              <a:blipFill rotWithShape="1">
                <a:blip r:embed="rId3"/>
                <a:stretch>
                  <a:fillRect l="-868" t="-6316" r="-217" b="0"/>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155</a:t>
            </a:fld>
            <a:endParaRPr lang="da-DK"/>
          </a:p>
        </p:txBody>
      </p:sp>
      <p:pic>
        <p:nvPicPr>
          <p:cNvPr id="4100" name="Picture 4" descr="http://www.syque.com/quality_tools/toolbook/Variation/Image375.gif"/>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31640" y="1412776"/>
            <a:ext cx="6491332" cy="465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3588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188640"/>
            <a:ext cx="8424936" cy="778098"/>
          </a:xfrm>
        </p:spPr>
        <p:txBody>
          <a:bodyPr/>
          <a:lstStyle/>
          <a:p>
            <a:r>
              <a:rPr lang="da-DK"/>
              <a:t>Normalfordeling og boksplot</a:t>
            </a:r>
          </a:p>
        </p:txBody>
      </p:sp>
      <p:sp>
        <p:nvSpPr>
          <p:cNvPr id="3" name="Content Placeholder 2"/>
          <p:cNvSpPr>
            <a:spLocks noGrp="1"/>
          </p:cNvSpPr>
          <p:nvPr>
            <p:ph idx="1"/>
          </p:nvPr>
        </p:nvSpPr>
        <p:spPr/>
        <p:txBody>
          <a:bodyPr/>
          <a:lstStyle/>
          <a:p>
            <a:pPr marL="0" indent="0">
              <a:buNone/>
            </a:pPr>
            <a:r>
              <a:rPr lang="da-DK"/>
              <a:t> </a:t>
            </a:r>
          </a:p>
        </p:txBody>
      </p:sp>
      <p:sp>
        <p:nvSpPr>
          <p:cNvPr id="4" name="Slide Number Placeholder 3"/>
          <p:cNvSpPr>
            <a:spLocks noGrp="1"/>
          </p:cNvSpPr>
          <p:nvPr>
            <p:ph type="sldNum" sz="quarter" idx="12"/>
          </p:nvPr>
        </p:nvSpPr>
        <p:spPr/>
        <p:txBody>
          <a:bodyPr/>
          <a:lstStyle/>
          <a:p>
            <a:fld id="{2CD97C06-EC96-4259-9516-82894ECCBF7D}" type="slidenum">
              <a:rPr lang="da-DK" smtClean="0"/>
              <a:t>156</a:t>
            </a:fld>
            <a:endParaRPr lang="da-DK"/>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3144" y="908721"/>
            <a:ext cx="5423939" cy="590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025052" y="2606199"/>
            <a:ext cx="6787308" cy="4207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 name="Rectangle 7"/>
          <p:cNvSpPr/>
          <p:nvPr/>
        </p:nvSpPr>
        <p:spPr>
          <a:xfrm>
            <a:off x="1331640" y="4941168"/>
            <a:ext cx="6633120" cy="187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41762062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xit" presetSubtype="0" dur="1"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p:stCondLst>
                              <p:cond delay="0"/>
                            </p:stCondLst>
                            <p:childTnLst>
                              <p:par>
                                <p:cTn id="9" presetID="1" presetClass="exit" presetSubtype="0" dur="1"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Anvendelse af normalfordelingen</a:t>
            </a:r>
          </a:p>
        </p:txBody>
      </p:sp>
      <p:sp>
        <p:nvSpPr>
          <p:cNvPr id="3" name="Content Placeholder 2"/>
          <p:cNvSpPr>
            <a:spLocks noGrp="1"/>
          </p:cNvSpPr>
          <p:nvPr>
            <p:ph idx="1"/>
          </p:nvPr>
        </p:nvSpPr>
        <p:spPr>
          <a:xfrm>
            <a:off x="467544" y="1124744"/>
            <a:ext cx="8424936" cy="5616624"/>
          </a:xfrm>
        </p:spPr>
        <p:txBody>
          <a:bodyPr/>
          <a:lstStyle/>
          <a:p>
            <a:pPr marL="0" indent="0">
              <a:buNone/>
            </a:pPr>
            <a:r>
              <a:rPr lang="da-DK"/>
              <a:t>Normalfordelingen kan bruges til at beskrive variationen i mange fysiske og biologiske egenskaber, f.eks. menneskers højde</a:t>
            </a:r>
          </a:p>
        </p:txBody>
      </p:sp>
      <p:sp>
        <p:nvSpPr>
          <p:cNvPr id="4" name="Slide Number Placeholder 3"/>
          <p:cNvSpPr>
            <a:spLocks noGrp="1"/>
          </p:cNvSpPr>
          <p:nvPr>
            <p:ph type="sldNum" sz="quarter" idx="12"/>
          </p:nvPr>
        </p:nvSpPr>
        <p:spPr/>
        <p:txBody>
          <a:bodyPr/>
          <a:lstStyle/>
          <a:p>
            <a:fld id="{2CD97C06-EC96-4259-9516-82894ECCBF7D}" type="slidenum">
              <a:rPr lang="da-DK" smtClean="0"/>
              <a:t>157</a:t>
            </a:fld>
            <a:endParaRPr lang="da-DK"/>
          </a:p>
        </p:txBody>
      </p:sp>
      <p:pic>
        <p:nvPicPr>
          <p:cNvPr id="2050" name="Picture 2" descr="http://www.denstoredanske.dk/@api/deki/files/21394/=441154.501.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9552" y="2132856"/>
            <a:ext cx="8208912" cy="426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115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Anvendelse af normalfordelingen</a:t>
            </a:r>
          </a:p>
        </p:txBody>
      </p:sp>
      <mc:AlternateContent>
        <mc:Choice Requires="a14">
          <p:sp>
            <p:nvSpPr>
              <p:cNvPr id="3" name="Content Placeholder 2"/>
              <p:cNvSpPr>
                <a:spLocks noGrp="1"/>
              </p:cNvSpPr>
              <p:nvPr>
                <p:ph idx="1"/>
              </p:nvPr>
            </p:nvSpPr>
            <p:spPr/>
            <p:txBody>
              <a:bodyPr/>
              <a:lstStyle/>
              <a:p>
                <a:pPr>
                  <a:buFont typeface="Arial" pitchFamily="34" charset="0"/>
                  <a:buChar char="•"/>
                </a:pPr>
                <a:r>
                  <a:rPr lang="da-DK"/>
                  <a:t>Gentagne målinger har måleusikkerhed. Måleusikkerheden afhænger bl.a. af måleudstyrets præcision</a:t>
                </a:r>
              </a:p>
              <a:p>
                <a:pPr>
                  <a:buFont typeface="Arial" pitchFamily="34" charset="0"/>
                  <a:buChar char="•"/>
                </a:pPr>
                <a:r>
                  <a:rPr lang="da-DK"/>
                  <a:t>Vi har målte data: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𝑥</m:t>
                          </m:r>
                        </m:e>
                        <m:sub>
                          <m:r>
                            <a:rPr lang="da-DK" b="0" i="1" smtClean="0">
                              <a:latin typeface="Cambria Math"/>
                            </a:rPr>
                            <m:t>1</m:t>
                          </m:r>
                        </m:sub>
                      </m:sSub>
                      <m:r>
                        <a:rPr lang="da-DK" b="0" i="1" smtClean="0">
                          <a:latin typeface="Cambria Math"/>
                        </a:rPr>
                        <m:t>, </m:t>
                      </m:r>
                      <m:sSub>
                        <m:sSubPr>
                          <m:ctrlPr>
                            <a:rPr lang="da-DK" b="0" i="1" smtClean="0">
                              <a:latin typeface="Cambria Math" panose="02040503050406030204" pitchFamily="18" charset="0"/>
                            </a:rPr>
                          </m:ctrlPr>
                        </m:sSubPr>
                        <m:e>
                          <m:r>
                            <a:rPr lang="da-DK" b="0" i="1" smtClean="0">
                              <a:latin typeface="Cambria Math"/>
                            </a:rPr>
                            <m:t>𝑥</m:t>
                          </m:r>
                        </m:e>
                        <m:sub>
                          <m:r>
                            <a:rPr lang="da-DK" b="0" i="1" smtClean="0">
                              <a:latin typeface="Cambria Math"/>
                            </a:rPr>
                            <m:t>2</m:t>
                          </m:r>
                        </m:sub>
                      </m:sSub>
                      <m:r>
                        <a:rPr lang="da-DK" b="0" i="1" smtClean="0">
                          <a:latin typeface="Cambria Math"/>
                        </a:rPr>
                        <m:t>, …, </m:t>
                      </m:r>
                      <m:sSub>
                        <m:sSubPr>
                          <m:ctrlPr>
                            <a:rPr lang="da-DK" b="0" i="1" smtClean="0">
                              <a:latin typeface="Cambria Math" panose="02040503050406030204" pitchFamily="18" charset="0"/>
                            </a:rPr>
                          </m:ctrlPr>
                        </m:sSubPr>
                        <m:e>
                          <m:r>
                            <a:rPr lang="da-DK" b="0" i="1" smtClean="0">
                              <a:latin typeface="Cambria Math"/>
                            </a:rPr>
                            <m:t>𝑥</m:t>
                          </m:r>
                        </m:e>
                        <m:sub>
                          <m:r>
                            <a:rPr lang="da-DK" b="0" i="1" smtClean="0">
                              <a:latin typeface="Cambria Math"/>
                            </a:rPr>
                            <m:t>𝑛</m:t>
                          </m:r>
                        </m:sub>
                      </m:sSub>
                    </m:oMath>
                  </m:oMathPara>
                </a14:m>
                <a:endParaRPr lang="da-DK"/>
              </a:p>
              <a:p>
                <a:pPr>
                  <a:buFont typeface="Arial" pitchFamily="34" charset="0"/>
                  <a:buChar char="•"/>
                </a:pPr>
                <a:r>
                  <a:rPr lang="da-DK"/>
                  <a:t>Vi kan modellere dette som</a:t>
                </a:r>
                <a:br>
                  <a:rPr lang="da-DK"/>
                </a:br>
                <a:r>
                  <a:rPr lang="da-DK"/>
                  <a:t>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𝑥</m:t>
                          </m:r>
                        </m:e>
                        <m:sub>
                          <m:r>
                            <a:rPr lang="da-DK" b="0" i="1" smtClean="0">
                              <a:latin typeface="Cambria Math"/>
                            </a:rPr>
                            <m:t>𝑖</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𝑥</m:t>
                          </m:r>
                        </m:e>
                        <m:sub>
                          <m:r>
                            <m:rPr>
                              <m:sty m:val="p"/>
                            </m:rPr>
                            <a:rPr lang="da-DK" b="0" i="0" smtClean="0">
                              <a:latin typeface="Cambria Math"/>
                            </a:rPr>
                            <m:t>sand</m:t>
                          </m:r>
                        </m:sub>
                      </m:sSub>
                      <m:r>
                        <a:rPr lang="da-DK" b="0" i="1" smtClean="0">
                          <a:latin typeface="Cambria Math"/>
                          <a:ea typeface="Cambria Math"/>
                        </a:rPr>
                        <m:t>+ </m:t>
                      </m:r>
                      <m:sSub>
                        <m:sSubPr>
                          <m:ctrlPr>
                            <a:rPr lang="da-DK" b="0" i="1" smtClean="0">
                              <a:latin typeface="Cambria Math" panose="02040503050406030204" pitchFamily="18" charset="0"/>
                              <a:ea typeface="Cambria Math"/>
                            </a:rPr>
                          </m:ctrlPr>
                        </m:sSubPr>
                        <m:e>
                          <m:r>
                            <a:rPr lang="da-DK" b="0" i="1" smtClean="0">
                              <a:latin typeface="Cambria Math"/>
                              <a:ea typeface="Cambria Math"/>
                            </a:rPr>
                            <m:t>𝜖</m:t>
                          </m:r>
                        </m:e>
                        <m:sub>
                          <m:r>
                            <a:rPr lang="da-DK" b="0" i="1" smtClean="0">
                              <a:latin typeface="Cambria Math"/>
                              <a:ea typeface="Cambria Math"/>
                            </a:rPr>
                            <m:t>𝑖</m:t>
                          </m:r>
                        </m:sub>
                      </m:sSub>
                      <m:r>
                        <a:rPr lang="da-DK" b="0" i="1" smtClean="0">
                          <a:latin typeface="Cambria Math"/>
                          <a:ea typeface="Cambria Math"/>
                        </a:rPr>
                        <m:t> </m:t>
                      </m:r>
                      <m:r>
                        <m:rPr>
                          <m:sty m:val="p"/>
                        </m:rPr>
                        <a:rPr lang="da-DK" b="0" i="0" smtClean="0">
                          <a:latin typeface="Cambria Math"/>
                          <a:ea typeface="Cambria Math"/>
                        </a:rPr>
                        <m:t>   </m:t>
                      </m:r>
                      <m:r>
                        <m:rPr>
                          <m:sty m:val="p"/>
                        </m:rPr>
                        <a:rPr lang="da-DK" b="0" i="0" smtClean="0">
                          <a:latin typeface="Cambria Math"/>
                          <a:ea typeface="Cambria Math"/>
                        </a:rPr>
                        <m:t>for</m:t>
                      </m:r>
                      <m:r>
                        <m:rPr>
                          <m:sty m:val="p"/>
                        </m:rPr>
                        <a:rPr lang="da-DK" b="0" i="0" smtClean="0">
                          <a:latin typeface="Cambria Math"/>
                          <a:ea typeface="Cambria Math"/>
                        </a:rPr>
                        <m:t>  </m:t>
                      </m:r>
                      <m:r>
                        <a:rPr lang="da-DK" b="0" i="1" smtClean="0">
                          <a:latin typeface="Cambria Math"/>
                          <a:ea typeface="Cambria Math"/>
                        </a:rPr>
                        <m:t>𝑖</m:t>
                      </m:r>
                      <m:r>
                        <a:rPr lang="da-DK" b="0" i="1" smtClean="0">
                          <a:latin typeface="Cambria Math"/>
                          <a:ea typeface="Cambria Math"/>
                        </a:rPr>
                        <m:t>=1, 2, …, </m:t>
                      </m:r>
                      <m:r>
                        <a:rPr lang="da-DK" b="0" i="1" smtClean="0">
                          <a:latin typeface="Cambria Math"/>
                          <a:ea typeface="Cambria Math"/>
                        </a:rPr>
                        <m:t>𝑛</m:t>
                      </m:r>
                      <m:r>
                        <m:rPr>
                          <m:sty m:val="p"/>
                        </m:rPr>
                        <a:rPr lang="da-DK" b="0" i="0" smtClean="0">
                          <a:latin typeface="Cambria Math"/>
                          <a:ea typeface="Cambria Math"/>
                        </a:rPr>
                        <m:t> </m:t>
                      </m:r>
                    </m:oMath>
                  </m:oMathPara>
                </a14:m>
                <a:r>
                  <a:rPr lang="da-DK"/>
                  <a:t> </a:t>
                </a:r>
                <a:br>
                  <a:rPr lang="da-DK"/>
                </a:br>
                <a:endParaRPr lang="da-DK"/>
              </a:p>
              <a:p>
                <a:r>
                  <a:rPr lang="da-DK"/>
                  <a:t>Nu antages måleafvigelsen </a:t>
                </a:r>
                <a14:m>
                  <m:oMathPara>
                    <m:oMathParaPr>
                      <m:jc/>
                    </m:oMathParaPr>
                    <m:oMath>
                      <m:sSub>
                        <m:sSubPr>
                          <m:ctrlPr>
                            <a:rPr lang="da-DK" i="1" smtClean="0">
                              <a:latin typeface="Cambria Math" panose="02040503050406030204" pitchFamily="18" charset="0"/>
                            </a:rPr>
                          </m:ctrlPr>
                        </m:sSubPr>
                        <m:e>
                          <m:r>
                            <a:rPr lang="da-DK" i="1" smtClean="0">
                              <a:latin typeface="Cambria Math"/>
                              <a:ea typeface="Cambria Math"/>
                            </a:rPr>
                            <m:t>𝜖</m:t>
                          </m:r>
                        </m:e>
                        <m:sub>
                          <m:r>
                            <a:rPr lang="da-DK" b="0" i="1" smtClean="0">
                              <a:latin typeface="Cambria Math"/>
                            </a:rPr>
                            <m:t>𝑖</m:t>
                          </m:r>
                        </m:sub>
                      </m:sSub>
                    </m:oMath>
                  </m:oMathPara>
                </a14:m>
                <a:r>
                  <a:rPr lang="da-DK"/>
                  <a:t> at være normalfordelt med middelværdi </a:t>
                </a:r>
                <a14:m>
                  <m:oMathPara>
                    <m:oMathParaPr>
                      <m:jc/>
                    </m:oMathParaPr>
                    <m:oMath>
                      <m:r>
                        <a:rPr lang="da-DK" i="1" smtClean="0">
                          <a:latin typeface="Cambria Math"/>
                          <a:ea typeface="Cambria Math"/>
                        </a:rPr>
                        <m:t>𝜇</m:t>
                      </m:r>
                      <m:r>
                        <a:rPr lang="da-DK" b="0" i="1" smtClean="0">
                          <a:latin typeface="Cambria Math"/>
                          <a:ea typeface="Cambria Math"/>
                        </a:rPr>
                        <m:t>=0</m:t>
                      </m:r>
                    </m:oMath>
                  </m:oMathPara>
                </a14:m>
                <a:r>
                  <a:rPr lang="da-DK"/>
                  <a:t> og standardafvigelse </a:t>
                </a:r>
                <a14:m>
                  <m:oMathPara>
                    <m:oMathParaPr>
                      <m:jc/>
                    </m:oMathParaPr>
                    <m:oMath>
                      <m:r>
                        <a:rPr lang="da-DK" i="1">
                          <a:latin typeface="Cambria Math"/>
                          <a:ea typeface="Cambria Math"/>
                        </a:rPr>
                        <m:t>𝜎</m:t>
                      </m:r>
                    </m:oMath>
                  </m:oMathPara>
                </a14:m>
                <a:r>
                  <a:rPr lang="da-DK"/>
                  <a:t>: </a:t>
                </a:r>
                <a14:m>
                  <m:oMathPara>
                    <m:oMathParaPr>
                      <m:jc/>
                    </m:oMathParaPr>
                    <m:oMath>
                      <m:sSub>
                        <m:sSubPr>
                          <m:ctrlPr>
                            <a:rPr lang="da-DK" i="1" smtClean="0">
                              <a:solidFill>
                                <a:schemeClr val="tx1"/>
                              </a:solidFill>
                              <a:latin typeface="Cambria Math" panose="02040503050406030204" pitchFamily="18" charset="0"/>
                            </a:rPr>
                          </m:ctrlPr>
                        </m:sSubPr>
                        <m:e>
                          <m:r>
                            <a:rPr lang="da-DK" i="1">
                              <a:solidFill>
                                <a:schemeClr val="tx1"/>
                              </a:solidFill>
                              <a:latin typeface="Cambria Math"/>
                              <a:ea typeface="Cambria Math"/>
                            </a:rPr>
                            <m:t>𝜖</m:t>
                          </m:r>
                        </m:e>
                        <m:sub>
                          <m:r>
                            <a:rPr lang="da-DK" i="1">
                              <a:solidFill>
                                <a:schemeClr val="tx1"/>
                              </a:solidFill>
                              <a:latin typeface="Cambria Math"/>
                            </a:rPr>
                            <m:t>𝑖</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 </m:t>
                      </m:r>
                      <m:r>
                        <a:rPr lang="da-DK" i="1">
                          <a:solidFill>
                            <a:schemeClr val="tx1"/>
                          </a:solidFill>
                          <a:latin typeface="Cambria Math"/>
                        </a:rPr>
                        <m:t>𝑁</m:t>
                      </m:r>
                      <m:r>
                        <a:rPr lang="da-DK" i="1">
                          <a:solidFill>
                            <a:schemeClr val="tx1"/>
                          </a:solidFill>
                          <a:latin typeface="Cambria Math"/>
                        </a:rPr>
                        <m:t>(0,</m:t>
                      </m:r>
                      <m:r>
                        <a:rPr lang="da-DK" i="1">
                          <a:solidFill>
                            <a:schemeClr val="tx1"/>
                          </a:solidFill>
                          <a:latin typeface="Cambria Math"/>
                          <a:ea typeface="Cambria Math"/>
                        </a:rPr>
                        <m:t>𝜎</m:t>
                      </m:r>
                      <m:r>
                        <a:rPr lang="da-DK" i="1">
                          <a:solidFill>
                            <a:schemeClr val="tx1"/>
                          </a:solidFill>
                          <a:latin typeface="Cambria Math"/>
                          <a:ea typeface="Cambria Math"/>
                        </a:rPr>
                        <m:t>)</m:t>
                      </m:r>
                    </m:oMath>
                  </m:oMathPara>
                </a14:m>
                <a:r>
                  <a:rPr lang="da-DK"/>
                  <a:t>.  </a:t>
                </a:r>
                <a:br>
                  <a:rPr lang="da-DK"/>
                </a:br>
                <a:r>
                  <a:rPr lang="da-DK"/>
                  <a:t>Variansens størrelse afhænger af måleudstyrets præcision</a:t>
                </a:r>
              </a:p>
              <a:p>
                <a:r>
                  <a:rPr lang="da-DK"/>
                  <a:t>Fun fact: Normalfordelingen blev  oprindeligt kaldt ‘the normal curve of errors’, da det blev opdaget i 1700 tallet, at målefejl følger det samme mønster (en klokkeformet fordeling).</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1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158</a:t>
            </a:fld>
            <a:endParaRPr lang="da-DK"/>
          </a:p>
        </p:txBody>
      </p:sp>
    </p:spTree>
    <p:extLst>
      <p:ext uri="{BB962C8B-B14F-4D97-AF65-F5344CB8AC3E}">
        <p14:creationId xmlns:p14="http://schemas.microsoft.com/office/powerpoint/2010/main" val="25213163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Den standardiserede normalfordeling</a:t>
            </a:r>
          </a:p>
        </p:txBody>
      </p:sp>
      <mc:AlternateContent>
        <mc:Choice Requires="a14">
          <p:sp>
            <p:nvSpPr>
              <p:cNvPr id="3" name="Content Placeholder 2"/>
              <p:cNvSpPr>
                <a:spLocks noGrp="1"/>
              </p:cNvSpPr>
              <p:nvPr>
                <p:ph idx="1"/>
              </p:nvPr>
            </p:nvSpPr>
            <p:spPr/>
            <p:txBody>
              <a:bodyPr/>
              <a:lstStyle/>
              <a:p>
                <a:r>
                  <a:rPr lang="da-DK"/>
                  <a:t>En særlig variant af normalfordelingen er den med </a:t>
                </a:r>
                <a14:m>
                  <m:oMathPara>
                    <m:oMathParaPr>
                      <m:jc/>
                    </m:oMathParaPr>
                    <m:oMath>
                      <m:r>
                        <a:rPr lang="da-DK" i="1" smtClean="0">
                          <a:latin typeface="Cambria Math"/>
                          <a:ea typeface="Cambria Math"/>
                        </a:rPr>
                        <m:t>𝜇</m:t>
                      </m:r>
                      <m:r>
                        <a:rPr lang="da-DK" b="0" i="1" smtClean="0">
                          <a:latin typeface="Cambria Math"/>
                          <a:ea typeface="Cambria Math"/>
                        </a:rPr>
                        <m:t>=0 </m:t>
                      </m:r>
                      <m:r>
                        <m:rPr>
                          <m:sty m:val="p"/>
                        </m:rPr>
                        <a:rPr lang="da-DK" b="0" i="0" smtClean="0">
                          <a:latin typeface="Cambria Math"/>
                          <a:ea typeface="Cambria Math"/>
                        </a:rPr>
                        <m:t>og</m:t>
                      </m:r>
                      <m:r>
                        <m:rPr>
                          <m:sty m:val="p"/>
                        </m:rPr>
                        <a:rPr lang="da-DK" b="0" i="0" smtClean="0">
                          <a:latin typeface="Cambria Math"/>
                          <a:ea typeface="Cambria Math"/>
                        </a:rPr>
                        <m:t> </m:t>
                      </m:r>
                      <m:r>
                        <a:rPr lang="da-DK" b="0" i="1" smtClean="0">
                          <a:latin typeface="Cambria Math"/>
                          <a:ea typeface="Cambria Math"/>
                        </a:rPr>
                        <m:t>𝜎</m:t>
                      </m:r>
                      <m:r>
                        <a:rPr lang="da-DK" b="0" i="1" smtClean="0">
                          <a:latin typeface="Cambria Math"/>
                          <a:ea typeface="Cambria Math"/>
                        </a:rPr>
                        <m:t>=1</m:t>
                      </m:r>
                    </m:oMath>
                  </m:oMathPara>
                </a14:m>
                <a:r>
                  <a:rPr lang="da-DK" b="0">
                    <a:ea typeface="Cambria Math"/>
                  </a:rPr>
                  <a:t>. Den kaldes </a:t>
                </a:r>
                <a:r>
                  <a:rPr lang="da-DK" b="0">
                    <a:solidFill>
                      <a:schemeClr val="tx2"/>
                    </a:solidFill>
                    <a:ea typeface="Cambria Math"/>
                  </a:rPr>
                  <a:t>standard normalfordelingen</a:t>
                </a:r>
                <a:r>
                  <a:rPr lang="da-DK" b="0">
                    <a:ea typeface="Cambria Math"/>
                  </a:rPr>
                  <a:t> eller </a:t>
                </a:r>
                <a:r>
                  <a:rPr lang="da-DK" b="0">
                    <a:solidFill>
                      <a:schemeClr val="tx2"/>
                    </a:solidFill>
                    <a:ea typeface="Cambria Math"/>
                  </a:rPr>
                  <a:t>den standardiserede normalfordeling</a:t>
                </a:r>
                <a:r>
                  <a:rPr lang="da-DK" b="0">
                    <a:ea typeface="Cambria Math"/>
                  </a:rPr>
                  <a:t> </a:t>
                </a:r>
              </a:p>
              <a:p>
                <a:r>
                  <a:rPr lang="da-DK"/>
                  <a:t>Den stokastiske variabel for den standardiserede normalfordeling kaldes traditionelt </a:t>
                </a:r>
                <a:r>
                  <a:rPr lang="da-DK" i="1"/>
                  <a:t>Z. </a:t>
                </a:r>
                <a:r>
                  <a:rPr lang="da-DK"/>
                  <a:t>Vi siger: </a:t>
                </a:r>
                <a:r>
                  <a:rPr lang="da-DK" i="1"/>
                  <a:t>Z </a:t>
                </a:r>
                <a14:m>
                  <m:oMathPara>
                    <m:oMathParaPr>
                      <m:jc/>
                    </m:oMathParaPr>
                    <m:oMath>
                      <m:r>
                        <m:rPr>
                          <m:sty m:val="p"/>
                        </m:rPr>
                        <a:rPr lang="da-DK" b="0" i="0" smtClean="0">
                          <a:latin typeface="Cambria Math"/>
                          <a:ea typeface="Cambria Math"/>
                        </a:rPr>
                        <m:t>er</m:t>
                      </m:r>
                      <m:r>
                        <m:rPr>
                          <m:sty m:val="p"/>
                        </m:rPr>
                        <a:rPr lang="da-DK" b="0" i="0" smtClean="0">
                          <a:latin typeface="Cambria Math"/>
                          <a:ea typeface="Cambria Math"/>
                        </a:rPr>
                        <m:t> </m:t>
                      </m:r>
                      <m:r>
                        <a:rPr lang="da-DK" b="0" i="1" smtClean="0">
                          <a:latin typeface="Cambria Math"/>
                          <a:ea typeface="Cambria Math"/>
                        </a:rPr>
                        <m:t>𝑁</m:t>
                      </m:r>
                      <m:r>
                        <m:rPr>
                          <m:sty m:val="p"/>
                        </m:rPr>
                        <a:rPr lang="da-DK" b="0" i="0" smtClean="0">
                          <a:latin typeface="Cambria Math"/>
                          <a:ea typeface="Cambria Math"/>
                        </a:rPr>
                        <m:t>(</m:t>
                      </m:r>
                    </m:oMath>
                  </m:oMathPara>
                </a14:m>
                <a:r>
                  <a:rPr lang="da-DK"/>
                  <a:t>0,1)</a:t>
                </a:r>
              </a:p>
              <a:p>
                <a:r>
                  <a:rPr lang="da-DK"/>
                  <a:t>Tæthedsfunktionen for den </a:t>
                </a:r>
                <a:r>
                  <a:rPr lang="da-DK">
                    <a:solidFill>
                      <a:schemeClr val="tx2"/>
                    </a:solidFill>
                  </a:rPr>
                  <a:t>generelle normalfordeling</a:t>
                </a:r>
                <a:r>
                  <a:rPr lang="da-DK"/>
                  <a:t>:</a:t>
                </a:r>
                <a:br>
                  <a:rPr lang="da-DK" i="1"/>
                </a:br>
                <a:r>
                  <a:rPr lang="da-DK" sz="800" i="1"/>
                  <a:t> </a:t>
                </a:r>
                <a:br>
                  <a:rPr lang="da-DK" i="1"/>
                </a:br>
                <a14:m>
                  <m:oMathPara>
                    <m:oMathParaPr>
                      <m:jc/>
                    </m:oMathParaPr>
                    <m:oMath>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den>
                      </m:f>
                      <m:r>
                        <a:rPr lang="da-DK" i="1">
                          <a:latin typeface="Cambria Math"/>
                        </a:rPr>
                        <m:t> </m:t>
                      </m:r>
                      <m:r>
                        <m:rPr>
                          <m:sty m:val="p"/>
                        </m:rPr>
                        <a:rPr lang="da-DK">
                          <a:latin typeface="Cambria Math"/>
                        </a:rPr>
                        <m:t>exp</m:t>
                      </m:r>
                      <m:d>
                        <m:dPr>
                          <m:begChr m:val="("/>
                          <m:sepChr m:val="|"/>
                          <m:endChr m:val=")"/>
                          <m:grow m:val="on"/>
                          <m:shp m:val="centered"/>
                          <m:ctrlPr>
                            <a:rPr lang="da-DK" i="1">
                              <a:latin typeface="Cambria Math" panose="02040503050406030204" pitchFamily="18" charset="0"/>
                            </a:rPr>
                          </m:ctrlPr>
                        </m:dPr>
                        <m:e>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r>
                                        <a:rPr lang="en-US" b="0" i="1" smtClean="0">
                                          <a:latin typeface="Cambria Math" panose="02040503050406030204" pitchFamily="18" charset="0"/>
                                        </a:rPr>
                                        <m:t>𝑥</m:t>
                                      </m:r>
                                      <m:r>
                                        <a:rPr lang="da-DK" i="1">
                                          <a:latin typeface="Cambria Math"/>
                                        </a:rPr>
                                        <m:t>−</m:t>
                                      </m:r>
                                      <m:r>
                                        <a:rPr lang="da-DK" i="1">
                                          <a:latin typeface="Cambria Math"/>
                                          <a:ea typeface="Cambria Math"/>
                                        </a:rPr>
                                        <m:t>𝜇</m:t>
                                      </m:r>
                                    </m:num>
                                    <m:den>
                                      <m:r>
                                        <a:rPr lang="da-DK" i="1">
                                          <a:latin typeface="Cambria Math"/>
                                          <a:ea typeface="Cambria Math"/>
                                        </a:rPr>
                                        <m:t>𝜎</m:t>
                                      </m:r>
                                    </m:den>
                                  </m:f>
                                </m:e>
                              </m:d>
                            </m:e>
                            <m:sup>
                              <m:r>
                                <a:rPr lang="da-DK" i="1">
                                  <a:latin typeface="Cambria Math"/>
                                </a:rPr>
                                <m:t>2</m:t>
                              </m:r>
                            </m:sup>
                          </m:sSup>
                        </m:e>
                      </m:d>
                    </m:oMath>
                  </m:oMathPara>
                </a14:m>
                <a:br>
                  <a:rPr lang="da-DK" i="1"/>
                </a:br>
                <a:endParaRPr lang="da-DK" i="1"/>
              </a:p>
              <a:p>
                <a:r>
                  <a:rPr lang="da-DK"/>
                  <a:t>Tæthedsfunktionen for </a:t>
                </a:r>
                <a:r>
                  <a:rPr lang="da-DK">
                    <a:solidFill>
                      <a:schemeClr val="tx2"/>
                    </a:solidFill>
                  </a:rPr>
                  <a:t>standard normalfordelingen</a:t>
                </a:r>
                <a:r>
                  <a:rPr lang="da-DK"/>
                  <a:t>:</a:t>
                </a:r>
              </a:p>
              <a:p>
                <a:pPr marL="0" indent="0" algn="ctr">
                  <a:buNone/>
                </a:pPr>
                <a:r>
                  <a:rPr lang="da-DK" sz="1050"/>
                  <a:t>  </a:t>
                </a:r>
                <a:br>
                  <a:rPr lang="da-DK"/>
                </a:br>
                <a14:m>
                  <m:oMathPara>
                    <m:oMathParaPr>
                      <m:jc/>
                    </m:oMathParaPr>
                    <m:oMath>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da-DK" b="0" i="1" smtClean="0">
                              <a:latin typeface="Cambria Math"/>
                            </a:rPr>
                            <m:t>𝑧</m:t>
                          </m:r>
                        </m:e>
                      </m:d>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sSup>
                                <m:sSupPr>
                                  <m:ctrlPr>
                                    <a:rPr lang="da-DK" i="1">
                                      <a:latin typeface="Cambria Math" panose="02040503050406030204" pitchFamily="18" charset="0"/>
                                      <a:ea typeface="Cambria Math"/>
                                    </a:rPr>
                                  </m:ctrlPr>
                                </m:sSupPr>
                                <m:e>
                                  <m:r>
                                    <a:rPr lang="da-DK" i="1" smtClean="0">
                                      <a:latin typeface="Cambria Math"/>
                                      <a:ea typeface="Cambria Math"/>
                                    </a:rPr>
                                    <m:t>∙</m:t>
                                  </m:r>
                                  <m:r>
                                    <a:rPr lang="da-DK" b="0" i="1" smtClean="0">
                                      <a:latin typeface="Cambria Math"/>
                                      <a:ea typeface="Cambria Math"/>
                                    </a:rPr>
                                    <m:t>1</m:t>
                                  </m:r>
                                </m:e>
                                <m:sup>
                                  <m:r>
                                    <a:rPr lang="da-DK" i="1">
                                      <a:latin typeface="Cambria Math"/>
                                      <a:ea typeface="Cambria Math"/>
                                    </a:rPr>
                                    <m:t>2</m:t>
                                  </m:r>
                                </m:sup>
                              </m:sSup>
                            </m:e>
                          </m:rad>
                        </m:den>
                      </m:f>
                      <m:r>
                        <a:rPr lang="da-DK" i="1">
                          <a:latin typeface="Cambria Math"/>
                        </a:rPr>
                        <m:t> </m:t>
                      </m:r>
                      <m:r>
                        <m:rPr>
                          <m:sty m:val="p"/>
                        </m:rPr>
                        <a:rPr lang="da-DK">
                          <a:latin typeface="Cambria Math"/>
                        </a:rPr>
                        <m:t>exp</m:t>
                      </m:r>
                      <m:d>
                        <m:dPr>
                          <m:begChr m:val="("/>
                          <m:sepChr m:val="|"/>
                          <m:endChr m:val=")"/>
                          <m:grow m:val="on"/>
                          <m:shp m:val="centered"/>
                          <m:ctrlPr>
                            <a:rPr lang="da-DK" i="1">
                              <a:latin typeface="Cambria Math" panose="02040503050406030204" pitchFamily="18" charset="0"/>
                            </a:rPr>
                          </m:ctrlPr>
                        </m:dPr>
                        <m:e>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r>
                                        <a:rPr lang="da-DK" b="0" i="1" smtClean="0">
                                          <a:latin typeface="Cambria Math"/>
                                        </a:rPr>
                                        <m:t>𝑧</m:t>
                                      </m:r>
                                      <m:r>
                                        <a:rPr lang="da-DK" i="1">
                                          <a:latin typeface="Cambria Math"/>
                                        </a:rPr>
                                        <m:t>−</m:t>
                                      </m:r>
                                      <m:r>
                                        <a:rPr lang="da-DK" b="0" i="1" smtClean="0">
                                          <a:latin typeface="Cambria Math"/>
                                        </a:rPr>
                                        <m:t>0</m:t>
                                      </m:r>
                                    </m:num>
                                    <m:den>
                                      <m:r>
                                        <a:rPr lang="da-DK" b="0" i="1" smtClean="0">
                                          <a:latin typeface="Cambria Math"/>
                                          <a:ea typeface="Cambria Math"/>
                                        </a:rPr>
                                        <m:t>1</m:t>
                                      </m:r>
                                    </m:den>
                                  </m:f>
                                </m:e>
                              </m:d>
                            </m:e>
                            <m:sup>
                              <m:r>
                                <a:rPr lang="da-DK" i="1">
                                  <a:latin typeface="Cambria Math"/>
                                </a:rPr>
                                <m:t>2</m:t>
                              </m:r>
                            </m:sup>
                          </m:sSup>
                        </m:e>
                      </m:d>
                    </m:oMath>
                  </m:oMathPara>
                </a14:m>
                <a:br>
                  <a:rPr lang="da-DK" i="1">
                    <a:latin typeface="Cambria Math"/>
                  </a:rPr>
                </a:br>
                <a:r>
                  <a:rPr lang="da-DK" i="1">
                    <a:latin typeface="Cambria Math"/>
                  </a:rPr>
                  <a:t> </a:t>
                </a:r>
                <a14:m>
                  <m:oMathPara>
                    <m:oMathParaPr>
                      <m:jc/>
                    </m:oMathParaPr>
                    <m:oMath>
                      <m:r>
                        <a:rPr lang="da-DK" b="0" i="1" smtClean="0">
                          <a:latin typeface="Cambria Math"/>
                        </a:rPr>
                        <m:t>=</m:t>
                      </m:r>
                      <m:f>
                        <m:fPr>
                          <m:type m:val="ba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e>
                          </m:rad>
                        </m:den>
                      </m:f>
                      <m:r>
                        <a:rPr lang="da-DK" i="1">
                          <a:latin typeface="Cambria Math"/>
                        </a:rPr>
                        <m:t> </m:t>
                      </m:r>
                      <m:r>
                        <m:rPr>
                          <m:sty m:val="p"/>
                        </m:rPr>
                        <a:rPr lang="da-DK">
                          <a:latin typeface="Cambria Math"/>
                        </a:rPr>
                        <m:t>exp</m:t>
                      </m:r>
                      <m:d>
                        <m:dPr>
                          <m:begChr m:val="("/>
                          <m:sepChr m:val="|"/>
                          <m:endChr m:val=")"/>
                          <m:grow m:val="on"/>
                          <m:shp m:val="centered"/>
                          <m:ctrlPr>
                            <a:rPr lang="da-DK" i="1">
                              <a:latin typeface="Cambria Math" panose="02040503050406030204" pitchFamily="18" charset="0"/>
                            </a:rPr>
                          </m:ctrlPr>
                        </m:dPr>
                        <m:e>
                          <m:r>
                            <a:rPr lang="da-DK" i="1">
                              <a:latin typeface="Cambria Math"/>
                            </a:rPr>
                            <m:t>−</m:t>
                          </m:r>
                          <m:f>
                            <m:fPr>
                              <m:type m:val="bar"/>
                              <m:ctrlPr>
                                <a:rPr lang="da-DK" i="1" smtClean="0">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r>
                                <a:rPr lang="da-DK" i="1" smtClean="0">
                                  <a:latin typeface="Cambria Math"/>
                                </a:rPr>
                                <m:t>𝑧</m:t>
                              </m:r>
                            </m:e>
                            <m:sup>
                              <m:r>
                                <a:rPr lang="da-DK" i="1">
                                  <a:latin typeface="Cambria Math"/>
                                </a:rPr>
                                <m:t>2</m:t>
                              </m:r>
                            </m:sup>
                          </m:sSup>
                        </m:e>
                      </m:d>
                    </m:oMath>
                  </m:oMathPara>
                </a14:m>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159</a:t>
            </a:fld>
            <a:endParaRPr lang="da-DK"/>
          </a:p>
        </p:txBody>
      </p:sp>
    </p:spTree>
    <p:extLst>
      <p:ext uri="{BB962C8B-B14F-4D97-AF65-F5344CB8AC3E}">
        <p14:creationId xmlns:p14="http://schemas.microsoft.com/office/powerpoint/2010/main" val="23227933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Statistik bruges i forskning</a:t>
            </a:r>
          </a:p>
        </p:txBody>
      </p:sp>
      <p:sp>
        <p:nvSpPr>
          <p:cNvPr id="3" name="Content Placeholder 2"/>
          <p:cNvSpPr>
            <a:spLocks noGrp="1"/>
          </p:cNvSpPr>
          <p:nvPr>
            <p:ph idx="1"/>
          </p:nvPr>
        </p:nvSpPr>
        <p:spPr/>
        <p:txBody>
          <a:bodyPr/>
          <a:lstStyle/>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16</a:t>
            </a:fld>
            <a:endParaRPr lang="da-DK"/>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1919" y="1073862"/>
            <a:ext cx="8610600" cy="5800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87624" y="5733256"/>
            <a:ext cx="5992414" cy="897649"/>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4633720" y="1137518"/>
            <a:ext cx="4270464" cy="923330"/>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err="1"/>
              <a:t>Resultat af undersøgelsen: </a:t>
            </a:r>
            <a:br>
              <a:rPr lang="en-GB" err="1"/>
            </a:br>
            <a:r>
              <a:rPr lang="en-GB" err="1"/>
              <a:t>Drenge der omskæres har 46% større risiko </a:t>
            </a:r>
            <a:br>
              <a:rPr lang="en-GB" err="1"/>
            </a:br>
            <a:r>
              <a:rPr lang="en-GB" err="1"/>
              <a:t>for at udvikle autisme inden de fylder 10 år</a:t>
            </a:r>
            <a:endParaRPr lang="en-GB"/>
          </a:p>
        </p:txBody>
      </p: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9552" y="405011"/>
            <a:ext cx="7600950" cy="5362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8686" y="1226261"/>
            <a:ext cx="8172450" cy="5495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Rectangle 4"/>
          <p:cNvSpPr/>
          <p:nvPr/>
        </p:nvSpPr>
        <p:spPr>
          <a:xfrm>
            <a:off x="1044744" y="5718968"/>
            <a:ext cx="8056392" cy="576064"/>
          </a:xfrm>
          <a:prstGeom prst="rect">
            <a:avLst/>
          </a:prstGeom>
          <a:solidFill>
            <a:srgbClr val="FFFF00">
              <a:alpha val="18824"/>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0" name="Rectangle 9"/>
          <p:cNvSpPr/>
          <p:nvPr/>
        </p:nvSpPr>
        <p:spPr>
          <a:xfrm>
            <a:off x="1032869" y="4353229"/>
            <a:ext cx="8056392" cy="432048"/>
          </a:xfrm>
          <a:prstGeom prst="rect">
            <a:avLst/>
          </a:prstGeom>
          <a:solidFill>
            <a:srgbClr val="FFFF00">
              <a:alpha val="18824"/>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1365875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10" grpId="0"/>
    </p:bldLst>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Den kumulerede fordelingsfunktion, cdf</a:t>
            </a:r>
            <a:endParaRPr lang="da-DK"/>
          </a:p>
        </p:txBody>
      </p:sp>
      <mc:AlternateContent>
        <mc:Choice Requires="a14">
          <p:sp>
            <p:nvSpPr>
              <p:cNvPr id="3" name="Content Placeholder 2"/>
              <p:cNvSpPr>
                <a:spLocks noGrp="1"/>
              </p:cNvSpPr>
              <p:nvPr>
                <p:ph idx="1"/>
              </p:nvPr>
            </p:nvSpPr>
            <p:spPr/>
            <p:txBody>
              <a:bodyPr/>
              <a:lstStyle/>
              <a:p>
                <a:r>
                  <a:rPr lang="da-DK">
                    <a:solidFill>
                      <a:schemeClr val="tx2"/>
                    </a:solidFill>
                  </a:rPr>
                  <a:t>Den kumulerede fordelingsfunktion (cdf)</a:t>
                </a:r>
                <a:r>
                  <a:rPr lang="da-DK"/>
                  <a:t> for den generelle normalfordeling er: </a:t>
                </a:r>
                <a:br>
                  <a:rPr lang="da-DK"/>
                </a:br>
                <a:br>
                  <a:rPr lang="da-DK"/>
                </a:br>
                <a14:m>
                  <m:oMathPara>
                    <m:oMathParaPr>
                      <m:jc/>
                    </m:oMathParaPr>
                    <m:oMath>
                      <m:r>
                        <a:rPr lang="da-DK" i="1">
                          <a:latin typeface="Cambria Math"/>
                        </a:rPr>
                        <m:t>𝐹</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a:rPr lang="da-DK" i="1">
                          <a:latin typeface="Cambria Math"/>
                        </a:rPr>
                        <m:t>=</m:t>
                      </m:r>
                      <m:nary>
                        <m:naryPr>
                          <m:chr/>
                          <m:grow m:val="off"/>
                          <m:subHide m:val="off"/>
                          <m:supHide m:val="off"/>
                          <m:ctrlPr>
                            <a:rPr lang="da-DK" i="1">
                              <a:latin typeface="Cambria Math" panose="02040503050406030204" pitchFamily="18" charset="0"/>
                            </a:rPr>
                          </m:ctrlPr>
                        </m:naryPr>
                        <m:sub>
                          <m:r>
                            <a:rPr lang="da-DK" i="1">
                              <a:latin typeface="Cambria Math"/>
                            </a:rPr>
                            <m:t>−</m:t>
                          </m:r>
                          <m:r>
                            <a:rPr lang="da-DK" i="1">
                              <a:latin typeface="Cambria Math"/>
                              <a:ea typeface="Cambria Math"/>
                            </a:rPr>
                            <m:t>∞</m:t>
                          </m:r>
                        </m:sub>
                        <m:sup>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sup>
                        <m:e>
                          <m:r>
                            <a:rPr lang="da-DK" i="1">
                              <a:latin typeface="Cambria Math"/>
                            </a:rPr>
                            <m:t>𝑓</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𝑑</m:t>
                          </m:r>
                          <m:r>
                            <a:rPr lang="en-US" b="0" i="1" smtClean="0">
                              <a:latin typeface="Cambria Math" panose="02040503050406030204" pitchFamily="18" charset="0"/>
                            </a:rPr>
                            <m:t>𝑥</m:t>
                          </m:r>
                        </m:e>
                      </m:nary>
                      <m:r>
                        <a:rPr lang="da-DK" i="1">
                          <a:latin typeface="Cambria Math"/>
                        </a:rPr>
                        <m:t>=</m:t>
                      </m:r>
                      <m:nary>
                        <m:naryPr>
                          <m:chr/>
                          <m:grow m:val="off"/>
                          <m:subHide m:val="off"/>
                          <m:supHide m:val="off"/>
                          <m:ctrlPr>
                            <a:rPr lang="da-DK" i="1">
                              <a:latin typeface="Cambria Math" panose="02040503050406030204" pitchFamily="18" charset="0"/>
                            </a:rPr>
                          </m:ctrlPr>
                        </m:naryPr>
                        <m:sub>
                          <m:r>
                            <a:rPr lang="da-DK" i="1">
                              <a:latin typeface="Cambria Math"/>
                            </a:rPr>
                            <m:t>−</m:t>
                          </m:r>
                          <m:r>
                            <a:rPr lang="da-DK" i="1">
                              <a:latin typeface="Cambria Math"/>
                              <a:ea typeface="Cambria Math"/>
                            </a:rPr>
                            <m:t>∞</m:t>
                          </m:r>
                        </m:sub>
                        <m:sup>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sup>
                        <m:e>
                          <m:f>
                            <m:fPr>
                              <m:type m:val="ba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den>
                          </m:f>
                          <m:r>
                            <a:rPr lang="da-DK" i="1">
                              <a:latin typeface="Cambria Math"/>
                            </a:rPr>
                            <m:t> </m:t>
                          </m:r>
                          <m:r>
                            <m:rPr>
                              <m:sty m:val="p"/>
                            </m:rPr>
                            <a:rPr lang="da-DK">
                              <a:latin typeface="Cambria Math"/>
                            </a:rPr>
                            <m:t>exp</m:t>
                          </m:r>
                          <m:d>
                            <m:dPr>
                              <m:begChr m:val="("/>
                              <m:sepChr m:val="|"/>
                              <m:endChr m:val=")"/>
                              <m:grow m:val="on"/>
                              <m:shp m:val="centered"/>
                              <m:ctrlPr>
                                <a:rPr lang="da-DK" i="1">
                                  <a:latin typeface="Cambria Math" panose="02040503050406030204" pitchFamily="18" charset="0"/>
                                </a:rPr>
                              </m:ctrlPr>
                            </m:dPr>
                            <m:e>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r>
                                            <a:rPr lang="en-US" b="0" i="1" smtClean="0">
                                              <a:latin typeface="Cambria Math" panose="02040503050406030204" pitchFamily="18" charset="0"/>
                                            </a:rPr>
                                            <m:t>𝑥</m:t>
                                          </m:r>
                                          <m:r>
                                            <a:rPr lang="da-DK" i="1">
                                              <a:latin typeface="Cambria Math"/>
                                            </a:rPr>
                                            <m:t>−</m:t>
                                          </m:r>
                                          <m:r>
                                            <a:rPr lang="da-DK" i="1">
                                              <a:latin typeface="Cambria Math"/>
                                              <a:ea typeface="Cambria Math"/>
                                            </a:rPr>
                                            <m:t>𝜇</m:t>
                                          </m:r>
                                        </m:num>
                                        <m:den>
                                          <m:r>
                                            <a:rPr lang="da-DK" i="1">
                                              <a:latin typeface="Cambria Math"/>
                                              <a:ea typeface="Cambria Math"/>
                                            </a:rPr>
                                            <m:t>𝜎</m:t>
                                          </m:r>
                                        </m:den>
                                      </m:f>
                                    </m:e>
                                  </m:d>
                                </m:e>
                                <m:sup>
                                  <m:r>
                                    <a:rPr lang="da-DK" i="1">
                                      <a:latin typeface="Cambria Math"/>
                                    </a:rPr>
                                    <m:t>2</m:t>
                                  </m:r>
                                </m:sup>
                              </m:sSup>
                            </m:e>
                          </m:d>
                          <m:r>
                            <a:rPr lang="da-DK" i="1">
                              <a:latin typeface="Cambria Math"/>
                            </a:rPr>
                            <m:t>𝑑</m:t>
                          </m:r>
                          <m:r>
                            <a:rPr lang="en-US" b="0" i="1" smtClean="0">
                              <a:latin typeface="Cambria Math" panose="02040503050406030204" pitchFamily="18" charset="0"/>
                            </a:rPr>
                            <m:t>𝑥</m:t>
                          </m:r>
                        </m:e>
                      </m:nary>
                    </m:oMath>
                  </m:oMathPara>
                </a14:m>
                <a:br>
                  <a:rPr lang="da-DK"/>
                </a:br>
                <a:br>
                  <a:rPr lang="da-DK"/>
                </a:br>
                <a:endParaRPr lang="da-DK"/>
              </a:p>
              <a:p>
                <a:r>
                  <a:rPr lang="da-DK"/>
                  <a:t>Der findes ikke en analytisk løsning til dette integral (heller ikke for det simplere udtryk for standard normalfordelingen), så man må bruge tabeller eller software for at løse f.eks. </a:t>
                </a: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𝑍</m:t>
                          </m:r>
                          <m:r>
                            <a:rPr lang="da-DK" b="0" i="1" smtClean="0">
                              <a:latin typeface="Cambria Math"/>
                              <a:ea typeface="Cambria Math"/>
                            </a:rPr>
                            <m:t>≤1.96</m:t>
                          </m:r>
                        </m:e>
                      </m:d>
                    </m:oMath>
                  </m:oMathPara>
                </a14:m>
                <a:endParaRPr lang="da-DK" b="0">
                  <a:ea typeface="Cambria Math"/>
                </a:endParaRPr>
              </a:p>
              <a:p>
                <a:r>
                  <a:rPr lang="da-DK"/>
                  <a:t>Tabel over den standardiserede normalfordeling </a:t>
                </a:r>
                <a14:m>
                  <m:oMathPara>
                    <m:oMathParaPr>
                      <m:jc/>
                    </m:oMathParaPr>
                    <m:oMath>
                      <m:r>
                        <a:rPr lang="da-DK" i="1" smtClean="0">
                          <a:latin typeface="Cambria Math" panose="02040503050406030204" pitchFamily="18" charset="0"/>
                        </a:rPr>
                        <m:t>𝑍</m:t>
                      </m:r>
                    </m:oMath>
                  </m:oMathPara>
                </a14:m>
                <a:r>
                  <a:rPr lang="da-DK"/>
                  <a:t> findes bagerst i bogen.</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160</a:t>
            </a:fld>
            <a:endParaRPr lang="da-DK"/>
          </a:p>
        </p:txBody>
      </p:sp>
    </p:spTree>
    <p:extLst>
      <p:ext uri="{BB962C8B-B14F-4D97-AF65-F5344CB8AC3E}">
        <p14:creationId xmlns:p14="http://schemas.microsoft.com/office/powerpoint/2010/main" val="20100662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a:t>Tabel over standard normalfordelingen </a:t>
                </a:r>
                <a14:m>
                  <m:oMathPara>
                    <m:oMathParaPr>
                      <m:jc/>
                    </m:oMathParaPr>
                    <m:oMath>
                      <m:r>
                        <a:rPr lang="en-US" i="1" smtClean="0">
                          <a:latin typeface="Cambria Math" panose="02040503050406030204" pitchFamily="18" charset="0"/>
                        </a:rPr>
                        <m:t>𝑍</m:t>
                      </m:r>
                    </m:oMath>
                  </m:oMathPara>
                </a14:m>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161</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611560" y="1179060"/>
            <a:ext cx="3589975" cy="5580000"/>
          </a:xfrm>
          <a:prstGeom prst="rect">
            <a:avLst/>
          </a:prstGeom>
        </p:spPr>
      </p:pic>
      <p:pic>
        <p:nvPicPr>
          <p:cNvPr id="6" name="Picture 5"/>
          <p:cNvPicPr>
            <a:picLocks noChangeAspect="1"/>
          </p:cNvPicPr>
          <p:nvPr/>
        </p:nvPicPr>
        <p:blipFill>
          <a:blip r:embed="rId4"/>
          <a:stretch>
            <a:fillRect/>
          </a:stretch>
        </p:blipFill>
        <p:spPr>
          <a:xfrm>
            <a:off x="5004048" y="1179060"/>
            <a:ext cx="3634089" cy="5580000"/>
          </a:xfrm>
          <a:prstGeom prst="rect">
            <a:avLst/>
          </a:prstGeom>
        </p:spPr>
      </p:pic>
      <mc:AlternateContent>
        <mc:Choice Requires="a14">
          <p:sp>
            <p:nvSpPr>
              <p:cNvPr id="3" name="Content Placeholder 2"/>
              <p:cNvSpPr>
                <a:spLocks noGrp="1"/>
              </p:cNvSpPr>
              <p:nvPr>
                <p:ph idx="1"/>
              </p:nvPr>
            </p:nvSpPr>
            <p:spPr>
              <a:xfrm>
                <a:off x="2544097" y="3284984"/>
                <a:ext cx="4044127" cy="1368152"/>
              </a:xfr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a:lstStyle/>
              <a:p>
                <a:pPr marL="0" indent="0">
                  <a:buNone/>
                </a:pPr>
                <a:r>
                  <a:rPr lang="da-DK" sz="2000"/>
                  <a:t>Tabel 3, de sidste to sider i M&amp;F: </a:t>
                </a:r>
                <a:endParaRPr lang="da-DK" sz="2000"/>
              </a:p>
              <a:p>
                <a:pPr marL="0" indent="0">
                  <a:buNone/>
                </a:pPr>
                <a:r>
                  <a:rPr lang="da-DK" sz="2000"/>
                  <a:t>Man kan slå </a:t>
                </a:r>
                <a14:m>
                  <m:oMathPara>
                    <m:oMathParaPr>
                      <m:jc/>
                    </m:oMathParaPr>
                    <m:oMath>
                      <m:r>
                        <a:rPr lang="da-DK" sz="2000" i="1">
                          <a:latin typeface="Cambria Math"/>
                        </a:rPr>
                        <m:t>𝑃</m:t>
                      </m:r>
                      <m:r>
                        <a:rPr lang="da-DK" sz="2000" i="1">
                          <a:latin typeface="Cambria Math"/>
                        </a:rPr>
                        <m:t>(</m:t>
                      </m:r>
                      <m:r>
                        <a:rPr lang="da-DK" sz="2000" i="1">
                          <a:latin typeface="Cambria Math"/>
                        </a:rPr>
                        <m:t>𝑍</m:t>
                      </m:r>
                      <m:r>
                        <a:rPr lang="da-DK" sz="2000" i="1">
                          <a:latin typeface="Cambria Math"/>
                          <a:ea typeface="Cambria Math"/>
                        </a:rPr>
                        <m:t>≤</m:t>
                      </m:r>
                      <m:r>
                        <a:rPr lang="da-DK" sz="2000" i="1">
                          <a:latin typeface="Cambria Math"/>
                          <a:ea typeface="Cambria Math"/>
                        </a:rPr>
                        <m:t>𝑧</m:t>
                      </m:r>
                      <m:r>
                        <a:rPr lang="da-DK" sz="2000" i="1">
                          <a:latin typeface="Cambria Math"/>
                          <a:ea typeface="Cambria Math"/>
                        </a:rPr>
                        <m:t>)</m:t>
                      </m:r>
                    </m:oMath>
                  </m:oMathPara>
                </a14:m>
                <a:r>
                  <a:rPr lang="da-DK" sz="2000"/>
                  <a:t> op for</a:t>
                </a:r>
                <a:br>
                  <a:rPr lang="da-DK" sz="2000"/>
                </a:br>
                <a:r>
                  <a:rPr lang="da-DK" sz="2000"/>
                  <a:t> 	</a:t>
                </a:r>
                <a14:m>
                  <m:oMathPara>
                    <m:oMathParaPr>
                      <m:jc/>
                    </m:oMathParaPr>
                    <m:oMath>
                      <m:r>
                        <a:rPr lang="da-DK" sz="2000" i="1">
                          <a:latin typeface="Cambria Math"/>
                        </a:rPr>
                        <m:t>−3.</m:t>
                      </m:r>
                      <m:r>
                        <a:rPr lang="en-US" sz="2000" i="1">
                          <a:latin typeface="Cambria Math" panose="02040503050406030204" pitchFamily="18" charset="0"/>
                        </a:rPr>
                        <m:t>4</m:t>
                      </m:r>
                      <m:r>
                        <a:rPr lang="da-DK" sz="2000" i="1">
                          <a:latin typeface="Cambria Math"/>
                        </a:rPr>
                        <m:t>0</m:t>
                      </m:r>
                      <m:r>
                        <a:rPr lang="da-DK" sz="2000" i="1">
                          <a:latin typeface="Cambria Math"/>
                          <a:ea typeface="Cambria Math"/>
                        </a:rPr>
                        <m:t>≤</m:t>
                      </m:r>
                      <m:r>
                        <a:rPr lang="da-DK" sz="2000" i="1">
                          <a:latin typeface="Cambria Math"/>
                          <a:ea typeface="Cambria Math"/>
                        </a:rPr>
                        <m:t>𝑧</m:t>
                      </m:r>
                      <m:r>
                        <a:rPr lang="da-DK" sz="2000" i="1">
                          <a:latin typeface="Cambria Math"/>
                          <a:ea typeface="Cambria Math"/>
                        </a:rPr>
                        <m:t>≤3.49</m:t>
                      </m:r>
                    </m:oMath>
                  </m:oMathPara>
                </a14:m>
                <a:r>
                  <a:rPr lang="da-DK" sz="2000"/>
                  <a:t> </a:t>
                </a:r>
                <a:br>
                  <a:rPr lang="da-DK" sz="2000"/>
                </a:br>
                <a:r>
                  <a:rPr lang="da-DK" sz="2000"/>
                  <a:t>dvs. mere end det empiriske interval</a:t>
                </a:r>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44097" y="3284984"/>
                <a:ext cx="4044127" cy="1368152"/>
              </a:xfrm>
              <a:blipFill>
                <a:blip r:embed="rId5"/>
                <a:stretch>
                  <a:fillRect/>
                </a:stretch>
              </a:blipFill>
              <a:ln>
                <a:solidFill>
                  <a:schemeClr val="accent1">
                    <a:lumMod val="75000"/>
                  </a:schemeClr>
                </a:solidFill>
              </a:ln>
              <a:effectLst>
                <a:outerShdw blurRad="50800" dist="38100" dir="2700000" algn="tl" rotWithShape="0">
                  <a:prstClr val="black">
                    <a:alpha val="40000"/>
                  </a:prstClr>
                </a:outerShdw>
              </a:effectLst>
            </p:spPr>
            <p:txBody>
              <a:bodyPr/>
              <a:lstStyle/>
              <a:p>
                <a:r>
                  <a:rPr lang="en-GB">
                    <a:noFill/>
                  </a:rPr>
                  <a:t> </a:t>
                </a:r>
              </a:p>
            </p:txBody>
          </p:sp>
        </mc:Fallback>
      </mc:AlternateContent>
    </p:spTree>
    <p:extLst>
      <p:ext uri="{BB962C8B-B14F-4D97-AF65-F5344CB8AC3E}">
        <p14:creationId xmlns:p14="http://schemas.microsoft.com/office/powerpoint/2010/main" val="1306429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Tabel over standard normalfordelingen </a:t>
                </a:r>
                <a14:m>
                  <m:oMathPara>
                    <m:oMathParaPr>
                      <m:jc/>
                    </m:oMathParaPr>
                    <m:oMath>
                      <m:r>
                        <a:rPr lang="da-DK" i="1" smtClean="0">
                          <a:latin typeface="Cambria Math" panose="02040503050406030204" pitchFamily="18" charset="0"/>
                        </a:rPr>
                        <m:t>𝑍</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179512" y="1268760"/>
                <a:ext cx="4536504" cy="5472608"/>
              </a:xfrm>
            </p:spPr>
            <p:txBody>
              <a:bodyPr/>
              <a:lstStyle/>
              <a:p>
                <a:r>
                  <a:rPr lang="da-DK" sz="2000"/>
                  <a:t>F.eks.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𝑍</m:t>
                          </m:r>
                          <m:r>
                            <a:rPr lang="da-DK" sz="2000" b="0" i="1" smtClean="0">
                              <a:latin typeface="Cambria Math"/>
                              <a:ea typeface="Cambria Math"/>
                            </a:rPr>
                            <m:t>≤1.96</m:t>
                          </m:r>
                        </m:e>
                      </m:d>
                    </m:oMath>
                  </m:oMathPara>
                </a14:m>
                <a:endParaRPr lang="da-DK" sz="2000" b="0" i="1">
                  <a:latin typeface="Cambria Math"/>
                  <a:ea typeface="Cambria Math"/>
                </a:endParaRPr>
              </a:p>
              <a:p>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𝑍</m:t>
                          </m:r>
                          <m:r>
                            <a:rPr lang="da-DK" sz="2000" b="0" i="1" smtClean="0">
                              <a:latin typeface="Cambria Math"/>
                              <a:ea typeface="Cambria Math"/>
                            </a:rPr>
                            <m:t>≤1.96</m:t>
                          </m:r>
                        </m:e>
                      </m:d>
                    </m:oMath>
                  </m:oMathPara>
                </a14:m>
                <a:r>
                  <a:rPr lang="da-DK" sz="2000" b="0" i="1">
                    <a:latin typeface="Cambria Math"/>
                    <a:ea typeface="Cambria Math"/>
                  </a:rPr>
                  <a:t> </a:t>
                </a:r>
                <a:br>
                  <a:rPr lang="da-DK" sz="2000" b="0" i="1">
                    <a:latin typeface="Cambria Math"/>
                    <a:ea typeface="Cambria Math"/>
                  </a:rPr>
                </a:br>
                <a:r>
                  <a:rPr lang="da-DK" sz="2000" b="0" i="1">
                    <a:latin typeface="Cambria Math"/>
                    <a:ea typeface="Cambria Math"/>
                  </a:rPr>
                  <a:t> 	</a:t>
                </a:r>
                <a14:m>
                  <m:oMathPara>
                    <m:oMathParaPr>
                      <m:jc/>
                    </m:oMathParaPr>
                    <m:oMath>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𝑍</m:t>
                          </m:r>
                          <m:r>
                            <a:rPr lang="da-DK" sz="2000" b="0" i="1" smtClean="0">
                              <a:latin typeface="Cambria Math"/>
                              <a:ea typeface="Cambria Math"/>
                            </a:rPr>
                            <m:t>≤</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1.9+0.06</m:t>
                              </m:r>
                            </m:e>
                          </m:d>
                        </m:e>
                      </m:d>
                    </m:oMath>
                  </m:oMathPara>
                </a14:m>
                <a:r>
                  <a:rPr lang="da-DK" sz="2000" b="0" i="1">
                    <a:latin typeface="Cambria Math"/>
                    <a:ea typeface="Cambria Math"/>
                  </a:rPr>
                  <a:t> </a:t>
                </a:r>
                <a:br>
                  <a:rPr lang="da-DK" sz="2000" b="0" i="1">
                    <a:latin typeface="Cambria Math"/>
                    <a:ea typeface="Cambria Math"/>
                  </a:rPr>
                </a:br>
                <a:r>
                  <a:rPr lang="da-DK" sz="2000" b="0" i="1">
                    <a:latin typeface="Cambria Math"/>
                    <a:ea typeface="Cambria Math"/>
                  </a:rPr>
                  <a:t> 	</a:t>
                </a:r>
                <a14:m>
                  <m:oMathPara>
                    <m:oMathParaPr>
                      <m:jc/>
                    </m:oMathParaPr>
                    <m:oMath>
                      <m:r>
                        <a:rPr lang="da-DK" sz="2000" b="0" i="1" smtClean="0">
                          <a:latin typeface="Cambria Math"/>
                          <a:ea typeface="Cambria Math"/>
                        </a:rPr>
                        <m:t>=0.975. </m:t>
                      </m:r>
                    </m:oMath>
                  </m:oMathPara>
                </a14:m>
                <a:r>
                  <a:rPr lang="da-DK" sz="200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9512" y="1268760"/>
                <a:ext cx="4536504" cy="5472608"/>
              </a:xfrm>
              <a:blipFill>
                <a:blip r:embed="rId4"/>
                <a:stretch>
                  <a:fillRect l="-1208" t="-557"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162</a:t>
            </a:fld>
            <a:endParaRPr lang="da-DK"/>
          </a:p>
        </p:txBody>
      </p:sp>
      <p:pic>
        <p:nvPicPr>
          <p:cNvPr id="9" name="Picture 8"/>
          <p:cNvPicPr>
            <a:picLocks noChangeAspect="1"/>
          </p:cNvPicPr>
          <p:nvPr/>
        </p:nvPicPr>
        <p:blipFill>
          <a:blip r:embed="rId5"/>
          <a:stretch>
            <a:fillRect/>
          </a:stretch>
        </p:blipFill>
        <p:spPr>
          <a:xfrm>
            <a:off x="5004048" y="1179060"/>
            <a:ext cx="3634089" cy="5580000"/>
          </a:xfrm>
          <a:prstGeom prst="rect">
            <a:avLst/>
          </a:prstGeom>
        </p:spPr>
      </p:pic>
      <p:sp>
        <p:nvSpPr>
          <p:cNvPr id="5" name="Rounded Rectangle 4"/>
          <p:cNvSpPr/>
          <p:nvPr/>
        </p:nvSpPr>
        <p:spPr>
          <a:xfrm>
            <a:off x="5004048" y="4363784"/>
            <a:ext cx="3634090" cy="180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 name="Rounded Rectangle 6"/>
          <p:cNvSpPr/>
          <p:nvPr/>
        </p:nvSpPr>
        <p:spPr>
          <a:xfrm rot="16200000">
            <a:off x="5282748" y="4005064"/>
            <a:ext cx="4392489" cy="36004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pic>
        <p:nvPicPr>
          <p:cNvPr id="6" name="Picture 5"/>
          <p:cNvPicPr>
            <a:picLocks noChangeAspect="1"/>
          </p:cNvPicPr>
          <p:nvPr/>
        </p:nvPicPr>
        <p:blipFill>
          <a:blip r:embed="rId6"/>
          <a:stretch>
            <a:fillRect/>
          </a:stretch>
        </p:blipFill>
        <p:spPr>
          <a:xfrm>
            <a:off x="291273" y="5085184"/>
            <a:ext cx="6267846" cy="1368152"/>
          </a:xfrm>
          <a:prstGeom prst="rect">
            <a:avLst/>
          </a:prstGeom>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00894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5.5, s. 141</a:t>
            </a:r>
            <a:endParaRPr lang="en-GB"/>
          </a:p>
        </p:txBody>
      </p:sp>
      <mc:AlternateContent>
        <mc:Choice Requires="a14">
          <p:sp>
            <p:nvSpPr>
              <p:cNvPr id="3" name="Content Placeholder 2"/>
              <p:cNvSpPr>
                <a:spLocks noGrp="1"/>
              </p:cNvSpPr>
              <p:nvPr>
                <p:ph idx="1"/>
              </p:nvPr>
            </p:nvSpPr>
            <p:spPr/>
            <p:txBody>
              <a:bodyPr/>
              <a:lstStyle/>
              <a:p>
                <a:pPr marL="0" indent="0">
                  <a:buNone/>
                </a:pPr>
                <a:r>
                  <a:rPr lang="en-US"/>
                  <a:t>Bestem sandsynligheden for, at en stokastisk variabel, der følger standard normalfordelingen vil antage en værdi i disse intervaller:</a:t>
                </a:r>
              </a:p>
              <a:p>
                <a:pPr marL="457200" indent="-457200">
                  <a:buFont typeface="+mj-lt"/>
                  <a:buAutoNum type="alphaLcParenR"/>
                </a:pPr>
                <a:r>
                  <a:rPr lang="en-US"/>
                  <a:t>Mellem </a:t>
                </a:r>
                <a14:m>
                  <m:oMathPara>
                    <m:oMathParaPr>
                      <m:jc/>
                    </m:oMathParaPr>
                    <m:oMath>
                      <m:r>
                        <a:rPr lang="en-US" i="1" smtClean="0">
                          <a:latin typeface="Cambria Math" panose="02040503050406030204" pitchFamily="18" charset="0"/>
                        </a:rPr>
                        <m:t>0.87</m:t>
                      </m:r>
                    </m:oMath>
                  </m:oMathPara>
                </a14:m>
                <a:r>
                  <a:rPr lang="en-US"/>
                  <a:t> og </a:t>
                </a:r>
                <a14:m>
                  <m:oMathPara>
                    <m:oMathParaPr>
                      <m:jc/>
                    </m:oMathParaPr>
                    <m:oMath>
                      <m:r>
                        <a:rPr lang="en-US" i="1" smtClean="0">
                          <a:latin typeface="Cambria Math" panose="02040503050406030204" pitchFamily="18" charset="0"/>
                        </a:rPr>
                        <m:t>1.28</m:t>
                      </m:r>
                    </m:oMath>
                  </m:oMathPara>
                </a14:m>
                <a:endParaRPr lang="en-US"/>
              </a:p>
              <a:p>
                <a:pPr marL="457200" indent="-457200">
                  <a:buFont typeface="+mj-lt"/>
                  <a:buAutoNum type="alphaLcParenR"/>
                </a:pPr>
                <a:r>
                  <a:rPr lang="en-US"/>
                  <a:t>Mellem </a:t>
                </a:r>
                <a14:m>
                  <m:oMathPara>
                    <m:oMathParaPr>
                      <m:jc/>
                    </m:oMathParaPr>
                    <m:oMath>
                      <m:r>
                        <a:rPr lang="en-US" i="1" smtClean="0">
                          <a:latin typeface="Cambria Math" panose="02040503050406030204" pitchFamily="18" charset="0"/>
                        </a:rPr>
                        <m:t>−0.34</m:t>
                      </m:r>
                    </m:oMath>
                  </m:oMathPara>
                </a14:m>
                <a:r>
                  <a:rPr lang="en-US"/>
                  <a:t> og </a:t>
                </a:r>
                <a14:m>
                  <m:oMathPara>
                    <m:oMathParaPr>
                      <m:jc/>
                    </m:oMathParaPr>
                    <m:oMath>
                      <m:r>
                        <a:rPr lang="en-US" i="1" smtClean="0">
                          <a:latin typeface="Cambria Math" panose="02040503050406030204" pitchFamily="18" charset="0"/>
                        </a:rPr>
                        <m:t>0.62</m:t>
                      </m:r>
                    </m:oMath>
                  </m:oMathPara>
                </a14:m>
                <a:endParaRPr lang="en-US"/>
              </a:p>
              <a:p>
                <a:pPr marL="457200" indent="-457200">
                  <a:buFont typeface="+mj-lt"/>
                  <a:buAutoNum type="alphaLcParenR"/>
                </a:pPr>
                <a:r>
                  <a:rPr lang="en-US"/>
                  <a:t>Over </a:t>
                </a:r>
                <a14:m>
                  <m:oMathPara>
                    <m:oMathParaPr>
                      <m:jc/>
                    </m:oMathParaPr>
                    <m:oMath>
                      <m:r>
                        <a:rPr lang="en-US" i="1" smtClean="0">
                          <a:latin typeface="Cambria Math" panose="02040503050406030204" pitchFamily="18" charset="0"/>
                        </a:rPr>
                        <m:t>0.85</m:t>
                      </m:r>
                    </m:oMath>
                  </m:oMathPara>
                </a14:m>
                <a:r>
                  <a:rPr lang="en-US"/>
                  <a:t> </a:t>
                </a:r>
              </a:p>
              <a:p>
                <a:pPr marL="457200" indent="-457200">
                  <a:buFont typeface="+mj-lt"/>
                  <a:buAutoNum type="alphaLcParenR"/>
                </a:pPr>
                <a:r>
                  <a:rPr lang="en-US"/>
                  <a:t>Over </a:t>
                </a:r>
                <a14:m>
                  <m:oMathPara>
                    <m:oMathParaPr>
                      <m:jc/>
                    </m:oMathParaPr>
                    <m:oMath>
                      <m:r>
                        <a:rPr lang="en-US" i="1" smtClean="0">
                          <a:latin typeface="Cambria Math" panose="02040503050406030204" pitchFamily="18" charset="0"/>
                        </a:rPr>
                        <m:t>−0.65</m:t>
                      </m:r>
                    </m:oMath>
                  </m:oMathPara>
                </a14:m>
                <a:endParaRPr lang="en-US"/>
              </a:p>
              <a:p>
                <a:pPr marL="0" indent="0">
                  <a:buNone/>
                </a:pPr>
                <a:endParaRPr lang="en-US"/>
              </a:p>
              <a:p>
                <a:pPr marL="457200" indent="-457200">
                  <a:buFont typeface="+mj-lt"/>
                  <a:buAutoNum type="alphaLcParenR"/>
                </a:pPr>
                <a:r>
                  <a:rPr lang="en-US"/>
                  <a:t>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0.87&lt;</m:t>
                          </m:r>
                          <m:r>
                            <a:rPr lang="en-US" b="0" i="1" smtClean="0">
                              <a:latin typeface="Cambria Math" panose="02040503050406030204" pitchFamily="18" charset="0"/>
                            </a:rPr>
                            <m:t>𝑍</m:t>
                          </m:r>
                          <m:r>
                            <a:rPr lang="en-US" b="0" i="1" smtClean="0">
                              <a:latin typeface="Cambria Math" panose="02040503050406030204" pitchFamily="18" charset="0"/>
                            </a:rPr>
                            <m:t>&lt;1.28</m:t>
                          </m:r>
                        </m:e>
                      </m:d>
                    </m:oMath>
                  </m:oMathPara>
                </a14:m>
                <a:br>
                  <a:rPr lang="en-US" b="0" i="1">
                    <a:latin typeface="Cambria Math" panose="02040503050406030204" pitchFamily="18" charset="0"/>
                  </a:rPr>
                </a:br>
                <a:r>
                  <a:rPr lang="en-US" b="0" i="1">
                    <a:latin typeface="Cambria Math" panose="02040503050406030204" pitchFamily="18" charset="0"/>
                  </a:rPr>
                  <a:t> 	</a:t>
                </a:r>
                <a14:m>
                  <m:oMathPara>
                    <m:oMathParaPr>
                      <m:jc/>
                    </m:oMathParaPr>
                    <m:oMath>
                      <m:r>
                        <a:rPr lang="en-US" b="0" i="1" smtClean="0">
                          <a:latin typeface="Cambria Math" panose="02040503050406030204" pitchFamily="18" charset="0"/>
                        </a:rPr>
                        <m:t>=</m:t>
                      </m:r>
                      <m:r>
                        <a:rPr lang="en-US" b="0" i="1" smtClean="0">
                          <a:latin typeface="Cambria Math" panose="02040503050406030204" pitchFamily="18" charset="0"/>
                        </a:rPr>
                        <m:t>𝐹</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1.28</m:t>
                          </m:r>
                        </m:e>
                      </m:d>
                      <m:r>
                        <a:rPr lang="en-US" b="0" i="1" smtClean="0">
                          <a:latin typeface="Cambria Math" panose="02040503050406030204" pitchFamily="18" charset="0"/>
                        </a:rPr>
                        <m:t>−</m:t>
                      </m:r>
                      <m:r>
                        <a:rPr lang="en-US" b="0" i="1" smtClean="0">
                          <a:latin typeface="Cambria Math" panose="02040503050406030204" pitchFamily="18" charset="0"/>
                        </a:rPr>
                        <m:t>𝐹</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0.87</m:t>
                          </m:r>
                        </m:e>
                      </m:d>
                    </m:oMath>
                  </m:oMathPara>
                </a14:m>
                <a:r>
                  <a:rPr lang="en-US" b="0" i="1">
                    <a:latin typeface="Cambria Math" panose="02040503050406030204" pitchFamily="18" charset="0"/>
                  </a:rPr>
                  <a:t> </a:t>
                </a:r>
                <a:br>
                  <a:rPr lang="en-US" b="0" i="1">
                    <a:latin typeface="Cambria Math" panose="02040503050406030204" pitchFamily="18" charset="0"/>
                  </a:rPr>
                </a:br>
                <a:r>
                  <a:rPr lang="en-US" b="0" i="1">
                    <a:latin typeface="Cambria Math" panose="02040503050406030204" pitchFamily="18" charset="0"/>
                  </a:rPr>
                  <a:t> 	</a:t>
                </a:r>
                <a14:m>
                  <m:oMathPara>
                    <m:oMathParaPr>
                      <m:jc/>
                    </m:oMathParaPr>
                    <m:oMath>
                      <m:r>
                        <a:rPr lang="en-US" b="0" i="1" smtClean="0">
                          <a:latin typeface="Cambria Math" panose="02040503050406030204" pitchFamily="18" charset="0"/>
                        </a:rPr>
                        <m:t>=0.8997−0.8078</m:t>
                      </m:r>
                    </m:oMath>
                  </m:oMathPara>
                </a14:m>
                <a:r>
                  <a:rPr lang="en-US" b="0" i="1">
                    <a:latin typeface="Cambria Math" panose="02040503050406030204" pitchFamily="18" charset="0"/>
                  </a:rPr>
                  <a:t> </a:t>
                </a:r>
                <a:br>
                  <a:rPr lang="en-US" b="0" i="1">
                    <a:latin typeface="Cambria Math" panose="02040503050406030204" pitchFamily="18" charset="0"/>
                  </a:rPr>
                </a:br>
                <a:r>
                  <a:rPr lang="en-US" b="0" i="1">
                    <a:latin typeface="Cambria Math" panose="02040503050406030204" pitchFamily="18" charset="0"/>
                  </a:rPr>
                  <a:t> 	</a:t>
                </a:r>
                <a14:m>
                  <m:oMathPara>
                    <m:oMathParaPr>
                      <m:jc/>
                    </m:oMathParaPr>
                    <m:oMath>
                      <m:r>
                        <a:rPr lang="en-US" b="0" i="1" smtClean="0">
                          <a:latin typeface="Cambria Math" panose="02040503050406030204" pitchFamily="18" charset="0"/>
                        </a:rPr>
                        <m:t>=0.0919</m:t>
                      </m:r>
                    </m:oMath>
                  </m:oMathPara>
                </a14:m>
                <a:r>
                  <a:rPr lang="en-GB"/>
                  <a:t> </a:t>
                </a:r>
              </a:p>
              <a:p>
                <a:pPr marL="457200" indent="-457200">
                  <a:buFont typeface="+mj-lt"/>
                  <a:buAutoNum type="alphaLcParenR" startAt="4"/>
                </a:pPr>
                <a:r>
                  <a:rPr lang="en-US"/>
                  <a:t>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−0.65</m:t>
                          </m:r>
                        </m:e>
                      </m:d>
                      <m:r>
                        <m:rPr>
                          <m:sty m:val="p"/>
                        </m:rPr>
                        <a:rPr lang="en-US" b="0" i="0"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𝑍</m:t>
                          </m:r>
                          <m:r>
                            <a:rPr lang="en-US" b="0" i="1" smtClean="0">
                              <a:latin typeface="Cambria Math" panose="02040503050406030204" pitchFamily="18" charset="0"/>
                            </a:rPr>
                            <m:t>&lt;</m:t>
                          </m:r>
                          <m:r>
                            <a:rPr lang="en-US" i="1">
                              <a:latin typeface="Cambria Math" panose="02040503050406030204" pitchFamily="18" charset="0"/>
                              <a:ea typeface="Cambria Math" panose="02040503050406030204" pitchFamily="18" charset="0"/>
                            </a:rPr>
                            <m:t>−0.65</m:t>
                          </m:r>
                        </m:e>
                      </m:d>
                    </m:oMath>
                  </m:oMathPara>
                </a14:m>
                <a:br>
                  <a:rPr lang="en-US" i="1">
                    <a:latin typeface="Cambria Math" panose="02040503050406030204" pitchFamily="18" charset="0"/>
                    <a:ea typeface="Cambria Math" panose="02040503050406030204" pitchFamily="18" charset="0"/>
                  </a:rPr>
                </a:br>
                <a:r>
                  <a:rPr lang="en-US" i="1">
                    <a:latin typeface="Cambria Math" panose="02040503050406030204" pitchFamily="18" charset="0"/>
                    <a:ea typeface="Cambria Math" panose="02040503050406030204" pitchFamily="18" charset="0"/>
                  </a:rPr>
                  <a:t> 	</a:t>
                </a:r>
                <a14:m>
                  <m:oMathPara>
                    <m:oMathParaPr>
                      <m:jc/>
                    </m:oMathParaPr>
                    <m:oMath>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𝐹</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−0.65</m:t>
                          </m:r>
                        </m:e>
                      </m:d>
                    </m:oMath>
                  </m:oMathPara>
                </a14:m>
                <a:r>
                  <a:rPr lang="en-US" b="0" i="1">
                    <a:latin typeface="Cambria Math" panose="02040503050406030204" pitchFamily="18" charset="0"/>
                    <a:ea typeface="Cambria Math" panose="02040503050406030204" pitchFamily="18" charset="0"/>
                  </a:rPr>
                  <a:t> </a:t>
                </a:r>
                <a:br>
                  <a:rPr lang="en-US" b="0" i="1">
                    <a:latin typeface="Cambria Math" panose="02040503050406030204" pitchFamily="18" charset="0"/>
                    <a:ea typeface="Cambria Math" panose="02040503050406030204" pitchFamily="18" charset="0"/>
                  </a:rPr>
                </a:br>
                <a:r>
                  <a:rPr lang="en-US" b="0" i="1">
                    <a:latin typeface="Cambria Math" panose="02040503050406030204" pitchFamily="18" charset="0"/>
                    <a:ea typeface="Cambria Math" panose="02040503050406030204" pitchFamily="18" charset="0"/>
                  </a:rPr>
                  <a:t> 	</a:t>
                </a:r>
                <a14:m>
                  <m:oMathPara>
                    <m:oMathParaPr>
                      <m:jc/>
                    </m:oMathParaPr>
                    <m:oMath>
                      <m:r>
                        <a:rPr lang="en-US" b="0" i="1" smtClean="0">
                          <a:latin typeface="Cambria Math" panose="02040503050406030204" pitchFamily="18" charset="0"/>
                          <a:ea typeface="Cambria Math" panose="02040503050406030204" pitchFamily="18" charset="0"/>
                        </a:rPr>
                        <m:t>=1−0.2578=0.7422</m:t>
                      </m:r>
                    </m:oMath>
                  </m:oMathPara>
                </a14:m>
                <a:r>
                  <a:rPr lang="en-GB"/>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163</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868144" y="2509428"/>
            <a:ext cx="2752725" cy="1981200"/>
          </a:xfrm>
          <a:prstGeom prst="rect">
            <a:avLst/>
          </a:prstGeom>
        </p:spPr>
      </p:pic>
      <p:pic>
        <p:nvPicPr>
          <p:cNvPr id="6" name="Picture 5"/>
          <p:cNvPicPr>
            <a:picLocks noChangeAspect="1"/>
          </p:cNvPicPr>
          <p:nvPr/>
        </p:nvPicPr>
        <p:blipFill>
          <a:blip r:embed="rId4"/>
          <a:stretch>
            <a:fillRect/>
          </a:stretch>
        </p:blipFill>
        <p:spPr>
          <a:xfrm>
            <a:off x="5868144" y="4509120"/>
            <a:ext cx="2771775" cy="2000250"/>
          </a:xfrm>
          <a:prstGeom prst="rect">
            <a:avLst/>
          </a:prstGeom>
        </p:spPr>
      </p:pic>
    </p:spTree>
    <p:extLst>
      <p:ext uri="{BB962C8B-B14F-4D97-AF65-F5344CB8AC3E}">
        <p14:creationId xmlns:p14="http://schemas.microsoft.com/office/powerpoint/2010/main" val="4227102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dur="1"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Beregning af sandsynligheder med </a:t>
            </a:r>
            <a:r>
              <a:rPr lang="da-DK" i="1"/>
              <a:t>N</a:t>
            </a:r>
            <a:r>
              <a:rPr lang="da-DK"/>
              <a:t>(0,1)</a:t>
            </a:r>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a:t>Vi er ofte interesserede i at finde den værdi af </a:t>
                </a:r>
                <a:r>
                  <a:rPr lang="da-DK" i="1"/>
                  <a:t>Z</a:t>
                </a:r>
                <a:r>
                  <a:rPr lang="da-DK"/>
                  <a:t>, som giver et bestemt areal ude i halerne </a:t>
                </a:r>
              </a:p>
              <a:p>
                <a:r>
                  <a:rPr lang="da-DK"/>
                  <a:t>Lad os sige, at vi gerne vil finde den værdi af </a:t>
                </a:r>
                <a:r>
                  <a:rPr lang="da-DK" i="1"/>
                  <a:t>Z</a:t>
                </a:r>
                <a:r>
                  <a:rPr lang="da-DK"/>
                  <a:t>, som gør, at arealet af højre hale er </a:t>
                </a:r>
                <a14:m>
                  <m:oMathPara>
                    <m:oMathParaPr>
                      <m:jc/>
                    </m:oMathParaPr>
                    <m:oMath>
                      <m:r>
                        <a:rPr lang="da-DK" i="1" smtClean="0">
                          <a:latin typeface="Cambria Math"/>
                          <a:ea typeface="Cambria Math"/>
                        </a:rPr>
                        <m:t>𝛼</m:t>
                      </m:r>
                    </m:oMath>
                  </m:oMathPara>
                </a14:m>
                <a:r>
                  <a:rPr lang="da-DK"/>
                  <a:t>. Lad os kalde denne værdi af </a:t>
                </a:r>
                <a:r>
                  <a:rPr lang="da-DK" i="1"/>
                  <a:t>Z</a:t>
                </a:r>
                <a:r>
                  <a:rPr lang="da-DK"/>
                  <a:t> for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𝑧</m:t>
                          </m:r>
                        </m:e>
                        <m:sub>
                          <m:r>
                            <a:rPr lang="da-DK" i="1" smtClean="0">
                              <a:latin typeface="Cambria Math"/>
                              <a:ea typeface="Cambria Math"/>
                            </a:rPr>
                            <m:t>𝛼</m:t>
                          </m:r>
                        </m:sub>
                      </m:sSub>
                    </m:oMath>
                  </m:oMathPara>
                </a14:m>
                <a:endParaRPr lang="da-DK"/>
              </a:p>
              <a:p>
                <a:pPr marL="0" indent="0">
                  <a:buNone/>
                </a:pPr>
                <a:r>
                  <a:rPr lang="da-DK" sz="1200"/>
                  <a:t>  </a:t>
                </a:r>
                <a:br>
                  <a:rPr lang="da-DK"/>
                </a:br>
                <a:r>
                  <a:rPr lang="da-DK" sz="1200"/>
                  <a:t>  </a:t>
                </a:r>
                <a:r>
                  <a:rPr lang="da-DK"/>
                  <a:t> 	</a:t>
                </a: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𝑍</m:t>
                          </m:r>
                          <m:r>
                            <a:rPr lang="da-DK" b="0" i="1" smtClean="0">
                              <a:latin typeface="Cambria Math"/>
                            </a:rPr>
                            <m:t>&gt;</m:t>
                          </m:r>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m:rPr>
                          <m:sty m:val="p"/>
                        </m:rPr>
                        <a:rPr lang="da-DK" b="0" i="0" smtClean="0">
                          <a:latin typeface="Cambria Math"/>
                          <a:ea typeface="Cambria Math"/>
                        </a:rPr>
                        <m:t>=</m:t>
                      </m:r>
                      <m:r>
                        <a:rPr lang="da-DK" i="1">
                          <a:latin typeface="Cambria Math"/>
                          <a:ea typeface="Cambria Math"/>
                        </a:rPr>
                        <m:t>𝛼</m:t>
                      </m:r>
                      <m:r>
                        <a:rPr lang="da-DK" b="0" i="1" smtClean="0">
                          <a:latin typeface="Cambria Math"/>
                          <a:ea typeface="Cambria Math"/>
                        </a:rPr>
                        <m:t>  </m:t>
                      </m:r>
                      <m:groupChr>
                        <m:groupChrPr>
                          <m:chr m:val="⇒"/>
                          <m:pos m:val="top"/>
                          <m:vertJc m:val="bot"/>
                          <m:ctrlPr>
                            <a:rPr lang="da-DK" b="0" i="1" smtClean="0">
                              <a:latin typeface="Cambria Math" panose="02040503050406030204" pitchFamily="18" charset="0"/>
                              <a:ea typeface="Cambria Math"/>
                            </a:rPr>
                          </m:ctrlPr>
                        </m:groupChrPr>
                        <m:e>
                          <m:r>
                            <a:rPr lang="en-US" b="0" i="1" smtClean="0">
                              <a:latin typeface="Cambria Math" panose="02040503050406030204" pitchFamily="18" charset="0"/>
                              <a:ea typeface="Cambria Math"/>
                            </a:rPr>
                            <m:t> </m:t>
                          </m:r>
                        </m:e>
                      </m:groupChr>
                    </m:oMath>
                  </m:oMathPara>
                </a14:m>
                <a:r>
                  <a:rPr lang="da-DK"/>
                  <a:t> </a:t>
                </a:r>
                <a:br>
                  <a:rPr lang="da-DK"/>
                </a:br>
                <a:r>
                  <a:rPr lang="da-DK"/>
                  <a:t> 	</a:t>
                </a:r>
                <a14:m>
                  <m:oMathPara>
                    <m:oMathParaPr>
                      <m:jc/>
                    </m:oMathParaPr>
                    <m:oMath>
                      <m:r>
                        <m:rPr>
                          <m:sty m:val="p"/>
                        </m:rPr>
                        <a:rPr lang="da-DK" b="0" i="0" smtClean="0">
                          <a:latin typeface="Cambria Math"/>
                        </a:rPr>
                        <m:t>1−</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𝑍</m:t>
                          </m:r>
                          <m:r>
                            <a:rPr lang="da-DK" i="1" smtClean="0">
                              <a:latin typeface="Cambria Math"/>
                              <a:ea typeface="Cambria Math"/>
                            </a:rPr>
                            <m:t>≤</m:t>
                          </m:r>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m:rPr>
                          <m:sty m:val="p"/>
                        </m:rPr>
                        <a:rPr lang="da-DK">
                          <a:latin typeface="Cambria Math"/>
                          <a:ea typeface="Cambria Math"/>
                        </a:rPr>
                        <m:t>=</m:t>
                      </m:r>
                      <m:r>
                        <a:rPr lang="da-DK" i="1">
                          <a:latin typeface="Cambria Math"/>
                          <a:ea typeface="Cambria Math"/>
                        </a:rPr>
                        <m:t>𝛼</m:t>
                      </m:r>
                      <m:r>
                        <a:rPr lang="da-DK" i="1">
                          <a:latin typeface="Cambria Math"/>
                          <a:ea typeface="Cambria Math"/>
                        </a:rPr>
                        <m:t>  </m:t>
                      </m:r>
                      <m:groupChr>
                        <m:groupChrPr>
                          <m:chr m:val="⇒"/>
                          <m:pos m:val="top"/>
                          <m:vertJc m:val="bot"/>
                          <m:ctrlPr>
                            <a:rPr lang="da-DK" i="1">
                              <a:latin typeface="Cambria Math" panose="02040503050406030204" pitchFamily="18" charset="0"/>
                              <a:ea typeface="Cambria Math"/>
                            </a:rPr>
                          </m:ctrlPr>
                        </m:groupChrPr>
                        <m:e>
                          <m:r>
                            <a:rPr lang="en-US" b="0" i="1" smtClean="0">
                              <a:latin typeface="Cambria Math" panose="02040503050406030204" pitchFamily="18" charset="0"/>
                              <a:ea typeface="Cambria Math"/>
                            </a:rPr>
                            <m:t> </m:t>
                          </m:r>
                        </m:e>
                      </m:groupChr>
                    </m:oMath>
                  </m:oMathPara>
                </a14:m>
                <a:br>
                  <a:rPr lang="da-DK"/>
                </a:br>
                <a:r>
                  <a:rPr lang="da-DK"/>
                  <a:t>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𝑍</m:t>
                          </m:r>
                          <m:r>
                            <a:rPr lang="da-DK" i="1" smtClean="0">
                              <a:latin typeface="Cambria Math"/>
                              <a:ea typeface="Cambria Math"/>
                            </a:rPr>
                            <m:t>≤</m:t>
                          </m:r>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m:rPr>
                          <m:sty m:val="p"/>
                        </m:rPr>
                        <a:rPr lang="da-DK">
                          <a:latin typeface="Cambria Math"/>
                          <a:ea typeface="Cambria Math"/>
                        </a:rPr>
                        <m:t>=</m:t>
                      </m:r>
                      <m:r>
                        <a:rPr lang="da-DK" b="0" i="1" smtClean="0">
                          <a:latin typeface="Cambria Math"/>
                          <a:ea typeface="Cambria Math"/>
                        </a:rPr>
                        <m:t>1−</m:t>
                      </m:r>
                      <m:r>
                        <a:rPr lang="da-DK" i="1">
                          <a:latin typeface="Cambria Math"/>
                          <a:ea typeface="Cambria Math"/>
                        </a:rPr>
                        <m:t>𝛼</m:t>
                      </m:r>
                      <m:r>
                        <a:rPr lang="da-DK" i="1">
                          <a:latin typeface="Cambria Math"/>
                          <a:ea typeface="Cambria Math"/>
                        </a:rPr>
                        <m:t>  </m:t>
                      </m:r>
                      <m:groupChr>
                        <m:groupChrPr>
                          <m:chr m:val="⇒"/>
                          <m:pos m:val="top"/>
                          <m:vertJc m:val="bot"/>
                          <m:ctrlPr>
                            <a:rPr lang="da-DK" i="1">
                              <a:latin typeface="Cambria Math" panose="02040503050406030204" pitchFamily="18" charset="0"/>
                              <a:ea typeface="Cambria Math"/>
                            </a:rPr>
                          </m:ctrlPr>
                        </m:groupChrPr>
                        <m:e>
                          <m:r>
                            <a:rPr lang="en-US" b="0" i="1" smtClean="0">
                              <a:latin typeface="Cambria Math" panose="02040503050406030204" pitchFamily="18" charset="0"/>
                              <a:ea typeface="Cambria Math"/>
                            </a:rPr>
                            <m:t> </m:t>
                          </m:r>
                        </m:e>
                      </m:groupChr>
                    </m:oMath>
                  </m:oMathPara>
                </a14:m>
                <a:br>
                  <a:rPr lang="da-DK"/>
                </a:br>
                <a:r>
                  <a:rPr lang="da-DK"/>
                  <a:t> 	</a:t>
                </a:r>
                <a14:m>
                  <m:oMathPara>
                    <m:oMathParaPr>
                      <m:jc/>
                    </m:oMathParaPr>
                    <m:oMath>
                      <m:r>
                        <a:rPr lang="da-DK" b="0" i="1" smtClean="0">
                          <a:latin typeface="Cambria Math"/>
                        </a:rPr>
                        <m:t>𝐹</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m:rPr>
                          <m:sty m:val="p"/>
                        </m:rPr>
                        <a:rPr lang="da-DK">
                          <a:latin typeface="Cambria Math"/>
                          <a:ea typeface="Cambria Math"/>
                        </a:rPr>
                        <m:t>=</m:t>
                      </m:r>
                      <m:r>
                        <a:rPr lang="da-DK" b="0" i="1" smtClean="0">
                          <a:latin typeface="Cambria Math"/>
                          <a:ea typeface="Cambria Math"/>
                        </a:rPr>
                        <m:t>1−</m:t>
                      </m:r>
                      <m:r>
                        <a:rPr lang="da-DK" i="1">
                          <a:latin typeface="Cambria Math"/>
                          <a:ea typeface="Cambria Math"/>
                        </a:rPr>
                        <m:t>𝛼</m:t>
                      </m:r>
                      <m:r>
                        <a:rPr lang="da-DK" i="1">
                          <a:latin typeface="Cambria Math"/>
                          <a:ea typeface="Cambria Math"/>
                        </a:rPr>
                        <m:t>  </m:t>
                      </m:r>
                      <m:groupChr>
                        <m:groupChrPr>
                          <m:chr m:val="⇒"/>
                          <m:pos m:val="top"/>
                          <m:vertJc m:val="bot"/>
                          <m:ctrlPr>
                            <a:rPr lang="da-DK" i="1">
                              <a:latin typeface="Cambria Math" panose="02040503050406030204" pitchFamily="18" charset="0"/>
                              <a:ea typeface="Cambria Math"/>
                            </a:rPr>
                          </m:ctrlPr>
                        </m:groupChrPr>
                        <m:e>
                          <m:r>
                            <a:rPr lang="en-US" b="0" i="1" smtClean="0">
                              <a:latin typeface="Cambria Math" panose="02040503050406030204" pitchFamily="18" charset="0"/>
                              <a:ea typeface="Cambria Math"/>
                            </a:rPr>
                            <m:t> </m:t>
                          </m:r>
                        </m:e>
                      </m:groupChr>
                    </m:oMath>
                  </m:oMathPara>
                </a14:m>
                <a:br>
                  <a:rPr lang="da-DK"/>
                </a:br>
                <a:r>
                  <a:rPr lang="da-DK"/>
                  <a:t> 	</a:t>
                </a:r>
                <a14:m>
                  <m:oMathPara>
                    <m:oMathParaPr>
                      <m:jc/>
                    </m:oMathParaPr>
                    <m:oMath>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r>
                        <a:rPr lang="da-DK" b="0" i="1" smtClean="0">
                          <a:latin typeface="Cambria Math"/>
                          <a:ea typeface="Cambria Math"/>
                        </a:rPr>
                        <m:t>=</m:t>
                      </m:r>
                      <m:sSup>
                        <m:sSupPr>
                          <m:ctrlPr>
                            <a:rPr lang="da-DK" b="0" i="1" smtClean="0">
                              <a:latin typeface="Cambria Math" panose="02040503050406030204" pitchFamily="18" charset="0"/>
                              <a:ea typeface="Cambria Math"/>
                            </a:rPr>
                          </m:ctrlPr>
                        </m:sSupPr>
                        <m:e>
                          <m:r>
                            <a:rPr lang="da-DK" b="0" i="1" smtClean="0">
                              <a:latin typeface="Cambria Math"/>
                              <a:ea typeface="Cambria Math"/>
                            </a:rPr>
                            <m:t>𝐹</m:t>
                          </m:r>
                        </m:e>
                        <m:sup>
                          <m:r>
                            <a:rPr lang="da-DK" b="0" i="1" smtClean="0">
                              <a:latin typeface="Cambria Math"/>
                              <a:ea typeface="Cambria Math"/>
                            </a:rPr>
                            <m:t>−1</m:t>
                          </m:r>
                        </m:sup>
                      </m:sSup>
                      <m:d>
                        <m:dPr>
                          <m:begChr m:val="("/>
                          <m:sepChr m:val="|"/>
                          <m:endChr m:val=")"/>
                          <m:grow m:val="on"/>
                          <m:shp m:val="centered"/>
                          <m:ctrlPr>
                            <a:rPr lang="da-DK" i="1">
                              <a:latin typeface="Cambria Math" panose="02040503050406030204" pitchFamily="18" charset="0"/>
                            </a:rPr>
                          </m:ctrlPr>
                        </m:dPr>
                        <m:e>
                          <m:r>
                            <a:rPr lang="da-DK" i="1">
                              <a:latin typeface="Cambria Math"/>
                              <a:ea typeface="Cambria Math"/>
                            </a:rPr>
                            <m:t>1−</m:t>
                          </m:r>
                          <m:r>
                            <a:rPr lang="da-DK" i="1">
                              <a:latin typeface="Cambria Math"/>
                              <a:ea typeface="Cambria Math"/>
                            </a:rPr>
                            <m:t>𝛼</m:t>
                          </m:r>
                        </m:e>
                      </m:d>
                    </m:oMath>
                  </m:oMathPara>
                </a14:m>
                <a:endParaRPr lang="da-DK"/>
              </a:p>
              <a:p>
                <a:r>
                  <a:rPr lang="da-DK"/>
                  <a:t>F.eks. for </a:t>
                </a:r>
                <a14:m>
                  <m:oMathPara>
                    <m:oMathParaPr>
                      <m:jc/>
                    </m:oMathParaPr>
                    <m:oMath>
                      <m:r>
                        <a:rPr lang="da-DK" i="1" smtClean="0">
                          <a:latin typeface="Cambria Math"/>
                          <a:ea typeface="Cambria Math"/>
                        </a:rPr>
                        <m:t>𝛼</m:t>
                      </m:r>
                      <m:r>
                        <a:rPr lang="da-DK" b="0" i="1" smtClean="0">
                          <a:latin typeface="Cambria Math"/>
                          <a:ea typeface="Cambria Math"/>
                        </a:rPr>
                        <m:t>=0.025:</m:t>
                      </m:r>
                    </m:oMath>
                  </m:oMathPara>
                </a14:m>
                <a:br>
                  <a:rPr lang="da-DK"/>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𝑍</m:t>
                          </m:r>
                          <m:r>
                            <a:rPr lang="da-DK" i="1">
                              <a:latin typeface="Cambria Math"/>
                            </a:rPr>
                            <m:t>&gt;</m:t>
                          </m:r>
                          <m:sSub>
                            <m:sSubPr>
                              <m:ctrlPr>
                                <a:rPr lang="da-DK" i="1">
                                  <a:latin typeface="Cambria Math" panose="02040503050406030204" pitchFamily="18" charset="0"/>
                                </a:rPr>
                              </m:ctrlPr>
                            </m:sSubPr>
                            <m:e>
                              <m:r>
                                <a:rPr lang="da-DK" i="1">
                                  <a:latin typeface="Cambria Math"/>
                                </a:rPr>
                                <m:t>𝑧</m:t>
                              </m:r>
                            </m:e>
                            <m:sub>
                              <m:r>
                                <a:rPr lang="da-DK" b="0" i="1" smtClean="0">
                                  <a:latin typeface="Cambria Math"/>
                                </a:rPr>
                                <m:t>0.025</m:t>
                              </m:r>
                            </m:sub>
                          </m:sSub>
                        </m:e>
                      </m:d>
                      <m:r>
                        <m:rPr>
                          <m:sty m:val="p"/>
                        </m:rPr>
                        <a:rPr lang="da-DK">
                          <a:latin typeface="Cambria Math"/>
                          <a:ea typeface="Cambria Math"/>
                        </a:rPr>
                        <m:t>=</m:t>
                      </m:r>
                      <m:r>
                        <a:rPr lang="da-DK" b="0" i="1" smtClean="0">
                          <a:latin typeface="Cambria Math"/>
                          <a:ea typeface="Cambria Math"/>
                        </a:rPr>
                        <m:t>0.025  </m:t>
                      </m:r>
                      <m:groupChr>
                        <m:groupChrPr>
                          <m:chr m:val="⇒"/>
                          <m:pos m:val="top"/>
                          <m:vertJc m:val="bot"/>
                          <m:ctrlPr>
                            <a:rPr lang="da-DK" b="0" i="1" smtClean="0">
                              <a:latin typeface="Cambria Math" panose="02040503050406030204" pitchFamily="18" charset="0"/>
                              <a:ea typeface="Cambria Math"/>
                            </a:rPr>
                          </m:ctrlPr>
                        </m:groupChrPr>
                        <m:e>
                          <m:r>
                            <a:rPr lang="en-US" b="0" i="1" smtClean="0">
                              <a:latin typeface="Cambria Math" panose="02040503050406030204" pitchFamily="18" charset="0"/>
                              <a:ea typeface="Cambria Math"/>
                            </a:rPr>
                            <m:t> </m:t>
                          </m:r>
                        </m:e>
                      </m:groupChr>
                    </m:oMath>
                  </m:oMathPara>
                </a14:m>
                <a:r>
                  <a:rPr lang="da-DK"/>
                  <a:t> </a:t>
                </a:r>
                <a:br>
                  <a:rPr lang="da-DK"/>
                </a:br>
                <a:r>
                  <a:rPr lang="da-DK"/>
                  <a:t>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𝑍</m:t>
                          </m:r>
                          <m:r>
                            <a:rPr lang="da-DK" i="1" smtClean="0">
                              <a:latin typeface="Cambria Math"/>
                              <a:ea typeface="Cambria Math"/>
                            </a:rPr>
                            <m:t>≤</m:t>
                          </m:r>
                          <m:sSub>
                            <m:sSubPr>
                              <m:ctrlPr>
                                <a:rPr lang="da-DK" i="1">
                                  <a:latin typeface="Cambria Math" panose="02040503050406030204" pitchFamily="18" charset="0"/>
                                </a:rPr>
                              </m:ctrlPr>
                            </m:sSubPr>
                            <m:e>
                              <m:r>
                                <a:rPr lang="da-DK" i="1">
                                  <a:latin typeface="Cambria Math"/>
                                </a:rPr>
                                <m:t>𝑧</m:t>
                              </m:r>
                            </m:e>
                            <m:sub>
                              <m:r>
                                <a:rPr lang="da-DK" i="1">
                                  <a:latin typeface="Cambria Math"/>
                                </a:rPr>
                                <m:t>0.025</m:t>
                              </m:r>
                            </m:sub>
                          </m:sSub>
                        </m:e>
                      </m:d>
                      <m:r>
                        <m:rPr>
                          <m:sty m:val="p"/>
                        </m:rPr>
                        <a:rPr lang="da-DK">
                          <a:latin typeface="Cambria Math"/>
                          <a:ea typeface="Cambria Math"/>
                        </a:rPr>
                        <m:t>=</m:t>
                      </m:r>
                      <m:r>
                        <a:rPr lang="da-DK" b="0" i="1" smtClean="0">
                          <a:latin typeface="Cambria Math"/>
                          <a:ea typeface="Cambria Math"/>
                        </a:rPr>
                        <m:t>1−</m:t>
                      </m:r>
                      <m:r>
                        <a:rPr lang="da-DK" i="1">
                          <a:latin typeface="Cambria Math"/>
                          <a:ea typeface="Cambria Math"/>
                        </a:rPr>
                        <m:t>0.025</m:t>
                      </m:r>
                      <m:r>
                        <a:rPr lang="da-DK" b="0" i="1" smtClean="0">
                          <a:latin typeface="Cambria Math"/>
                          <a:ea typeface="Cambria Math"/>
                        </a:rPr>
                        <m:t>=0.975</m:t>
                      </m:r>
                    </m:oMath>
                  </m:oMathPara>
                </a14:m>
                <a:endParaRPr lang="da-DK"/>
              </a:p>
              <a:p>
                <a:r>
                  <a:rPr lang="da-DK"/>
                  <a:t> Vi har tidligere vist, at </a:t>
                </a:r>
                <a14:m>
                  <m:oMathPara>
                    <m:oMathParaPr>
                      <m:jc/>
                    </m:oMathParaPr>
                    <m:oMath>
                      <m:r>
                        <a:rPr lang="da-DK" b="0" i="1" smtClean="0">
                          <a:latin typeface="Cambria Math"/>
                        </a:rPr>
                        <m:t>𝐹</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1.96</m:t>
                          </m:r>
                        </m:e>
                      </m:d>
                      <m:r>
                        <a:rPr lang="da-DK" b="0" i="1" smtClean="0">
                          <a:latin typeface="Cambria Math"/>
                        </a:rPr>
                        <m:t>=</m:t>
                      </m:r>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da-DK" i="1">
                              <a:latin typeface="Cambria Math"/>
                            </a:rPr>
                            <m:t>𝑍</m:t>
                          </m:r>
                          <m:r>
                            <a:rPr lang="da-DK" i="1">
                              <a:latin typeface="Cambria Math"/>
                              <a:ea typeface="Cambria Math"/>
                            </a:rPr>
                            <m:t>≤</m:t>
                          </m:r>
                          <m:r>
                            <a:rPr lang="da-DK" b="0" i="1" smtClean="0">
                              <a:latin typeface="Cambria Math"/>
                            </a:rPr>
                            <m:t>1.96</m:t>
                          </m:r>
                        </m:e>
                      </m:d>
                      <m:r>
                        <a:rPr lang="da-DK" b="0" i="1" smtClean="0">
                          <a:latin typeface="Cambria Math"/>
                        </a:rPr>
                        <m:t>=0.975</m:t>
                      </m:r>
                      <m:r>
                        <m:rPr>
                          <m:sty m:val="p"/>
                        </m:rPr>
                        <a:rPr lang="da-DK" b="0" i="0" smtClean="0">
                          <a:latin typeface="Cambria Math"/>
                        </a:rPr>
                        <m:t>, </m:t>
                      </m:r>
                      <m:r>
                        <m:rPr>
                          <m:sty m:val="p"/>
                        </m:rPr>
                        <a:rPr lang="da-DK" b="0" i="0" smtClean="0">
                          <a:latin typeface="Cambria Math"/>
                        </a:rPr>
                        <m:t>s</m:t>
                      </m:r>
                      <m:r>
                        <m:rPr>
                          <m:sty m:val="p"/>
                        </m:rPr>
                        <a:rPr lang="da-DK" b="0" i="0" smtClean="0">
                          <a:latin typeface="Cambria Math"/>
                        </a:rPr>
                        <m:t>å</m:t>
                      </m:r>
                    </m:oMath>
                  </m:oMathPara>
                </a14:m>
                <a:br>
                  <a:rPr lang="da-DK" b="0" i="0">
                    <a:latin typeface="Cambria Math"/>
                  </a:rPr>
                </a:br>
                <a14:m>
                  <m:oMathPara>
                    <m:oMathParaPr>
                      <m:jc/>
                    </m:oMathParaPr>
                    <m:oMath>
                      <m:r>
                        <m:rPr>
                          <m:sty m:val="p"/>
                        </m:rPr>
                        <a:rPr lang="da-DK" b="0" i="0" smtClean="0">
                          <a:latin typeface="Cambria Math"/>
                        </a:rPr>
                        <m:t> </m:t>
                      </m:r>
                      <m:sSub>
                        <m:sSubPr>
                          <m:ctrlPr>
                            <a:rPr lang="da-DK" b="0" i="1" smtClean="0">
                              <a:latin typeface="Cambria Math" panose="02040503050406030204" pitchFamily="18" charset="0"/>
                            </a:rPr>
                          </m:ctrlPr>
                        </m:sSubPr>
                        <m:e>
                          <m:r>
                            <a:rPr lang="da-DK" b="0" i="1" smtClean="0">
                              <a:latin typeface="Cambria Math"/>
                            </a:rPr>
                            <m:t>𝑧</m:t>
                          </m:r>
                        </m:e>
                        <m:sub>
                          <m:r>
                            <a:rPr lang="da-DK" b="0" i="1" smtClean="0">
                              <a:latin typeface="Cambria Math"/>
                            </a:rPr>
                            <m:t>0.025</m:t>
                          </m:r>
                        </m:sub>
                      </m:sSub>
                      <m:r>
                        <a:rPr lang="da-DK" b="0" i="1" smtClean="0">
                          <a:latin typeface="Cambria Math"/>
                        </a:rPr>
                        <m:t>=</m:t>
                      </m:r>
                      <m:sSup>
                        <m:sSupPr>
                          <m:ctrlPr>
                            <a:rPr lang="da-DK" i="1">
                              <a:latin typeface="Cambria Math" panose="02040503050406030204" pitchFamily="18" charset="0"/>
                              <a:ea typeface="Cambria Math"/>
                            </a:rPr>
                          </m:ctrlPr>
                        </m:sSupPr>
                        <m:e>
                          <m:r>
                            <a:rPr lang="da-DK" i="1">
                              <a:latin typeface="Cambria Math"/>
                              <a:ea typeface="Cambria Math"/>
                            </a:rPr>
                            <m:t>𝐹</m:t>
                          </m:r>
                        </m:e>
                        <m:sup>
                          <m:r>
                            <a:rPr lang="da-DK" i="1">
                              <a:latin typeface="Cambria Math"/>
                              <a:ea typeface="Cambria Math"/>
                            </a:rPr>
                            <m:t>−1</m:t>
                          </m:r>
                        </m:sup>
                      </m:sSup>
                      <m:d>
                        <m:dPr>
                          <m:begChr m:val="("/>
                          <m:sepChr m:val="|"/>
                          <m:endChr m:val=")"/>
                          <m:grow m:val="on"/>
                          <m:shp m:val="centered"/>
                          <m:ctrlPr>
                            <a:rPr lang="da-DK" i="1">
                              <a:latin typeface="Cambria Math" panose="02040503050406030204" pitchFamily="18" charset="0"/>
                            </a:rPr>
                          </m:ctrlPr>
                        </m:dPr>
                        <m:e>
                          <m:r>
                            <a:rPr lang="da-DK" i="1">
                              <a:latin typeface="Cambria Math"/>
                              <a:ea typeface="Cambria Math"/>
                            </a:rPr>
                            <m:t>1−0.025</m:t>
                          </m:r>
                        </m:e>
                      </m:d>
                      <m:r>
                        <a:rPr lang="da-DK" i="1">
                          <a:latin typeface="Cambria Math"/>
                          <a:ea typeface="Cambria Math"/>
                        </a:rPr>
                        <m:t>=</m:t>
                      </m:r>
                      <m:sSup>
                        <m:sSupPr>
                          <m:ctrlPr>
                            <a:rPr lang="da-DK" i="1">
                              <a:latin typeface="Cambria Math" panose="02040503050406030204" pitchFamily="18" charset="0"/>
                              <a:ea typeface="Cambria Math"/>
                            </a:rPr>
                          </m:ctrlPr>
                        </m:sSupPr>
                        <m:e>
                          <m:r>
                            <a:rPr lang="da-DK" i="1">
                              <a:latin typeface="Cambria Math"/>
                              <a:ea typeface="Cambria Math"/>
                            </a:rPr>
                            <m:t>𝐹</m:t>
                          </m:r>
                        </m:e>
                        <m:sup>
                          <m:r>
                            <a:rPr lang="da-DK" i="1">
                              <a:latin typeface="Cambria Math"/>
                              <a:ea typeface="Cambria Math"/>
                            </a:rPr>
                            <m:t>−1</m:t>
                          </m:r>
                        </m:sup>
                      </m:sSup>
                      <m:d>
                        <m:dPr>
                          <m:begChr m:val="("/>
                          <m:sepChr m:val="|"/>
                          <m:endChr m:val=")"/>
                          <m:grow m:val="on"/>
                          <m:shp m:val="centered"/>
                          <m:ctrlPr>
                            <a:rPr lang="da-DK" i="1">
                              <a:latin typeface="Cambria Math" panose="02040503050406030204" pitchFamily="18" charset="0"/>
                            </a:rPr>
                          </m:ctrlPr>
                        </m:dPr>
                        <m:e>
                          <m:r>
                            <a:rPr lang="da-DK" b="0" i="1" smtClean="0">
                              <a:latin typeface="Cambria Math"/>
                            </a:rPr>
                            <m:t>0.975</m:t>
                          </m:r>
                        </m:e>
                      </m:d>
                      <m:r>
                        <a:rPr lang="da-DK" i="1">
                          <a:latin typeface="Cambria Math"/>
                          <a:ea typeface="Cambria Math"/>
                        </a:rPr>
                        <m:t>=</m:t>
                      </m:r>
                      <m:r>
                        <a:rPr lang="da-DK" b="0" i="1" smtClean="0">
                          <a:latin typeface="Cambria Math"/>
                        </a:rPr>
                        <m:t>1.96</m:t>
                      </m:r>
                    </m:oMath>
                  </m:oMathPara>
                </a14:m>
                <a:r>
                  <a:rPr lang="da-DK"/>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b="-304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164</a:t>
            </a:fld>
            <a:endParaRPr lang="da-DK"/>
          </a:p>
        </p:txBody>
      </p:sp>
      <p:pic>
        <p:nvPicPr>
          <p:cNvPr id="6" name="Picture 5"/>
          <p:cNvPicPr>
            <a:picLocks noChangeAspect="1"/>
          </p:cNvPicPr>
          <p:nvPr/>
        </p:nvPicPr>
        <p:blipFill>
          <a:blip r:embed="rId4"/>
          <a:stretch>
            <a:fillRect/>
          </a:stretch>
        </p:blipFill>
        <p:spPr>
          <a:xfrm>
            <a:off x="5508104" y="2775431"/>
            <a:ext cx="3394112" cy="2355308"/>
          </a:xfrm>
          <a:prstGeom prst="rect">
            <a:avLst/>
          </a:prstGeom>
        </p:spPr>
      </p:pic>
      <p:sp>
        <p:nvSpPr>
          <p:cNvPr id="5" name="Rounded Rectangular Callout 4"/>
          <p:cNvSpPr/>
          <p:nvPr/>
        </p:nvSpPr>
        <p:spPr>
          <a:xfrm>
            <a:off x="4067944" y="2770346"/>
            <a:ext cx="2160240" cy="1072530"/>
          </a:xfrm>
          <a:prstGeom prst="wedgeRoundRectCallout">
            <a:avLst>
              <a:gd name="adj1" fmla="val -126316"/>
              <a:gd name="adj2" fmla="val 114500"/>
              <a:gd name="adj3" fmla="val 16667"/>
            </a:avLst>
          </a:prstGeom>
          <a:solidFill>
            <a:srgbClr val="FFFF6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a:solidFill>
                  <a:schemeClr val="tx1"/>
                </a:solidFill>
              </a:rPr>
              <a:t>Invers funktion til den kumulerede fordelingsfunktion </a:t>
            </a:r>
            <a:r>
              <a:rPr lang="da-DK" i="1">
                <a:solidFill>
                  <a:schemeClr val="tx1"/>
                </a:solidFill>
              </a:rPr>
              <a:t>F</a:t>
            </a:r>
          </a:p>
        </p:txBody>
      </p:sp>
    </p:spTree>
    <p:extLst>
      <p:ext uri="{BB962C8B-B14F-4D97-AF65-F5344CB8AC3E}">
        <p14:creationId xmlns:p14="http://schemas.microsoft.com/office/powerpoint/2010/main" val="4996208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a:t>Hvad så hvis </a:t>
                </a:r>
                <a14:m>
                  <m:oMathPara>
                    <m:oMathParaPr>
                      <m:jc/>
                    </m:oMathParaPr>
                    <m:oMath>
                      <m:r>
                        <m:rPr>
                          <m:sty m:val="bi"/>
                        </m:rPr>
                        <a:rPr lang="en-US" b="1" i="1" smtClean="0">
                          <a:latin typeface="Cambria Math" panose="02040503050406030204" pitchFamily="18" charset="0"/>
                        </a:rPr>
                        <m:t>𝑿</m:t>
                      </m:r>
                    </m:oMath>
                  </m:oMathPara>
                </a14:m>
                <a:r>
                  <a:rPr lang="en-GB"/>
                  <a:t> følger </a:t>
                </a:r>
                <a:r>
                  <a:rPr lang="en-GB" i="1"/>
                  <a:t>generel</a:t>
                </a:r>
                <a:r>
                  <a:rPr lang="en-GB"/>
                  <a:t> normalford.?</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02" t="-8621" r="-1158" b="-2758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165</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1571835" y="1854691"/>
            <a:ext cx="5990390" cy="48240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1571835" y="1854691"/>
            <a:ext cx="5990390" cy="48240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1571835" y="1854691"/>
            <a:ext cx="5990390" cy="4824000"/>
          </a:xfrm>
          <a:prstGeom prst="rect">
            <a:avLst/>
          </a:prstGeom>
          <a:ln>
            <a:noFill/>
          </a:ln>
          <a:effectLst>
            <a:outerShdw blurRad="292100" dist="139700" dir="2700000" algn="tl" rotWithShape="0">
              <a:srgbClr val="333333">
                <a:alpha val="65000"/>
              </a:srgbClr>
            </a:outerShdw>
          </a:effectLst>
        </p:spPr>
      </p:pic>
      <mc:AlternateContent>
        <mc:Choice Requires="a14">
          <p:sp>
            <p:nvSpPr>
              <p:cNvPr id="3" name="Content Placeholder 2"/>
              <p:cNvSpPr>
                <a:spLocks noGrp="1"/>
              </p:cNvSpPr>
              <p:nvPr>
                <p:ph idx="1"/>
              </p:nvPr>
            </p:nvSpPr>
            <p:spPr/>
            <p:txBody>
              <a:bodyPr/>
              <a:lstStyle/>
              <a:p>
                <a:r>
                  <a:rPr lang="en-US"/>
                  <a:t>Hvis </a:t>
                </a:r>
                <a14:m>
                  <m:oMathPara>
                    <m:oMathParaPr>
                      <m:jc/>
                    </m:oMathParaPr>
                    <m:oMath>
                      <m:r>
                        <a:rPr lang="en-US" b="0" i="1" smtClean="0">
                          <a:latin typeface="Cambria Math" panose="02040503050406030204" pitchFamily="18" charset="0"/>
                        </a:rPr>
                        <m:t>𝑋</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oMath>
                  </m:oMathPara>
                </a14:m>
                <a:r>
                  <a:rPr lang="en-GB"/>
                  <a:t>, så er </a:t>
                </a:r>
                <a14:m>
                  <m:oMathPara>
                    <m:oMathParaPr>
                      <m:jc/>
                    </m:oMathParaPr>
                    <m:oMath>
                      <m:r>
                        <a:rPr lang="en-US" b="0" i="1" smtClean="0">
                          <a:latin typeface="Cambria Math" panose="02040503050406030204" pitchFamily="18" charset="0"/>
                        </a:rPr>
                        <m:t>𝑍</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𝑁</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oMath>
                  </m:oMathPara>
                </a14:m>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868"/>
                </a:stretch>
              </a:blipFill>
            </p:spPr>
            <p:txBody>
              <a:bodyPr/>
              <a:lstStyle/>
              <a:p>
                <a:r>
                  <a:rPr lang="en-GB">
                    <a:noFill/>
                  </a:rPr>
                  <a:t> </a:t>
                </a:r>
              </a:p>
            </p:txBody>
          </p:sp>
        </mc:Fallback>
      </mc:AlternateContent>
    </p:spTree>
    <p:extLst>
      <p:ext uri="{BB962C8B-B14F-4D97-AF65-F5344CB8AC3E}">
        <p14:creationId xmlns:p14="http://schemas.microsoft.com/office/powerpoint/2010/main" val="26924449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Eksempel 5.7, s. 144</a:t>
            </a:r>
            <a:endParaRPr lang="en-GB"/>
          </a:p>
        </p:txBody>
      </p:sp>
      <mc:AlternateContent>
        <mc:Choice Requires="a14">
          <p:sp>
            <p:nvSpPr>
              <p:cNvPr id="6" name="Content Placeholder 5"/>
              <p:cNvSpPr>
                <a:spLocks noGrp="1"/>
              </p:cNvSpPr>
              <p:nvPr>
                <p:ph idx="1"/>
              </p:nvPr>
            </p:nvSpPr>
            <p:spPr/>
            <p:txBody>
              <a:bodyPr/>
              <a:lstStyle/>
              <a:p>
                <a:pPr marL="0" indent="0">
                  <a:buNone/>
                </a:pPr>
                <a:r>
                  <a:rPr lang="en-US"/>
                  <a:t>For en stregkodeskanner måler man, hvor meget man kan dæmpe signalet, så den lige netop kan aflæse en stregkode. Dæmpningen afhænger af stregkoden for forskellige fødevarer. Det viser sig, at den følger en normalfordeling med </a:t>
                </a:r>
                <a14:m>
                  <m:oMathPara>
                    <m:oMathParaPr>
                      <m:jc/>
                    </m:oMathParaPr>
                    <m:o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=10.1</m:t>
                      </m:r>
                    </m:oMath>
                  </m:oMathPara>
                </a14:m>
                <a:r>
                  <a:rPr lang="en-GB"/>
                  <a:t> dB og </a:t>
                </a:r>
                <a14:m>
                  <m:oMathPara>
                    <m:oMathParaPr>
                      <m:jc/>
                    </m:oMathParaPr>
                    <m:o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=2.7</m:t>
                      </m:r>
                    </m:oMath>
                  </m:oMathPara>
                </a14:m>
                <a:r>
                  <a:rPr lang="en-GB"/>
                  <a:t> dB.</a:t>
                </a:r>
              </a:p>
              <a:p>
                <a:pPr marL="814387" lvl="1" indent="-457200">
                  <a:buFont typeface="+mj-lt"/>
                  <a:buAutoNum type="alphaLcParenR"/>
                </a:pPr>
                <a:r>
                  <a:rPr lang="en-US"/>
                  <a:t>Hvad er sandsynligheden for at dæmpningen for den næste stregkode er mellem </a:t>
                </a:r>
                <a14:m>
                  <m:oMathPara>
                    <m:oMathParaPr>
                      <m:jc/>
                    </m:oMathParaPr>
                    <m:oMath>
                      <m:r>
                        <a:rPr lang="en-US" i="1" smtClean="0">
                          <a:latin typeface="Cambria Math" panose="02040503050406030204" pitchFamily="18" charset="0"/>
                        </a:rPr>
                        <m:t>8.5</m:t>
                      </m:r>
                    </m:oMath>
                  </m:oMathPara>
                </a14:m>
                <a:r>
                  <a:rPr lang="en-US"/>
                  <a:t> og </a:t>
                </a:r>
                <a14:m>
                  <m:oMathPara>
                    <m:oMathParaPr>
                      <m:jc/>
                    </m:oMathParaPr>
                    <m:oMath>
                      <m:r>
                        <a:rPr lang="en-US" i="1" smtClean="0">
                          <a:latin typeface="Cambria Math" panose="02040503050406030204" pitchFamily="18" charset="0"/>
                        </a:rPr>
                        <m:t>13.0</m:t>
                      </m:r>
                    </m:oMath>
                  </m:oMathPara>
                </a14:m>
                <a:r>
                  <a:rPr lang="en-US"/>
                  <a:t> dB</a:t>
                </a:r>
              </a:p>
              <a:p>
                <a:pPr marL="814387" lvl="1" indent="-457200">
                  <a:buFont typeface="+mj-lt"/>
                  <a:buAutoNum type="alphaLcParenR"/>
                </a:pPr>
                <a:endParaRPr lang="en-US"/>
              </a:p>
              <a:p>
                <a:pPr marL="357187" lvl="1" indent="0">
                  <a:buNone/>
                </a:pPr>
                <a:r>
                  <a:rPr lang="en-US">
                    <a:solidFill>
                      <a:schemeClr val="accent1">
                        <a:lumMod val="75000"/>
                      </a:schemeClr>
                    </a:solidFill>
                  </a:rPr>
                  <a:t>Svar:</a:t>
                </a:r>
                <a:r>
                  <a:rPr lang="en-US"/>
                  <a:t> </a:t>
                </a:r>
                <a14:m>
                  <m:oMathPara>
                    <m:oMathParaPr>
                      <m:jc/>
                    </m:oMathParaPr>
                    <m:oMath>
                      <m:r>
                        <a:rPr lang="en-US" b="0" i="1" smtClean="0">
                          <a:latin typeface="Cambria Math" panose="02040503050406030204" pitchFamily="18" charset="0"/>
                        </a:rPr>
                        <m:t>𝑋</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10.1, 2.7</m:t>
                          </m:r>
                        </m:e>
                      </m:d>
                    </m:oMath>
                  </m:oMathPara>
                </a14:m>
                <a:r>
                  <a:rPr lang="en-GB"/>
                  <a:t>, </a:t>
                </a:r>
                <a:br>
                  <a:rPr lang="en-GB"/>
                </a:br>
                <a:r>
                  <a:rPr lang="en-GB"/>
                  <a:t>så </a:t>
                </a:r>
                <a14:m>
                  <m:oMathPara>
                    <m:oMathParaPr>
                      <m:jc/>
                    </m:oMathParaPr>
                    <m:oMath>
                      <m:r>
                        <a:rPr lang="en-US" b="0" i="1" smtClean="0">
                          <a:latin typeface="Cambria Math" panose="02040503050406030204" pitchFamily="18" charset="0"/>
                        </a:rPr>
                        <m:t>𝑍</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−10.1</m:t>
                          </m:r>
                        </m:num>
                        <m:den>
                          <m:r>
                            <a:rPr lang="en-US" b="0" i="1" smtClean="0">
                              <a:latin typeface="Cambria Math" panose="02040503050406030204" pitchFamily="18" charset="0"/>
                            </a:rPr>
                            <m:t>2.7</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m:oMathPara>
                </a14:m>
                <a:r>
                  <a:rPr lang="en-US"/>
                  <a:t> </a:t>
                </a:r>
                <a:br>
                  <a:rPr lang="en-US"/>
                </a:br>
                <a:r>
                  <a:rPr lang="en-US" sz="1050"/>
                  <a:t> </a:t>
                </a:r>
              </a:p>
              <a:p>
                <a:pPr marL="357187" lvl="1" indent="0">
                  <a:buNone/>
                </a:pP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8.5</m:t>
                          </m:r>
                          <m:r>
                            <a:rPr lang="en-US" i="1">
                              <a:latin typeface="Cambria Math" panose="02040503050406030204" pitchFamily="18" charset="0"/>
                            </a:rPr>
                            <m:t>&lt;</m:t>
                          </m:r>
                          <m:r>
                            <a:rPr lang="en-US" b="0" i="1" smtClean="0">
                              <a:latin typeface="Cambria Math" panose="02040503050406030204" pitchFamily="18" charset="0"/>
                            </a:rPr>
                            <m:t>𝑋</m:t>
                          </m:r>
                          <m:r>
                            <a:rPr lang="en-US" i="1">
                              <a:latin typeface="Cambria Math" panose="02040503050406030204" pitchFamily="18" charset="0"/>
                            </a:rPr>
                            <m:t>&lt;</m:t>
                          </m:r>
                          <m:r>
                            <a:rPr lang="en-US" b="0" i="1" smtClean="0">
                              <a:latin typeface="Cambria Math" panose="02040503050406030204" pitchFamily="18" charset="0"/>
                            </a:rPr>
                            <m:t>13.0</m:t>
                          </m:r>
                        </m:e>
                      </m:d>
                    </m:oMath>
                  </m:oMathPara>
                </a14:m>
                <a:r>
                  <a:rPr lang="en-US" i="1">
                    <a:latin typeface="Cambria Math" panose="02040503050406030204" pitchFamily="18" charset="0"/>
                  </a:rPr>
                  <a:t> </a:t>
                </a:r>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i="1">
                          <a:latin typeface="Cambria Math" panose="02040503050406030204" pitchFamily="18" charset="0"/>
                        </a:rPr>
                        <m:t>=</m:t>
                      </m:r>
                      <m:r>
                        <a:rPr lang="en-US" i="1">
                          <a:latin typeface="Cambria Math" panose="02040503050406030204" pitchFamily="18" charset="0"/>
                        </a:rPr>
                        <m:t>𝐹</m:t>
                      </m:r>
                      <m:d>
                        <m:dPr>
                          <m:begChr m:val="("/>
                          <m:sepChr m:val="|"/>
                          <m:endChr m:val=")"/>
                          <m:grow m:val="on"/>
                          <m:shp m:val="centered"/>
                          <m:ctrlPr>
                            <a:rPr lang="en-US" i="1">
                              <a:latin typeface="Cambria Math" panose="02040503050406030204" pitchFamily="18" charset="0"/>
                            </a:rPr>
                          </m:ctrlPr>
                        </m:dPr>
                        <m:e>
                          <m:f>
                            <m:fPr>
                              <m:type m:val="bar"/>
                              <m:ctrlPr>
                                <a:rPr lang="en-US" i="1" smtClean="0">
                                  <a:latin typeface="Cambria Math" panose="02040503050406030204" pitchFamily="18" charset="0"/>
                                </a:rPr>
                              </m:ctrlPr>
                            </m:fPr>
                            <m:num>
                              <m:r>
                                <a:rPr lang="en-US" b="0" i="1" smtClean="0">
                                  <a:latin typeface="Cambria Math" panose="02040503050406030204" pitchFamily="18" charset="0"/>
                                </a:rPr>
                                <m:t>13.0−10.1</m:t>
                              </m:r>
                            </m:num>
                            <m:den>
                              <m:r>
                                <a:rPr lang="en-US" b="0" i="1" smtClean="0">
                                  <a:latin typeface="Cambria Math" panose="02040503050406030204" pitchFamily="18" charset="0"/>
                                </a:rPr>
                                <m:t>2.7</m:t>
                              </m:r>
                            </m:den>
                          </m:f>
                        </m:e>
                      </m:d>
                      <m:r>
                        <a:rPr lang="en-US" i="1">
                          <a:latin typeface="Cambria Math" panose="02040503050406030204" pitchFamily="18" charset="0"/>
                        </a:rPr>
                        <m:t>−</m:t>
                      </m:r>
                      <m:r>
                        <a:rPr lang="en-US" i="1">
                          <a:latin typeface="Cambria Math" panose="02040503050406030204" pitchFamily="18" charset="0"/>
                        </a:rPr>
                        <m:t>𝐹</m:t>
                      </m:r>
                      <m:d>
                        <m:dPr>
                          <m:begChr m:val="("/>
                          <m:sepChr m:val="|"/>
                          <m:endChr m:val=")"/>
                          <m:grow m:val="on"/>
                          <m:shp m:val="centered"/>
                          <m:ctrlPr>
                            <a:rPr lang="en-US" i="1">
                              <a:latin typeface="Cambria Math" panose="02040503050406030204" pitchFamily="18" charset="0"/>
                            </a:rPr>
                          </m:ctrlPr>
                        </m:dPr>
                        <m:e>
                          <m:f>
                            <m:fPr>
                              <m:type m:val="bar"/>
                              <m:ctrlPr>
                                <a:rPr lang="en-US" i="1">
                                  <a:latin typeface="Cambria Math" panose="02040503050406030204" pitchFamily="18" charset="0"/>
                                </a:rPr>
                              </m:ctrlPr>
                            </m:fPr>
                            <m:num>
                              <m:r>
                                <a:rPr lang="en-US" b="0" i="1" smtClean="0">
                                  <a:latin typeface="Cambria Math" panose="02040503050406030204" pitchFamily="18" charset="0"/>
                                </a:rPr>
                                <m:t>8.5</m:t>
                              </m:r>
                              <m:r>
                                <a:rPr lang="en-US" i="1">
                                  <a:latin typeface="Cambria Math" panose="02040503050406030204" pitchFamily="18" charset="0"/>
                                </a:rPr>
                                <m:t>−10.1</m:t>
                              </m:r>
                            </m:num>
                            <m:den>
                              <m:r>
                                <a:rPr lang="en-US" i="1">
                                  <a:latin typeface="Cambria Math" panose="02040503050406030204" pitchFamily="18" charset="0"/>
                                </a:rPr>
                                <m:t>2.7</m:t>
                              </m:r>
                            </m:den>
                          </m:f>
                        </m:e>
                      </m:d>
                    </m:oMath>
                  </m:oMathPara>
                </a14:m>
                <a:r>
                  <a:rPr lang="en-GB"/>
                  <a:t> </a:t>
                </a:r>
              </a:p>
              <a:p>
                <a:pPr marL="357187" lvl="1" indent="0">
                  <a:buNone/>
                </a:pPr>
                <a:r>
                  <a:rPr lang="en-GB"/>
                  <a:t> 	</a:t>
                </a:r>
                <a14:m>
                  <m:oMathPara>
                    <m:oMathParaPr>
                      <m:jc/>
                    </m:oMathParaPr>
                    <m:oMath>
                      <m:r>
                        <a:rPr lang="en-US" b="0" i="1" smtClean="0">
                          <a:latin typeface="Cambria Math" panose="02040503050406030204" pitchFamily="18" charset="0"/>
                        </a:rPr>
                        <m:t>=</m:t>
                      </m:r>
                      <m:r>
                        <a:rPr lang="en-US" b="0" i="1" smtClean="0">
                          <a:latin typeface="Cambria Math" panose="02040503050406030204" pitchFamily="18" charset="0"/>
                        </a:rPr>
                        <m:t>𝐹</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1.07</m:t>
                          </m:r>
                        </m:e>
                      </m:d>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(−0.59)</m:t>
                      </m:r>
                    </m:oMath>
                  </m:oMathPara>
                </a14:m>
                <a:r>
                  <a:rPr lang="en-GB"/>
                  <a:t> </a:t>
                </a:r>
              </a:p>
              <a:p>
                <a:pPr marL="357187" lvl="1" indent="0">
                  <a:buNone/>
                </a:pPr>
                <a:r>
                  <a:rPr lang="en-GB"/>
                  <a:t> 	</a:t>
                </a:r>
                <a14:m>
                  <m:oMathPara>
                    <m:oMathParaPr>
                      <m:jc/>
                    </m:oMathParaPr>
                    <m:oMath>
                      <m:r>
                        <a:rPr lang="en-US" b="0" i="1" smtClean="0">
                          <a:latin typeface="Cambria Math" panose="02040503050406030204" pitchFamily="18" charset="0"/>
                        </a:rPr>
                        <m:t>=0.8577−0.2776</m:t>
                      </m:r>
                    </m:oMath>
                  </m:oMathPara>
                </a14:m>
                <a:r>
                  <a:rPr lang="en-GB"/>
                  <a:t> </a:t>
                </a:r>
              </a:p>
              <a:p>
                <a:pPr marL="357187" lvl="1" indent="0">
                  <a:buNone/>
                </a:pPr>
                <a:r>
                  <a:rPr lang="en-GB"/>
                  <a:t> 	</a:t>
                </a:r>
                <a14:m>
                  <m:oMathPara>
                    <m:oMathParaPr>
                      <m:jc/>
                    </m:oMathParaPr>
                    <m:oMath>
                      <m:r>
                        <a:rPr lang="en-US" i="1">
                          <a:latin typeface="Cambria Math" panose="02040503050406030204" pitchFamily="18" charset="0"/>
                        </a:rPr>
                        <m:t>=0.5801</m:t>
                      </m:r>
                    </m:oMath>
                  </m:oMathPara>
                </a14:m>
                <a:endParaRPr lang="en-GB"/>
              </a:p>
              <a:p>
                <a:pPr marL="357187" lvl="1" indent="0">
                  <a:buNone/>
                </a:pPr>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166</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4860032" y="3429000"/>
            <a:ext cx="2493640" cy="3043913"/>
          </a:xfrm>
          <a:prstGeom prst="rect">
            <a:avLst/>
          </a:prstGeom>
          <a:ln>
            <a:noFill/>
          </a:ln>
          <a:effectLst>
            <a:outerShdw blurRad="292100" dist="139700" dir="2700000" algn="tl" rotWithShape="0">
              <a:srgbClr val="333333">
                <a:alpha val="65000"/>
              </a:srgbClr>
            </a:outerShdw>
          </a:effectLst>
        </p:spPr>
      </p:pic>
      <mc:AlternateContent>
        <mc:Choice Requires="a14">
          <p:sp>
            <p:nvSpPr>
              <p:cNvPr id="8" name="TextBox 7"/>
              <p:cNvSpPr txBox="1"/>
              <p:nvPr/>
            </p:nvSpPr>
            <p:spPr>
              <a:xfrm>
                <a:off x="7092280" y="4005065"/>
                <a:ext cx="261392" cy="261610"/>
              </a:xfrm>
              <a:prstGeom prst="rect">
                <a:avLst/>
              </a:prstGeom>
              <a:solidFill>
                <a:srgbClr val="FFFF00"/>
              </a:solid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1100" i="1" smtClean="0">
                          <a:latin typeface="Cambria Math" panose="02040503050406030204" pitchFamily="18" charset="0"/>
                        </a:rPr>
                        <m:t>𝑥</m:t>
                      </m:r>
                    </m:oMath>
                  </m:oMathPara>
                </a14:m>
                <a:endParaRPr lang="en-GB" sz="1200"/>
              </a:p>
            </p:txBody>
          </p:sp>
        </mc:Choice>
        <mc:Fallback>
          <p:sp>
            <p:nvSpPr>
              <p:cNvPr id="8" name="TextBox 7"/>
              <p:cNvSpPr txBox="1">
                <a:spLocks noRot="1" noChangeAspect="1" noMove="1" noResize="1" noEditPoints="1" noAdjustHandles="1" noChangeArrowheads="1" noChangeShapeType="1" noTextEdit="1"/>
              </p:cNvSpPr>
              <p:nvPr/>
            </p:nvSpPr>
            <p:spPr>
              <a:xfrm>
                <a:off x="7092280" y="4005065"/>
                <a:ext cx="261392" cy="261610"/>
              </a:xfrm>
              <a:prstGeom prst="rect">
                <a:avLst/>
              </a:prstGeom>
              <a:blipFill>
                <a:blip r:embed="rId4"/>
                <a:stretch>
                  <a:fillRect/>
                </a:stretch>
              </a:blipFill>
            </p:spPr>
            <p:txBody>
              <a:bodyPr/>
              <a:lstStyle/>
              <a:p>
                <a:r>
                  <a:rPr lang="en-GB">
                    <a:noFill/>
                  </a:rPr>
                  <a:t> </a:t>
                </a:r>
              </a:p>
            </p:txBody>
          </p:sp>
        </mc:Fallback>
      </mc:AlternateContent>
      <p:sp>
        <p:nvSpPr>
          <p:cNvPr id="9" name="TextBox 8"/>
          <p:cNvSpPr txBox="1"/>
          <p:nvPr/>
        </p:nvSpPr>
        <p:spPr>
          <a:xfrm>
            <a:off x="7631384" y="4643847"/>
            <a:ext cx="1230468" cy="1569660"/>
          </a:xfrm>
          <a:prstGeom prst="rect">
            <a:avLst/>
          </a:prstGeom>
          <a:solidFill>
            <a:srgbClr val="FFFFCC"/>
          </a:solidFill>
          <a:ln>
            <a:solidFill>
              <a:schemeClr val="tx1"/>
            </a:solidFill>
          </a:ln>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N.B.: De to blå arealer under kurverne er ens, nemlig 0.5801.</a:t>
            </a:r>
            <a:endParaRPr lang="en-GB" sz="1600"/>
          </a:p>
        </p:txBody>
      </p:sp>
    </p:spTree>
    <p:extLst>
      <p:ext uri="{BB962C8B-B14F-4D97-AF65-F5344CB8AC3E}">
        <p14:creationId xmlns:p14="http://schemas.microsoft.com/office/powerpoint/2010/main" val="20362473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Beregning med R</a:t>
            </a:r>
          </a:p>
        </p:txBody>
      </p:sp>
      <mc:AlternateContent>
        <mc:Choice Requires="a14">
          <p:sp>
            <p:nvSpPr>
              <p:cNvPr id="3" name="Content Placeholder 2"/>
              <p:cNvSpPr>
                <a:spLocks noGrp="1"/>
              </p:cNvSpPr>
              <p:nvPr>
                <p:ph idx="1"/>
              </p:nvPr>
            </p:nvSpPr>
            <p:spPr>
              <a:xfrm>
                <a:off x="251520" y="1196752"/>
                <a:ext cx="8784976" cy="5544616"/>
              </a:xfrm>
            </p:spPr>
            <p:txBody>
              <a:bodyPr/>
              <a:lstStyle/>
              <a:p>
                <a:pPr marL="0" indent="0">
                  <a:buNone/>
                </a:pPr>
                <a:r>
                  <a:rPr lang="da-DK" b="1"/>
                  <a:t>Standard normalfordeling </a:t>
                </a:r>
                <a14:m>
                  <m:oMathPara>
                    <m:oMathParaPr>
                      <m:jc/>
                    </m:oMathParaPr>
                    <m:oMath>
                      <m:r>
                        <m:rPr>
                          <m:sty m:val="bi"/>
                        </m:rPr>
                        <a:rPr lang="da-DK" b="1" i="1">
                          <a:latin typeface="Cambria Math"/>
                        </a:rPr>
                        <m:t>𝑵</m:t>
                      </m:r>
                      <m:r>
                        <m:rPr>
                          <m:sty m:val="bi"/>
                        </m:rPr>
                        <a:rPr lang="da-DK" b="1" i="1">
                          <a:latin typeface="Cambria Math"/>
                        </a:rPr>
                        <m:t>(</m:t>
                      </m:r>
                      <m:r>
                        <m:rPr>
                          <m:sty m:val="bi"/>
                        </m:rPr>
                        <a:rPr lang="da-DK" b="1" i="1" smtClean="0">
                          <a:latin typeface="Cambria Math"/>
                        </a:rPr>
                        <m:t>𝟎</m:t>
                      </m:r>
                      <m:r>
                        <m:rPr>
                          <m:sty m:val="bi"/>
                        </m:rPr>
                        <a:rPr lang="da-DK" b="1" i="1" smtClean="0">
                          <a:latin typeface="Cambria Math"/>
                        </a:rPr>
                        <m:t>,</m:t>
                      </m:r>
                      <m:r>
                        <m:rPr>
                          <m:sty m:val="bi"/>
                        </m:rPr>
                        <a:rPr lang="da-DK" b="1" i="1" smtClean="0">
                          <a:latin typeface="Cambria Math"/>
                        </a:rPr>
                        <m:t>𝟏</m:t>
                      </m:r>
                      <m:r>
                        <m:rPr>
                          <m:sty m:val="bi"/>
                        </m:rPr>
                        <a:rPr lang="da-DK" b="1" i="1">
                          <a:latin typeface="Cambria Math"/>
                          <a:ea typeface="Cambria Math"/>
                        </a:rPr>
                        <m:t>)</m:t>
                      </m:r>
                    </m:oMath>
                  </m:oMathPara>
                </a14:m>
                <a:endParaRPr lang="da-DK" b="1"/>
              </a:p>
              <a:p>
                <a:r>
                  <a:rPr lang="da-DK"/>
                  <a:t>PDF:		dnorm(z) 	f.eks. </a:t>
                </a:r>
                <a14:m>
                  <m:oMathPara>
                    <m:oMathParaPr>
                      <m:jc/>
                    </m:oMathParaPr>
                    <m:oMath>
                      <m:r>
                        <a:rPr lang="da-DK" sz="2000" i="1" smtClean="0">
                          <a:latin typeface="Cambria Math" panose="02040503050406030204" pitchFamily="18" charset="0"/>
                        </a:rPr>
                        <m:t>𝑓</m:t>
                      </m:r>
                      <m:r>
                        <a:rPr lang="da-DK" sz="2000" i="1" smtClean="0">
                          <a:latin typeface="Cambria Math" panose="02040503050406030204" pitchFamily="18" charset="0"/>
                        </a:rPr>
                        <m:t>(1.96)=</m:t>
                      </m:r>
                      <m:r>
                        <m:rPr>
                          <m:sty m:val="p"/>
                        </m:rPr>
                        <a:rPr lang="da-DK" sz="2000" i="0" smtClean="0">
                          <a:latin typeface="Cambria Math" panose="02040503050406030204" pitchFamily="18" charset="0"/>
                        </a:rPr>
                        <m:t>dnorm</m:t>
                      </m:r>
                      <m:r>
                        <a:rPr lang="da-DK" sz="2000" i="1" smtClean="0">
                          <a:latin typeface="Cambria Math" panose="02040503050406030204" pitchFamily="18" charset="0"/>
                        </a:rPr>
                        <m:t>(1.96)=0.0584</m:t>
                      </m:r>
                    </m:oMath>
                  </m:oMathPara>
                </a14:m>
                <a:endParaRPr lang="da-DK"/>
              </a:p>
              <a:p>
                <a:r>
                  <a:rPr lang="da-DK"/>
                  <a:t>CDF:		pnorm(z)	f.eks. </a:t>
                </a:r>
                <a14:m>
                  <m:oMathPara>
                    <m:oMathParaPr>
                      <m:jc/>
                    </m:oMathParaPr>
                    <m:oMath>
                      <m:r>
                        <a:rPr lang="en-US" sz="2000" b="0" i="1" smtClean="0">
                          <a:latin typeface="Cambria Math" panose="02040503050406030204" pitchFamily="18" charset="0"/>
                        </a:rPr>
                        <m:t>𝐹</m:t>
                      </m:r>
                      <m:r>
                        <a:rPr lang="en-US" sz="2000" b="0" i="1" smtClean="0">
                          <a:latin typeface="Cambria Math" panose="02040503050406030204" pitchFamily="18" charset="0"/>
                        </a:rPr>
                        <m:t>(1.96)=</m:t>
                      </m:r>
                      <m:r>
                        <m:rPr>
                          <m:sty m:val="p"/>
                        </m:rPr>
                        <a:rPr lang="da-DK" sz="2000" i="0" smtClean="0">
                          <a:latin typeface="Cambria Math" panose="02040503050406030204" pitchFamily="18" charset="0"/>
                        </a:rPr>
                        <m:t>pnorm</m:t>
                      </m:r>
                      <m:r>
                        <a:rPr lang="da-DK" sz="2000" i="1" smtClean="0">
                          <a:latin typeface="Cambria Math" panose="02040503050406030204" pitchFamily="18" charset="0"/>
                        </a:rPr>
                        <m:t>(</m:t>
                      </m:r>
                      <m:r>
                        <a:rPr lang="en-US" sz="2000" i="1" smtClean="0">
                          <a:latin typeface="Cambria Math" panose="02040503050406030204" pitchFamily="18" charset="0"/>
                        </a:rPr>
                        <m:t>1.96</m:t>
                      </m:r>
                      <m:r>
                        <a:rPr lang="da-DK" sz="2000" i="1" smtClean="0">
                          <a:latin typeface="Cambria Math" panose="02040503050406030204" pitchFamily="18" charset="0"/>
                        </a:rPr>
                        <m:t>) </m:t>
                      </m:r>
                      <m:r>
                        <a:rPr lang="da-DK" sz="2000" i="1">
                          <a:latin typeface="Cambria Math" panose="02040503050406030204" pitchFamily="18" charset="0"/>
                        </a:rPr>
                        <m:t>= 0.975</m:t>
                      </m:r>
                    </m:oMath>
                  </m:oMathPara>
                </a14:m>
                <a:endParaRPr lang="da-DK"/>
              </a:p>
              <a:p>
                <a:r>
                  <a:rPr lang="da-DK"/>
                  <a:t>Invers:	qnorm(p) 	f.eks. </a:t>
                </a:r>
                <a14:m>
                  <m:oMathPara>
                    <m:oMathParaPr>
                      <m:jc/>
                    </m:oMathParaPr>
                    <m:oMath>
                      <m:sSup>
                        <m:sSupPr>
                          <m:ctrlPr>
                            <a:rPr lang="da-DK" sz="2000" i="1" smtClean="0">
                              <a:latin typeface="Cambria Math" panose="02040503050406030204" pitchFamily="18" charset="0"/>
                            </a:rPr>
                          </m:ctrlPr>
                        </m:sSupPr>
                        <m:e>
                          <m:r>
                            <a:rPr lang="en-US" sz="2000" b="0" i="1" smtClean="0">
                              <a:latin typeface="Cambria Math" panose="02040503050406030204" pitchFamily="18" charset="0"/>
                            </a:rPr>
                            <m:t>𝐹</m:t>
                          </m:r>
                        </m:e>
                        <m:sup>
                          <m:r>
                            <a:rPr lang="en-US" sz="2000" b="0" i="1" smtClean="0">
                              <a:latin typeface="Cambria Math" panose="02040503050406030204" pitchFamily="18" charset="0"/>
                            </a:rPr>
                            <m:t>−1</m:t>
                          </m:r>
                        </m:sup>
                      </m:sSup>
                      <m:r>
                        <a:rPr lang="da-DK" sz="2000" i="1" smtClean="0">
                          <a:latin typeface="Cambria Math" panose="02040503050406030204" pitchFamily="18" charset="0"/>
                        </a:rPr>
                        <m:t>(</m:t>
                      </m:r>
                      <m:r>
                        <a:rPr lang="da-DK" sz="2000" i="1">
                          <a:latin typeface="Cambria Math" panose="02040503050406030204" pitchFamily="18" charset="0"/>
                        </a:rPr>
                        <m:t>0.975</m:t>
                      </m:r>
                      <m:r>
                        <a:rPr lang="da-DK" sz="2000" i="1" smtClean="0">
                          <a:latin typeface="Cambria Math" panose="02040503050406030204" pitchFamily="18" charset="0"/>
                        </a:rPr>
                        <m:t>)=</m:t>
                      </m:r>
                      <m:r>
                        <m:rPr>
                          <m:sty m:val="p"/>
                        </m:rPr>
                        <a:rPr lang="en-US" sz="2000" b="0" i="0" smtClean="0">
                          <a:latin typeface="Cambria Math" panose="02040503050406030204" pitchFamily="18" charset="0"/>
                        </a:rPr>
                        <m:t>q</m:t>
                      </m:r>
                      <m:r>
                        <a:rPr lang="da-DK" sz="2000" i="1" smtClean="0">
                          <a:latin typeface="Cambria Math" panose="02040503050406030204" pitchFamily="18" charset="0"/>
                        </a:rPr>
                        <m:t>𝑛𝑜𝑟𝑚</m:t>
                      </m:r>
                      <m:r>
                        <a:rPr lang="da-DK" sz="2000" i="1" smtClean="0">
                          <a:latin typeface="Cambria Math" panose="02040503050406030204" pitchFamily="18" charset="0"/>
                        </a:rPr>
                        <m:t>(0.975) =1.96</m:t>
                      </m:r>
                    </m:oMath>
                  </m:oMathPara>
                </a14:m>
                <a:br>
                  <a:rPr lang="da-DK"/>
                </a:br>
                <a:endParaRPr lang="da-DK"/>
              </a:p>
              <a:p>
                <a:pPr marL="0" indent="0">
                  <a:buNone/>
                </a:pPr>
                <a:r>
                  <a:rPr lang="da-DK" b="1"/>
                  <a:t>Generel normalfordeling </a:t>
                </a:r>
                <a14:m>
                  <m:oMathPara>
                    <m:oMathParaPr>
                      <m:jc/>
                    </m:oMathParaPr>
                    <m:oMath>
                      <m:r>
                        <m:rPr>
                          <m:sty m:val="bi"/>
                        </m:rPr>
                        <a:rPr lang="da-DK" b="1" i="1">
                          <a:latin typeface="Cambria Math"/>
                        </a:rPr>
                        <m:t>𝑵</m:t>
                      </m:r>
                      <m:r>
                        <m:rPr>
                          <m:sty m:val="bi"/>
                        </m:rPr>
                        <a:rPr lang="da-DK" b="1" i="1">
                          <a:latin typeface="Cambria Math"/>
                        </a:rPr>
                        <m:t>(</m:t>
                      </m:r>
                      <m:r>
                        <m:rPr>
                          <m:sty m:val="bi"/>
                        </m:rPr>
                        <a:rPr lang="da-DK" b="1" i="1">
                          <a:latin typeface="Cambria Math"/>
                          <a:ea typeface="Cambria Math"/>
                        </a:rPr>
                        <m:t>𝝁</m:t>
                      </m:r>
                      <m:r>
                        <m:rPr>
                          <m:sty m:val="bi"/>
                        </m:rPr>
                        <a:rPr lang="da-DK" b="1" i="1">
                          <a:latin typeface="Cambria Math"/>
                          <a:ea typeface="Cambria Math"/>
                        </a:rPr>
                        <m:t>,</m:t>
                      </m:r>
                      <m:sSup>
                        <m:sSupPr>
                          <m:ctrlPr>
                            <a:rPr lang="da-DK" b="1" i="1">
                              <a:latin typeface="Cambria Math" panose="02040503050406030204" pitchFamily="18" charset="0"/>
                              <a:ea typeface="Cambria Math"/>
                            </a:rPr>
                          </m:ctrlPr>
                        </m:sSupPr>
                        <m:e>
                          <m:r>
                            <m:rPr>
                              <m:sty m:val="bi"/>
                            </m:rPr>
                            <a:rPr lang="da-DK" b="1" i="1">
                              <a:latin typeface="Cambria Math"/>
                              <a:ea typeface="Cambria Math"/>
                            </a:rPr>
                            <m:t>𝝈</m:t>
                          </m:r>
                        </m:e>
                        <m:sup>
                          <m:r>
                            <m:rPr>
                              <m:sty m:val="bi"/>
                            </m:rPr>
                            <a:rPr lang="da-DK" b="1" i="1">
                              <a:latin typeface="Cambria Math"/>
                              <a:ea typeface="Cambria Math"/>
                            </a:rPr>
                            <m:t>𝟐</m:t>
                          </m:r>
                        </m:sup>
                      </m:sSup>
                      <m:r>
                        <m:rPr>
                          <m:sty m:val="bi"/>
                        </m:rPr>
                        <a:rPr lang="da-DK" b="1" i="1">
                          <a:latin typeface="Cambria Math"/>
                          <a:ea typeface="Cambria Math"/>
                        </a:rPr>
                        <m:t>)</m:t>
                      </m:r>
                    </m:oMath>
                  </m:oMathPara>
                </a14:m>
                <a:endParaRPr lang="da-DK" b="1"/>
              </a:p>
              <a:p>
                <a:r>
                  <a:rPr lang="da-DK"/>
                  <a:t>PDF: 	dnorm(x, mu, sigma)</a:t>
                </a:r>
              </a:p>
              <a:p>
                <a:r>
                  <a:rPr lang="da-DK"/>
                  <a:t>CDF:		pnorm(x, mu, sigma)</a:t>
                </a:r>
              </a:p>
              <a:p>
                <a:r>
                  <a:rPr lang="da-DK"/>
                  <a:t>Invers: 	qnorm(p, mu, sigma)</a:t>
                </a:r>
              </a:p>
              <a:p>
                <a:pPr marL="0" indent="0">
                  <a:buNone/>
                </a:pPr>
                <a:endParaRPr lang="da-DK"/>
              </a:p>
              <a:p>
                <a:pPr marL="0" indent="0">
                  <a:buNone/>
                </a:pPr>
                <a:r>
                  <a:rPr lang="da-DK" b="1"/>
                  <a:t>Tilfældighedsgenerator</a:t>
                </a:r>
                <a:r>
                  <a:rPr lang="da-DK"/>
                  <a:t> (funktion der giver n tilfældige, normalfordele tal)</a:t>
                </a:r>
              </a:p>
              <a:p>
                <a:r>
                  <a:rPr lang="da-DK"/>
                  <a:t>Random:	rnorm(n, mu, sigma).</a:t>
                </a: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1196752"/>
                <a:ext cx="8784976" cy="5544616"/>
              </a:xfrm>
              <a:blipFill>
                <a:blip r:embed="rId3"/>
                <a:stretch>
                  <a:fillRect l="-902"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167</a:t>
            </a:fld>
            <a:endParaRPr lang="da-DK"/>
          </a:p>
        </p:txBody>
      </p:sp>
    </p:spTree>
    <p:extLst>
      <p:ext uri="{BB962C8B-B14F-4D97-AF65-F5344CB8AC3E}">
        <p14:creationId xmlns:p14="http://schemas.microsoft.com/office/powerpoint/2010/main" val="36657737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Opgave</a:t>
            </a:r>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168</a:t>
            </a:fld>
            <a:endParaRPr lang="da-DK">
              <a:solidFill>
                <a:prstClr val="black">
                  <a:tint val="75000"/>
                </a:prstClr>
              </a:solidFill>
            </a:endParaRPr>
          </a:p>
        </p:txBody>
      </p:sp>
      <p:pic>
        <p:nvPicPr>
          <p:cNvPr id="6" name="Picture 5"/>
          <p:cNvPicPr>
            <a:picLocks noChangeAspect="1"/>
          </p:cNvPicPr>
          <p:nvPr/>
        </p:nvPicPr>
        <p:blipFill>
          <a:blip r:embed="rId2"/>
          <a:stretch>
            <a:fillRect/>
          </a:stretch>
        </p:blipFill>
        <p:spPr>
          <a:xfrm>
            <a:off x="629818" y="1209253"/>
            <a:ext cx="8046638" cy="5238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9218131"/>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Gammafordelingen (eksponentialford.)</a:t>
            </a:r>
            <a:endParaRPr lang="en-GB"/>
          </a:p>
        </p:txBody>
      </p:sp>
      <mc:AlternateContent>
        <mc:Choice Requires="a14">
          <p:sp>
            <p:nvSpPr>
              <p:cNvPr id="3" name="Content Placeholder 2"/>
              <p:cNvSpPr>
                <a:spLocks noGrp="1"/>
              </p:cNvSpPr>
              <p:nvPr>
                <p:ph idx="1"/>
              </p:nvPr>
            </p:nvSpPr>
            <p:spPr/>
            <p:txBody>
              <a:bodyPr/>
              <a:lstStyle/>
              <a:p>
                <a:r>
                  <a:rPr lang="en-US"/>
                  <a:t>En generisk fordeling, der har flere fordelinger som specialtilfælde</a:t>
                </a:r>
              </a:p>
              <a:p>
                <a:r>
                  <a:rPr lang="en-US"/>
                  <a:t>Tæthedsfunktion:</a:t>
                </a:r>
                <a:br>
                  <a:rPr lang="en-US"/>
                </a:br>
                <a:r>
                  <a:rPr lang="en-US"/>
                  <a:t> 	</a:t>
                </a:r>
                <a14:m>
                  <m:oMathPara>
                    <m:oMathParaPr>
                      <m:jc/>
                    </m:oMathParaPr>
                    <m:oMath>
                      <m:r>
                        <a:rPr lang="en-US" b="0" i="1" smtClean="0">
                          <a:latin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sepChr m:val="|"/>
                          <m:endChr/>
                          <m:grow m:val="on"/>
                          <m:shp m:val="centered"/>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 </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𝛼</m:t>
                                        </m:r>
                                      </m:sup>
                                    </m:sSup>
                                    <m:r>
                                      <a:rPr lang="en-US" b="0" i="1" smtClean="0">
                                        <a:latin typeface="Cambria Math" panose="02040503050406030204" pitchFamily="18" charset="0"/>
                                      </a:rPr>
                                      <m:t> </m:t>
                                    </m:r>
                                    <m:r>
                                      <a:rPr lang="el-GR" b="0" i="1" smtClean="0">
                                        <a:latin typeface="Cambria Math" panose="02040503050406030204" pitchFamily="18" charset="0"/>
                                        <a:ea typeface="Cambria Math" panose="02040503050406030204" pitchFamily="18" charset="0"/>
                                      </a:rPr>
                                      <m:t>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up>
                                </m:sSup>
                              </m:e>
                              <m:e>
                                <m:r>
                                  <m:rPr>
                                    <m:sty m:val="p"/>
                                  </m:rP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&gt;0,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&gt;0,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&gt;0</m:t>
                                </m:r>
                              </m:e>
                            </m:mr>
                            <m:mr>
                              <m:e>
                                <m:r>
                                  <a:rPr lang="en-US" b="0" i="1" smtClean="0">
                                    <a:latin typeface="Cambria Math" panose="02040503050406030204" pitchFamily="18" charset="0"/>
                                  </a:rPr>
                                  <m:t> 0                                </m:t>
                                </m:r>
                              </m:e>
                              <m:e>
                                <m:r>
                                  <m:rPr>
                                    <m:sty m:val="p"/>
                                  </m:rPr>
                                  <a:rPr lang="en-US" b="0" i="0" smtClean="0">
                                    <a:latin typeface="Cambria Math" panose="02040503050406030204" pitchFamily="18" charset="0"/>
                                  </a:rPr>
                                  <m:t>ellers</m:t>
                                </m:r>
                                <m:r>
                                  <a:rPr lang="en-US" b="0" i="1" smtClean="0">
                                    <a:latin typeface="Cambria Math" panose="02040503050406030204" pitchFamily="18" charset="0"/>
                                  </a:rPr>
                                  <m:t>                              </m:t>
                                </m:r>
                              </m:e>
                            </m:mr>
                          </m:m>
                        </m:e>
                      </m:d>
                    </m:oMath>
                  </m:oMathPara>
                </a14:m>
                <a:r>
                  <a:rPr lang="en-GB"/>
                  <a:t> </a:t>
                </a:r>
                <a:br>
                  <a:rPr lang="en-GB"/>
                </a:br>
                <a:r>
                  <a:rPr lang="en-GB"/>
                  <a:t>hvor gammafunktionen </a:t>
                </a:r>
                <a14:m>
                  <m:oMathPara>
                    <m:oMathParaPr>
                      <m:jc/>
                    </m:oMathParaPr>
                    <m:oMath>
                      <m:r>
                        <a:rPr lang="el-GR" i="1">
                          <a:latin typeface="Cambria Math" panose="02040503050406030204" pitchFamily="18" charset="0"/>
                          <a:ea typeface="Cambria Math" panose="02040503050406030204" pitchFamily="18" charset="0"/>
                        </a:rPr>
                        <m:t>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oMath>
                  </m:oMathPara>
                </a14:m>
                <a:r>
                  <a:rPr lang="en-GB"/>
                  <a:t> er defineret som</a:t>
                </a:r>
                <a:br>
                  <a:rPr lang="en-GB"/>
                </a:br>
                <a:r>
                  <a:rPr lang="en-GB"/>
                  <a:t> 	</a:t>
                </a:r>
                <a14:m>
                  <m:oMathPara>
                    <m:oMathParaPr>
                      <m:jc/>
                    </m:oMathParaPr>
                    <m:oMath>
                      <m:r>
                        <a:rPr lang="el-GR" i="1">
                          <a:latin typeface="Cambria Math" panose="02040503050406030204" pitchFamily="18" charset="0"/>
                          <a:ea typeface="Cambria Math" panose="02040503050406030204" pitchFamily="18" charset="0"/>
                        </a:rPr>
                        <m:t>𝛤</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m:t>
                      </m:r>
                      <m:nary>
                        <m:naryPr>
                          <m:chr/>
                          <m:grow m:val="off"/>
                          <m:subHide m:val="off"/>
                          <m:supHide m:val="off"/>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up>
                          </m:sSup>
                        </m:e>
                      </m:nary>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𝑑𝑥</m:t>
                      </m:r>
                      <m:r>
                        <a:rPr lang="en-US" b="0" i="1" smtClean="0">
                          <a:latin typeface="Cambria Math" panose="02040503050406030204" pitchFamily="18" charset="0"/>
                          <a:ea typeface="Cambria Math" panose="02040503050406030204" pitchFamily="18" charset="0"/>
                        </a:rPr>
                        <m:t>=</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oMath>
                  </m:oMathPara>
                </a14:m>
                <a:r>
                  <a:rPr lang="en-GB"/>
                  <a:t> 	(kan man vise)</a:t>
                </a:r>
              </a:p>
              <a:p>
                <a:r>
                  <a:rPr lang="en-US"/>
                  <a:t>Gammafordelingen har:</a:t>
                </a:r>
              </a:p>
              <a:p>
                <a:pPr lvl="1"/>
                <a:r>
                  <a:rPr lang="en-GB">
                    <a:ea typeface="Cambria Math" panose="02040503050406030204" pitchFamily="18" charset="0"/>
                  </a:rPr>
                  <a:t>Middelværdi 	</a:t>
                </a:r>
                <a14:m>
                  <m:oMathPara>
                    <m:oMathParaPr>
                      <m:jc/>
                    </m:oMathParaPr>
                    <m:o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oMath>
                  </m:oMathPara>
                </a14:m>
                <a:endParaRPr lang="en-GB"/>
              </a:p>
              <a:p>
                <a:pPr lvl="1"/>
                <a:r>
                  <a:rPr lang="en-GB"/>
                  <a:t>Varians 		</a:t>
                </a:r>
                <a14:m>
                  <m:oMathPara>
                    <m:oMathParaPr>
                      <m:jc/>
                    </m:oMathParaPr>
                    <m:o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2</m:t>
                          </m:r>
                        </m:sup>
                      </m:sSup>
                    </m:oMath>
                  </m:oMathPara>
                </a14:m>
                <a:endParaRPr lang="en-GB"/>
              </a:p>
              <a:p>
                <a:r>
                  <a:rPr lang="en-US" b="1"/>
                  <a:t>Eksponentialfordelingen</a:t>
                </a:r>
                <a:r>
                  <a:rPr lang="en-US"/>
                  <a:t> er Gammaford. med </a:t>
                </a:r>
                <a14:m>
                  <m:oMathPara>
                    <m:oMathParaPr>
                      <m:jc/>
                    </m:oMathParaPr>
                    <m:o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oMath>
                  </m:oMathPara>
                </a14:m>
                <a:r>
                  <a:rPr lang="en-GB"/>
                  <a:t> (og </a:t>
                </a:r>
                <a14:m>
                  <m:oMathPara>
                    <m:oMathParaPr>
                      <m:jc/>
                    </m:oMathParaPr>
                    <m:o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den>
                      </m:f>
                    </m:oMath>
                  </m:oMathPara>
                </a14:m>
                <a:r>
                  <a:rPr lang="en-GB"/>
                  <a:t>):</a:t>
                </a:r>
              </a:p>
              <a:p>
                <a:pPr marL="357187" lvl="1" indent="0">
                  <a:spcBef>
                    <a:spcPct val="0"/>
                  </a:spcBef>
                  <a:buNone/>
                </a:pPr>
                <a:r>
                  <a:rPr lang="en-US"/>
                  <a:t>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d>
                        <m:dPr>
                          <m:begChr m:val="{"/>
                          <m:sepChr m:val="|"/>
                          <m:endChr/>
                          <m:grow m:val="on"/>
                          <m:shp m:val="centered"/>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 </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𝛽</m:t>
                                    </m:r>
                                  </m:den>
                                </m:f>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up>
                                </m:sSup>
                                <m:r>
                                  <a:rPr lang="en-US" b="0" i="1" smtClean="0">
                                    <a:latin typeface="Cambria Math" panose="02040503050406030204" pitchFamily="18" charset="0"/>
                                    <a:ea typeface="Cambria Math" panose="02040503050406030204" pitchFamily="18" charset="0"/>
                                  </a:rPr>
                                  <m:t>          </m:t>
                                </m:r>
                              </m:e>
                              <m:e>
                                <m:r>
                                  <m:rPr>
                                    <m:sty m:val="p"/>
                                  </m:rPr>
                                  <a:rPr lang="en-US">
                                    <a:latin typeface="Cambria Math" panose="02040503050406030204" pitchFamily="18" charset="0"/>
                                  </a:rPr>
                                  <m:t>  </m:t>
                                </m:r>
                                <m:r>
                                  <m:rPr>
                                    <m:sty m:val="p"/>
                                  </m:rPr>
                                  <a:rPr lang="en-US">
                                    <a:latin typeface="Cambria Math" panose="02040503050406030204" pitchFamily="18" charset="0"/>
                                  </a:rPr>
                                  <m:t>for</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&gt;0, </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&gt;0</m:t>
                                </m:r>
                              </m:e>
                            </m:mr>
                            <m:mr>
                              <m:e>
                                <m:r>
                                  <a:rPr lang="en-US" i="1">
                                    <a:latin typeface="Cambria Math" panose="02040503050406030204" pitchFamily="18" charset="0"/>
                                  </a:rPr>
                                  <m:t> 0                        </m:t>
                                </m:r>
                              </m:e>
                              <m:e>
                                <m:r>
                                  <m:rPr>
                                    <m:sty m:val="p"/>
                                  </m:rPr>
                                  <a:rPr lang="en-US">
                                    <a:latin typeface="Cambria Math" panose="02040503050406030204" pitchFamily="18" charset="0"/>
                                  </a:rPr>
                                  <m:t>ellers</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   </m:t>
                                </m:r>
                              </m:e>
                            </m:mr>
                          </m:m>
                        </m:e>
                      </m:d>
                    </m:oMath>
                  </m:oMathPara>
                </a14:m>
                <a:r>
                  <a:rPr lang="en-GB"/>
                  <a:t> </a:t>
                </a:r>
              </a:p>
              <a:p>
                <a:r>
                  <a:rPr lang="en-US"/>
                  <a:t>Eksempel 5.1 fra tidligere er eksponentialfordelt med </a:t>
                </a:r>
                <a14:m>
                  <m:oMathPara>
                    <m:oMathParaPr>
                      <m:jc/>
                    </m:oMathParaPr>
                    <m:o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oMath>
                  </m:oMathPara>
                </a14:m>
                <a:r>
                  <a:rPr lang="en-GB"/>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1809" b="-27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169</a:t>
            </a:fld>
            <a:endParaRPr lang="da-DK">
              <a:solidFill>
                <a:prstClr val="black">
                  <a:tint val="75000"/>
                </a:prstClr>
              </a:solidFill>
            </a:endParaRPr>
          </a:p>
        </p:txBody>
      </p:sp>
    </p:spTree>
    <p:extLst>
      <p:ext uri="{BB962C8B-B14F-4D97-AF65-F5344CB8AC3E}">
        <p14:creationId xmlns:p14="http://schemas.microsoft.com/office/powerpoint/2010/main" val="2315806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Sammenhænge i data</a:t>
            </a:r>
          </a:p>
        </p:txBody>
      </p:sp>
      <p:sp>
        <p:nvSpPr>
          <p:cNvPr id="3" name="Content Placeholder 2"/>
          <p:cNvSpPr>
            <a:spLocks noGrp="1"/>
          </p:cNvSpPr>
          <p:nvPr>
            <p:ph idx="1"/>
          </p:nvPr>
        </p:nvSpPr>
        <p:spPr>
          <a:xfrm>
            <a:off x="467544" y="1196752"/>
            <a:ext cx="8424936" cy="5544616"/>
          </a:xfrm>
        </p:spPr>
        <p:txBody>
          <a:bodyPr>
            <a:noAutofit/>
          </a:bodyPr>
          <a:lstStyle/>
          <a:p>
            <a:r>
              <a:rPr lang="da-DK" sz="2000"/>
              <a:t>Der er forskel på </a:t>
            </a:r>
            <a:r>
              <a:rPr lang="da-DK" sz="2000" u="sng"/>
              <a:t>statistisk sammenhæng</a:t>
            </a:r>
            <a:r>
              <a:rPr lang="da-DK" sz="2000"/>
              <a:t> og </a:t>
            </a:r>
            <a:r>
              <a:rPr lang="da-DK" sz="2000" u="sng"/>
              <a:t>årsagssammenhæng</a:t>
            </a:r>
          </a:p>
          <a:p>
            <a:r>
              <a:rPr lang="da-DK" sz="2000"/>
              <a:t>Eksempel: </a:t>
            </a:r>
            <a:br>
              <a:rPr lang="da-DK" sz="2000"/>
            </a:br>
            <a:r>
              <a:rPr lang="da-DK" sz="2000"/>
              <a:t>Spørgeundersøgelse i et gymnasium i 2005 om holdning til ny EU-forfatning</a:t>
            </a:r>
            <a:br>
              <a:rPr lang="da-DK" sz="2000"/>
            </a:br>
            <a:br>
              <a:rPr lang="da-DK" sz="2000"/>
            </a:br>
            <a:br>
              <a:rPr lang="da-DK" sz="2000"/>
            </a:br>
            <a:br>
              <a:rPr lang="da-DK" sz="2000"/>
            </a:br>
            <a:br>
              <a:rPr lang="da-DK" sz="2000"/>
            </a:br>
            <a:br>
              <a:rPr lang="da-DK" sz="2000"/>
            </a:br>
            <a:r>
              <a:rPr lang="da-DK" sz="2000"/>
              <a:t>Konklusion: Matematikere er mere positive overfor EU</a:t>
            </a:r>
          </a:p>
          <a:p>
            <a:r>
              <a:rPr lang="da-DK" sz="2000" b="1">
                <a:solidFill>
                  <a:srgbClr val="FF0000"/>
                </a:solidFill>
              </a:rPr>
              <a:t>Forkert! </a:t>
            </a:r>
            <a:br>
              <a:rPr lang="da-DK" sz="2000"/>
            </a:br>
            <a:br>
              <a:rPr lang="da-DK" sz="2000"/>
            </a:br>
            <a:br>
              <a:rPr lang="da-DK" sz="2000"/>
            </a:br>
            <a:br>
              <a:rPr lang="da-DK" sz="2000"/>
            </a:br>
            <a:br>
              <a:rPr lang="da-DK" sz="2000"/>
            </a:br>
            <a:br>
              <a:rPr lang="da-DK" sz="1200"/>
            </a:br>
            <a:br>
              <a:rPr lang="da-DK" sz="2000"/>
            </a:br>
            <a:br>
              <a:rPr lang="da-DK" sz="2000"/>
            </a:br>
            <a:r>
              <a:rPr lang="da-DK" sz="2000"/>
              <a:t>Det er </a:t>
            </a:r>
            <a:r>
              <a:rPr lang="da-DK" sz="2000" i="1"/>
              <a:t>drenge</a:t>
            </a:r>
            <a:r>
              <a:rPr lang="da-DK" sz="2000"/>
              <a:t>, der er mere positive overfor EU. Køn var en </a:t>
            </a:r>
            <a:r>
              <a:rPr lang="da-DK" sz="2000" i="1"/>
              <a:t>skjult variabel</a:t>
            </a:r>
            <a:r>
              <a:rPr lang="da-DK" sz="2000"/>
              <a:t>.</a:t>
            </a:r>
            <a:br>
              <a:rPr lang="da-DK" sz="2000"/>
            </a:br>
            <a:br>
              <a:rPr lang="da-DK" sz="2000"/>
            </a:br>
            <a:br>
              <a:rPr lang="da-DK" sz="2000"/>
            </a:br>
            <a:r>
              <a:rPr lang="da-DK" sz="2000"/>
              <a:t>Det er drenge, der er mere positive overfor EU</a:t>
            </a:r>
            <a:br>
              <a:rPr lang="da-DK" sz="2000"/>
            </a:b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17</a:t>
            </a:fld>
            <a:endParaRPr lang="da-DK"/>
          </a:p>
        </p:txBody>
      </p:sp>
      <p:graphicFrame>
        <p:nvGraphicFramePr>
          <p:cNvPr id="5" name="Table 4"/>
          <p:cNvGraphicFramePr>
            <a:graphicFrameLocks noGrp="1"/>
          </p:cNvGraphicFramePr>
          <p:nvPr/>
        </p:nvGraphicFramePr>
        <p:xfrm>
          <a:off x="899592" y="2460496"/>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vert="horz" wrap="square"/>
                    <a:lstStyle/>
                    <a:p>
                      <a:r>
                        <a:rPr lang="da-DK"/>
                        <a:t>Linje</a:t>
                      </a:r>
                    </a:p>
                  </a:txBody>
                  <a:tcPr/>
                </a:tc>
                <a:tc>
                  <a:txBody>
                    <a:bodyPr vert="horz" wrap="square"/>
                    <a:lstStyle/>
                    <a:p>
                      <a:r>
                        <a:rPr lang="da-DK" err="1"/>
                        <a:t>Ja-sigere</a:t>
                      </a:r>
                      <a:endParaRPr lang="da-DK"/>
                    </a:p>
                  </a:txBody>
                  <a:tcPr/>
                </a:tc>
                <a:tc>
                  <a:txBody>
                    <a:bodyPr vert="horz" wrap="square"/>
                    <a:lstStyle/>
                    <a:p>
                      <a:r>
                        <a:rPr lang="da-DK" err="1"/>
                        <a:t>Nej-sigere</a:t>
                      </a:r>
                      <a:endParaRPr lang="da-DK"/>
                    </a:p>
                  </a:txBody>
                  <a:tcPr/>
                </a:tc>
                <a:tc>
                  <a:txBody>
                    <a:bodyPr vert="horz" wrap="square"/>
                    <a:lstStyle/>
                    <a:p>
                      <a:r>
                        <a:rPr lang="da-DK"/>
                        <a:t>Ja-pct</a:t>
                      </a:r>
                      <a:endParaRPr lang="da-DK"/>
                    </a:p>
                  </a:txBody>
                  <a:tcPr/>
                </a:tc>
                <a:extLst>
                  <a:ext uri="{0D108BD9-81ED-4DB2-BD59-A6C34878D82A}">
                    <a16:rowId xmlns:a16="http://schemas.microsoft.com/office/drawing/2014/main" val="10000"/>
                  </a:ext>
                </a:extLst>
              </a:tr>
              <a:tr h="370840">
                <a:tc>
                  <a:txBody>
                    <a:bodyPr vert="horz" wrap="square"/>
                    <a:lstStyle/>
                    <a:p>
                      <a:r>
                        <a:rPr lang="da-DK"/>
                        <a:t>Sproglige</a:t>
                      </a:r>
                    </a:p>
                  </a:txBody>
                  <a:tcPr/>
                </a:tc>
                <a:tc>
                  <a:txBody>
                    <a:bodyPr vert="horz" wrap="square"/>
                    <a:lstStyle/>
                    <a:p>
                      <a:r>
                        <a:rPr lang="da-DK"/>
                        <a:t>49</a:t>
                      </a:r>
                    </a:p>
                  </a:txBody>
                  <a:tcPr/>
                </a:tc>
                <a:tc>
                  <a:txBody>
                    <a:bodyPr vert="horz" wrap="square"/>
                    <a:lstStyle/>
                    <a:p>
                      <a:r>
                        <a:rPr lang="da-DK"/>
                        <a:t>82</a:t>
                      </a:r>
                    </a:p>
                  </a:txBody>
                  <a:tcPr/>
                </a:tc>
                <a:tc>
                  <a:txBody>
                    <a:bodyPr vert="horz" wrap="square"/>
                    <a:lstStyle/>
                    <a:p>
                      <a:r>
                        <a:rPr lang="da-DK"/>
                        <a:t>37 %</a:t>
                      </a:r>
                    </a:p>
                  </a:txBody>
                  <a:tcPr/>
                </a:tc>
                <a:extLst>
                  <a:ext uri="{0D108BD9-81ED-4DB2-BD59-A6C34878D82A}">
                    <a16:rowId xmlns:a16="http://schemas.microsoft.com/office/drawing/2014/main" val="10001"/>
                  </a:ext>
                </a:extLst>
              </a:tr>
              <a:tr h="370840">
                <a:tc>
                  <a:txBody>
                    <a:bodyPr vert="horz" wrap="square"/>
                    <a:lstStyle/>
                    <a:p>
                      <a:r>
                        <a:rPr lang="da-DK"/>
                        <a:t>Matematikere</a:t>
                      </a:r>
                    </a:p>
                  </a:txBody>
                  <a:tcPr/>
                </a:tc>
                <a:tc>
                  <a:txBody>
                    <a:bodyPr vert="horz" wrap="square"/>
                    <a:lstStyle/>
                    <a:p>
                      <a:r>
                        <a:rPr lang="da-DK"/>
                        <a:t>88</a:t>
                      </a:r>
                    </a:p>
                  </a:txBody>
                  <a:tcPr/>
                </a:tc>
                <a:tc>
                  <a:txBody>
                    <a:bodyPr vert="horz" wrap="square"/>
                    <a:lstStyle/>
                    <a:p>
                      <a:r>
                        <a:rPr lang="da-DK"/>
                        <a:t>88</a:t>
                      </a:r>
                    </a:p>
                  </a:txBody>
                  <a:tcPr/>
                </a:tc>
                <a:tc>
                  <a:txBody>
                    <a:bodyPr vert="horz" wrap="square"/>
                    <a:lstStyle/>
                    <a:p>
                      <a:r>
                        <a:rPr lang="da-DK"/>
                        <a:t>50 %</a:t>
                      </a:r>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899592" y="4527128"/>
          <a:ext cx="7008441" cy="1854200"/>
        </p:xfrm>
        <a:graphic>
          <a:graphicData uri="http://schemas.openxmlformats.org/drawingml/2006/table">
            <a:tbl>
              <a:tblPr firstRow="1" bandRow="1">
                <a:tableStyleId>{5C22544A-7EE6-4342-B048-85BDC9FD1C3A}</a:tableStyleId>
              </a:tblPr>
              <a:tblGrid>
                <a:gridCol w="1401688">
                  <a:extLst>
                    <a:ext uri="{9D8B030D-6E8A-4147-A177-3AD203B41FA5}">
                      <a16:colId xmlns:a16="http://schemas.microsoft.com/office/drawing/2014/main" val="20000"/>
                    </a:ext>
                  </a:extLst>
                </a:gridCol>
                <a:gridCol w="1790328">
                  <a:extLst>
                    <a:ext uri="{9D8B030D-6E8A-4147-A177-3AD203B41FA5}">
                      <a16:colId xmlns:a16="http://schemas.microsoft.com/office/drawing/2014/main" val="20001"/>
                    </a:ext>
                  </a:extLst>
                </a:gridCol>
                <a:gridCol w="1416496">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1103785">
                  <a:extLst>
                    <a:ext uri="{9D8B030D-6E8A-4147-A177-3AD203B41FA5}">
                      <a16:colId xmlns:a16="http://schemas.microsoft.com/office/drawing/2014/main" val="20004"/>
                    </a:ext>
                  </a:extLst>
                </a:gridCol>
              </a:tblGrid>
              <a:tr h="370840">
                <a:tc>
                  <a:txBody>
                    <a:bodyPr vert="horz" wrap="square"/>
                    <a:lstStyle/>
                    <a:p>
                      <a:r>
                        <a:rPr lang="da-DK"/>
                        <a:t>Køn</a:t>
                      </a:r>
                    </a:p>
                  </a:txBody>
                  <a:tcPr/>
                </a:tc>
                <a:tc>
                  <a:txBody>
                    <a:bodyPr vert="horz" wrap="square"/>
                    <a:lstStyle/>
                    <a:p>
                      <a:r>
                        <a:rPr lang="da-DK"/>
                        <a:t>Linje</a:t>
                      </a:r>
                    </a:p>
                  </a:txBody>
                  <a:tcPr/>
                </a:tc>
                <a:tc>
                  <a:txBody>
                    <a:bodyPr vert="horz" wrap="square"/>
                    <a:lstStyle/>
                    <a:p>
                      <a:r>
                        <a:rPr lang="da-DK" err="1"/>
                        <a:t>Ja-sigere</a:t>
                      </a:r>
                      <a:endParaRPr lang="da-DK"/>
                    </a:p>
                  </a:txBody>
                  <a:tcPr/>
                </a:tc>
                <a:tc>
                  <a:txBody>
                    <a:bodyPr vert="horz" wrap="square"/>
                    <a:lstStyle/>
                    <a:p>
                      <a:r>
                        <a:rPr lang="da-DK" err="1"/>
                        <a:t>Nej-sigere</a:t>
                      </a:r>
                      <a:endParaRPr lang="da-DK"/>
                    </a:p>
                  </a:txBody>
                  <a:tcPr/>
                </a:tc>
                <a:tc>
                  <a:txBody>
                    <a:bodyPr vert="horz" wrap="square"/>
                    <a:lstStyle/>
                    <a:p>
                      <a:r>
                        <a:rPr lang="da-DK"/>
                        <a:t>Ja-pct</a:t>
                      </a:r>
                      <a:endParaRPr lang="da-DK"/>
                    </a:p>
                  </a:txBody>
                  <a:tcPr/>
                </a:tc>
                <a:extLst>
                  <a:ext uri="{0D108BD9-81ED-4DB2-BD59-A6C34878D82A}">
                    <a16:rowId xmlns:a16="http://schemas.microsoft.com/office/drawing/2014/main" val="10000"/>
                  </a:ext>
                </a:extLst>
              </a:tr>
              <a:tr h="370840">
                <a:tc>
                  <a:txBody>
                    <a:bodyPr vert="horz" wrap="square"/>
                    <a:lstStyle/>
                    <a:p>
                      <a:r>
                        <a:rPr lang="da-DK"/>
                        <a:t>Piger</a:t>
                      </a:r>
                    </a:p>
                  </a:txBody>
                  <a:tcPr/>
                </a:tc>
                <a:tc>
                  <a:txBody>
                    <a:bodyPr vert="horz" wrap="square"/>
                    <a:lstStyle/>
                    <a:p>
                      <a:r>
                        <a:rPr lang="da-DK"/>
                        <a:t>Sproglige</a:t>
                      </a:r>
                    </a:p>
                  </a:txBody>
                  <a:tcPr/>
                </a:tc>
                <a:tc>
                  <a:txBody>
                    <a:bodyPr vert="horz" wrap="square"/>
                    <a:lstStyle/>
                    <a:p>
                      <a:r>
                        <a:rPr lang="da-DK"/>
                        <a:t>34</a:t>
                      </a:r>
                    </a:p>
                  </a:txBody>
                  <a:tcPr/>
                </a:tc>
                <a:tc>
                  <a:txBody>
                    <a:bodyPr vert="horz" wrap="square"/>
                    <a:lstStyle/>
                    <a:p>
                      <a:r>
                        <a:rPr lang="da-DK"/>
                        <a:t>74</a:t>
                      </a:r>
                    </a:p>
                  </a:txBody>
                  <a:tcPr/>
                </a:tc>
                <a:tc>
                  <a:txBody>
                    <a:bodyPr vert="horz" wrap="square"/>
                    <a:lstStyle/>
                    <a:p>
                      <a:r>
                        <a:rPr lang="da-DK"/>
                        <a:t>31 %</a:t>
                      </a:r>
                    </a:p>
                  </a:txBody>
                  <a:tcPr/>
                </a:tc>
                <a:extLst>
                  <a:ext uri="{0D108BD9-81ED-4DB2-BD59-A6C34878D82A}">
                    <a16:rowId xmlns:a16="http://schemas.microsoft.com/office/drawing/2014/main" val="10001"/>
                  </a:ext>
                </a:extLst>
              </a:tr>
              <a:tr h="370840">
                <a:tc>
                  <a:txBody>
                    <a:bodyPr vert="horz" wrap="square"/>
                    <a:lstStyle/>
                    <a:p>
                      <a:r>
                        <a:rPr lang="da-DK"/>
                        <a:t>Piger</a:t>
                      </a:r>
                    </a:p>
                  </a:txBody>
                  <a:tcPr/>
                </a:tc>
                <a:tc>
                  <a:txBody>
                    <a:bodyPr vert="horz" wrap="square"/>
                    <a:lstStyle/>
                    <a:p>
                      <a:r>
                        <a:rPr lang="da-DK"/>
                        <a:t>Matematikere</a:t>
                      </a:r>
                    </a:p>
                  </a:txBody>
                  <a:tcPr/>
                </a:tc>
                <a:tc>
                  <a:txBody>
                    <a:bodyPr vert="horz" wrap="square"/>
                    <a:lstStyle/>
                    <a:p>
                      <a:r>
                        <a:rPr lang="da-DK"/>
                        <a:t>30</a:t>
                      </a:r>
                    </a:p>
                  </a:txBody>
                  <a:tcPr/>
                </a:tc>
                <a:tc>
                  <a:txBody>
                    <a:bodyPr vert="horz" wrap="square"/>
                    <a:lstStyle/>
                    <a:p>
                      <a:r>
                        <a:rPr lang="da-DK"/>
                        <a:t>60</a:t>
                      </a:r>
                    </a:p>
                  </a:txBody>
                  <a:tcPr/>
                </a:tc>
                <a:tc>
                  <a:txBody>
                    <a:bodyPr vert="horz" wrap="square"/>
                    <a:lstStyle/>
                    <a:p>
                      <a:r>
                        <a:rPr lang="da-DK"/>
                        <a:t>33 %</a:t>
                      </a:r>
                    </a:p>
                  </a:txBody>
                  <a:tcPr/>
                </a:tc>
                <a:extLst>
                  <a:ext uri="{0D108BD9-81ED-4DB2-BD59-A6C34878D82A}">
                    <a16:rowId xmlns:a16="http://schemas.microsoft.com/office/drawing/2014/main" val="10002"/>
                  </a:ext>
                </a:extLst>
              </a:tr>
              <a:tr h="370840">
                <a:tc>
                  <a:txBody>
                    <a:bodyPr vert="horz" wrap="square"/>
                    <a:lstStyle/>
                    <a:p>
                      <a:r>
                        <a:rPr lang="da-DK"/>
                        <a:t>Drenge</a:t>
                      </a:r>
                    </a:p>
                  </a:txBody>
                  <a:tcPr/>
                </a:tc>
                <a:tc>
                  <a:txBody>
                    <a:bodyPr vert="horz" wrap="square"/>
                    <a:lstStyle/>
                    <a:p>
                      <a:r>
                        <a:rPr lang="da-DK"/>
                        <a:t>Sproglige</a:t>
                      </a:r>
                    </a:p>
                  </a:txBody>
                  <a:tcPr/>
                </a:tc>
                <a:tc>
                  <a:txBody>
                    <a:bodyPr vert="horz" wrap="square"/>
                    <a:lstStyle/>
                    <a:p>
                      <a:r>
                        <a:rPr lang="da-DK"/>
                        <a:t>15</a:t>
                      </a:r>
                    </a:p>
                  </a:txBody>
                  <a:tcPr/>
                </a:tc>
                <a:tc>
                  <a:txBody>
                    <a:bodyPr vert="horz" wrap="square"/>
                    <a:lstStyle/>
                    <a:p>
                      <a:r>
                        <a:rPr lang="da-DK"/>
                        <a:t>  8</a:t>
                      </a:r>
                    </a:p>
                  </a:txBody>
                  <a:tcPr/>
                </a:tc>
                <a:tc>
                  <a:txBody>
                    <a:bodyPr vert="horz" wrap="square"/>
                    <a:lstStyle/>
                    <a:p>
                      <a:r>
                        <a:rPr lang="da-DK"/>
                        <a:t>65 %</a:t>
                      </a:r>
                    </a:p>
                  </a:txBody>
                  <a:tcPr/>
                </a:tc>
                <a:extLst>
                  <a:ext uri="{0D108BD9-81ED-4DB2-BD59-A6C34878D82A}">
                    <a16:rowId xmlns:a16="http://schemas.microsoft.com/office/drawing/2014/main" val="10003"/>
                  </a:ext>
                </a:extLst>
              </a:tr>
              <a:tr h="370840">
                <a:tc>
                  <a:txBody>
                    <a:bodyPr vert="horz" wrap="square"/>
                    <a:lstStyle/>
                    <a:p>
                      <a:r>
                        <a:rPr lang="da-DK"/>
                        <a:t>Drenge</a:t>
                      </a:r>
                    </a:p>
                  </a:txBody>
                  <a:tcPr/>
                </a:tc>
                <a:tc>
                  <a:txBody>
                    <a:bodyPr vert="horz" wrap="square"/>
                    <a:lstStyle/>
                    <a:p>
                      <a:r>
                        <a:rPr lang="da-DK"/>
                        <a:t>Matematikere</a:t>
                      </a:r>
                    </a:p>
                  </a:txBody>
                  <a:tcPr/>
                </a:tc>
                <a:tc>
                  <a:txBody>
                    <a:bodyPr vert="horz" wrap="square"/>
                    <a:lstStyle/>
                    <a:p>
                      <a:r>
                        <a:rPr lang="da-DK"/>
                        <a:t>58</a:t>
                      </a:r>
                    </a:p>
                  </a:txBody>
                  <a:tcPr/>
                </a:tc>
                <a:tc>
                  <a:txBody>
                    <a:bodyPr vert="horz" wrap="square"/>
                    <a:lstStyle/>
                    <a:p>
                      <a:r>
                        <a:rPr lang="da-DK"/>
                        <a:t>28</a:t>
                      </a:r>
                    </a:p>
                  </a:txBody>
                  <a:tcPr/>
                </a:tc>
                <a:tc>
                  <a:txBody>
                    <a:bodyPr vert="horz" wrap="square"/>
                    <a:lstStyle/>
                    <a:p>
                      <a:r>
                        <a:rPr lang="da-DK"/>
                        <a:t>67 %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6924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Eksponentialfordelingen</a:t>
            </a:r>
            <a:endParaRPr lang="da-DK"/>
          </a:p>
        </p:txBody>
      </p:sp>
      <mc:AlternateContent>
        <mc:Choice Requires="a14">
          <p:sp>
            <p:nvSpPr>
              <p:cNvPr id="3" name="Content Placeholder 2"/>
              <p:cNvSpPr>
                <a:spLocks noGrp="1"/>
              </p:cNvSpPr>
              <p:nvPr>
                <p:ph idx="1"/>
              </p:nvPr>
            </p:nvSpPr>
            <p:spPr>
              <a:xfrm>
                <a:off x="467544" y="1196752"/>
                <a:ext cx="8496944" cy="5544616"/>
              </a:xfrm>
            </p:spPr>
            <p:txBody>
              <a:bodyPr/>
              <a:lstStyle/>
              <a:p>
                <a:r>
                  <a:rPr lang="da-DK">
                    <a:solidFill>
                      <a:schemeClr val="tx2"/>
                    </a:solidFill>
                  </a:rPr>
                  <a:t>Eksponentialfordelingen (</a:t>
                </a:r>
                <a:r>
                  <a:rPr lang="da-DK" i="1" err="1">
                    <a:solidFill>
                      <a:schemeClr val="tx2"/>
                    </a:solidFill>
                  </a:rPr>
                  <a:t>exponential distribution</a:t>
                </a:r>
                <a:r>
                  <a:rPr lang="da-DK">
                    <a:solidFill>
                      <a:schemeClr val="tx2"/>
                    </a:solidFill>
                  </a:rPr>
                  <a:t>) </a:t>
                </a:r>
                <a:r>
                  <a:rPr lang="da-DK"/>
                  <a:t>beskriver f.eks. tiden imellem begivenheder, der indtræffer tilfældigt, så som ulykker, orkaner, epidemier, maskiners levetid eller radioaktivt henfald</a:t>
                </a:r>
              </a:p>
              <a:p>
                <a:r>
                  <a:rPr lang="da-DK" err="1"/>
                  <a:t>Eksponentialfordelingen kan opfattes som en kontinuert version af Poisson-fordelingen. Poisson: Sands. for 7 fejl på 1 dag (diskret). </a:t>
                </a:r>
                <a:br>
                  <a:rPr lang="da-DK" err="1"/>
                </a:br>
                <a:r>
                  <a:rPr lang="da-DK" err="1"/>
                  <a:t>Eksponential: Sands. for mere end 10 timer før næste fejl (kontinuert)</a:t>
                </a:r>
                <a:endParaRPr lang="da-DK"/>
              </a:p>
              <a:p>
                <a:r>
                  <a:rPr lang="da-DK">
                    <a:solidFill>
                      <a:schemeClr val="tx2"/>
                    </a:solidFill>
                  </a:rPr>
                  <a:t>Tæthedsfunktion pdf</a:t>
                </a:r>
                <a:r>
                  <a:rPr lang="da-DK"/>
                  <a:t>: </a:t>
                </a:r>
                <a:br>
                  <a:rPr lang="da-DK"/>
                </a:br>
                <a:r>
                  <a:rPr lang="da-DK" sz="1400"/>
                  <a:t> </a:t>
                </a:r>
                <a:br>
                  <a:rPr lang="da-DK"/>
                </a:br>
                <a:r>
                  <a:rPr lang="da-DK"/>
                  <a:t> 	</a:t>
                </a:r>
                <a14:m>
                  <m:oMathPara>
                    <m:oMathParaPr>
                      <m:jc/>
                    </m:oMathParaPr>
                    <m:oMath>
                      <m:d>
                        <m:dPr>
                          <m:begChr/>
                          <m:sepChr m:val="|"/>
                          <m:endChr m:val=")"/>
                          <m:grow m:val="on"/>
                          <m:shp m:val="centered"/>
                          <m:ctrlPr>
                            <a:rPr lang="da-DK" i="1">
                              <a:latin typeface="Cambria Math" panose="02040503050406030204" pitchFamily="18" charset="0"/>
                            </a:rPr>
                          </m:ctrlPr>
                        </m:dPr>
                        <m:e>
                          <m:r>
                            <a:rPr lang="da-DK" b="0" i="1" smtClean="0">
                              <a:latin typeface="Cambria Math"/>
                            </a:rPr>
                            <m:t>𝑓</m:t>
                          </m:r>
                          <m:r>
                            <a:rPr lang="da-DK" b="0" i="1" smtClean="0">
                              <a:latin typeface="Cambria Math"/>
                            </a:rPr>
                            <m:t>(</m:t>
                          </m:r>
                          <m:r>
                            <a:rPr lang="en-US" b="0" i="1" smtClean="0">
                              <a:latin typeface="Cambria Math" panose="02040503050406030204" pitchFamily="18" charset="0"/>
                            </a:rPr>
                            <m:t>𝑥</m:t>
                          </m:r>
                        </m:e>
                      </m:d>
                      <m:r>
                        <a:rPr lang="da-DK" i="1" smtClean="0">
                          <a:latin typeface="Cambria Math"/>
                        </a:rPr>
                        <m:t>=</m:t>
                      </m:r>
                      <m:d>
                        <m:dPr>
                          <m:begChr m:val="{"/>
                          <m:sepChr m:val="|"/>
                          <m:endChr/>
                          <m:grow m:val="on"/>
                          <m:shp m:val="centered"/>
                          <m:ctrlPr>
                            <a:rPr lang="da-DK" i="1">
                              <a:latin typeface="Cambria Math" panose="02040503050406030204" pitchFamily="18" charset="0"/>
                            </a:rPr>
                          </m:ctrlPr>
                        </m:dPr>
                        <m:e>
                          <m:m>
                            <m:mPr>
                              <m:mcs>
                                <m:mc>
                                  <m:mcPr>
                                    <m:count m:val="2"/>
                                    <m:mcJc m:val="center"/>
                                  </m:mcPr>
                                </m:mc>
                              </m:mcs>
                              <m:ctrlPr>
                                <a:rPr lang="da-DK" i="1">
                                  <a:latin typeface="Cambria Math" panose="02040503050406030204" pitchFamily="18" charset="0"/>
                                </a:rPr>
                              </m:ctrlPr>
                            </m:mPr>
                            <m:mr>
                              <m:e>
                                <m:r>
                                  <a:rPr lang="da-DK" i="1">
                                    <a:latin typeface="Cambria Math"/>
                                    <a:ea typeface="Cambria Math"/>
                                  </a:rPr>
                                  <m:t>𝜆</m:t>
                                </m:r>
                                <m:sSup>
                                  <m:sSupPr>
                                    <m:ctrlPr>
                                      <a:rPr lang="da-DK" i="1">
                                        <a:latin typeface="Cambria Math" panose="02040503050406030204" pitchFamily="18" charset="0"/>
                                      </a:rPr>
                                    </m:ctrlPr>
                                  </m:sSupPr>
                                  <m:e>
                                    <m:r>
                                      <a:rPr lang="da-DK" i="1">
                                        <a:latin typeface="Cambria Math"/>
                                      </a:rPr>
                                      <m:t>𝑒</m:t>
                                    </m:r>
                                  </m:e>
                                  <m:sup>
                                    <m:r>
                                      <a:rPr lang="da-DK" i="1">
                                        <a:latin typeface="Cambria Math"/>
                                      </a:rPr>
                                      <m:t>−</m:t>
                                    </m:r>
                                    <m:r>
                                      <a:rPr lang="da-DK" i="1">
                                        <a:latin typeface="Cambria Math"/>
                                        <a:ea typeface="Cambria Math"/>
                                      </a:rPr>
                                      <m:t>𝜆</m:t>
                                    </m:r>
                                    <m:r>
                                      <a:rPr lang="en-US" b="0" i="1" smtClean="0">
                                        <a:latin typeface="Cambria Math" panose="02040503050406030204" pitchFamily="18" charset="0"/>
                                        <a:ea typeface="Cambria Math"/>
                                      </a:rPr>
                                      <m:t>𝑥</m:t>
                                    </m:r>
                                  </m:sup>
                                </m:sSup>
                              </m:e>
                              <m:e>
                                <m:r>
                                  <m:rPr>
                                    <m:sty m:val="p"/>
                                  </m:rPr>
                                  <a:rPr lang="da-DK">
                                    <a:latin typeface="Cambria Math"/>
                                  </a:rPr>
                                  <m:t>for</m:t>
                                </m:r>
                                <m:r>
                                  <a:rPr lang="da-DK" i="1">
                                    <a:latin typeface="Cambria Math"/>
                                  </a:rPr>
                                  <m:t> </m:t>
                                </m:r>
                                <m:r>
                                  <a:rPr lang="en-US" b="0" i="1" smtClean="0">
                                    <a:latin typeface="Cambria Math" panose="02040503050406030204" pitchFamily="18" charset="0"/>
                                  </a:rPr>
                                  <m:t>𝑥</m:t>
                                </m:r>
                                <m:r>
                                  <a:rPr lang="da-DK" b="0" i="1" smtClean="0">
                                    <a:latin typeface="Cambria Math"/>
                                  </a:rPr>
                                  <m:t>&gt;</m:t>
                                </m:r>
                                <m:r>
                                  <a:rPr lang="da-DK" i="1">
                                    <a:latin typeface="Cambria Math"/>
                                  </a:rPr>
                                  <m:t>0</m:t>
                                </m:r>
                                <m:r>
                                  <m:rPr>
                                    <m:sty m:val="p"/>
                                  </m:rPr>
                                  <a:rPr lang="da-DK">
                                    <a:latin typeface="Cambria Math"/>
                                  </a:rPr>
                                  <m:t> </m:t>
                                </m:r>
                                <m:r>
                                  <m:rPr>
                                    <m:sty m:val="p"/>
                                  </m:rPr>
                                  <a:rPr lang="da-DK">
                                    <a:latin typeface="Cambria Math"/>
                                  </a:rPr>
                                  <m:t>og</m:t>
                                </m:r>
                                <m:r>
                                  <a:rPr lang="da-DK" i="1">
                                    <a:latin typeface="Cambria Math"/>
                                  </a:rPr>
                                  <m:t>  </m:t>
                                </m:r>
                                <m:r>
                                  <a:rPr lang="da-DK" i="1">
                                    <a:latin typeface="Cambria Math"/>
                                    <a:ea typeface="Cambria Math"/>
                                  </a:rPr>
                                  <m:t>𝜆</m:t>
                                </m:r>
                                <m:r>
                                  <a:rPr lang="da-DK" i="1">
                                    <a:latin typeface="Cambria Math"/>
                                    <a:ea typeface="Cambria Math"/>
                                  </a:rPr>
                                  <m:t>&gt;0</m:t>
                                </m:r>
                              </m:e>
                            </m:mr>
                            <m:mr>
                              <m:e>
                                <m:r>
                                  <a:rPr lang="da-DK" i="1">
                                    <a:latin typeface="Cambria Math"/>
                                  </a:rPr>
                                  <m:t> 0         </m:t>
                                </m:r>
                              </m:e>
                              <m:e>
                                <m:r>
                                  <m:rPr>
                                    <m:sty m:val="p"/>
                                  </m:rPr>
                                  <a:rPr lang="da-DK">
                                    <a:latin typeface="Cambria Math"/>
                                  </a:rPr>
                                  <m:t>ellers</m:t>
                                </m:r>
                                <m:r>
                                  <m:rPr>
                                    <m:sty m:val="p"/>
                                  </m:rPr>
                                  <a:rPr lang="da-DK">
                                    <a:latin typeface="Cambria Math"/>
                                  </a:rPr>
                                  <m:t>                        </m:t>
                                </m:r>
                                <m:r>
                                  <a:rPr lang="da-DK" i="1">
                                    <a:latin typeface="Cambria Math"/>
                                  </a:rPr>
                                  <m:t> </m:t>
                                </m:r>
                              </m:e>
                            </m:mr>
                          </m:m>
                        </m:e>
                      </m:d>
                    </m:oMath>
                  </m:oMathPara>
                </a14:m>
                <a:br>
                  <a:rPr lang="da-DK"/>
                </a:br>
                <a:endParaRPr lang="da-DK"/>
              </a:p>
              <a:p>
                <a14:m>
                  <m:oMathPara>
                    <m:oMathParaPr>
                      <m:jc/>
                    </m:oMathParaPr>
                    <m:oMath>
                      <m:r>
                        <a:rPr lang="el-GR" i="1" smtClean="0">
                          <a:latin typeface="Cambria Math"/>
                        </a:rPr>
                        <m:t>𝜆</m:t>
                      </m:r>
                    </m:oMath>
                  </m:oMathPara>
                </a14:m>
                <a:r>
                  <a:rPr lang="da-DK"/>
                  <a:t> er gennemsnitlig antal hændelser per tidsenhed (f.eks. antal orkaner per år, antal maskinnedbrud per dag, antal pandemier pr 100 år)</a:t>
                </a:r>
                <a:endParaRPr lang="da-DK"/>
              </a:p>
              <a:p>
                <a14:m>
                  <m:oMathPara>
                    <m:oMathParaPr>
                      <m:jc/>
                    </m:oMathParaPr>
                    <m:oMath>
                      <m:r>
                        <a:rPr lang="da-DK" i="1" smtClean="0">
                          <a:latin typeface="Cambria Math"/>
                          <a:ea typeface="Cambria Math"/>
                        </a:rPr>
                        <m:t>𝜇</m:t>
                      </m:r>
                      <m:r>
                        <a:rPr lang="da-DK" b="0" i="1" smtClean="0">
                          <a:latin typeface="Cambria Math"/>
                          <a:ea typeface="Cambria Math"/>
                        </a:rPr>
                        <m:t>=1/</m:t>
                      </m:r>
                      <m:r>
                        <a:rPr lang="el-GR" i="1">
                          <a:latin typeface="Cambria Math"/>
                        </a:rPr>
                        <m:t>𝜆</m:t>
                      </m:r>
                    </m:oMath>
                  </m:oMathPara>
                </a14:m>
                <a:r>
                  <a:rPr lang="da-DK"/>
                  <a:t> er gennemsnitlig tid imellem hændelserne.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3"/>
                <a:stretch>
                  <a:fillRect l="-861" t="-659" r="-136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170</a:t>
            </a:fld>
            <a:endParaRPr lang="da-DK"/>
          </a:p>
        </p:txBody>
      </p:sp>
    </p:spTree>
    <p:extLst>
      <p:ext uri="{BB962C8B-B14F-4D97-AF65-F5344CB8AC3E}">
        <p14:creationId xmlns:p14="http://schemas.microsoft.com/office/powerpoint/2010/main" val="18527287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Eksponentialfordelingen</a:t>
            </a:r>
            <a:endParaRPr lang="da-DK"/>
          </a:p>
        </p:txBody>
      </p:sp>
      <mc:AlternateContent>
        <mc:Choice Requires="a14">
          <p:sp>
            <p:nvSpPr>
              <p:cNvPr id="3" name="Content Placeholder 2"/>
              <p:cNvSpPr>
                <a:spLocks noGrp="1"/>
              </p:cNvSpPr>
              <p:nvPr>
                <p:ph idx="1"/>
              </p:nvPr>
            </p:nvSpPr>
            <p:spPr/>
            <p:txBody>
              <a:bodyPr/>
              <a:lstStyle/>
              <a:p>
                <a:pPr>
                  <a:lnSpc>
                    <a:spcPct val="120000"/>
                  </a:lnSpc>
                </a:pPr>
                <a:r>
                  <a:rPr lang="da-DK">
                    <a:solidFill>
                      <a:schemeClr val="tx2"/>
                    </a:solidFill>
                  </a:rPr>
                  <a:t>Den kumulerede fordelingsfunktion cdf</a:t>
                </a:r>
                <a:r>
                  <a:rPr lang="da-DK"/>
                  <a:t>:</a:t>
                </a:r>
                <a:br>
                  <a:rPr lang="da-DK"/>
                </a:br>
                <a:r>
                  <a:rPr lang="da-DK" sz="600"/>
                  <a:t> </a:t>
                </a:r>
                <a:br>
                  <a:rPr lang="da-DK"/>
                </a:br>
                <a:r>
                  <a:rPr lang="da-DK"/>
                  <a:t>	 </a:t>
                </a:r>
                <a14:m>
                  <m:oMathPara>
                    <m:oMathParaPr>
                      <m:jc/>
                    </m:oMathParaPr>
                    <m:oMath>
                      <m:r>
                        <a:rPr lang="da-DK" b="0" i="1" smtClean="0">
                          <a:latin typeface="Cambria Math"/>
                        </a:rPr>
                        <m:t>𝐹</m:t>
                      </m:r>
                      <m:d>
                        <m:dPr>
                          <m:begChr m:val="("/>
                          <m:sepChr m:val="|"/>
                          <m:endChr m:val=")"/>
                          <m:grow m:val="on"/>
                          <m:shp m:val="centered"/>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0</m:t>
                              </m:r>
                            </m:sub>
                          </m:sSub>
                        </m:e>
                      </m:d>
                      <m:r>
                        <a:rPr lang="da-DK" b="0" i="1" smtClean="0">
                          <a:latin typeface="Cambria Math"/>
                        </a:rPr>
                        <m:t>=</m:t>
                      </m:r>
                      <m:r>
                        <a:rPr lang="da-DK" b="0" i="1" smtClean="0">
                          <a:latin typeface="Cambria Math"/>
                        </a:rPr>
                        <m:t>𝑃</m:t>
                      </m:r>
                      <m:r>
                        <a:rPr lang="da-DK" b="0" i="1" smtClean="0">
                          <a:latin typeface="Cambria Math"/>
                        </a:rPr>
                        <m:t>(</m:t>
                      </m:r>
                      <m:r>
                        <a:rPr lang="en-US" b="0" i="1" smtClean="0">
                          <a:latin typeface="Cambria Math" panose="02040503050406030204" pitchFamily="18" charset="0"/>
                        </a:rPr>
                        <m:t>𝑋</m:t>
                      </m:r>
                      <m:r>
                        <a:rPr lang="da-DK" b="0" i="1" smtClean="0">
                          <a:latin typeface="Cambria Math"/>
                          <a:ea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oMath>
                  </m:oMathPara>
                </a14:m>
                <a:r>
                  <a:rPr lang="da-DK"/>
                  <a:t>)</a:t>
                </a:r>
                <a:br>
                  <a:rPr lang="da-DK"/>
                </a:br>
                <a:r>
                  <a:rPr lang="da-DK"/>
                  <a:t> 		</a:t>
                </a:r>
                <a14:m>
                  <m:oMathPara>
                    <m:oMathParaPr>
                      <m:jc/>
                    </m:oMathParaPr>
                    <m:oMath>
                      <m:r>
                        <a:rPr lang="da-DK" b="0" i="1" smtClean="0">
                          <a:latin typeface="Cambria Math"/>
                        </a:rPr>
                        <m:t>=</m:t>
                      </m:r>
                      <m:nary>
                        <m:naryPr>
                          <m:chr/>
                          <m:grow m:val="off"/>
                          <m:subHide m:val="off"/>
                          <m:supHide m:val="off"/>
                          <m:ctrlPr>
                            <a:rPr lang="da-DK" b="0" i="1" smtClean="0">
                              <a:latin typeface="Cambria Math" panose="02040503050406030204" pitchFamily="18" charset="0"/>
                            </a:rPr>
                          </m:ctrlPr>
                        </m:naryPr>
                        <m:sub>
                          <m:r>
                            <a:rPr lang="da-DK" b="0" i="1" smtClean="0">
                              <a:latin typeface="Cambria Math"/>
                            </a:rPr>
                            <m:t>−</m:t>
                          </m:r>
                          <m:r>
                            <a:rPr lang="da-DK" b="0" i="1" smtClean="0">
                              <a:latin typeface="Cambria Math"/>
                              <a:ea typeface="Cambria Math"/>
                            </a:rPr>
                            <m:t>∞</m:t>
                          </m:r>
                        </m:sub>
                        <m:sup>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e>
                          <m:r>
                            <a:rPr lang="da-DK" b="0" i="1" smtClean="0">
                              <a:latin typeface="Cambria Math"/>
                            </a:rPr>
                            <m:t>𝑓</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𝑥</m:t>
                              </m:r>
                            </m:e>
                          </m:d>
                          <m:r>
                            <a:rPr lang="da-DK" b="0" i="1" smtClean="0">
                              <a:latin typeface="Cambria Math"/>
                            </a:rPr>
                            <m:t>𝑑</m:t>
                          </m:r>
                          <m:r>
                            <a:rPr lang="en-US" b="0" i="1" smtClean="0">
                              <a:latin typeface="Cambria Math" panose="02040503050406030204" pitchFamily="18" charset="0"/>
                            </a:rPr>
                            <m:t>𝑥</m:t>
                          </m:r>
                        </m:e>
                      </m:nary>
                    </m:oMath>
                  </m:oMathPara>
                </a14:m>
                <a:br>
                  <a:rPr lang="da-DK"/>
                </a:br>
                <a:r>
                  <a:rPr lang="da-DK"/>
                  <a:t> 		</a:t>
                </a:r>
                <a14:m>
                  <m:oMathPara>
                    <m:oMathParaPr>
                      <m:jc/>
                    </m:oMathParaPr>
                    <m:oMath>
                      <m:r>
                        <a:rPr lang="da-DK" i="1">
                          <a:latin typeface="Cambria Math"/>
                        </a:rPr>
                        <m:t>=</m:t>
                      </m:r>
                      <m:nary>
                        <m:naryPr>
                          <m:chr/>
                          <m:grow m:val="off"/>
                          <m:subHide m:val="off"/>
                          <m:supHide m:val="off"/>
                          <m:ctrlPr>
                            <a:rPr lang="da-DK" i="1">
                              <a:latin typeface="Cambria Math" panose="02040503050406030204" pitchFamily="18" charset="0"/>
                            </a:rPr>
                          </m:ctrlPr>
                        </m:naryPr>
                        <m:sub>
                          <m:r>
                            <a:rPr lang="da-DK" b="0" i="1" smtClean="0">
                              <a:latin typeface="Cambria Math"/>
                            </a:rPr>
                            <m:t>0</m:t>
                          </m:r>
                        </m:sub>
                        <m:sup>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e>
                          <m:r>
                            <a:rPr lang="da-DK" i="1" smtClean="0">
                              <a:solidFill>
                                <a:prstClr val="black"/>
                              </a:solidFill>
                              <a:latin typeface="Cambria Math"/>
                              <a:ea typeface="Cambria Math"/>
                            </a:rPr>
                            <m:t>𝜆</m:t>
                          </m:r>
                          <m:sSup>
                            <m:sSupPr>
                              <m:ctrlPr>
                                <a:rPr lang="da-DK" i="1" smtClean="0">
                                  <a:solidFill>
                                    <a:prstClr val="black"/>
                                  </a:solidFill>
                                  <a:latin typeface="Cambria Math" panose="02040503050406030204" pitchFamily="18" charset="0"/>
                                  <a:ea typeface="Cambria Math"/>
                                </a:rPr>
                              </m:ctrlPr>
                            </m:sSupPr>
                            <m:e>
                              <m:r>
                                <a:rPr lang="da-DK" b="0" i="1" smtClean="0">
                                  <a:solidFill>
                                    <a:prstClr val="black"/>
                                  </a:solidFill>
                                  <a:latin typeface="Cambria Math"/>
                                  <a:ea typeface="Cambria Math"/>
                                </a:rPr>
                                <m:t>𝑒</m:t>
                              </m:r>
                            </m:e>
                            <m:sup>
                              <m:r>
                                <a:rPr lang="da-DK" b="0" i="1" smtClean="0">
                                  <a:solidFill>
                                    <a:prstClr val="black"/>
                                  </a:solidFill>
                                  <a:latin typeface="Cambria Math"/>
                                  <a:ea typeface="Cambria Math"/>
                                </a:rPr>
                                <m:t>−</m:t>
                              </m:r>
                              <m:r>
                                <a:rPr lang="da-DK" b="0" i="1" smtClean="0">
                                  <a:solidFill>
                                    <a:prstClr val="black"/>
                                  </a:solidFill>
                                  <a:latin typeface="Cambria Math"/>
                                  <a:ea typeface="Cambria Math"/>
                                </a:rPr>
                                <m:t>𝜆</m:t>
                              </m:r>
                              <m:r>
                                <a:rPr lang="en-US" b="0" i="1" smtClean="0">
                                  <a:solidFill>
                                    <a:prstClr val="black"/>
                                  </a:solidFill>
                                  <a:latin typeface="Cambria Math" panose="02040503050406030204" pitchFamily="18" charset="0"/>
                                  <a:ea typeface="Cambria Math"/>
                                </a:rPr>
                                <m:t>𝑥</m:t>
                              </m:r>
                            </m:sup>
                          </m:sSup>
                          <m:r>
                            <a:rPr lang="da-DK" i="1">
                              <a:latin typeface="Cambria Math"/>
                            </a:rPr>
                            <m:t>𝑑</m:t>
                          </m:r>
                          <m:r>
                            <a:rPr lang="en-US" b="0" i="1" smtClean="0">
                              <a:latin typeface="Cambria Math" panose="02040503050406030204" pitchFamily="18" charset="0"/>
                            </a:rPr>
                            <m:t>𝑥</m:t>
                          </m:r>
                        </m:e>
                      </m:nary>
                    </m:oMath>
                  </m:oMathPara>
                </a14:m>
                <a:r>
                  <a:rPr lang="da-DK"/>
                  <a:t> </a:t>
                </a:r>
                <a:br>
                  <a:rPr lang="da-DK"/>
                </a:br>
                <a:r>
                  <a:rPr lang="da-DK"/>
                  <a:t> 		</a:t>
                </a:r>
                <a14:m>
                  <m:oMathPara>
                    <m:oMathParaPr>
                      <m:jc/>
                    </m:oMathParaPr>
                    <m:oMath>
                      <m:r>
                        <m:rPr>
                          <m:sty m:val="p"/>
                        </m:rPr>
                        <a:rPr lang="da-DK" b="0" i="0" smtClean="0">
                          <a:latin typeface="Cambria Math"/>
                        </a:rPr>
                        <m:t>=</m:t>
                      </m:r>
                      <m:d>
                        <m:dPr>
                          <m:begChr m:val="["/>
                          <m:sepChr m:val="|"/>
                          <m:endChr m:val="]"/>
                          <m:grow m:val="on"/>
                          <m:shp m:val="centered"/>
                          <m:ctrlPr>
                            <a:rPr lang="da-DK" i="1" smtClean="0">
                              <a:latin typeface="Cambria Math" panose="02040503050406030204" pitchFamily="18" charset="0"/>
                            </a:rPr>
                          </m:ctrlPr>
                        </m:dPr>
                        <m:e>
                          <m:r>
                            <a:rPr lang="da-DK" b="0" i="1" smtClean="0">
                              <a:latin typeface="Cambria Math"/>
                            </a:rPr>
                            <m:t>−</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r>
                                <a:rPr lang="en-US" b="0" i="1" smtClean="0">
                                  <a:solidFill>
                                    <a:prstClr val="black"/>
                                  </a:solidFill>
                                  <a:latin typeface="Cambria Math" panose="02040503050406030204" pitchFamily="18" charset="0"/>
                                  <a:ea typeface="Cambria Math"/>
                                </a:rPr>
                                <m:t>𝑥</m:t>
                              </m:r>
                            </m:sup>
                          </m:sSup>
                        </m:e>
                      </m:d>
                      <m:m>
                        <m:mPr>
                          <m:mcs>
                            <m:mc>
                              <m:mcPr>
                                <m:count m:val="1"/>
                                <m:mcJc m:val="center"/>
                              </m:mcPr>
                            </m:mc>
                          </m:mcs>
                          <m:ctrlPr>
                            <a:rPr lang="da-DK" i="1" smtClean="0">
                              <a:latin typeface="Cambria Math" panose="02040503050406030204" pitchFamily="18" charset="0"/>
                            </a:rPr>
                          </m:ctrlPr>
                        </m:mPr>
                        <m:m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mr>
                        <m:mr>
                          <m:e>
                            <m:r>
                              <a:rPr lang="da-DK" b="0" i="1" smtClean="0">
                                <a:latin typeface="Cambria Math"/>
                              </a:rPr>
                              <m:t>0</m:t>
                            </m:r>
                          </m:e>
                        </m:mr>
                      </m:m>
                    </m:oMath>
                  </m:oMathPara>
                </a14:m>
                <a:br>
                  <a:rPr lang="da-DK"/>
                </a:br>
                <a:r>
                  <a:rPr lang="da-DK"/>
                  <a:t> 		</a:t>
                </a:r>
                <a14:m>
                  <m:oMathPara>
                    <m:oMathParaPr>
                      <m:jc/>
                    </m:oMathParaPr>
                    <m:oMath>
                      <m:r>
                        <m:rPr>
                          <m:sty m:val="p"/>
                        </m:rPr>
                        <a:rPr lang="da-DK" b="0" i="0" smtClean="0">
                          <a:latin typeface="Cambria Math"/>
                        </a:rPr>
                        <m:t>=</m:t>
                      </m:r>
                      <m:r>
                        <a:rPr lang="da-DK" i="1">
                          <a:latin typeface="Cambria Math"/>
                        </a:rPr>
                        <m:t>−</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sSup>
                      <m:r>
                        <m:rPr>
                          <m:sty m:val="p"/>
                        </m:rPr>
                        <a:rPr lang="da-DK">
                          <a:solidFill>
                            <a:prstClr val="black"/>
                          </a:solidFill>
                          <a:latin typeface="Cambria Math"/>
                          <a:ea typeface="Cambria Math"/>
                        </a:rPr>
                        <m:t>−</m:t>
                      </m:r>
                      <m:d>
                        <m:dPr>
                          <m:begChr m:val="("/>
                          <m:sepChr m:val="|"/>
                          <m:endChr m:val=")"/>
                          <m:grow m:val="on"/>
                          <m:shp m:val="centered"/>
                          <m:ctrlPr>
                            <a:rPr lang="da-DK" i="1">
                              <a:solidFill>
                                <a:prstClr val="black"/>
                              </a:solidFill>
                              <a:latin typeface="Cambria Math" panose="02040503050406030204" pitchFamily="18" charset="0"/>
                              <a:ea typeface="Cambria Math"/>
                            </a:rPr>
                          </m:ctrlPr>
                        </m:dPr>
                        <m:e>
                          <m:r>
                            <a:rPr lang="da-DK" i="1">
                              <a:latin typeface="Cambria Math"/>
                            </a:rPr>
                            <m:t>−</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r>
                                <a:rPr lang="da-DK" i="1">
                                  <a:solidFill>
                                    <a:prstClr val="black"/>
                                  </a:solidFill>
                                  <a:latin typeface="Cambria Math"/>
                                  <a:ea typeface="Cambria Math"/>
                                </a:rPr>
                                <m:t>∙0</m:t>
                              </m:r>
                            </m:sup>
                          </m:sSup>
                        </m:e>
                      </m:d>
                    </m:oMath>
                  </m:oMathPara>
                </a14:m>
                <a:r>
                  <a:rPr lang="da-DK"/>
                  <a:t> </a:t>
                </a:r>
                <a:br>
                  <a:rPr lang="da-DK"/>
                </a:br>
                <a:r>
                  <a:rPr lang="da-DK"/>
                  <a:t> 		</a:t>
                </a:r>
                <a14:m>
                  <m:oMathPara>
                    <m:oMathParaPr>
                      <m:jc/>
                    </m:oMathParaPr>
                    <m:oMath>
                      <m:r>
                        <a:rPr lang="da-DK" i="1">
                          <a:latin typeface="Cambria Math"/>
                        </a:rPr>
                        <m:t>=1−</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sSup>
                    </m:oMath>
                  </m:oMathPara>
                </a14:m>
                <a:endParaRPr lang="da-DK"/>
              </a:p>
              <a:p>
                <a:pPr>
                  <a:lnSpc>
                    <a:spcPct val="120000"/>
                  </a:lnSpc>
                </a:pPr>
                <a:r>
                  <a:rPr lang="da-DK"/>
                  <a:t>Middelværdi og standardafvigelse:</a:t>
                </a:r>
              </a:p>
              <a:p>
                <a:pPr lvl="1">
                  <a:spcBef>
                    <a:spcPct val="0"/>
                  </a:spcBef>
                </a:pPr>
                <a14:m>
                  <m:oMathPara>
                    <m:oMathParaPr>
                      <m:jc/>
                    </m:oMathParaPr>
                    <m:oMath>
                      <m:r>
                        <a:rPr lang="da-DK" i="1">
                          <a:latin typeface="Cambria Math"/>
                          <a:ea typeface="Cambria Math"/>
                        </a:rPr>
                        <m:t>𝜇</m:t>
                      </m:r>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𝜆</m:t>
                          </m:r>
                        </m:den>
                      </m:f>
                    </m:oMath>
                  </m:oMathPara>
                </a14:m>
                <a:endParaRPr lang="da-DK"/>
              </a:p>
              <a:p>
                <a:pPr lvl="1">
                  <a:spcBef>
                    <a:spcPct val="0"/>
                  </a:spcBef>
                </a:pPr>
                <a14:m>
                  <m:oMathPara>
                    <m:oMathParaPr>
                      <m:jc/>
                    </m:oMathParaPr>
                    <m:oMath>
                      <m:r>
                        <a:rPr lang="el-GR" i="1">
                          <a:latin typeface="Cambria Math"/>
                          <a:ea typeface="Cambria Math"/>
                        </a:rPr>
                        <m:t>𝜎</m:t>
                      </m:r>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𝜆</m:t>
                          </m:r>
                        </m:den>
                      </m:f>
                    </m:oMath>
                  </m:oMathPara>
                </a14:m>
                <a:r>
                  <a:rPr lang="da-DK"/>
                  <a:t> .</a:t>
                </a:r>
                <a:br>
                  <a:rPr lang="da-DK"/>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171</a:t>
            </a:fld>
            <a:endParaRPr lang="da-DK"/>
          </a:p>
        </p:txBody>
      </p:sp>
    </p:spTree>
    <p:extLst>
      <p:ext uri="{BB962C8B-B14F-4D97-AF65-F5344CB8AC3E}">
        <p14:creationId xmlns:p14="http://schemas.microsoft.com/office/powerpoint/2010/main" val="38415789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 tid mellem arbejdsulykker</a:t>
            </a:r>
            <a:endParaRPr lang="en-GB"/>
          </a:p>
        </p:txBody>
      </p:sp>
      <p:sp>
        <p:nvSpPr>
          <p:cNvPr id="3" name="Content Placeholder 2"/>
          <p:cNvSpPr>
            <a:spLocks noGrp="1"/>
          </p:cNvSpPr>
          <p:nvPr>
            <p:ph idx="1"/>
          </p:nvPr>
        </p:nvSpPr>
        <p:spPr/>
        <p:txBody>
          <a:bodyPr/>
          <a:lstStyle/>
          <a:p>
            <a:r>
              <a:rPr lang="en-US"/>
              <a:t>En virksomhed registrerer 180 </a:t>
            </a:r>
            <a:br>
              <a:rPr lang="en-US"/>
            </a:br>
            <a:r>
              <a:rPr lang="en-US"/>
              <a:t>arbejdsulykker over ca. 10.5 år</a:t>
            </a:r>
          </a:p>
          <a:p>
            <a:r>
              <a:rPr lang="en-US"/>
              <a:t>I snit går der 21.3 dage mellem to </a:t>
            </a:r>
            <a:br>
              <a:rPr lang="en-US"/>
            </a:br>
            <a:r>
              <a:rPr lang="en-US"/>
              <a:t>ulykker</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172</a:t>
            </a:fld>
            <a:endParaRPr lang="da-DK">
              <a:solidFill>
                <a:prstClr val="black">
                  <a:tint val="75000"/>
                </a:prstClr>
              </a:solidFill>
            </a:endParaRPr>
          </a:p>
        </p:txBody>
      </p:sp>
      <p:pic>
        <p:nvPicPr>
          <p:cNvPr id="6" name="Picture 5"/>
          <p:cNvPicPr>
            <a:picLocks noChangeAspect="1"/>
          </p:cNvPicPr>
          <p:nvPr/>
        </p:nvPicPr>
        <p:blipFill>
          <a:blip r:embed="rId2"/>
          <a:stretch>
            <a:fillRect/>
          </a:stretch>
        </p:blipFill>
        <p:spPr>
          <a:xfrm>
            <a:off x="4932040" y="1191667"/>
            <a:ext cx="3960440" cy="2808547"/>
          </a:xfrm>
          <a:prstGeom prst="rect">
            <a:avLst/>
          </a:prstGeom>
        </p:spPr>
      </p:pic>
      <p:pic>
        <p:nvPicPr>
          <p:cNvPr id="7" name="Picture 6"/>
          <p:cNvPicPr>
            <a:picLocks noChangeAspect="1"/>
          </p:cNvPicPr>
          <p:nvPr/>
        </p:nvPicPr>
        <p:blipFill>
          <a:blip r:embed="rId3"/>
          <a:stretch>
            <a:fillRect/>
          </a:stretch>
        </p:blipFill>
        <p:spPr>
          <a:xfrm>
            <a:off x="385931" y="2690564"/>
            <a:ext cx="5086350" cy="20574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2252270" y="3515372"/>
            <a:ext cx="4536866" cy="321661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3563888" y="1700807"/>
            <a:ext cx="5179742" cy="36724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18497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 tid mellem arbejdsulykker</a:t>
            </a:r>
            <a:endParaRPr lang="en-GB"/>
          </a:p>
        </p:txBody>
      </p:sp>
      <mc:AlternateContent>
        <mc:Choice Requires="a14">
          <p:sp>
            <p:nvSpPr>
              <p:cNvPr id="3" name="Content Placeholder 2"/>
              <p:cNvSpPr>
                <a:spLocks noGrp="1"/>
              </p:cNvSpPr>
              <p:nvPr>
                <p:ph idx="1"/>
              </p:nvPr>
            </p:nvSpPr>
            <p:spPr/>
            <p:txBody>
              <a:bodyPr/>
              <a:lstStyle/>
              <a:p>
                <a:r>
                  <a:rPr lang="da-DK"/>
                  <a:t>Dette kan modelleres med eksponentialfordelingen. </a:t>
                </a:r>
                <a:br>
                  <a:rPr lang="da-DK" i="1">
                    <a:latin typeface="Cambria Math"/>
                    <a:ea typeface="Cambria Math"/>
                  </a:rPr>
                </a:br>
                <a14:m>
                  <m:oMathPara>
                    <m:oMathParaPr>
                      <m:jc/>
                    </m:oMathParaPr>
                    <m:oMath>
                      <m:r>
                        <a:rPr lang="da-DK" i="1">
                          <a:latin typeface="Cambria Math"/>
                          <a:ea typeface="Cambria Math"/>
                        </a:rPr>
                        <m:t>𝜇</m:t>
                      </m:r>
                      <m:r>
                        <a:rPr lang="da-DK" i="1">
                          <a:latin typeface="Cambria Math"/>
                          <a:ea typeface="Cambria Math"/>
                        </a:rPr>
                        <m:t>=21.3</m:t>
                      </m:r>
                    </m:oMath>
                  </m:oMathPara>
                </a14:m>
                <a:r>
                  <a:rPr lang="da-DK"/>
                  <a:t> dage pr. ulykke, så </a:t>
                </a:r>
                <a:br>
                  <a:rPr lang="da-DK" i="1">
                    <a:latin typeface="Cambria Math"/>
                  </a:rPr>
                </a:br>
                <a14:m>
                  <m:oMathPara>
                    <m:oMathParaPr>
                      <m:jc/>
                    </m:oMathParaPr>
                    <m:oMath>
                      <m:r>
                        <a:rPr lang="el-GR" i="1">
                          <a:latin typeface="Cambria Math"/>
                        </a:rPr>
                        <m:t>𝜆</m:t>
                      </m:r>
                      <m:r>
                        <a:rPr lang="da-DK" i="1">
                          <a:latin typeface="Cambria Math"/>
                        </a:rPr>
                        <m:t>=</m:t>
                      </m:r>
                      <m:f>
                        <m:fPr>
                          <m:type m:val="lin"/>
                          <m:ctrlPr>
                            <a:rPr lang="da-DK" i="1">
                              <a:latin typeface="Cambria Math" panose="02040503050406030204" pitchFamily="18" charset="0"/>
                            </a:rPr>
                          </m:ctrlPr>
                        </m:fPr>
                        <m:num>
                          <m:r>
                            <a:rPr lang="da-DK" i="1">
                              <a:latin typeface="Cambria Math"/>
                            </a:rPr>
                            <m:t>1</m:t>
                          </m:r>
                        </m:num>
                        <m:den>
                          <m:r>
                            <a:rPr lang="da-DK" i="1">
                              <a:latin typeface="Cambria Math"/>
                              <a:ea typeface="Cambria Math"/>
                            </a:rPr>
                            <m:t>𝜇</m:t>
                          </m:r>
                        </m:den>
                      </m:f>
                      <m:r>
                        <a:rPr lang="da-DK" i="1">
                          <a:latin typeface="Cambria Math"/>
                          <a:ea typeface="Cambria Math"/>
                        </a:rPr>
                        <m:t>=</m:t>
                      </m:r>
                      <m:f>
                        <m:fPr>
                          <m:type m:val="lin"/>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2</m:t>
                          </m:r>
                          <m:r>
                            <a:rPr lang="en-US" b="0" i="1" smtClean="0">
                              <a:latin typeface="Cambria Math" panose="02040503050406030204" pitchFamily="18" charset="0"/>
                              <a:ea typeface="Cambria Math"/>
                            </a:rPr>
                            <m:t>1.3</m:t>
                          </m:r>
                        </m:den>
                      </m:f>
                      <m:r>
                        <a:rPr lang="da-DK" i="1">
                          <a:latin typeface="Cambria Math"/>
                          <a:ea typeface="Cambria Math"/>
                        </a:rPr>
                        <m:t>=0.0</m:t>
                      </m:r>
                      <m:r>
                        <a:rPr lang="en-US" b="0" i="1" smtClean="0">
                          <a:latin typeface="Cambria Math" panose="02040503050406030204" pitchFamily="18" charset="0"/>
                          <a:ea typeface="Cambria Math"/>
                        </a:rPr>
                        <m:t>47</m:t>
                      </m:r>
                    </m:oMath>
                  </m:oMathPara>
                </a14:m>
                <a:r>
                  <a:rPr lang="da-DK"/>
                  <a:t>  ulykker pr. dag. Derfor:</a:t>
                </a:r>
                <a:br>
                  <a:rPr lang="da-DK"/>
                </a:br>
                <a:r>
                  <a:rPr lang="da-DK" sz="1200"/>
                  <a:t> </a:t>
                </a:r>
                <a:br>
                  <a:rPr lang="da-DK"/>
                </a:br>
                <a14:m>
                  <m:oMathPara>
                    <m:oMathParaPr>
                      <m:jc/>
                    </m:oMathParaPr>
                    <m:oMath>
                      <m:r>
                        <a:rPr lang="da-DK" i="1">
                          <a:latin typeface="Cambria Math"/>
                        </a:rPr>
                        <m:t>𝐹</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=1−</m:t>
                      </m:r>
                      <m:sSup>
                        <m:sSupPr>
                          <m:ctrlPr>
                            <a:rPr lang="da-DK" i="1">
                              <a:latin typeface="Cambria Math" panose="02040503050406030204" pitchFamily="18" charset="0"/>
                            </a:rPr>
                          </m:ctrlPr>
                        </m:sSupPr>
                        <m:e>
                          <m:r>
                            <a:rPr lang="da-DK" i="1">
                              <a:latin typeface="Cambria Math"/>
                            </a:rPr>
                            <m:t>𝑒</m:t>
                          </m:r>
                        </m:e>
                        <m:sup>
                          <m:r>
                            <a:rPr lang="da-DK" i="1">
                              <a:latin typeface="Cambria Math"/>
                            </a:rPr>
                            <m:t>−</m:t>
                          </m:r>
                          <m:r>
                            <a:rPr lang="da-DK" i="1">
                              <a:latin typeface="Cambria Math"/>
                              <a:ea typeface="Cambria Math"/>
                            </a:rPr>
                            <m:t>𝜆</m:t>
                          </m:r>
                          <m:r>
                            <a:rPr lang="en-US" b="0" i="1" smtClean="0">
                              <a:latin typeface="Cambria Math" panose="02040503050406030204" pitchFamily="18" charset="0"/>
                              <a:ea typeface="Cambria Math"/>
                            </a:rPr>
                            <m:t>𝑥</m:t>
                          </m:r>
                        </m:sup>
                      </m:sSup>
                      <m:r>
                        <a:rPr lang="da-DK" i="1">
                          <a:latin typeface="Cambria Math"/>
                        </a:rPr>
                        <m:t>=1−</m:t>
                      </m:r>
                      <m:sSup>
                        <m:sSupPr>
                          <m:ctrlPr>
                            <a:rPr lang="da-DK" i="1">
                              <a:latin typeface="Cambria Math" panose="02040503050406030204" pitchFamily="18" charset="0"/>
                            </a:rPr>
                          </m:ctrlPr>
                        </m:sSupPr>
                        <m:e>
                          <m:r>
                            <a:rPr lang="da-DK" i="1">
                              <a:latin typeface="Cambria Math"/>
                            </a:rPr>
                            <m:t>𝑒</m:t>
                          </m:r>
                        </m:e>
                        <m:sup>
                          <m:r>
                            <a:rPr lang="da-DK" i="1">
                              <a:latin typeface="Cambria Math"/>
                            </a:rPr>
                            <m:t>−0.0</m:t>
                          </m:r>
                          <m:r>
                            <a:rPr lang="en-US" b="0" i="1" smtClean="0">
                              <a:latin typeface="Cambria Math" panose="02040503050406030204" pitchFamily="18" charset="0"/>
                            </a:rPr>
                            <m:t>47</m:t>
                          </m:r>
                          <m:r>
                            <a:rPr lang="en-US" b="0" i="1" smtClean="0">
                              <a:latin typeface="Cambria Math" panose="02040503050406030204" pitchFamily="18" charset="0"/>
                            </a:rPr>
                            <m:t>𝑥</m:t>
                          </m:r>
                        </m:sup>
                      </m:sSup>
                    </m:oMath>
                  </m:oMathPara>
                </a14:m>
                <a:r>
                  <a:rPr lang="da-DK"/>
                  <a:t> </a:t>
                </a:r>
                <a:br>
                  <a:rPr lang="da-DK"/>
                </a:br>
                <a:endParaRPr lang="da-DK"/>
              </a:p>
              <a:p>
                <a:r>
                  <a:rPr lang="da-DK"/>
                  <a:t>Tæthedsfunktionen for </a:t>
                </a:r>
                <a:br>
                  <a:rPr lang="da-DK"/>
                </a:br>
                <a:r>
                  <a:rPr lang="da-DK"/>
                  <a:t>eksponentialfordelingen </a:t>
                </a:r>
                <a:br>
                  <a:rPr lang="da-DK"/>
                </a:br>
                <a:r>
                  <a:rPr lang="da-DK"/>
                  <a:t>med </a:t>
                </a:r>
                <a:r>
                  <a:rPr lang="el-GR" i="1"/>
                  <a:t>λ</a:t>
                </a:r>
                <a:r>
                  <a:rPr lang="da-DK"/>
                  <a:t> = 0.047</a:t>
                </a:r>
                <a:br>
                  <a:rPr lang="da-DK"/>
                </a:br>
                <a:br>
                  <a:rPr lang="da-DK"/>
                </a:br>
                <a:endParaRPr lang="da-DK"/>
              </a:p>
              <a:p>
                <a:r>
                  <a:rPr lang="da-DK"/>
                  <a:t>Sammenligning mellem</a:t>
                </a:r>
                <a:br>
                  <a:rPr lang="da-DK"/>
                </a:br>
                <a:r>
                  <a:rPr lang="da-DK"/>
                  <a:t>de målte data og den</a:t>
                </a:r>
                <a:br>
                  <a:rPr lang="da-DK"/>
                </a:br>
                <a:r>
                  <a:rPr lang="da-DK"/>
                  <a:t>teoretiske fordeling. </a:t>
                </a:r>
                <a:br>
                  <a:rPr lang="da-DK"/>
                </a:br>
                <a:endParaRPr lang="da-DK"/>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173</a:t>
            </a:fld>
            <a:endParaRPr lang="da-DK">
              <a:solidFill>
                <a:prstClr val="black">
                  <a:tint val="75000"/>
                </a:prstClr>
              </a:solidFill>
            </a:endParaRPr>
          </a:p>
        </p:txBody>
      </p:sp>
      <p:pic>
        <p:nvPicPr>
          <p:cNvPr id="5" name="Picture 4"/>
          <p:cNvPicPr>
            <a:picLocks noChangeAspect="1"/>
          </p:cNvPicPr>
          <p:nvPr/>
        </p:nvPicPr>
        <p:blipFill>
          <a:blip r:embed="rId3"/>
          <a:srcRect t="14224" r="4434"/>
          <a:stretch>
            <a:fillRect/>
          </a:stretch>
        </p:blipFill>
        <p:spPr>
          <a:xfrm>
            <a:off x="4644008" y="2708920"/>
            <a:ext cx="3096344" cy="1970388"/>
          </a:xfrm>
          <a:prstGeom prst="rect">
            <a:avLst/>
          </a:prstGeom>
        </p:spPr>
      </p:pic>
      <p:pic>
        <p:nvPicPr>
          <p:cNvPr id="8" name="Picture 7"/>
          <p:cNvPicPr>
            <a:picLocks noChangeAspect="1"/>
          </p:cNvPicPr>
          <p:nvPr/>
        </p:nvPicPr>
        <p:blipFill>
          <a:blip r:embed="rId4"/>
          <a:srcRect t="9094"/>
          <a:stretch>
            <a:fillRect/>
          </a:stretch>
        </p:blipFill>
        <p:spPr>
          <a:xfrm>
            <a:off x="4644008" y="4725144"/>
            <a:ext cx="3240000" cy="2088232"/>
          </a:xfrm>
          <a:prstGeom prst="rect">
            <a:avLst/>
          </a:prstGeom>
        </p:spPr>
      </p:pic>
    </p:spTree>
    <p:extLst>
      <p:ext uri="{BB962C8B-B14F-4D97-AF65-F5344CB8AC3E}">
        <p14:creationId xmlns:p14="http://schemas.microsoft.com/office/powerpoint/2010/main" val="27117852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Eksponentialfordelingen i R </a:t>
            </a:r>
            <a:endParaRPr lang="da-DK"/>
          </a:p>
        </p:txBody>
      </p:sp>
      <p:sp>
        <p:nvSpPr>
          <p:cNvPr id="3" name="Content Placeholder 2"/>
          <p:cNvSpPr>
            <a:spLocks noGrp="1"/>
          </p:cNvSpPr>
          <p:nvPr>
            <p:ph idx="1"/>
          </p:nvPr>
        </p:nvSpPr>
        <p:spPr/>
        <p:txBody>
          <a:bodyPr/>
          <a:lstStyle/>
          <a:p>
            <a:r>
              <a:rPr lang="da-DK">
                <a:solidFill>
                  <a:schemeClr val="tx2"/>
                </a:solidFill>
              </a:rPr>
              <a:t>dexp(x, lambda)</a:t>
            </a:r>
            <a:br>
              <a:rPr lang="da-DK"/>
            </a:br>
            <a:r>
              <a:rPr lang="da-DK"/>
              <a:t>Tæthedsfunktionen (kan bruges til at tegne fordelingen)</a:t>
            </a:r>
          </a:p>
          <a:p>
            <a:r>
              <a:rPr lang="da-DK">
                <a:solidFill>
                  <a:schemeClr val="tx2"/>
                </a:solidFill>
              </a:rPr>
              <a:t>pexp(x, lambda)</a:t>
            </a:r>
            <a:br>
              <a:rPr lang="da-DK"/>
            </a:br>
            <a:r>
              <a:rPr lang="da-DK"/>
              <a:t>Kumuleret fordelingsfunktion (bruges til at beregne sandsynligheder)</a:t>
            </a:r>
            <a:br>
              <a:rPr lang="da-DK"/>
            </a:br>
            <a:r>
              <a:rPr lang="da-DK"/>
              <a:t>F.eks. pexp(20, 0.047) = 0.609 giver sandsynligheden for, at der går mindre end 20 dage til næste arbejdsulykke</a:t>
            </a:r>
            <a:endParaRPr lang="da-DK"/>
          </a:p>
          <a:p>
            <a:r>
              <a:rPr lang="da-DK">
                <a:solidFill>
                  <a:schemeClr val="tx2"/>
                </a:solidFill>
              </a:rPr>
              <a:t>qexp(p, lambda)</a:t>
            </a:r>
            <a:br>
              <a:rPr lang="da-DK"/>
            </a:br>
            <a:r>
              <a:rPr lang="da-DK"/>
              <a:t>Den inverse funktion til fordelingsfunktionen (bruges til at beregne den værdi, der svarer til en given sandsynlighed)</a:t>
            </a:r>
            <a:br>
              <a:rPr lang="da-DK"/>
            </a:br>
            <a:r>
              <a:rPr lang="da-DK"/>
              <a:t>F.eks. qexp(0.95, 0.047) = 63.7 giver at 95 % af ulykker sker med mellemrum under 63.7 dage</a:t>
            </a:r>
            <a:endParaRPr lang="da-DK"/>
          </a:p>
          <a:p>
            <a:r>
              <a:rPr lang="da-DK">
                <a:solidFill>
                  <a:schemeClr val="tx2"/>
                </a:solidFill>
              </a:rPr>
              <a:t>rexp(n, lambda)</a:t>
            </a:r>
            <a:br>
              <a:rPr lang="da-DK"/>
            </a:br>
            <a:r>
              <a:rPr lang="da-DK"/>
              <a:t>Funktion til generering af n tilfældige tal fra eksponentialfordelingen (bruges til at simulere en tilfældig stikprøvetagning, f.eks. ulykker). </a:t>
            </a:r>
            <a:br>
              <a:rPr lang="da-DK"/>
            </a:b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174</a:t>
            </a:fld>
            <a:endParaRPr lang="da-DK"/>
          </a:p>
        </p:txBody>
      </p:sp>
    </p:spTree>
    <p:extLst>
      <p:ext uri="{BB962C8B-B14F-4D97-AF65-F5344CB8AC3E}">
        <p14:creationId xmlns:p14="http://schemas.microsoft.com/office/powerpoint/2010/main" val="2586410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Simultane fordelinger (</a:t>
            </a:r>
            <a:r>
              <a:rPr lang="en-US" i="1"/>
              <a:t>joint</a:t>
            </a:r>
            <a:r>
              <a:rPr lang="en-US"/>
              <a:t> </a:t>
            </a:r>
            <a:r>
              <a:rPr lang="en-US" i="1"/>
              <a:t>distributions</a:t>
            </a:r>
            <a:r>
              <a:rPr lang="en-US"/>
              <a:t>)</a:t>
            </a:r>
            <a:endParaRPr lang="en-GB"/>
          </a:p>
        </p:txBody>
      </p:sp>
      <mc:AlternateContent>
        <mc:Choice Requires="a14">
          <p:sp>
            <p:nvSpPr>
              <p:cNvPr id="3" name="Content Placeholder 2"/>
              <p:cNvSpPr>
                <a:spLocks noGrp="1"/>
              </p:cNvSpPr>
              <p:nvPr>
                <p:ph idx="1"/>
              </p:nvPr>
            </p:nvSpPr>
            <p:spPr/>
            <p:txBody>
              <a:bodyPr/>
              <a:lstStyle/>
              <a:p>
                <a:r>
                  <a:rPr lang="en-US"/>
                  <a:t>Ofte ser man på problemstillinger, hvor der er flere stokastiske variable samtidig</a:t>
                </a:r>
              </a:p>
              <a:p>
                <a:r>
                  <a:rPr lang="en-US"/>
                  <a:t>Vi ser først på </a:t>
                </a:r>
                <a:r>
                  <a:rPr lang="en-US" i="1"/>
                  <a:t>diskrete</a:t>
                </a:r>
                <a:r>
                  <a:rPr lang="en-US"/>
                  <a:t> stokastiske variable</a:t>
                </a:r>
              </a:p>
              <a:p>
                <a:r>
                  <a:rPr lang="en-US"/>
                  <a:t>For eksempel fra kap. 3:</a:t>
                </a:r>
              </a:p>
              <a:p>
                <a:pPr lvl="1"/>
                <a:r>
                  <a:rPr lang="en-US"/>
                  <a:t>Terning 1: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(1,6)</m:t>
                      </m:r>
                    </m:oMath>
                  </m:oMathPara>
                </a14:m>
                <a:r>
                  <a:rPr lang="en-US"/>
                  <a:t> </a:t>
                </a:r>
              </a:p>
              <a:p>
                <a:pPr lvl="1"/>
                <a:r>
                  <a:rPr lang="en-US"/>
                  <a:t>Terning 2: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(1,6)</m:t>
                      </m:r>
                    </m:oMath>
                  </m:oMathPara>
                </a14:m>
                <a:r>
                  <a:rPr lang="en-US"/>
                  <a:t> </a:t>
                </a:r>
              </a:p>
              <a:p>
                <a:pPr lvl="1"/>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e>
                      </m:d>
                    </m:oMath>
                  </m:oMathPara>
                </a14:m>
                <a:br>
                  <a:rPr lang="en-US" i="1">
                    <a:latin typeface="Cambria Math" panose="02040503050406030204" pitchFamily="18" charset="0"/>
                  </a:rPr>
                </a:br>
                <a14:m>
                  <m:oMathPara>
                    <m:oMathParaPr>
                      <m:jc/>
                    </m:oMathParaPr>
                    <m:oMath>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oMath>
                  </m:oMathPara>
                </a14:m>
                <a:r>
                  <a:rPr lang="en-US" b="0" i="1">
                    <a:latin typeface="Cambria Math" panose="02040503050406030204" pitchFamily="18" charset="0"/>
                  </a:rPr>
                  <a:t> </a:t>
                </a:r>
                <a:br>
                  <a:rPr lang="en-US" b="0" i="1">
                    <a:latin typeface="Cambria Math" panose="02040503050406030204" pitchFamily="18" charset="0"/>
                  </a:rPr>
                </a:br>
                <a14:m>
                  <m:oMathPara>
                    <m:oMathParaPr>
                      <m:jc/>
                    </m:oMathParaPr>
                    <m:oMath>
                      <m:r>
                        <a:rPr lang="en-US" b="0" i="1" smtClean="0">
                          <a:latin typeface="Cambria Math" panose="02040503050406030204" pitchFamily="18" charset="0"/>
                        </a:rPr>
                        <m:t>     =</m:t>
                      </m:r>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i="1">
                    <a:latin typeface="Cambria Math" panose="02040503050406030204" pitchFamily="18" charset="0"/>
                  </a:rPr>
                  <a:t> </a:t>
                </a:r>
                <a:br>
                  <a:rPr lang="en-US" i="1">
                    <a:latin typeface="Cambria Math" panose="02040503050406030204" pitchFamily="18" charset="0"/>
                  </a:rPr>
                </a:br>
                <a:r>
                  <a:rPr lang="en-US"/>
                  <a:t>     </a:t>
                </a:r>
                <a14:m>
                  <m:oMathPara>
                    <m:oMathParaPr>
                      <m:jc/>
                    </m:oMathParaPr>
                    <m:oMath>
                      <m:r>
                        <a:rPr lang="en-US" i="1">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36</m:t>
                          </m:r>
                        </m:den>
                      </m:f>
                    </m:oMath>
                  </m:oMathPara>
                </a14:m>
                <a:r>
                  <a:rPr lang="en-US"/>
                  <a:t> </a:t>
                </a:r>
                <a:br>
                  <a:rPr lang="en-US"/>
                </a:br>
                <a:r>
                  <a:rPr lang="en-US"/>
                  <a:t>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=1,…,6</m:t>
                      </m:r>
                    </m:oMath>
                  </m:oMathPara>
                </a14:m>
                <a:endParaRPr lang="en-GB"/>
              </a:p>
              <a:p>
                <a:pPr lvl="1"/>
                <a:r>
                  <a:rPr lang="en-US" b="0"/>
                  <a:t>Vi kalder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b="0"/>
                  <a:t> for den simultane fordeling </a:t>
                </a:r>
                <a:r>
                  <a:rPr lang="en-GB"/>
                  <a:t>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endParaRPr lang="en-US" b="0"/>
              </a:p>
              <a:p>
                <a:pPr lvl="1"/>
                <a:r>
                  <a:rPr lang="en-US" b="0"/>
                  <a:t>Ud fra den simultane fordeling kan vi beregne f.eks. </a:t>
                </a:r>
                <a:br>
                  <a:rPr lang="en-US" b="0"/>
                </a:br>
                <a:r>
                  <a:rPr lang="en-US" b="0"/>
                  <a:t>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r>
                            <a:rPr lang="en-US" b="0" i="1" smtClean="0">
                              <a:latin typeface="Cambria Math" panose="02040503050406030204" pitchFamily="18" charset="0"/>
                            </a:rPr>
                            <m:t>5</m:t>
                          </m:r>
                        </m:e>
                      </m:d>
                      <m:r>
                        <a:rPr lang="en-US" i="1">
                          <a:latin typeface="Cambria Math" panose="02040503050406030204" pitchFamily="18" charset="0"/>
                        </a:rPr>
                        <m:t>=</m:t>
                      </m:r>
                      <m:f>
                        <m:fPr>
                          <m:type m:val="ba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i="1">
                              <a:latin typeface="Cambria Math" panose="02040503050406030204" pitchFamily="18" charset="0"/>
                            </a:rPr>
                            <m:t>36</m:t>
                          </m:r>
                        </m:den>
                      </m:f>
                      <m:r>
                        <a:rPr lang="en-US" b="0" i="1" smtClean="0">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9</m:t>
                          </m:r>
                        </m:den>
                      </m:f>
                    </m:oMath>
                  </m:oMathPara>
                </a14:m>
                <a:r>
                  <a:rPr lang="en-US"/>
                  <a:t> .</a:t>
                </a: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175</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4355976" y="2415141"/>
            <a:ext cx="4474666" cy="27263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9712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Simultane fordelinger (</a:t>
            </a:r>
            <a:r>
              <a:rPr lang="en-US" i="1"/>
              <a:t>joint</a:t>
            </a:r>
            <a:r>
              <a:rPr lang="en-US"/>
              <a:t> </a:t>
            </a:r>
            <a:r>
              <a:rPr lang="en-US" i="1"/>
              <a:t>distributions</a:t>
            </a:r>
            <a:r>
              <a:rPr lang="en-US"/>
              <a:t>)</a:t>
            </a:r>
            <a:endParaRPr lang="en-GB"/>
          </a:p>
        </p:txBody>
      </p:sp>
      <mc:AlternateContent>
        <mc:Choice Requires="a14">
          <p:sp>
            <p:nvSpPr>
              <p:cNvPr id="3" name="Content Placeholder 2"/>
              <p:cNvSpPr>
                <a:spLocks noGrp="1"/>
              </p:cNvSpPr>
              <p:nvPr>
                <p:ph idx="1"/>
              </p:nvPr>
            </p:nvSpPr>
            <p:spPr/>
            <p:txBody>
              <a:bodyPr/>
              <a:lstStyle/>
              <a:p>
                <a:r>
                  <a:rPr lang="en-US" err="1"/>
                  <a:t>Nyt spil med 2 terninger:</a:t>
                </a:r>
              </a:p>
              <a:p>
                <a:pPr lvl="1"/>
                <a:r>
                  <a:rPr lang="en-US" err="1"/>
                  <a:t>Terning 1: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(1,4)</m:t>
                      </m:r>
                    </m:oMath>
                  </m:oMathPara>
                </a14:m>
                <a:r>
                  <a:rPr lang="en-US"/>
                  <a:t> </a:t>
                </a:r>
              </a:p>
              <a:p>
                <a:pPr lvl="1"/>
                <a:r>
                  <a:rPr lang="en-US" err="1"/>
                  <a:t>Terning 2: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(1,6)</m:t>
                      </m:r>
                    </m:oMath>
                  </m:oMathPara>
                </a14:m>
                <a:r>
                  <a:rPr lang="en-US"/>
                  <a:t> </a:t>
                </a:r>
              </a:p>
              <a:p>
                <a:pPr lvl="1"/>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e>
                      </m:d>
                    </m:oMath>
                  </m:oMathPara>
                </a14:m>
                <a:br>
                  <a:rPr lang="en-US" i="1">
                    <a:latin typeface="Cambria Math" panose="02040503050406030204" pitchFamily="18" charset="0"/>
                  </a:rPr>
                </a:br>
                <a14:m>
                  <m:oMathPara>
                    <m:oMathParaPr>
                      <m:jc/>
                    </m:oMathParaPr>
                    <m:oMath>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oMath>
                  </m:oMathPara>
                </a14:m>
                <a:r>
                  <a:rPr lang="en-US" b="0" i="1">
                    <a:latin typeface="Cambria Math" panose="02040503050406030204" pitchFamily="18" charset="0"/>
                  </a:rPr>
                  <a:t> </a:t>
                </a:r>
                <a:br>
                  <a:rPr lang="en-US" b="0" i="1">
                    <a:latin typeface="Cambria Math" panose="02040503050406030204" pitchFamily="18" charset="0"/>
                  </a:rPr>
                </a:br>
                <a14:m>
                  <m:oMathPara>
                    <m:oMathParaPr>
                      <m:jc/>
                    </m:oMathParaPr>
                    <m:oMath>
                      <m:r>
                        <a:rPr lang="en-US" b="0" i="1" smtClean="0">
                          <a:latin typeface="Cambria Math" panose="02040503050406030204" pitchFamily="18" charset="0"/>
                        </a:rPr>
                        <m:t>     =</m:t>
                      </m:r>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i="1">
                    <a:latin typeface="Cambria Math" panose="02040503050406030204" pitchFamily="18" charset="0"/>
                  </a:rPr>
                  <a:t> </a:t>
                </a:r>
                <a14:m>
                  <m:oMathPara>
                    <m:oMathParaPr>
                      <m:jc/>
                    </m:oMathParaPr>
                    <m:oMath>
                      <m:r>
                        <a:rPr lang="en-US" i="1">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da-DK" b="0" i="1" smtClean="0">
                              <a:latin typeface="Cambria Math" panose="02040503050406030204" pitchFamily="18" charset="0"/>
                            </a:rPr>
                            <m:t>24</m:t>
                          </m:r>
                        </m:den>
                      </m:f>
                    </m:oMath>
                  </m:oMathPara>
                </a14:m>
                <a:r>
                  <a:rPr lang="en-US"/>
                  <a:t> </a:t>
                </a:r>
                <a:br>
                  <a:rPr lang="en-US"/>
                </a:br>
                <a:r>
                  <a:rPr lang="en-US"/>
                  <a:t>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da-DK" b="0" i="1" smtClean="0">
                          <a:latin typeface="Cambria Math" panose="02040503050406030204" pitchFamily="18" charset="0"/>
                        </a:rPr>
                        <m:t>=1,…, 4,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=1,…,6</m:t>
                      </m:r>
                    </m:oMath>
                  </m:oMathPara>
                </a14:m>
                <a:endParaRPr lang="en-GB"/>
              </a:p>
              <a:p>
                <a:pPr lvl="1"/>
                <a:r>
                  <a:rPr lang="da-DK"/>
                  <a:t>Vi ser stadig på summen af de to terningers øjne, men i</a:t>
                </a:r>
                <a:r>
                  <a:rPr lang="da-DK" b="0"/>
                  <a:t> dette spil tæller terning 1’s øjne dobbelt:</a:t>
                </a:r>
                <a:br>
                  <a:rPr lang="da-DK" b="0"/>
                </a:br>
                <a:r>
                  <a:rPr lang="da-DK" b="0"/>
                  <a:t> 		</a:t>
                </a:r>
                <a14:m>
                  <m:oMathPara>
                    <m:oMathParaPr>
                      <m:jc/>
                    </m:oMathParaPr>
                    <m:oMath>
                      <m:r>
                        <a:rPr lang="da-DK"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endParaRPr lang="da-DK" b="0"/>
              </a:p>
              <a:p>
                <a:pPr lvl="1"/>
                <a:r>
                  <a:rPr lang="da-DK"/>
                  <a:t>Hvad er sandsynligheden for at </a:t>
                </a:r>
                <a:br>
                  <a:rPr lang="da-DK"/>
                </a:br>
                <a:r>
                  <a:rPr lang="da-DK"/>
                  <a:t>score over 10 i spillet?</a:t>
                </a:r>
                <a:endParaRPr lang="en-US" b="0"/>
              </a:p>
              <a:p>
                <a:pPr lvl="1"/>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da-DK"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da-DK" b="0" i="1" smtClean="0">
                              <a:latin typeface="Cambria Math" panose="02040503050406030204" pitchFamily="18" charset="0"/>
                            </a:rPr>
                            <m:t>&gt;10</m:t>
                          </m:r>
                        </m:e>
                      </m:d>
                      <m:r>
                        <a:rPr lang="en-US" i="1">
                          <a:latin typeface="Cambria Math" panose="02040503050406030204" pitchFamily="18" charset="0"/>
                        </a:rPr>
                        <m:t>=</m:t>
                      </m:r>
                      <m:f>
                        <m:fPr>
                          <m:type m:val="bar"/>
                          <m:ctrlPr>
                            <a:rPr lang="en-US" i="1">
                              <a:latin typeface="Cambria Math" panose="02040503050406030204" pitchFamily="18" charset="0"/>
                            </a:rPr>
                          </m:ctrlPr>
                        </m:fPr>
                        <m:num>
                          <m:r>
                            <a:rPr lang="da-DK" b="0" i="1" smtClean="0">
                              <a:latin typeface="Cambria Math" panose="02040503050406030204" pitchFamily="18" charset="0"/>
                            </a:rPr>
                            <m:t>6</m:t>
                          </m:r>
                        </m:num>
                        <m:den>
                          <m:r>
                            <a:rPr lang="da-DK" b="0" i="1" smtClean="0">
                              <a:latin typeface="Cambria Math" panose="02040503050406030204" pitchFamily="18" charset="0"/>
                            </a:rPr>
                            <m:t>24</m:t>
                          </m:r>
                        </m:den>
                      </m:f>
                      <m:r>
                        <a:rPr lang="en-US" b="0" i="1" smtClean="0">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da-DK" b="0" i="1" smtClean="0">
                              <a:latin typeface="Cambria Math" panose="02040503050406030204" pitchFamily="18" charset="0"/>
                            </a:rPr>
                            <m:t>4</m:t>
                          </m:r>
                        </m:den>
                      </m:f>
                    </m:oMath>
                  </m:oMathPara>
                </a14:m>
                <a:r>
                  <a:rPr lang="en-US"/>
                  <a:t> .</a:t>
                </a: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176</a:t>
            </a:fld>
            <a:endParaRPr lang="da-DK">
              <a:solidFill>
                <a:prstClr val="black">
                  <a:tint val="75000"/>
                </a:prstClr>
              </a:solidFill>
            </a:endParaRPr>
          </a:p>
        </p:txBody>
      </p:sp>
      <p:pic>
        <p:nvPicPr>
          <p:cNvPr id="7" name="Picture 6">
            <a:extLst>
              <a:ext uri="{FF2B5EF4-FFF2-40B4-BE49-F238E27FC236}">
                <a16:creationId xmlns:a16="http://schemas.microsoft.com/office/drawing/2014/main" id="{EC462D25-60FD-45E9-9130-D217E2CB1D9B}"/>
              </a:ext>
            </a:extLst>
          </p:cNvPr>
          <p:cNvPicPr>
            <a:picLocks noChangeAspect="1"/>
          </p:cNvPicPr>
          <p:nvPr/>
        </p:nvPicPr>
        <p:blipFill>
          <a:blip r:embed="rId3"/>
          <a:srcRect l="30050" t="32066" r="29000" b="30196"/>
          <a:stretch>
            <a:fillRect/>
          </a:stretch>
        </p:blipFill>
        <p:spPr>
          <a:xfrm>
            <a:off x="4680012" y="1175518"/>
            <a:ext cx="2093595" cy="1929385"/>
          </a:xfrm>
          <a:prstGeom prst="rect">
            <a:avLst/>
          </a:prstGeom>
        </p:spPr>
      </p:pic>
      <p:pic>
        <p:nvPicPr>
          <p:cNvPr id="9" name="Picture 8">
            <a:extLst>
              <a:ext uri="{FF2B5EF4-FFF2-40B4-BE49-F238E27FC236}">
                <a16:creationId xmlns:a16="http://schemas.microsoft.com/office/drawing/2014/main" id="{DB11C395-01D4-49ED-B652-C3534DA7A81C}"/>
              </a:ext>
            </a:extLst>
          </p:cNvPr>
          <p:cNvPicPr>
            <a:picLocks noChangeAspect="1"/>
          </p:cNvPicPr>
          <p:nvPr/>
        </p:nvPicPr>
        <p:blipFill>
          <a:blip r:embed="rId4"/>
          <a:srcRect l="23750" t="23750" r="24801" b="20601"/>
          <a:stretch>
            <a:fillRect/>
          </a:stretch>
        </p:blipFill>
        <p:spPr>
          <a:xfrm>
            <a:off x="6881617" y="1175518"/>
            <a:ext cx="1817114" cy="1965450"/>
          </a:xfrm>
          <a:prstGeom prst="rect">
            <a:avLst/>
          </a:prstGeom>
        </p:spPr>
      </p:pic>
      <p:pic>
        <p:nvPicPr>
          <p:cNvPr id="15" name="Picture 14">
            <a:extLst>
              <a:ext uri="{FF2B5EF4-FFF2-40B4-BE49-F238E27FC236}">
                <a16:creationId xmlns:a16="http://schemas.microsoft.com/office/drawing/2014/main" id="{1F78D18C-F88F-48A2-BDDB-7A7B5EF7B2E2}"/>
              </a:ext>
            </a:extLst>
          </p:cNvPr>
          <p:cNvPicPr>
            <a:picLocks noChangeAspect="1"/>
          </p:cNvPicPr>
          <p:nvPr/>
        </p:nvPicPr>
        <p:blipFill>
          <a:blip r:embed="rId5"/>
          <a:stretch>
            <a:fillRect/>
          </a:stretch>
        </p:blipFill>
        <p:spPr>
          <a:xfrm>
            <a:off x="5194539" y="4288009"/>
            <a:ext cx="3452307" cy="2160000"/>
          </a:xfrm>
          <a:prstGeom prst="rect">
            <a:avLst/>
          </a:prstGeom>
        </p:spPr>
      </p:pic>
      <p:pic>
        <p:nvPicPr>
          <p:cNvPr id="17" name="Picture 16">
            <a:extLst>
              <a:ext uri="{FF2B5EF4-FFF2-40B4-BE49-F238E27FC236}">
                <a16:creationId xmlns:a16="http://schemas.microsoft.com/office/drawing/2014/main" id="{60166016-A0B3-4863-A9AF-9E0517845B67}"/>
              </a:ext>
            </a:extLst>
          </p:cNvPr>
          <p:cNvPicPr>
            <a:picLocks noChangeAspect="1"/>
          </p:cNvPicPr>
          <p:nvPr/>
        </p:nvPicPr>
        <p:blipFill>
          <a:blip r:embed="rId6"/>
          <a:stretch>
            <a:fillRect/>
          </a:stretch>
        </p:blipFill>
        <p:spPr>
          <a:xfrm>
            <a:off x="5194538" y="4288009"/>
            <a:ext cx="3452308" cy="2160000"/>
          </a:xfrm>
          <a:prstGeom prst="rect">
            <a:avLst/>
          </a:prstGeom>
        </p:spPr>
      </p:pic>
    </p:spTree>
    <p:extLst>
      <p:ext uri="{BB962C8B-B14F-4D97-AF65-F5344CB8AC3E}">
        <p14:creationId xmlns:p14="http://schemas.microsoft.com/office/powerpoint/2010/main" val="18832214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 fordeling for </a:t>
            </a:r>
            <a:r>
              <a:rPr lang="en-US" u="sng"/>
              <a:t>diskrete</a:t>
            </a:r>
            <a:r>
              <a:rPr lang="en-US"/>
              <a:t> variable</a:t>
            </a:r>
            <a:endParaRPr lang="en-GB"/>
          </a:p>
        </p:txBody>
      </p:sp>
      <mc:AlternateContent>
        <mc:Choice Requires="a14">
          <p:sp>
            <p:nvSpPr>
              <p:cNvPr id="3" name="Content Placeholder 2"/>
              <p:cNvSpPr>
                <a:spLocks noGrp="1"/>
              </p:cNvSpPr>
              <p:nvPr>
                <p:ph idx="1"/>
              </p:nvPr>
            </p:nvSpPr>
            <p:spPr/>
            <p:txBody>
              <a:bodyPr/>
              <a:lstStyle/>
              <a:p>
                <a:r>
                  <a:rPr lang="en-US"/>
                  <a:t>To diskrete stokastiske variable,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a:p>
              <a:p>
                <a:r>
                  <a:rPr lang="en-US"/>
                  <a:t>Vi kalder funktionen </a:t>
                </a:r>
                <a14:m>
                  <m:oMathPara>
                    <m:oMathParaPr>
                      <m:jc/>
                    </m:oMathParaPr>
                    <m:oMath>
                      <m:r>
                        <a:rPr lang="en-US" b="0" i="1" smtClean="0">
                          <a:latin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e>
                      </m:d>
                      <m:r>
                        <a:rPr lang="en-US" b="0" i="1" smtClean="0">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smtClean="0">
                          <a:latin typeface="Cambria Math" panose="02040503050406030204" pitchFamily="18" charset="0"/>
                        </a:rPr>
                        <m:t> </m:t>
                      </m:r>
                    </m:oMath>
                  </m:oMathPara>
                </a14:m>
                <a:r>
                  <a:rPr lang="en-GB"/>
                  <a:t>for den </a:t>
                </a:r>
                <a:r>
                  <a:rPr lang="en-GB" i="1">
                    <a:solidFill>
                      <a:schemeClr val="accent1">
                        <a:lumMod val="75000"/>
                      </a:schemeClr>
                    </a:solidFill>
                  </a:rPr>
                  <a:t>simultane fordeling</a:t>
                </a:r>
                <a:r>
                  <a:rPr lang="en-GB"/>
                  <a:t>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endParaRPr lang="en-GB"/>
              </a:p>
              <a:p>
                <a:r>
                  <a:rPr lang="en-US" b="1"/>
                  <a:t>Eksempel 5.20. s. 162</a:t>
                </a:r>
                <a:r>
                  <a:rPr lang="en-US"/>
                  <a:t>: </a:t>
                </a:r>
              </a:p>
              <a:p>
                <a:pPr marL="814387" lvl="1" indent="-457200">
                  <a:buFont typeface="+mj-lt"/>
                  <a:buAutoNum type="alphaLcParenR"/>
                </a:pPr>
                <a:r>
                  <a:rPr lang="en-US"/>
                  <a:t>Find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&gt;1</m:t>
                          </m:r>
                        </m:e>
                      </m:d>
                    </m:oMath>
                  </m:oMathPara>
                </a14:m>
                <a:endParaRPr lang="en-US"/>
              </a:p>
              <a:p>
                <a:pPr marL="814387" lvl="1" indent="-457200">
                  <a:buFont typeface="+mj-lt"/>
                  <a:buAutoNum type="alphaLcParenR"/>
                </a:pPr>
                <a:r>
                  <a:rPr lang="en-US"/>
                  <a:t>Find tæthedsfunktionen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r>
                  <a:rPr lang="en-US"/>
                  <a:t>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a:t>
                </a:r>
                <a:br>
                  <a:rPr lang="en-US"/>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oMath>
                  </m:oMathPara>
                </a14:m>
                <a:r>
                  <a:rPr lang="en-US"/>
                  <a:t>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=0, 1, 2</m:t>
                      </m:r>
                    </m:oMath>
                  </m:oMathPara>
                </a14:m>
                <a:endParaRPr lang="en-US"/>
              </a:p>
              <a:p>
                <a:r>
                  <a:rPr lang="en-US" b="1"/>
                  <a:t>Svar</a:t>
                </a:r>
                <a:r>
                  <a:rPr lang="en-US"/>
                  <a:t>: </a:t>
                </a:r>
              </a:p>
              <a:p>
                <a:pPr marL="814387" lvl="1" indent="-457200">
                  <a:buFont typeface="+mj-lt"/>
                  <a:buAutoNum type="alphaLcParenR"/>
                </a:pP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&gt;1</m:t>
                      </m:r>
                    </m:oMath>
                  </m:oMathPara>
                </a14:m>
                <a:r>
                  <a:rPr lang="en-US"/>
                  <a:t> gælder for kombinationerne </a:t>
                </a:r>
                <a14:m>
                  <m:oMathPara>
                    <m:oMathParaPr>
                      <m:jc/>
                    </m:oMathParaPr>
                    <m:oMath>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 (2,0)</m:t>
                      </m:r>
                    </m:oMath>
                  </m:oMathPara>
                </a14:m>
                <a:r>
                  <a:rPr lang="en-US"/>
                  <a:t> og </a:t>
                </a:r>
                <a14:m>
                  <m:oMathPara>
                    <m:oMathParaPr>
                      <m:jc/>
                    </m:oMathParaPr>
                    <m:oMath>
                      <m:d>
                        <m:dPr>
                          <m:begChr m:val="("/>
                          <m:sepChr m:val="|"/>
                          <m:endChr m:val=")"/>
                          <m:grow m:val="on"/>
                          <m:shp m:val="centered"/>
                          <m:ctrlPr>
                            <a:rPr lang="en-US" i="1" smtClean="0">
                              <a:latin typeface="Cambria Math" panose="02040503050406030204" pitchFamily="18" charset="0"/>
                            </a:rPr>
                          </m:ctrlPr>
                        </m:dPr>
                        <m:e>
                          <m:r>
                            <a:rPr lang="en-US" i="1" smtClean="0">
                              <a:latin typeface="Cambria Math" panose="02040503050406030204" pitchFamily="18" charset="0"/>
                            </a:rPr>
                            <m:t>2,1</m:t>
                          </m:r>
                        </m:e>
                      </m:d>
                    </m:oMath>
                  </m:oMathPara>
                </a14:m>
                <a:r>
                  <a:rPr lang="en-US"/>
                  <a:t>. </a:t>
                </a:r>
                <a:br>
                  <a:rPr lang="en-US"/>
                </a:br>
                <a:r>
                  <a:rPr lang="en-US"/>
                  <a:t>Ifølge den additive lov:</a:t>
                </a:r>
                <a:br>
                  <a:rPr lang="en-US"/>
                </a:b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b="0" i="1" smtClean="0">
                              <a:latin typeface="Cambria Math" panose="02040503050406030204" pitchFamily="18" charset="0"/>
                            </a:rPr>
                            <m:t>&gt;1</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2,0</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2,1</m:t>
                          </m:r>
                        </m:e>
                      </m:d>
                      <m:r>
                        <a:rPr lang="en-US" b="0" i="1" smtClean="0">
                          <a:latin typeface="Cambria Math" panose="02040503050406030204" pitchFamily="18" charset="0"/>
                        </a:rPr>
                        <m:t>=0.2+0.1+0=</m:t>
                      </m:r>
                      <m:r>
                        <m:rPr>
                          <m:sty m:val="bi"/>
                        </m:rPr>
                        <a:rPr lang="en-US" b="1" i="1" smtClean="0">
                          <a:latin typeface="Cambria Math" panose="02040503050406030204" pitchFamily="18" charset="0"/>
                        </a:rPr>
                        <m:t>𝟎</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𝟑</m:t>
                      </m:r>
                    </m:oMath>
                  </m:oMathPara>
                </a14:m>
                <a:endParaRPr lang="en-US" b="1"/>
              </a:p>
              <a:p>
                <a:pPr marL="814387" lvl="1" indent="-457200">
                  <a:buFont typeface="+mj-lt"/>
                  <a:buAutoNum type="alphaLcParenR"/>
                </a:pPr>
                <a:r>
                  <a:rPr lang="en-US"/>
                  <a:t>Den </a:t>
                </a:r>
                <a:r>
                  <a:rPr lang="en-US" i="1">
                    <a:solidFill>
                      <a:schemeClr val="accent1">
                        <a:lumMod val="75000"/>
                      </a:schemeClr>
                    </a:solidFill>
                  </a:rPr>
                  <a:t>marginale</a:t>
                </a:r>
                <a:r>
                  <a:rPr lang="en-US"/>
                  <a:t> fordeling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br>
                  <a:rPr lang="en-US"/>
                </a:br>
                <a:r>
                  <a:rPr lang="en-US"/>
                  <a:t>findes ved at addere sandsynlig-</a:t>
                </a:r>
                <a:br>
                  <a:rPr lang="en-US"/>
                </a:br>
                <a:r>
                  <a:rPr lang="en-US"/>
                  <a:t>hederne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ud: </a:t>
                </a:r>
                <a:br>
                  <a:rPr lang="en-US"/>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nary>
                        <m:naryPr>
                          <m:chr m:val="∑"/>
                          <m:grow m:val="off"/>
                          <m:subHide m:val="off"/>
                          <m:supHide m:val="on"/>
                          <m:ctrlPr>
                            <a:rPr lang="en-US" i="1" smtClean="0">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ub>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nary>
                    </m:oMath>
                  </m:oMathPara>
                </a14:m>
                <a:r>
                  <a:rPr lang="en-US"/>
                  <a:t> </a:t>
                </a:r>
                <a:br>
                  <a:rPr lang="en-US"/>
                </a:br>
                <a:br>
                  <a:rPr lang="en-US"/>
                </a:br>
                <a:br>
                  <a:rPr lang="en-US"/>
                </a:br>
                <a:br>
                  <a:rPr lang="en-US"/>
                </a:b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b="-912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177</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724128" y="2360389"/>
            <a:ext cx="3024336" cy="1770935"/>
          </a:xfrm>
          <a:prstGeom prst="rect">
            <a:avLst/>
          </a:prstGeom>
        </p:spPr>
      </p:pic>
      <p:pic>
        <p:nvPicPr>
          <p:cNvPr id="8" name="Picture 7"/>
          <p:cNvPicPr>
            <a:picLocks noChangeAspect="1"/>
          </p:cNvPicPr>
          <p:nvPr/>
        </p:nvPicPr>
        <p:blipFill>
          <a:blip r:embed="rId4"/>
          <a:srcRect t="25550"/>
          <a:stretch>
            <a:fillRect/>
          </a:stretch>
        </p:blipFill>
        <p:spPr>
          <a:xfrm>
            <a:off x="4692074" y="5255834"/>
            <a:ext cx="4089603" cy="1402953"/>
          </a:xfrm>
          <a:prstGeom prst="rect">
            <a:avLst/>
          </a:prstGeom>
        </p:spPr>
      </p:pic>
    </p:spTree>
    <p:extLst>
      <p:ext uri="{BB962C8B-B14F-4D97-AF65-F5344CB8AC3E}">
        <p14:creationId xmlns:p14="http://schemas.microsoft.com/office/powerpoint/2010/main" val="37101341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 fordeling for diskrete variable</a:t>
            </a:r>
            <a:endParaRPr lang="en-GB"/>
          </a:p>
        </p:txBody>
      </p:sp>
      <mc:AlternateContent>
        <mc:Choice Requires="a14">
          <p:sp>
            <p:nvSpPr>
              <p:cNvPr id="3" name="Content Placeholder 2"/>
              <p:cNvSpPr>
                <a:spLocks noGrp="1"/>
              </p:cNvSpPr>
              <p:nvPr>
                <p:ph idx="1"/>
              </p:nvPr>
            </p:nvSpPr>
            <p:spPr/>
            <p:txBody>
              <a:bodyPr/>
              <a:lstStyle/>
              <a:p>
                <a:r>
                  <a:rPr lang="en-US" b="1">
                    <a:solidFill>
                      <a:schemeClr val="accent1">
                        <a:lumMod val="75000"/>
                      </a:schemeClr>
                    </a:solidFill>
                  </a:rPr>
                  <a:t>Betinget sandsynlighed</a:t>
                </a:r>
                <a:r>
                  <a:rPr lang="en-US"/>
                  <a:t>: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a:t>
                </a:r>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den>
                      </m:f>
                    </m:oMath>
                  </m:oMathPara>
                </a14:m>
                <a:r>
                  <a:rPr lang="en-US"/>
                  <a:t>,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a:p>
              <a:p>
                <a:r>
                  <a:rPr lang="en-US"/>
                  <a:t>F.eks.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m:rPr>
                              <m:sty m:val="p"/>
                            </m:rPr>
                            <a:rPr lang="en-US">
                              <a:latin typeface="Cambria Math" panose="02040503050406030204" pitchFamily="18" charset="0"/>
                            </a:rPr>
                            <m:t>=</m:t>
                          </m:r>
                          <m:r>
                            <a:rPr lang="en-US" b="0" i="1" smtClean="0">
                              <a:latin typeface="Cambria Math" panose="02040503050406030204" pitchFamily="18" charset="0"/>
                            </a:rPr>
                            <m:t>0</m:t>
                          </m:r>
                        </m:e>
                      </m:d>
                    </m:oMath>
                  </m:oMathPara>
                </a14:m>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0</m:t>
                              </m:r>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0</m:t>
                              </m:r>
                            </m:e>
                          </m:d>
                        </m:den>
                      </m:f>
                    </m:oMath>
                  </m:oMathPara>
                </a14:m>
                <a:r>
                  <a:rPr lang="en-US" i="1">
                    <a:latin typeface="Cambria Math" panose="02040503050406030204" pitchFamily="18" charset="0"/>
                  </a:rPr>
                  <a:t> </a:t>
                </a:r>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0.4</m:t>
                          </m:r>
                        </m:num>
                        <m:den>
                          <m:r>
                            <a:rPr lang="en-US" b="0" i="1" smtClean="0">
                              <a:latin typeface="Cambria Math" panose="02040503050406030204" pitchFamily="18" charset="0"/>
                            </a:rPr>
                            <m:t>0.6</m:t>
                          </m:r>
                        </m:den>
                      </m:f>
                      <m:r>
                        <a:rPr lang="en-US" b="0" i="1" smtClean="0">
                          <a:latin typeface="Cambria Math" panose="02040503050406030204" pitchFamily="18" charset="0"/>
                        </a:rPr>
                        <m:t>=</m:t>
                      </m:r>
                      <m:f>
                        <m:fPr>
                          <m:type m:val="bar"/>
                          <m:ctrlPr>
                            <a:rPr lang="en-US" b="1" i="1" smtClean="0">
                              <a:latin typeface="Cambria Math" panose="02040503050406030204" pitchFamily="18" charset="0"/>
                            </a:rPr>
                          </m:ctrlPr>
                        </m:fPr>
                        <m:num>
                          <m:r>
                            <m:rPr>
                              <m:sty m:val="bi"/>
                            </m:rPr>
                            <a:rPr lang="en-US" b="1" i="1" smtClean="0">
                              <a:latin typeface="Cambria Math" panose="02040503050406030204" pitchFamily="18" charset="0"/>
                            </a:rPr>
                            <m:t>𝟐</m:t>
                          </m:r>
                        </m:num>
                        <m:den>
                          <m:r>
                            <m:rPr>
                              <m:sty m:val="bi"/>
                            </m:rPr>
                            <a:rPr lang="en-US" b="1" i="1" smtClean="0">
                              <a:latin typeface="Cambria Math" panose="02040503050406030204" pitchFamily="18" charset="0"/>
                            </a:rPr>
                            <m:t>𝟑</m:t>
                          </m:r>
                        </m:den>
                      </m:f>
                    </m:oMath>
                  </m:oMathPara>
                </a14:m>
                <a:r>
                  <a:rPr lang="en-US"/>
                  <a:t> </a:t>
                </a:r>
              </a:p>
              <a:p>
                <a:r>
                  <a:rPr lang="en-US" b="1">
                    <a:solidFill>
                      <a:schemeClr val="accent1">
                        <a:lumMod val="75000"/>
                      </a:schemeClr>
                    </a:solidFill>
                  </a:rPr>
                  <a:t>Uafhængighed</a:t>
                </a:r>
                <a:r>
                  <a:rPr lang="en-US"/>
                  <a:t>:</a:t>
                </a:r>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er uafhængige </a:t>
                </a:r>
                <a:br>
                  <a:rPr lang="en-US"/>
                </a:br>
                <a:r>
                  <a:rPr lang="en-US"/>
                  <a:t> 	</a:t>
                </a:r>
                <a14:m>
                  <m:oMathPara>
                    <m:oMathParaPr>
                      <m:jc/>
                    </m:oMathParaPr>
                    <m:oMath>
                      <m:groupChr>
                        <m:groupChrPr>
                          <m:chr m:val="⇔"/>
                          <m:pos m:val="bot"/>
                          <m:vertJc m:val="bot"/>
                          <m:ctrlPr>
                            <a:rPr lang="en-US" i="1" smtClean="0">
                              <a:latin typeface="Cambria Math" panose="02040503050406030204" pitchFamily="18" charset="0"/>
                            </a:rPr>
                          </m:ctrlPr>
                        </m:groupChrPr>
                        <m:e>
                          <m:r>
                            <a:rPr lang="en-US" b="0" i="1" smtClean="0">
                              <a:latin typeface="Cambria Math" panose="02040503050406030204" pitchFamily="18" charset="0"/>
                            </a:rPr>
                            <m:t> </m:t>
                          </m:r>
                        </m:e>
                      </m:groupCh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oMath>
                  </m:oMathPara>
                </a14:m>
                <a:r>
                  <a:rPr lang="en-US"/>
                  <a:t> for alle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br>
                  <a:rPr lang="en-US"/>
                </a:br>
                <a:r>
                  <a:rPr lang="en-US"/>
                  <a:t> 	</a:t>
                </a:r>
                <a14:m>
                  <m:oMathPara>
                    <m:oMathParaPr>
                      <m:jc/>
                    </m:oMathParaPr>
                    <m:oMath>
                      <m:groupChr>
                        <m:groupChrPr>
                          <m:chr m:val="⇔"/>
                          <m:pos m:val="bot"/>
                          <m:vertJc m:val="bot"/>
                          <m:ctrlPr>
                            <a:rPr lang="en-US" i="1">
                              <a:latin typeface="Cambria Math" panose="02040503050406030204" pitchFamily="18" charset="0"/>
                            </a:rPr>
                          </m:ctrlPr>
                        </m:groupChrPr>
                        <m:e>
                          <m:r>
                            <a:rPr lang="en-US" i="1">
                              <a:latin typeface="Cambria Math" panose="02040503050406030204" pitchFamily="18" charset="0"/>
                            </a:rPr>
                            <m:t> </m:t>
                          </m:r>
                        </m:e>
                      </m:groupChr>
                      <m:r>
                        <a:rPr lang="en-US" i="1">
                          <a:latin typeface="Cambria Math" panose="02040503050406030204" pitchFamily="18" charset="0"/>
                        </a:rPr>
                        <m:t> </m:t>
                      </m:r>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oMath>
                  </m:oMathPara>
                </a14:m>
                <a:r>
                  <a:rPr lang="en-US"/>
                  <a:t>  for alle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a:p>
              <a:p>
                <a:r>
                  <a:rPr lang="en-US"/>
                  <a:t>Eksempel 5.20: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er </a:t>
                </a:r>
                <a:r>
                  <a:rPr lang="en-US" i="1"/>
                  <a:t>ikke</a:t>
                </a:r>
                <a:r>
                  <a:rPr lang="en-US"/>
                  <a:t> uafhængige, for (f.eks.):</a:t>
                </a:r>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0</m:t>
                          </m:r>
                        </m:e>
                      </m:d>
                      <m:r>
                        <a:rPr lang="en-US" i="1">
                          <a:latin typeface="Cambria Math" panose="02040503050406030204" pitchFamily="18" charset="0"/>
                        </a:rPr>
                        <m:t>=</m:t>
                      </m:r>
                      <m:f>
                        <m:fPr>
                          <m:type m:val="bar"/>
                          <m:ctrlPr>
                            <a:rPr lang="en-US" i="1">
                              <a:latin typeface="Cambria Math" panose="02040503050406030204" pitchFamily="18" charset="0"/>
                            </a:rPr>
                          </m:ctrlPr>
                        </m:fPr>
                        <m:num>
                          <m:r>
                            <a:rPr lang="en-US" b="0" i="1">
                              <a:latin typeface="Cambria Math" panose="02040503050406030204" pitchFamily="18" charset="0"/>
                            </a:rPr>
                            <m:t>2</m:t>
                          </m:r>
                        </m:num>
                        <m:den>
                          <m:r>
                            <a:rPr lang="en-US" b="0" i="1">
                              <a:latin typeface="Cambria Math" panose="02040503050406030204" pitchFamily="18" charset="0"/>
                            </a:rPr>
                            <m:t>3</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0.6=</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1</m:t>
                          </m:r>
                        </m:e>
                      </m:d>
                    </m:oMath>
                  </m:oMathPara>
                </a14:m>
                <a:r>
                  <a:rPr lang="en-US"/>
                  <a:t> </a:t>
                </a:r>
                <a:br>
                  <a:rPr lang="en-US"/>
                </a:br>
                <a:r>
                  <a:rPr lang="en-US"/>
                  <a:t>Tilsvarende: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=0.4</m:t>
                      </m:r>
                      <m:r>
                        <a:rPr lang="en-US" b="0" i="1" smtClean="0">
                          <a:latin typeface="Cambria Math" panose="02040503050406030204" pitchFamily="18" charset="0"/>
                          <a:ea typeface="Cambria Math" panose="02040503050406030204" pitchFamily="18" charset="0"/>
                        </a:rPr>
                        <m:t>≠0.36=(0.6)∙(0.6)=</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0</m:t>
                          </m:r>
                        </m:e>
                      </m:d>
                    </m:oMath>
                  </m:oMathPara>
                </a14:m>
                <a:r>
                  <a:rPr lang="en-US"/>
                  <a:t>.</a:t>
                </a:r>
                <a:br>
                  <a:rPr lang="en-US"/>
                </a:br>
                <a:br>
                  <a:rPr lang="en-US"/>
                </a:b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178</a:t>
            </a:fld>
            <a:endParaRPr lang="da-DK">
              <a:solidFill>
                <a:prstClr val="black">
                  <a:tint val="75000"/>
                </a:prstClr>
              </a:solidFill>
            </a:endParaRPr>
          </a:p>
        </p:txBody>
      </p:sp>
      <p:pic>
        <p:nvPicPr>
          <p:cNvPr id="9" name="Picture 8"/>
          <p:cNvPicPr>
            <a:picLocks noChangeAspect="1"/>
          </p:cNvPicPr>
          <p:nvPr/>
        </p:nvPicPr>
        <p:blipFill>
          <a:blip r:embed="rId3"/>
          <a:srcRect t="24264"/>
          <a:stretch>
            <a:fillRect/>
          </a:stretch>
        </p:blipFill>
        <p:spPr>
          <a:xfrm>
            <a:off x="4598388" y="2276872"/>
            <a:ext cx="4157907" cy="1451021"/>
          </a:xfrm>
          <a:prstGeom prst="rect">
            <a:avLst/>
          </a:prstGeom>
        </p:spPr>
      </p:pic>
    </p:spTree>
    <p:extLst>
      <p:ext uri="{BB962C8B-B14F-4D97-AF65-F5344CB8AC3E}">
        <p14:creationId xmlns:p14="http://schemas.microsoft.com/office/powerpoint/2010/main" val="15528205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 fordeling for </a:t>
            </a:r>
            <a:r>
              <a:rPr lang="en-US" u="sng"/>
              <a:t>kontinuerte</a:t>
            </a:r>
            <a:r>
              <a:rPr lang="en-US"/>
              <a:t> variable</a:t>
            </a:r>
            <a:endParaRPr lang="en-GB"/>
          </a:p>
        </p:txBody>
      </p:sp>
      <mc:AlternateContent>
        <mc:Choice Requires="a14">
          <p:sp>
            <p:nvSpPr>
              <p:cNvPr id="3" name="Content Placeholder 2"/>
              <p:cNvSpPr>
                <a:spLocks noGrp="1"/>
              </p:cNvSpPr>
              <p:nvPr>
                <p:ph idx="1"/>
              </p:nvPr>
            </p:nvSpPr>
            <p:spPr/>
            <p:txBody>
              <a:bodyPr/>
              <a:lstStyle/>
              <a:p>
                <a:r>
                  <a:rPr lang="en-US"/>
                  <a:t>To kontinuerte stokastiske variable,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a:t>
                </a:r>
                <a:br>
                  <a:rPr lang="en-US"/>
                </a:br>
                <a:r>
                  <a:rPr lang="en-US"/>
                  <a:t>Den simultane tæthedsfunktion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 bruges til at beregne sandsynligheder:</a:t>
                </a:r>
                <a:br>
                  <a:rPr lang="en-US"/>
                </a:br>
                <a:r>
                  <a:rPr lang="en-US"/>
                  <a:t>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nary>
                        <m:naryPr>
                          <m:chr/>
                          <m:grow m:val="off"/>
                          <m:subHide m:val="off"/>
                          <m:supHide m:val="off"/>
                          <m:ctrlPr>
                            <a:rPr lang="en-US" b="0" i="1" smtClean="0">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up>
                        <m:e>
                          <m:nary>
                            <m:naryPr>
                              <m:chr/>
                              <m:grow m:val="off"/>
                              <m:subHide m:val="off"/>
                              <m:supHide m:val="off"/>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1</m:t>
                                  </m:r>
                                </m:sub>
                              </m:sSub>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nary>
                        </m:e>
                      </m:nary>
                    </m:oMath>
                  </m:oMathPara>
                </a14:m>
                <a:endParaRPr lang="en-US"/>
              </a:p>
              <a:p>
                <a:r>
                  <a:rPr lang="en-US"/>
                  <a:t>Illustration fra SlideShare (med lidt anderledes notation):</a:t>
                </a:r>
                <a:br>
                  <a:rPr lang="en-US"/>
                </a:b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179</a:t>
            </a:fld>
            <a:endParaRPr lang="da-DK">
              <a:solidFill>
                <a:prstClr val="black">
                  <a:tint val="75000"/>
                </a:prstClr>
              </a:solidFill>
            </a:endParaRPr>
          </a:p>
        </p:txBody>
      </p:sp>
      <p:pic>
        <p:nvPicPr>
          <p:cNvPr id="5" name="Picture 4"/>
          <p:cNvPicPr>
            <a:picLocks noChangeAspect="1"/>
          </p:cNvPicPr>
          <p:nvPr/>
        </p:nvPicPr>
        <p:blipFill>
          <a:blip r:embed="rId3"/>
          <a:srcRect l="13776" t="13639" r="12988" b="25956"/>
          <a:stretch>
            <a:fillRect/>
          </a:stretch>
        </p:blipFill>
        <p:spPr>
          <a:xfrm>
            <a:off x="1403647" y="3284983"/>
            <a:ext cx="6818183" cy="3163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2201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79512" y="274638"/>
            <a:ext cx="8712968" cy="922114"/>
          </a:xfrm>
        </p:spPr>
        <p:txBody>
          <a:bodyPr>
            <a:normAutofit/>
          </a:bodyPr>
          <a:lstStyle/>
          <a:p>
            <a:r>
              <a:rPr lang="da-DK"/>
              <a:t>Intimbarberede udsatte for kønssygdomme</a:t>
            </a:r>
          </a:p>
        </p:txBody>
      </p:sp>
      <p:sp>
        <p:nvSpPr>
          <p:cNvPr id="3" name="Content Placeholder 2"/>
          <p:cNvSpPr>
            <a:spLocks noGrp="1"/>
          </p:cNvSpPr>
          <p:nvPr>
            <p:ph idx="1"/>
          </p:nvPr>
        </p:nvSpPr>
        <p:spPr/>
        <p:txBody>
          <a:bodyPr/>
          <a:lstStyle/>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18</a:t>
            </a:fld>
            <a:endParaRPr lang="da-DK"/>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3528" y="1344885"/>
            <a:ext cx="8496300" cy="5324475"/>
          </a:xfrm>
          <a:prstGeom prst="rect">
            <a:avLst/>
          </a:prstGeom>
          <a:ln w="9525">
            <a:solidFill>
              <a:schemeClr val="tx1"/>
            </a:solidFill>
            <a:miter lim="800000"/>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Speech Bubble: Rectangle with Corners Rounded 4">
            <a:extLst>
              <a:ext uri="{FF2B5EF4-FFF2-40B4-BE49-F238E27FC236}">
                <a16:creationId xmlns:a16="http://schemas.microsoft.com/office/drawing/2014/main" id="{71061378-6071-4F68-9E94-68D82E077B64}"/>
              </a:ext>
            </a:extLst>
          </p:cNvPr>
          <p:cNvSpPr/>
          <p:nvPr/>
        </p:nvSpPr>
        <p:spPr>
          <a:xfrm>
            <a:off x="5940152" y="1053826"/>
            <a:ext cx="1800200" cy="571948"/>
          </a:xfrm>
          <a:prstGeom prst="wedgeRoundRectCallout">
            <a:avLst>
              <a:gd name="adj1" fmla="val 51398"/>
              <a:gd name="adj2" fmla="val 73435"/>
              <a:gd name="adj3" fmla="val 16667"/>
            </a:avLst>
          </a:prstGeom>
          <a:solidFill>
            <a:srgbClr val="FFFFCC"/>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a:solidFill>
                  <a:schemeClr val="tx1"/>
                </a:solidFill>
              </a:rPr>
              <a:t>STI: Sexually Trans-mitted Infections</a:t>
            </a:r>
            <a:endParaRPr lang="da-DK" sz="1400">
              <a:solidFill>
                <a:schemeClr val="tx1"/>
              </a:solidFill>
            </a:endParaRPr>
          </a:p>
        </p:txBody>
      </p:sp>
    </p:spTree>
    <p:extLst>
      <p:ext uri="{BB962C8B-B14F-4D97-AF65-F5344CB8AC3E}">
        <p14:creationId xmlns:p14="http://schemas.microsoft.com/office/powerpoint/2010/main" val="3771644209"/>
      </p:ext>
    </p:extLst>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 fordeling for </a:t>
            </a:r>
            <a:r>
              <a:rPr lang="en-US" u="sng"/>
              <a:t>kontinuerte</a:t>
            </a:r>
            <a:r>
              <a:rPr lang="en-US"/>
              <a:t> variable</a:t>
            </a:r>
            <a:endParaRPr lang="en-GB"/>
          </a:p>
        </p:txBody>
      </p:sp>
      <mc:AlternateContent>
        <mc:Choice Requires="a14">
          <p:sp>
            <p:nvSpPr>
              <p:cNvPr id="3" name="Content Placeholder 2"/>
              <p:cNvSpPr>
                <a:spLocks noGrp="1"/>
              </p:cNvSpPr>
              <p:nvPr>
                <p:ph idx="1"/>
              </p:nvPr>
            </p:nvSpPr>
            <p:spPr/>
            <p:txBody>
              <a:bodyPr/>
              <a:lstStyle/>
              <a:p>
                <a:r>
                  <a:rPr lang="en-US"/>
                  <a:t>To kontinuerte stokastiske variable,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a:t>
                </a:r>
                <a:br>
                  <a:rPr lang="en-US"/>
                </a:br>
                <a:r>
                  <a:rPr lang="en-US"/>
                  <a:t>Den simultane tæthedsfunktion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 bruges til at beregne sandsynligheder:</a:t>
                </a:r>
                <a:br>
                  <a:rPr lang="en-US"/>
                </a:br>
                <a:r>
                  <a:rPr lang="en-US"/>
                  <a:t>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nary>
                        <m:naryPr>
                          <m:chr/>
                          <m:grow m:val="off"/>
                          <m:subHide m:val="off"/>
                          <m:supHide m:val="off"/>
                          <m:ctrlPr>
                            <a:rPr lang="en-US" b="0" i="1" smtClean="0">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up>
                        <m:e>
                          <m:nary>
                            <m:naryPr>
                              <m:chr/>
                              <m:grow m:val="off"/>
                              <m:subHide m:val="off"/>
                              <m:supHide m:val="off"/>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1</m:t>
                                  </m:r>
                                </m:sub>
                              </m:sSub>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nary>
                        </m:e>
                      </m:nary>
                    </m:oMath>
                  </m:oMathPara>
                </a14:m>
                <a:endParaRPr lang="en-US"/>
              </a:p>
              <a:p>
                <a:r>
                  <a:rPr lang="en-US"/>
                  <a:t>For at være en simultan tæthedsfunktion skal </a:t>
                </a: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 opfylde:</a:t>
                </a:r>
              </a:p>
              <a:p>
                <a:pPr lvl="1">
                  <a:buFont typeface="Arial" pitchFamily="34" charset="0"/>
                  <a:buChar char="•"/>
                </a:pPr>
                <a14:m>
                  <m:oMathPara>
                    <m:oMathParaPr>
                      <m:jc/>
                    </m:oMathParaPr>
                    <m:oMath>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b="0">
                  <a:ea typeface="Cambria Math" panose="02040503050406030204" pitchFamily="18" charset="0"/>
                </a:endParaRPr>
              </a:p>
              <a:p>
                <a:pPr lvl="1">
                  <a:buFont typeface="Arial" pitchFamily="34" charset="0"/>
                  <a:buChar char="•"/>
                </a:pPr>
                <a14:m>
                  <m:oMathPara>
                    <m:oMathParaPr>
                      <m:jc/>
                    </m:oMathParaPr>
                    <m:oMath>
                      <m:nary>
                        <m:naryPr>
                          <m:chr/>
                          <m:grow m:val="off"/>
                          <m:subHide m:val="off"/>
                          <m:supHide m:val="off"/>
                          <m:ctrlPr>
                            <a:rPr lang="en-US" i="1">
                              <a:latin typeface="Cambria Math" panose="02040503050406030204" pitchFamily="18" charset="0"/>
                            </a:rPr>
                          </m:ctrlPr>
                        </m:naryPr>
                        <m: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nary>
                            <m:naryPr>
                              <m:chr/>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=1</m:t>
                              </m:r>
                            </m:e>
                          </m:nary>
                        </m:e>
                      </m:nary>
                    </m:oMath>
                  </m:oMathPara>
                </a14:m>
                <a:endParaRPr lang="en-US"/>
              </a:p>
              <a:p>
                <a:r>
                  <a:rPr lang="en-US"/>
                  <a:t>Den </a:t>
                </a:r>
                <a:r>
                  <a:rPr lang="en-US">
                    <a:solidFill>
                      <a:schemeClr val="accent1">
                        <a:lumMod val="75000"/>
                      </a:schemeClr>
                    </a:solidFill>
                  </a:rPr>
                  <a:t>simultane, kumulative fordelingsfunktion</a:t>
                </a:r>
                <a:r>
                  <a:rPr lang="en-US"/>
                  <a:t>:</a:t>
                </a:r>
                <a:br>
                  <a:rPr lang="en-US"/>
                </a:br>
                <a:r>
                  <a:rPr lang="en-US"/>
                  <a:t> 	</a:t>
                </a:r>
                <a14:m>
                  <m:oMathPara>
                    <m:oMathParaPr>
                      <m:jc/>
                    </m:oMathParaPr>
                    <m:oMath>
                      <m:r>
                        <a:rPr lang="en-US" b="0" i="1" smtClean="0">
                          <a:latin typeface="Cambria Math" panose="02040503050406030204" pitchFamily="18" charset="0"/>
                        </a:rPr>
                        <m:t>𝐹</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m:rPr>
                          <m:sty m:val="p"/>
                        </m:rPr>
                        <a:rPr lang="en-US" b="0" i="0" smtClean="0">
                          <a:latin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nary>
                        <m:naryPr>
                          <m:chr/>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up>
                        <m:e>
                          <m:nary>
                            <m:naryPr>
                              <m:chr/>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nary>
                        </m:e>
                      </m:nary>
                    </m:oMath>
                  </m:oMathPara>
                </a14:m>
                <a:endParaRPr lang="en-US"/>
              </a:p>
              <a:p>
                <a:r>
                  <a:rPr lang="en-US"/>
                  <a:t>De </a:t>
                </a:r>
                <a:r>
                  <a:rPr lang="en-US">
                    <a:solidFill>
                      <a:schemeClr val="accent1">
                        <a:lumMod val="75000"/>
                      </a:schemeClr>
                    </a:solidFill>
                  </a:rPr>
                  <a:t>marginale tæthedsfunktioner</a:t>
                </a:r>
                <a:r>
                  <a:rPr lang="en-US"/>
                  <a:t>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m:oMathPara>
                </a14:m>
                <a:r>
                  <a:rPr lang="en-US"/>
                  <a:t>:</a:t>
                </a:r>
                <a:br>
                  <a:rPr lang="en-US"/>
                </a:br>
                <a:r>
                  <a:rPr lang="en-US"/>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nary>
                        <m:naryPr>
                          <m:chr/>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nary>
                    </m:oMath>
                  </m:oMathPara>
                </a14:m>
                <a:br>
                  <a:rPr lang="en-US"/>
                </a:br>
                <a:r>
                  <a:rPr lang="en-US"/>
                  <a:t> 	</a:t>
                </a:r>
                <a14:m>
                  <m:oMathPara>
                    <m:oMathParaPr>
                      <m:jc/>
                    </m:oMathParaPr>
                    <m:oMath>
                      <m:r>
                        <m:rPr>
                          <m:sty m:val="p"/>
                        </m:rPr>
                        <a:rPr lang="en-US"/>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r>
                        <a:rPr lang="en-US" i="1">
                          <a:latin typeface="Cambria Math" panose="02040503050406030204" pitchFamily="18" charset="0"/>
                        </a:rPr>
                        <m:t>=</m:t>
                      </m:r>
                      <m:nary>
                        <m:naryPr>
                          <m:chr/>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nary>
                    </m:oMath>
                  </m:oMathPara>
                </a14:m>
                <a:r>
                  <a:rPr lang="en-US"/>
                  <a:t> .</a:t>
                </a:r>
                <a:br>
                  <a:rPr lang="en-US"/>
                </a:b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180</a:t>
            </a:fld>
            <a:endParaRPr lang="da-DK">
              <a:solidFill>
                <a:prstClr val="black">
                  <a:tint val="75000"/>
                </a:prstClr>
              </a:solidFill>
            </a:endParaRPr>
          </a:p>
        </p:txBody>
      </p:sp>
    </p:spTree>
    <p:extLst>
      <p:ext uri="{BB962C8B-B14F-4D97-AF65-F5344CB8AC3E}">
        <p14:creationId xmlns:p14="http://schemas.microsoft.com/office/powerpoint/2010/main" val="14219139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Simultan fordeling for kontinuerte variable</a:t>
            </a:r>
            <a:endParaRPr lang="en-GB"/>
          </a:p>
        </p:txBody>
      </p:sp>
      <mc:AlternateContent>
        <mc:Choice Requires="a14">
          <p:sp>
            <p:nvSpPr>
              <p:cNvPr id="3" name="Content Placeholder 2"/>
              <p:cNvSpPr>
                <a:spLocks noGrp="1"/>
              </p:cNvSpPr>
              <p:nvPr>
                <p:ph idx="1"/>
              </p:nvPr>
            </p:nvSpPr>
            <p:spPr/>
            <p:txBody>
              <a:bodyPr/>
              <a:lstStyle/>
              <a:p>
                <a:r>
                  <a:rPr lang="en-US" b="1">
                    <a:solidFill>
                      <a:schemeClr val="accent1">
                        <a:lumMod val="75000"/>
                      </a:schemeClr>
                    </a:solidFill>
                  </a:rPr>
                  <a:t>Uafhængighed</a:t>
                </a:r>
                <a:r>
                  <a:rPr lang="en-US"/>
                  <a:t>:</a:t>
                </a:r>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er uafhængige </a:t>
                </a:r>
                <a:br>
                  <a:rPr lang="en-US"/>
                </a:br>
                <a:r>
                  <a:rPr lang="en-US"/>
                  <a:t> 	</a:t>
                </a:r>
                <a14:m>
                  <m:oMathPara>
                    <m:oMathParaPr>
                      <m:jc/>
                    </m:oMathParaPr>
                    <m:oMath>
                      <m:groupChr>
                        <m:groupChrPr>
                          <m:chr m:val="⇔"/>
                          <m:pos m:val="bot"/>
                          <m:vertJc m:val="bot"/>
                          <m:ctrlPr>
                            <a:rPr lang="en-US" i="1">
                              <a:latin typeface="Cambria Math" panose="02040503050406030204" pitchFamily="18" charset="0"/>
                            </a:rPr>
                          </m:ctrlPr>
                        </m:groupChrPr>
                        <m:e>
                          <m:r>
                            <a:rPr lang="en-US" i="1">
                              <a:latin typeface="Cambria Math" panose="02040503050406030204" pitchFamily="18" charset="0"/>
                            </a:rPr>
                            <m:t> </m:t>
                          </m:r>
                        </m:e>
                      </m:groupChr>
                      <m:r>
                        <a:rPr lang="en-US" i="1">
                          <a:latin typeface="Cambria Math" panose="02040503050406030204" pitchFamily="18" charset="0"/>
                        </a:rPr>
                        <m:t> </m:t>
                      </m:r>
                      <m:r>
                        <a:rPr lang="en-US" i="1">
                          <a:latin typeface="Cambria Math" panose="02040503050406030204" pitchFamily="18" charset="0"/>
                        </a:rPr>
                        <m:t>𝐹</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  for alle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a:p>
              <a:p>
                <a:pPr marL="0" indent="0">
                  <a:buNone/>
                </a:pPr>
                <a:r>
                  <a:rPr lang="en-US"/>
                  <a:t> 	</a:t>
                </a:r>
                <a14:m>
                  <m:oMathPara>
                    <m:oMathParaPr>
                      <m:jc/>
                    </m:oMathParaPr>
                    <m:oMath>
                      <m:groupChr>
                        <m:groupChrPr>
                          <m:chr m:val="⇔"/>
                          <m:pos m:val="bot"/>
                          <m:vertJc m:val="bot"/>
                          <m:ctrlPr>
                            <a:rPr lang="en-US" i="1">
                              <a:latin typeface="Cambria Math" panose="02040503050406030204" pitchFamily="18" charset="0"/>
                            </a:rPr>
                          </m:ctrlPr>
                        </m:groupChrPr>
                        <m:e>
                          <m:r>
                            <a:rPr lang="en-US" i="1">
                              <a:latin typeface="Cambria Math" panose="02040503050406030204" pitchFamily="18" charset="0"/>
                            </a:rPr>
                            <m:t> </m:t>
                          </m:r>
                        </m:e>
                      </m:groupChr>
                      <m:r>
                        <a:rPr lang="en-US" i="1">
                          <a:latin typeface="Cambria Math" panose="02040503050406030204" pitchFamily="18" charset="0"/>
                        </a:rPr>
                        <m:t> </m:t>
                      </m:r>
                      <m:r>
                        <a:rPr lang="en-US" b="0" i="1" smtClean="0">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r>
                  <a:rPr lang="en-US"/>
                  <a:t>   for alle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r>
                  <a:rPr lang="en-US"/>
                  <a:t> (kan man vise)</a:t>
                </a:r>
              </a:p>
              <a:p>
                <a:r>
                  <a:rPr lang="en-US" b="1">
                    <a:solidFill>
                      <a:schemeClr val="accent1">
                        <a:lumMod val="75000"/>
                      </a:schemeClr>
                    </a:solidFill>
                  </a:rPr>
                  <a:t>Betinget sandsynlighed</a:t>
                </a:r>
                <a:r>
                  <a:rPr lang="en-US"/>
                  <a:t>: </a:t>
                </a:r>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𝑓</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den>
                      </m:f>
                    </m:oMath>
                  </m:oMathPara>
                </a14:m>
                <a:r>
                  <a:rPr lang="en-US"/>
                  <a:t>,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≠0</m:t>
                      </m:r>
                    </m:oMath>
                  </m:oMathPara>
                </a14:m>
                <a:br>
                  <a:rPr lang="en-US"/>
                </a:b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181</a:t>
            </a:fld>
            <a:endParaRPr lang="da-DK">
              <a:solidFill>
                <a:prstClr val="black">
                  <a:tint val="75000"/>
                </a:prstClr>
              </a:solidFill>
            </a:endParaRPr>
          </a:p>
        </p:txBody>
      </p:sp>
    </p:spTree>
    <p:extLst>
      <p:ext uri="{BB962C8B-B14F-4D97-AF65-F5344CB8AC3E}">
        <p14:creationId xmlns:p14="http://schemas.microsoft.com/office/powerpoint/2010/main" val="22975493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Linearkombination af stokastiske variable</a:t>
            </a:r>
            <a:endParaRPr lang="en-GB"/>
          </a:p>
        </p:txBody>
      </p:sp>
      <mc:AlternateContent>
        <mc:Choice Requires="a14">
          <p:sp>
            <p:nvSpPr>
              <p:cNvPr id="3" name="Content Placeholder 2"/>
              <p:cNvSpPr>
                <a:spLocks noGrp="1"/>
              </p:cNvSpPr>
              <p:nvPr>
                <p:ph idx="1"/>
              </p:nvPr>
            </p:nvSpPr>
            <p:spPr/>
            <p:txBody>
              <a:bodyPr/>
              <a:lstStyle/>
              <a:p>
                <a:r>
                  <a:rPr lang="en-US"/>
                  <a:t>Lad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være uafhængige stokastiske variable med middelværdi og varians hhv. </a:t>
                </a:r>
              </a:p>
              <a:p>
                <a:pPr lvl="1"/>
                <a:r>
                  <a:rPr lang="en-US"/>
                  <a:t> Middelværdi: 	</a:t>
                </a:r>
                <a14:m>
                  <m:oMathPara>
                    <m:oMathParaPr>
                      <m:jc/>
                    </m:oMathParaPr>
                    <m:oMath>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sub>
                      </m:sSub>
                    </m:oMath>
                  </m:oMathPara>
                </a14:m>
                <a:r>
                  <a:rPr lang="en-GB"/>
                  <a:t>  og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2</m:t>
                              </m:r>
                            </m:sub>
                          </m:sSub>
                        </m:sub>
                      </m:sSub>
                    </m:oMath>
                  </m:oMathPara>
                </a14:m>
                <a:endParaRPr lang="en-GB"/>
              </a:p>
              <a:p>
                <a:pPr lvl="1"/>
                <a:r>
                  <a:rPr lang="en-US"/>
                  <a:t> Varians:		</a:t>
                </a:r>
                <a14:m>
                  <m:oMathPara>
                    <m:oMathParaPr>
                      <m:jc/>
                    </m:oMathParaPr>
                    <m:oMath>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ub>
                        <m:sup>
                          <m:r>
                            <a:rPr lang="en-US" i="1">
                              <a:latin typeface="Cambria Math" panose="02040503050406030204" pitchFamily="18" charset="0"/>
                            </a:rPr>
                            <m:t>2</m:t>
                          </m:r>
                        </m:sup>
                      </m:sSubSup>
                    </m:oMath>
                  </m:oMathPara>
                </a14:m>
                <a:r>
                  <a:rPr lang="en-GB"/>
                  <a:t>  og  </a:t>
                </a:r>
                <a14:m>
                  <m:oMathPara>
                    <m:oMathParaPr>
                      <m:jc/>
                    </m:oMathParaPr>
                    <m:oMath>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r>
                        <a:rPr lang="en-US" i="1">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rPr>
                            <m:t>2</m:t>
                          </m:r>
                        </m:sup>
                      </m:sSubSup>
                    </m:oMath>
                  </m:oMathPara>
                </a14:m>
                <a:endParaRPr lang="en-GB"/>
              </a:p>
              <a:p>
                <a:r>
                  <a:rPr lang="en-US"/>
                  <a:t>Vi ser på den stokastiske variabel </a:t>
                </a:r>
                <a14:m>
                  <m:oMathPara>
                    <m:oMathParaPr>
                      <m:jc/>
                    </m:oMathParaPr>
                    <m:oMath>
                      <m:r>
                        <a:rPr lang="en-US" i="1" smtClean="0">
                          <a:latin typeface="Cambria Math" panose="02040503050406030204" pitchFamily="18" charset="0"/>
                        </a:rPr>
                        <m:t>𝑌</m:t>
                      </m:r>
                    </m:oMath>
                  </m:oMathPara>
                </a14:m>
                <a:r>
                  <a:rPr lang="en-US"/>
                  <a:t>, der er en linearkombination af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US"/>
                  <a:t>:  </a:t>
                </a:r>
                <a:br>
                  <a:rPr lang="en-US"/>
                </a:br>
                <a:r>
                  <a:rPr lang="en-US"/>
                  <a:t> 	</a:t>
                </a:r>
                <a14:m>
                  <m:oMathPara>
                    <m:oMathParaPr>
                      <m:jc/>
                    </m:oMathParaPr>
                    <m:o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m:oMathPara>
                </a14:m>
                <a:r>
                  <a:rPr lang="en-GB"/>
                  <a:t> 	for konstante værdier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oMath>
                  </m:oMathPara>
                </a14:m>
                <a:r>
                  <a:rPr lang="en-GB"/>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GB"/>
              </a:p>
              <a:p>
                <a14:m>
                  <m:oMathPara>
                    <m:oMathParaPr>
                      <m:jc/>
                    </m:oMathParaPr>
                    <m:oMath>
                      <m:r>
                        <a:rPr lang="en-US" i="1">
                          <a:latin typeface="Cambria Math" panose="02040503050406030204" pitchFamily="18" charset="0"/>
                        </a:rPr>
                        <m:t>𝑌</m:t>
                      </m:r>
                    </m:oMath>
                  </m:oMathPara>
                </a14:m>
                <a:r>
                  <a:rPr lang="en-GB"/>
                  <a:t> har middelværdi og varians:</a:t>
                </a:r>
              </a:p>
              <a:p>
                <a:pPr lvl="1"/>
                <a:r>
                  <a:rPr lang="en-US"/>
                  <a:t>Middelværdi: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𝑌</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𝑌</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oMath>
                  </m:oMathPara>
                </a14:m>
                <a:endParaRPr lang="en-GB"/>
              </a:p>
              <a:p>
                <a:pPr lvl="1"/>
                <a:r>
                  <a:rPr lang="en-US"/>
                  <a:t>Varians:		</a:t>
                </a:r>
                <a14:m>
                  <m:oMathPara>
                    <m:oMathParaPr>
                      <m:jc/>
                    </m:oMathParaPr>
                    <m:oMath>
                      <m:r>
                        <a:rPr lang="en-US" i="1" smtClean="0">
                          <a:latin typeface="Cambria Math" panose="02040503050406030204" pitchFamily="18" charset="0"/>
                        </a:rPr>
                        <m:t>𝑉𝑎𝑟</m:t>
                      </m:r>
                      <m:d>
                        <m:dPr>
                          <m:begChr m:val="("/>
                          <m:sepChr m:val="|"/>
                          <m:endChr m:val=")"/>
                          <m:grow m:val="on"/>
                          <m:shp m:val="centered"/>
                          <m:ctrlPr>
                            <a:rPr lang="en-US" i="1" smtClean="0">
                              <a:latin typeface="Cambria Math" panose="02040503050406030204" pitchFamily="18" charset="0"/>
                            </a:rPr>
                          </m:ctrlPr>
                        </m:dPr>
                        <m:e>
                          <m:r>
                            <a:rPr lang="en-US" i="1" smtClean="0">
                              <a:latin typeface="Cambria Math" panose="02040503050406030204" pitchFamily="18" charset="0"/>
                            </a:rPr>
                            <m:t>𝑌</m:t>
                          </m:r>
                        </m:e>
                      </m:d>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𝑉𝑎𝑟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oMath>
                  </m:oMathPara>
                </a14:m>
                <a:endParaRPr lang="en-GB"/>
              </a:p>
              <a:p>
                <a:r>
                  <a:rPr lang="en-US"/>
                  <a:t>Hvis vi har </a:t>
                </a:r>
                <a:endParaRPr lang="en-GB"/>
              </a:p>
              <a:p>
                <a:pPr marL="357187" lvl="1" indent="0">
                  <a:buNone/>
                </a:pPr>
                <a:r>
                  <a:rPr lang="en-US"/>
                  <a:t> 	</a:t>
                </a:r>
                <a14:m>
                  <m:oMathPara>
                    <m:oMathParaPr>
                      <m:jc/>
                    </m:oMathParaPr>
                    <m:oMath>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3</m:t>
                          </m:r>
                        </m:sub>
                      </m:sSub>
                    </m:oMath>
                  </m:oMathPara>
                </a14:m>
                <a:r>
                  <a:rPr lang="en-GB"/>
                  <a:t> 	for konstante værdier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oMath>
                  </m:oMathPara>
                </a14:m>
                <a:r>
                  <a:rPr lang="en-GB"/>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oMath>
                  </m:oMathPara>
                </a14:m>
                <a:r>
                  <a:rPr lang="en-GB"/>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oMath>
                  </m:oMathPara>
                </a14:m>
                <a:br>
                  <a:rPr lang="en-US"/>
                </a:br>
                <a:r>
                  <a:rPr lang="en-US"/>
                  <a:t>så gælder:</a:t>
                </a:r>
                <a:endParaRPr lang="en-GB"/>
              </a:p>
              <a:p>
                <a:pPr lvl="1"/>
                <a:r>
                  <a:rPr lang="en-US"/>
                  <a:t>Middelværdi: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𝑌</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𝑌</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3</m:t>
                          </m:r>
                        </m:sub>
                      </m:sSub>
                    </m:oMath>
                  </m:oMathPara>
                </a14:m>
                <a:endParaRPr lang="en-GB"/>
              </a:p>
              <a:p>
                <a:pPr lvl="1"/>
                <a:r>
                  <a:rPr lang="en-US"/>
                  <a:t>Varians:		</a:t>
                </a:r>
                <a14:m>
                  <m:oMathPara>
                    <m:oMathParaPr>
                      <m:jc/>
                    </m:oMathParaPr>
                    <m:oMath>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𝑌</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𝑉𝑎𝑟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oMath>
                  </m:oMathPara>
                </a14:m>
                <a:r>
                  <a:rPr lang="en-GB"/>
                  <a:t>.</a:t>
                </a:r>
              </a:p>
              <a:p>
                <a:pPr marL="357187" lvl="1"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796" b="-27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182</a:t>
            </a:fld>
            <a:endParaRPr lang="da-DK">
              <a:solidFill>
                <a:prstClr val="black">
                  <a:tint val="75000"/>
                </a:prstClr>
              </a:solidFill>
            </a:endParaRPr>
          </a:p>
        </p:txBody>
      </p:sp>
    </p:spTree>
    <p:extLst>
      <p:ext uri="{BB962C8B-B14F-4D97-AF65-F5344CB8AC3E}">
        <p14:creationId xmlns:p14="http://schemas.microsoft.com/office/powerpoint/2010/main" val="40334050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Eksempel 5.31 s. 171</a:t>
            </a:r>
            <a:endParaRPr lang="en-GB"/>
          </a:p>
        </p:txBody>
      </p:sp>
      <mc:AlternateContent>
        <mc:Choice Requires="a14">
          <p:sp>
            <p:nvSpPr>
              <p:cNvPr id="6" name="Content Placeholder 5"/>
              <p:cNvSpPr>
                <a:spLocks noGrp="1"/>
              </p:cNvSpPr>
              <p:nvPr>
                <p:ph idx="1"/>
              </p:nvPr>
            </p:nvSpPr>
            <p:spPr/>
            <p:txBody>
              <a:bodyPr/>
              <a:lstStyle/>
              <a:p>
                <a:pPr marL="0" indent="0">
                  <a:buNone/>
                </a:pPr>
                <a:r>
                  <a:rPr lang="en-US"/>
                  <a:t>Vi har to stokastiske variable:</a:t>
                </a:r>
              </a:p>
              <a:p>
                <a:r>
                  <a:rPr lang="en-US"/>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r>
                  <a:rPr lang="en-GB"/>
                  <a:t> har middelværdi </a:t>
                </a:r>
                <a14:m>
                  <m:oMathPara>
                    <m:oMathParaPr>
                      <m:jc/>
                    </m:oMathParaPr>
                    <m:oMath>
                      <m:r>
                        <a:rPr lang="en-GB" i="1" smtClean="0">
                          <a:latin typeface="Cambria Math" panose="02040503050406030204" pitchFamily="18" charset="0"/>
                        </a:rPr>
                        <m:t>4</m:t>
                      </m:r>
                    </m:oMath>
                  </m:oMathPara>
                </a14:m>
                <a:r>
                  <a:rPr lang="en-GB"/>
                  <a:t> og varians </a:t>
                </a:r>
                <a14:m>
                  <m:oMathPara>
                    <m:oMathParaPr>
                      <m:jc/>
                    </m:oMathParaPr>
                    <m:oMath>
                      <m:r>
                        <a:rPr lang="en-GB" i="1" smtClean="0">
                          <a:latin typeface="Cambria Math" panose="02040503050406030204" pitchFamily="18" charset="0"/>
                        </a:rPr>
                        <m:t>9</m:t>
                      </m:r>
                    </m:oMath>
                  </m:oMathPara>
                </a14:m>
                <a:endParaRPr lang="en-GB"/>
              </a:p>
              <a:p>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m:oMathPara>
                </a14:m>
                <a:r>
                  <a:rPr lang="en-GB"/>
                  <a:t> har middelværdi </a:t>
                </a:r>
                <a14:m>
                  <m:oMathPara>
                    <m:oMathParaPr>
                      <m:jc/>
                    </m:oMathParaPr>
                    <m:oMath>
                      <m:r>
                        <m:rPr>
                          <m:sty m:val="p"/>
                        </m:rPr>
                        <a:rPr lang="en-US" b="0" i="0" smtClean="0">
                          <a:latin typeface="Cambria Math" panose="02040503050406030204" pitchFamily="18" charset="0"/>
                        </a:rPr>
                        <m:t>−2</m:t>
                      </m:r>
                    </m:oMath>
                  </m:oMathPara>
                </a14:m>
                <a:r>
                  <a:rPr lang="en-GB"/>
                  <a:t> og varians </a:t>
                </a:r>
                <a14:m>
                  <m:oMathPara>
                    <m:oMathParaPr>
                      <m:jc/>
                    </m:oMathParaPr>
                    <m:oMath>
                      <m:r>
                        <a:rPr lang="en-GB" i="1" smtClean="0">
                          <a:latin typeface="Cambria Math" panose="02040503050406030204" pitchFamily="18" charset="0"/>
                        </a:rPr>
                        <m:t>6</m:t>
                      </m:r>
                    </m:oMath>
                  </m:oMathPara>
                </a14:m>
                <a:endParaRPr lang="en-GB"/>
              </a:p>
              <a:p>
                <a:r>
                  <a:rPr lang="en-US"/>
                  <a:t> Bestem middelværdi og varians for </a:t>
                </a:r>
                <a14:m>
                  <m:oMathPara>
                    <m:oMathParaPr>
                      <m:jc/>
                    </m:oMathParaPr>
                    <m:oMath>
                      <m:r>
                        <a:rPr lang="en-US" b="0" i="1" smtClean="0">
                          <a:latin typeface="Cambria Math" panose="02040503050406030204" pitchFamily="18" charset="0"/>
                        </a:rPr>
                        <m:t>𝑌</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oMath>
                  </m:oMathPara>
                </a14:m>
                <a:br>
                  <a:rPr lang="en-US"/>
                </a:br>
                <a:endParaRPr lang="en-US"/>
              </a:p>
              <a:p>
                <a:pPr marL="0" indent="0">
                  <a:buNone/>
                </a:pPr>
                <a:r>
                  <a:rPr lang="en-US"/>
                  <a:t>Løsning:</a:t>
                </a:r>
              </a:p>
              <a:p>
                <a:r>
                  <a:rPr lang="en-US"/>
                  <a:t>  </a:t>
                </a:r>
                <a14:m>
                  <m:oMathPara>
                    <m:oMathParaPr>
                      <m:jc/>
                    </m:oMathParaPr>
                    <m:oMath>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=2</m:t>
                      </m:r>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m:rPr>
                          <m:sty m:val="p"/>
                        </m:rPr>
                        <a:rPr lang="en-US" b="0" i="0" smtClean="0">
                          <a:latin typeface="Cambria Math" panose="02040503050406030204" pitchFamily="18" charset="0"/>
                        </a:rPr>
                        <m:t>+</m:t>
                      </m:r>
                      <m:r>
                        <a:rPr lang="en-US" i="1">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−5</m:t>
                      </m:r>
                    </m:oMath>
                  </m:oMathPara>
                </a14:m>
                <a:r>
                  <a:rPr lang="en-GB"/>
                  <a:t> </a:t>
                </a:r>
                <a:br>
                  <a:rPr lang="en-GB"/>
                </a:br>
                <a:r>
                  <a:rPr lang="en-GB"/>
                  <a:t> 	</a:t>
                </a:r>
                <a14:m>
                  <m:oMathPara>
                    <m:oMathParaPr>
                      <m:jc/>
                    </m:oMathParaPr>
                    <m:o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∙4−2−5=1</m:t>
                      </m:r>
                    </m:oMath>
                  </m:oMathPara>
                </a14:m>
                <a:endParaRPr lang="en-GB"/>
              </a:p>
              <a:p>
                <a:r>
                  <a:rPr lang="en-US"/>
                  <a:t> </a:t>
                </a:r>
                <a14:m>
                  <m:oMathPara>
                    <m:oMathParaPr>
                      <m:jc/>
                    </m:oMathParaPr>
                    <m:oMath>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oMath>
                  </m:oMathPara>
                </a14:m>
                <a:br>
                  <a:rPr lang="en-US"/>
                </a:br>
                <a:r>
                  <a:rPr lang="en-US"/>
                  <a:t> 	</a:t>
                </a:r>
                <a14:m>
                  <m:oMathPara>
                    <m:oMathParaPr>
                      <m:jc/>
                    </m:oMathParaPr>
                    <m:oMath>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9+6=42</m:t>
                      </m:r>
                    </m:oMath>
                  </m:oMathPara>
                </a14:m>
                <a:r>
                  <a:rPr lang="en-GB"/>
                  <a:t>. </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183</a:t>
            </a:fld>
            <a:endParaRPr lang="da-DK">
              <a:solidFill>
                <a:prstClr val="black">
                  <a:tint val="75000"/>
                </a:prstClr>
              </a:solidFill>
            </a:endParaRPr>
          </a:p>
        </p:txBody>
      </p:sp>
    </p:spTree>
    <p:extLst>
      <p:ext uri="{BB962C8B-B14F-4D97-AF65-F5344CB8AC3E}">
        <p14:creationId xmlns:p14="http://schemas.microsoft.com/office/powerpoint/2010/main" val="15289765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Eksempel 5.28 s. 168</a:t>
            </a:r>
            <a:endParaRPr lang="en-GB"/>
          </a:p>
        </p:txBody>
      </p:sp>
      <mc:AlternateContent>
        <mc:Choice Requires="a14">
          <p:sp>
            <p:nvSpPr>
              <p:cNvPr id="6" name="Content Placeholder 5"/>
              <p:cNvSpPr>
                <a:spLocks noGrp="1"/>
              </p:cNvSpPr>
              <p:nvPr>
                <p:ph idx="1"/>
              </p:nvPr>
            </p:nvSpPr>
            <p:spPr>
              <a:xfrm>
                <a:off x="467544" y="1196752"/>
                <a:ext cx="8568952" cy="5544616"/>
              </a:xfrm>
            </p:spPr>
            <p:txBody>
              <a:bodyPr/>
              <a:lstStyle/>
              <a:p>
                <a:pPr marL="0" indent="0">
                  <a:buNone/>
                </a:pPr>
                <a:r>
                  <a:rPr lang="en-US"/>
                  <a:t>Vi har en stokastisk variabel </a:t>
                </a:r>
                <a14:m>
                  <m:oMathPara>
                    <m:oMathParaPr>
                      <m:jc/>
                    </m:oMathParaPr>
                    <m:oMath>
                      <m:r>
                        <a:rPr lang="en-US" i="1" smtClean="0">
                          <a:latin typeface="Cambria Math" panose="02040503050406030204" pitchFamily="18" charset="0"/>
                        </a:rPr>
                        <m:t>𝑋</m:t>
                      </m:r>
                    </m:oMath>
                  </m:oMathPara>
                </a14:m>
                <a:r>
                  <a:rPr lang="en-GB"/>
                  <a:t> med middelværdi </a:t>
                </a:r>
                <a14:m>
                  <m:oMathPara>
                    <m:oMathParaPr>
                      <m:jc/>
                    </m:oMathParaPr>
                    <m:oMath>
                      <m:r>
                        <a:rPr lang="en-GB" i="1" smtClean="0">
                          <a:latin typeface="Cambria Math" panose="02040503050406030204" pitchFamily="18" charset="0"/>
                          <a:ea typeface="Cambria Math" panose="02040503050406030204" pitchFamily="18" charset="0"/>
                        </a:rPr>
                        <m:t>𝜇</m:t>
                      </m:r>
                    </m:oMath>
                  </m:oMathPara>
                </a14:m>
                <a:r>
                  <a:rPr lang="en-GB"/>
                  <a:t> og standardafvigelse </a:t>
                </a:r>
                <a14:m>
                  <m:oMathPara>
                    <m:oMathParaPr>
                      <m:jc/>
                    </m:oMathParaPr>
                    <m:oMath>
                      <m:r>
                        <a:rPr lang="en-GB" i="1" smtClean="0">
                          <a:latin typeface="Cambria Math" panose="02040503050406030204" pitchFamily="18" charset="0"/>
                          <a:ea typeface="Cambria Math" panose="02040503050406030204" pitchFamily="18" charset="0"/>
                        </a:rPr>
                        <m:t>𝜎</m:t>
                      </m:r>
                    </m:oMath>
                  </m:oMathPara>
                </a14:m>
                <a:endParaRPr lang="en-GB"/>
              </a:p>
              <a:p>
                <a:r>
                  <a:rPr lang="en-US"/>
                  <a:t>Bestem middelværdi og standardafvigelse for </a:t>
                </a:r>
                <a14:m>
                  <m:oMathPara>
                    <m:oMathParaPr>
                      <m:jc/>
                    </m:oMathParaPr>
                    <m:oMath>
                      <m:r>
                        <a:rPr lang="en-US" b="0" i="1" smtClean="0">
                          <a:latin typeface="Cambria Math" panose="02040503050406030204" pitchFamily="18" charset="0"/>
                        </a:rPr>
                        <m:t>𝑍</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br>
                  <a:rPr lang="en-US"/>
                </a:br>
                <a:endParaRPr lang="en-US"/>
              </a:p>
              <a:p>
                <a:pPr marL="0" indent="0">
                  <a:buNone/>
                </a:pPr>
                <a:r>
                  <a:rPr lang="en-US"/>
                  <a:t>Løsning:</a:t>
                </a:r>
              </a:p>
              <a:p>
                <a14:m>
                  <m:oMathPara>
                    <m:oMathParaPr>
                      <m:jc/>
                    </m:oMathParaPr>
                    <m:oMath>
                      <m:r>
                        <a:rPr lang="en-US" i="1">
                          <a:latin typeface="Cambria Math" panose="02040503050406030204" pitchFamily="18" charset="0"/>
                        </a:rPr>
                        <m:t>𝑍</m:t>
                      </m:r>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m:t>
                      </m:r>
                      <m:f>
                        <m:fPr>
                          <m:type m:val="ba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f>
                        <m:fPr>
                          <m:type m:val="ba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r>
                  <a:rPr lang="en-US"/>
                  <a:t> , så  </a:t>
                </a:r>
                <a:br>
                  <a:rPr lang="en-US"/>
                </a:br>
                <a14:m>
                  <m:oMathPara>
                    <m:oMathParaPr>
                      <m:jc/>
                    </m:oMathParaPr>
                    <m:oMath>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r>
                            <a:rPr lang="en-US" i="1">
                              <a:latin typeface="Cambria Math" panose="02040503050406030204" pitchFamily="18" charset="0"/>
                            </a:rPr>
                            <m:t>𝑍</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den>
                          </m:f>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e>
                      </m:d>
                      <m:r>
                        <a:rPr lang="en-US" b="0" i="1" smtClean="0">
                          <a:latin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=0</m:t>
                      </m:r>
                    </m:oMath>
                  </m:oMathPara>
                </a14:m>
                <a:r>
                  <a:rPr lang="en-GB"/>
                  <a:t> </a:t>
                </a:r>
              </a:p>
              <a:p>
                <a14:m>
                  <m:oMathPara>
                    <m:oMathParaPr>
                      <m:jc/>
                    </m:oMathParaPr>
                    <m:oMath>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𝑍</m:t>
                          </m:r>
                        </m:e>
                      </m:d>
                      <m:r>
                        <a:rPr lang="en-US" b="0" i="1" smtClean="0">
                          <a:latin typeface="Cambria Math" panose="02040503050406030204" pitchFamily="18" charset="0"/>
                        </a:rPr>
                        <m:t>=</m:t>
                      </m:r>
                      <m:r>
                        <a:rPr lang="en-US" b="0" i="1" smtClean="0">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den>
                          </m:f>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box>
                            <m:boxPr>
                              <m:noBreak m:val="off"/>
                              <m:ctrlPr>
                                <a:rPr lang="en-US" b="0" i="1" smtClean="0">
                                  <a:latin typeface="Cambria Math" panose="02040503050406030204" pitchFamily="18" charset="0"/>
                                </a:rPr>
                              </m:ctrlPr>
                            </m:boxPr>
                            <m:e>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den>
                              </m:f>
                            </m:e>
                          </m:box>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𝑉𝑎𝑟</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b="0" i="1" smtClean="0">
                          <a:latin typeface="Cambria Math" panose="02040503050406030204" pitchFamily="18" charset="0"/>
                        </a:rPr>
                        <m:t>=1</m:t>
                      </m:r>
                    </m:oMath>
                  </m:oMathPara>
                </a14:m>
                <a:endParaRPr lang="en-GB"/>
              </a:p>
              <a:p>
                <a:r>
                  <a:rPr lang="en-US"/>
                  <a:t>Dette gælder uanset fordelingen af X, men </a:t>
                </a:r>
                <a:br>
                  <a:rPr lang="en-US"/>
                </a:br>
                <a:r>
                  <a:rPr lang="en-US"/>
                  <a:t>hvis </a:t>
                </a:r>
                <a14:m>
                  <m:oMathPara>
                    <m:oMathParaPr>
                      <m:jc/>
                    </m:oMathParaPr>
                    <m:oMath>
                      <m:r>
                        <a:rPr lang="en-US" i="1">
                          <a:latin typeface="Cambria Math" panose="02040503050406030204" pitchFamily="18" charset="0"/>
                        </a:rPr>
                        <m:t>𝑋</m:t>
                      </m:r>
                    </m:oMath>
                  </m:oMathPara>
                </a14:m>
                <a:r>
                  <a:rPr lang="en-US"/>
                  <a:t> er </a:t>
                </a:r>
                <a:r>
                  <a:rPr lang="en-US">
                    <a:solidFill>
                      <a:schemeClr val="accent1">
                        <a:lumMod val="75000"/>
                      </a:schemeClr>
                    </a:solidFill>
                  </a:rPr>
                  <a:t>normalfordelt</a:t>
                </a:r>
                <a:r>
                  <a:rPr lang="en-US"/>
                  <a:t>, </a:t>
                </a:r>
                <a14:m>
                  <m:oMathPara>
                    <m:oMathParaPr>
                      <m:jc/>
                    </m:oMathParaPr>
                    <m:oMath>
                      <m:r>
                        <a:rPr lang="en-US" b="0" i="1" smtClean="0">
                          <a:latin typeface="Cambria Math" panose="02040503050406030204" pitchFamily="18" charset="0"/>
                        </a:rPr>
                        <m:t>𝑋</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r>
                  <a:rPr lang="en-GB"/>
                  <a:t>, så er </a:t>
                </a:r>
                <a14:m>
                  <m:oMathPara>
                    <m:oMathParaPr>
                      <m:jc/>
                    </m:oMathParaPr>
                    <m:oMath>
                      <m:r>
                        <a:rPr lang="en-US" i="1">
                          <a:latin typeface="Cambria Math" panose="02040503050406030204" pitchFamily="18" charset="0"/>
                        </a:rPr>
                        <m:t>𝑍</m:t>
                      </m:r>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oMath>
                  </m:oMathPara>
                </a14:m>
                <a:r>
                  <a:rPr lang="en-GB"/>
                  <a:t>  </a:t>
                </a:r>
                <a:r>
                  <a:rPr lang="en-GB">
                    <a:solidFill>
                      <a:schemeClr val="accent1">
                        <a:lumMod val="75000"/>
                      </a:schemeClr>
                    </a:solidFill>
                  </a:rPr>
                  <a:t>standard normalfordelt</a:t>
                </a:r>
                <a:r>
                  <a:rPr lang="en-GB"/>
                  <a:t>, </a:t>
                </a:r>
                <a14:m>
                  <m:oMathPara>
                    <m:oMathParaPr>
                      <m:jc/>
                    </m:oMathParaPr>
                    <m:oMath>
                      <m:r>
                        <a:rPr lang="en-US" b="0" i="1" smtClean="0">
                          <a:latin typeface="Cambria Math" panose="02040503050406030204" pitchFamily="18" charset="0"/>
                        </a:rPr>
                        <m:t>𝑍</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(0,1)</m:t>
                      </m:r>
                    </m:oMath>
                  </m:oMathPara>
                </a14:m>
                <a:r>
                  <a:rPr lang="en-GB"/>
                  <a:t>.</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925"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184</a:t>
            </a:fld>
            <a:endParaRPr lang="da-DK">
              <a:solidFill>
                <a:prstClr val="black">
                  <a:tint val="75000"/>
                </a:prstClr>
              </a:solidFill>
            </a:endParaRPr>
          </a:p>
        </p:txBody>
      </p:sp>
    </p:spTree>
    <p:extLst>
      <p:ext uri="{BB962C8B-B14F-4D97-AF65-F5344CB8AC3E}">
        <p14:creationId xmlns:p14="http://schemas.microsoft.com/office/powerpoint/2010/main" val="2770261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Er data normalfordelte?</a:t>
            </a:r>
            <a:endParaRPr lang="en-GB"/>
          </a:p>
        </p:txBody>
      </p:sp>
      <p:sp>
        <p:nvSpPr>
          <p:cNvPr id="6" name="Content Placeholder 5"/>
          <p:cNvSpPr>
            <a:spLocks noGrp="1"/>
          </p:cNvSpPr>
          <p:nvPr>
            <p:ph idx="1"/>
          </p:nvPr>
        </p:nvSpPr>
        <p:spPr/>
        <p:txBody>
          <a:bodyPr/>
          <a:lstStyle/>
          <a:p>
            <a:r>
              <a:rPr lang="en-US"/>
              <a:t>Senere i kurset kommer vi til at antage, at data er normalfordelte, eller kommer fra en fordeling, der ligner normalfordelingen (en ‘pæn’ fordeling)</a:t>
            </a:r>
          </a:p>
          <a:p>
            <a:r>
              <a:rPr lang="en-US"/>
              <a:t>Vi kan teste antagelsen ved at lave et stem-and-leaf plot eller et histogram over data og se, om det ligner normalfordelingen</a:t>
            </a:r>
          </a:p>
          <a:p>
            <a:r>
              <a:rPr lang="en-US"/>
              <a:t>Vi kan desuden teste antagelsen med et </a:t>
            </a:r>
            <a:r>
              <a:rPr lang="en-US" b="1">
                <a:solidFill>
                  <a:schemeClr val="accent1">
                    <a:lumMod val="75000"/>
                  </a:schemeClr>
                </a:solidFill>
              </a:rPr>
              <a:t>normalfordelingsplot</a:t>
            </a:r>
            <a:r>
              <a:rPr lang="en-US"/>
              <a:t>. Hvis data er normalfordelte vil de ligge </a:t>
            </a:r>
            <a:r>
              <a:rPr lang="en-US" i="1"/>
              <a:t>nogenlunde</a:t>
            </a:r>
            <a:r>
              <a:rPr lang="en-US"/>
              <a:t> på en ret linje i normalfordelingsplottet</a:t>
            </a:r>
          </a:p>
          <a:p>
            <a:pPr marL="0" indent="0">
              <a:buNone/>
            </a:pPr>
            <a:endParaRPr lang="en-US"/>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185</a:t>
            </a:fld>
            <a:endParaRPr lang="da-DK">
              <a:solidFill>
                <a:prstClr val="black">
                  <a:tint val="75000"/>
                </a:prstClr>
              </a:solidFill>
            </a:endParaRPr>
          </a:p>
        </p:txBody>
      </p:sp>
      <p:grpSp>
        <p:nvGrpSpPr>
          <p:cNvPr id="2" name="Group 1"/>
          <p:cNvGrpSpPr/>
          <p:nvPr/>
        </p:nvGrpSpPr>
        <p:grpSpPr>
          <a:xfrm>
            <a:off x="1284391" y="4127917"/>
            <a:ext cx="2377751" cy="2591965"/>
            <a:chOff x="1284391" y="4127917"/>
            <a:chExt cx="2377751" cy="2591965"/>
          </a:xfrm>
        </p:grpSpPr>
        <p:pic>
          <p:nvPicPr>
            <p:cNvPr id="8" name="Picture 7"/>
            <p:cNvPicPr>
              <a:picLocks noChangeAspect="1"/>
            </p:cNvPicPr>
            <p:nvPr/>
          </p:nvPicPr>
          <p:blipFill>
            <a:blip r:embed="rId2"/>
            <a:stretch>
              <a:fillRect/>
            </a:stretch>
          </p:blipFill>
          <p:spPr>
            <a:xfrm>
              <a:off x="1284391" y="4127917"/>
              <a:ext cx="2377751" cy="2241580"/>
            </a:xfrm>
            <a:prstGeom prst="rect">
              <a:avLst/>
            </a:prstGeom>
          </p:spPr>
        </p:pic>
        <p:sp>
          <p:nvSpPr>
            <p:cNvPr id="9" name="TextBox 8"/>
            <p:cNvSpPr txBox="1"/>
            <p:nvPr/>
          </p:nvSpPr>
          <p:spPr>
            <a:xfrm>
              <a:off x="1608929" y="6381328"/>
              <a:ext cx="1882951"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Normalfordelte data</a:t>
              </a:r>
              <a:endParaRPr lang="en-GB" sz="1600"/>
            </a:p>
          </p:txBody>
        </p:sp>
      </p:grpSp>
      <p:grpSp>
        <p:nvGrpSpPr>
          <p:cNvPr id="3" name="Group 2"/>
          <p:cNvGrpSpPr/>
          <p:nvPr/>
        </p:nvGrpSpPr>
        <p:grpSpPr>
          <a:xfrm>
            <a:off x="5249334" y="3717032"/>
            <a:ext cx="2542314" cy="2986580"/>
            <a:chOff x="5249334" y="3717032"/>
            <a:chExt cx="2542314" cy="2986580"/>
          </a:xfrm>
        </p:grpSpPr>
        <p:pic>
          <p:nvPicPr>
            <p:cNvPr id="7" name="Picture 6"/>
            <p:cNvPicPr>
              <a:picLocks noChangeAspect="1"/>
            </p:cNvPicPr>
            <p:nvPr/>
          </p:nvPicPr>
          <p:blipFill>
            <a:blip r:embed="rId3"/>
            <a:stretch>
              <a:fillRect/>
            </a:stretch>
          </p:blipFill>
          <p:spPr>
            <a:xfrm>
              <a:off x="5249334" y="3717032"/>
              <a:ext cx="2419009" cy="2652465"/>
            </a:xfrm>
            <a:prstGeom prst="rect">
              <a:avLst/>
            </a:prstGeom>
          </p:spPr>
        </p:pic>
        <p:sp>
          <p:nvSpPr>
            <p:cNvPr id="10" name="TextBox 9"/>
            <p:cNvSpPr txBox="1"/>
            <p:nvPr/>
          </p:nvSpPr>
          <p:spPr>
            <a:xfrm>
              <a:off x="5503329" y="6365058"/>
              <a:ext cx="2288319"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Ikke normalfordelte data.</a:t>
              </a:r>
              <a:endParaRPr lang="en-GB" sz="1600"/>
            </a:p>
          </p:txBody>
        </p:sp>
      </p:grpSp>
    </p:spTree>
    <p:extLst>
      <p:ext uri="{BB962C8B-B14F-4D97-AF65-F5344CB8AC3E}">
        <p14:creationId xmlns:p14="http://schemas.microsoft.com/office/powerpoint/2010/main" val="3120534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Er data normalfordelte?</a:t>
            </a:r>
            <a:endParaRPr lang="en-GB"/>
          </a:p>
        </p:txBody>
      </p:sp>
      <mc:AlternateContent>
        <mc:Choice Requires="a14">
          <p:sp>
            <p:nvSpPr>
              <p:cNvPr id="6" name="Content Placeholder 5"/>
              <p:cNvSpPr>
                <a:spLocks noGrp="1"/>
              </p:cNvSpPr>
              <p:nvPr>
                <p:ph idx="1"/>
              </p:nvPr>
            </p:nvSpPr>
            <p:spPr/>
            <p:txBody>
              <a:bodyPr/>
              <a:lstStyle/>
              <a:p>
                <a:r>
                  <a:rPr lang="en-US"/>
                  <a:t>Et normalfordelingsplot er principielt sammenligneligt med logaritmepapir </a:t>
                </a:r>
              </a:p>
              <a:p>
                <a:r>
                  <a:rPr lang="en-US"/>
                  <a:t>På enkeltlogaritmisk papir er skalaen på </a:t>
                </a:r>
                <a14:m>
                  <m:oMathPara>
                    <m:oMathParaPr>
                      <m:jc/>
                    </m:oMathParaPr>
                    <m:oMath>
                      <m:r>
                        <a:rPr lang="en-US" i="1" smtClean="0">
                          <a:latin typeface="Cambria Math" panose="02040503050406030204" pitchFamily="18" charset="0"/>
                        </a:rPr>
                        <m:t>𝑦</m:t>
                      </m:r>
                    </m:oMath>
                  </m:oMathPara>
                </a14:m>
                <a:r>
                  <a:rPr lang="en-US"/>
                  <a:t>-aksen lavet, så den eksponentielle funktion </a:t>
                </a:r>
                <a14:m>
                  <m:oMathPara>
                    <m:oMathParaPr>
                      <m:jc/>
                    </m:oMathParaPr>
                    <m:o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𝑥</m:t>
                          </m:r>
                        </m:sup>
                      </m:sSup>
                    </m:oMath>
                  </m:oMathPara>
                </a14:m>
                <a:r>
                  <a:rPr lang="en-US"/>
                  <a:t> bliver vist lineært</a:t>
                </a:r>
                <a:br>
                  <a:rPr lang="en-US"/>
                </a:br>
                <a:br>
                  <a:rPr lang="en-US"/>
                </a:br>
                <a:br>
                  <a:rPr lang="en-US"/>
                </a:br>
                <a:br>
                  <a:rPr lang="en-US"/>
                </a:br>
                <a:br>
                  <a:rPr lang="en-US"/>
                </a:br>
                <a:br>
                  <a:rPr lang="en-US"/>
                </a:br>
                <a:br>
                  <a:rPr lang="en-US"/>
                </a:br>
                <a:br>
                  <a:rPr lang="en-US"/>
                </a:br>
                <a:endParaRPr lang="en-US"/>
              </a:p>
              <a:p>
                <a:r>
                  <a:rPr lang="en-US"/>
                  <a:t>I et normalfordelingsplot er skalaen lavet, så normalfordelte data bliver vist nogenlunde lineært (kun nogenlunde pga. tilfældig støj).</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186</a:t>
            </a:fld>
            <a:endParaRPr lang="da-DK">
              <a:solidFill>
                <a:prstClr val="black">
                  <a:tint val="75000"/>
                </a:prstClr>
              </a:solidFill>
            </a:endParaRPr>
          </a:p>
        </p:txBody>
      </p:sp>
      <p:pic>
        <p:nvPicPr>
          <p:cNvPr id="1026" name="Picture 2" descr="8.12.2 Det enkeltlogaritmiske koordinatsystem | MAT B htx"/>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87824" y="2780928"/>
            <a:ext cx="2664296" cy="244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0106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Er data normalfordelte?</a:t>
            </a:r>
            <a:endParaRPr lang="en-GB"/>
          </a:p>
        </p:txBody>
      </p:sp>
      <p:pic>
        <p:nvPicPr>
          <p:cNvPr id="2" name="Picture 1"/>
          <p:cNvPicPr>
            <a:picLocks noChangeAspect="1"/>
          </p:cNvPicPr>
          <p:nvPr/>
        </p:nvPicPr>
        <p:blipFill>
          <a:blip r:embed="rId2"/>
          <a:stretch>
            <a:fillRect/>
          </a:stretch>
        </p:blipFill>
        <p:spPr>
          <a:xfrm>
            <a:off x="5508104" y="2420888"/>
            <a:ext cx="3617950" cy="1633478"/>
          </a:xfrm>
          <a:prstGeom prst="rect">
            <a:avLst/>
          </a:prstGeom>
        </p:spPr>
      </p:pic>
      <mc:AlternateContent>
        <mc:Choice Requires="a14">
          <p:sp>
            <p:nvSpPr>
              <p:cNvPr id="6" name="Content Placeholder 5"/>
              <p:cNvSpPr>
                <a:spLocks noGrp="1"/>
              </p:cNvSpPr>
              <p:nvPr>
                <p:ph idx="1"/>
              </p:nvPr>
            </p:nvSpPr>
            <p:spPr/>
            <p:txBody>
              <a:bodyPr/>
              <a:lstStyle/>
              <a:p>
                <a:r>
                  <a:rPr lang="en-US"/>
                  <a:t>Eksempel: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=4</m:t>
                      </m:r>
                    </m:oMath>
                  </m:oMathPara>
                </a14:m>
                <a:r>
                  <a:rPr lang="en-GB"/>
                  <a:t> observationer: </a:t>
                </a:r>
                <a14:m>
                  <m:oMathPara>
                    <m:oMathParaPr>
                      <m:jc/>
                    </m:oMathParaPr>
                    <m:oMath>
                      <m:r>
                        <a:rPr lang="en-US" b="0" i="1" smtClean="0">
                          <a:latin typeface="Cambria Math" panose="02040503050406030204" pitchFamily="18" charset="0"/>
                        </a:rPr>
                        <m:t>67, 48, 76, 81</m:t>
                      </m:r>
                    </m:oMath>
                  </m:oMathPara>
                </a14:m>
                <a:r>
                  <a:rPr lang="en-GB"/>
                  <a:t>. Kommer de fra en normalfordeling? (Obs. det er et </a:t>
                </a:r>
                <a:r>
                  <a:rPr lang="en-GB" i="1"/>
                  <a:t>forsimplet</a:t>
                </a:r>
                <a:r>
                  <a:rPr lang="en-GB"/>
                  <a:t> eksempel, normalt har vi brug for større antal observationer, mindst 15-20 observationer)</a:t>
                </a:r>
              </a:p>
              <a:p>
                <a:r>
                  <a:rPr lang="en-US"/>
                  <a:t>Bogens metode:</a:t>
                </a:r>
              </a:p>
              <a:p>
                <a:pPr marL="814387" lvl="1" indent="-457200">
                  <a:buFont typeface="+mj-lt"/>
                  <a:buAutoNum type="arabicPeriod"/>
                </a:pPr>
                <a:r>
                  <a:rPr lang="en-US"/>
                  <a:t>Sortér data efter størrelse: </a:t>
                </a:r>
                <a14:m>
                  <m:oMathPara>
                    <m:oMathParaPr>
                      <m:jc/>
                    </m:oMathParaPr>
                    <m:oMath>
                      <m:r>
                        <m:rPr>
                          <m:sty m:val="p"/>
                        </m:rPr>
                        <a:rPr lang="en-US" b="0" i="0" smtClean="0">
                          <a:latin typeface="Cambria Math" panose="02040503050406030204" pitchFamily="18" charset="0"/>
                        </a:rPr>
                        <m:t>48, </m:t>
                      </m:r>
                      <m:r>
                        <a:rPr lang="en-US" i="1">
                          <a:latin typeface="Cambria Math" panose="02040503050406030204" pitchFamily="18" charset="0"/>
                        </a:rPr>
                        <m:t>67, 76, 81</m:t>
                      </m:r>
                    </m:oMath>
                  </m:oMathPara>
                </a14:m>
                <a:endParaRPr lang="en-GB"/>
              </a:p>
              <a:p>
                <a:pPr marL="814387" lvl="1" indent="-457200">
                  <a:buFont typeface="+mj-lt"/>
                  <a:buAutoNum type="arabicPeriod"/>
                </a:pPr>
                <a:r>
                  <a:rPr lang="en-US"/>
                  <a:t>Beregn </a:t>
                </a:r>
                <a:r>
                  <a:rPr lang="en-US" i="1">
                    <a:solidFill>
                      <a:schemeClr val="accent1">
                        <a:lumMod val="75000"/>
                      </a:schemeClr>
                    </a:solidFill>
                  </a:rPr>
                  <a:t>normalscorer</a:t>
                </a:r>
                <a:r>
                  <a:rPr lang="en-US"/>
                  <a:t> for </a:t>
                </a:r>
                <a14:m>
                  <m:oMathPara>
                    <m:oMathParaPr>
                      <m:jc/>
                    </m:oMathParaPr>
                    <m:oMath>
                      <m:r>
                        <a:rPr lang="en-US" i="1">
                          <a:latin typeface="Cambria Math" panose="02040503050406030204" pitchFamily="18" charset="0"/>
                        </a:rPr>
                        <m:t>𝑛</m:t>
                      </m:r>
                      <m:r>
                        <a:rPr lang="en-US" i="1">
                          <a:latin typeface="Cambria Math" panose="02040503050406030204" pitchFamily="18" charset="0"/>
                        </a:rPr>
                        <m:t>=4</m:t>
                      </m:r>
                    </m:oMath>
                  </m:oMathPara>
                </a14:m>
                <a:r>
                  <a:rPr lang="en-GB"/>
                  <a:t>: </a:t>
                </a:r>
                <a:br>
                  <a:rPr lang="en-GB"/>
                </a:br>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0.20</m:t>
                          </m:r>
                        </m:sub>
                      </m:sSub>
                      <m:r>
                        <a:rPr lang="en-US" i="1">
                          <a:latin typeface="Cambria Math" panose="02040503050406030204" pitchFamily="18" charset="0"/>
                        </a:rPr>
                        <m:t>=−0.84</m:t>
                      </m:r>
                    </m:oMath>
                  </m:oMathPara>
                </a14:m>
                <a:r>
                  <a:rPr lang="en-GB"/>
                  <a:t> </a:t>
                </a:r>
                <a:br>
                  <a:rPr lang="en-GB"/>
                </a:br>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0.</m:t>
                          </m:r>
                          <m:r>
                            <a:rPr lang="en-US" b="0" i="1" smtClean="0">
                              <a:latin typeface="Cambria Math" panose="02040503050406030204" pitchFamily="18" charset="0"/>
                            </a:rPr>
                            <m:t>4</m:t>
                          </m:r>
                          <m:r>
                            <a:rPr lang="en-US" i="1">
                              <a:latin typeface="Cambria Math" panose="02040503050406030204" pitchFamily="18" charset="0"/>
                            </a:rPr>
                            <m:t>0</m:t>
                          </m:r>
                        </m:sub>
                      </m:sSub>
                      <m:r>
                        <a:rPr lang="en-US" i="1">
                          <a:latin typeface="Cambria Math" panose="02040503050406030204" pitchFamily="18" charset="0"/>
                        </a:rPr>
                        <m:t>=−0.</m:t>
                      </m:r>
                      <m:r>
                        <a:rPr lang="en-US" b="0" i="1" smtClean="0">
                          <a:latin typeface="Cambria Math" panose="02040503050406030204" pitchFamily="18" charset="0"/>
                        </a:rPr>
                        <m:t>25</m:t>
                      </m:r>
                    </m:oMath>
                  </m:oMathPara>
                </a14:m>
                <a:r>
                  <a:rPr lang="en-GB"/>
                  <a:t>  </a:t>
                </a:r>
                <a:br>
                  <a:rPr lang="en-GB"/>
                </a:br>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r>
                            <a:rPr lang="en-US" b="0" i="1" smtClean="0">
                              <a:latin typeface="Cambria Math" panose="02040503050406030204" pitchFamily="18" charset="0"/>
                            </a:rPr>
                            <m:t>4</m:t>
                          </m:r>
                          <m:r>
                            <a:rPr lang="en-US" i="1">
                              <a:latin typeface="Cambria Math" panose="02040503050406030204" pitchFamily="18" charset="0"/>
                            </a:rPr>
                            <m:t>0</m:t>
                          </m:r>
                        </m:sub>
                      </m:sSub>
                      <m:r>
                        <a:rPr lang="en-US" i="1">
                          <a:latin typeface="Cambria Math" panose="02040503050406030204" pitchFamily="18" charset="0"/>
                        </a:rPr>
                        <m:t>=0.</m:t>
                      </m:r>
                      <m:r>
                        <a:rPr lang="en-US" b="0" i="1" smtClean="0">
                          <a:latin typeface="Cambria Math" panose="02040503050406030204" pitchFamily="18" charset="0"/>
                        </a:rPr>
                        <m:t>25</m:t>
                      </m:r>
                    </m:oMath>
                  </m:oMathPara>
                </a14:m>
                <a:r>
                  <a:rPr lang="en-GB"/>
                  <a:t>  </a:t>
                </a:r>
                <a:br>
                  <a:rPr lang="en-GB"/>
                </a:br>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0.20</m:t>
                          </m:r>
                        </m:sub>
                      </m:sSub>
                      <m:r>
                        <a:rPr lang="en-US" i="1">
                          <a:latin typeface="Cambria Math" panose="02040503050406030204" pitchFamily="18" charset="0"/>
                        </a:rPr>
                        <m:t>=0.84</m:t>
                      </m:r>
                    </m:oMath>
                  </m:oMathPara>
                </a14:m>
                <a:r>
                  <a:rPr lang="en-GB"/>
                  <a:t> </a:t>
                </a:r>
              </a:p>
              <a:p>
                <a:pPr marL="814387" lvl="1" indent="-457200">
                  <a:buFont typeface="+mj-lt"/>
                  <a:buAutoNum type="arabicPeriod"/>
                </a:pPr>
                <a:r>
                  <a:rPr lang="en-US"/>
                  <a:t>Plot den i-te observation mod </a:t>
                </a:r>
                <a:br>
                  <a:rPr lang="en-US"/>
                </a:br>
                <a:r>
                  <a:rPr lang="en-US"/>
                  <a:t>den i-te normalscore for </a:t>
                </a:r>
                <a14:m>
                  <m:oMathPara>
                    <m:oMathParaPr>
                      <m:jc/>
                    </m:oMathParaPr>
                    <m:o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m:oMathPara>
                </a14:m>
                <a:endParaRPr lang="en-GB"/>
              </a:p>
              <a:p>
                <a:r>
                  <a:rPr lang="en-US"/>
                  <a:t>Her ser data </a:t>
                </a:r>
                <a:r>
                  <a:rPr lang="en-US" u="sng"/>
                  <a:t>ikke</a:t>
                </a:r>
                <a:r>
                  <a:rPr lang="en-US"/>
                  <a:t> ud til at være normal-</a:t>
                </a:r>
                <a:br>
                  <a:rPr lang="en-US"/>
                </a:br>
                <a:r>
                  <a:rPr lang="en-US"/>
                  <a:t>fordelte, for de ligger ikke på en ret linje.</a:t>
                </a:r>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187</a:t>
            </a:fld>
            <a:endParaRPr lang="da-DK">
              <a:solidFill>
                <a:prstClr val="black">
                  <a:tint val="75000"/>
                </a:prstClr>
              </a:solidFill>
            </a:endParaRPr>
          </a:p>
        </p:txBody>
      </p:sp>
      <p:pic>
        <p:nvPicPr>
          <p:cNvPr id="3" name="Picture 2"/>
          <p:cNvPicPr>
            <a:picLocks noChangeAspect="1"/>
          </p:cNvPicPr>
          <p:nvPr/>
        </p:nvPicPr>
        <p:blipFill>
          <a:blip r:embed="rId4"/>
          <a:stretch>
            <a:fillRect/>
          </a:stretch>
        </p:blipFill>
        <p:spPr>
          <a:xfrm>
            <a:off x="5724128" y="3925567"/>
            <a:ext cx="3040546" cy="2869729"/>
          </a:xfrm>
          <a:prstGeom prst="rect">
            <a:avLst/>
          </a:prstGeom>
        </p:spPr>
      </p:pic>
    </p:spTree>
    <p:extLst>
      <p:ext uri="{BB962C8B-B14F-4D97-AF65-F5344CB8AC3E}">
        <p14:creationId xmlns:p14="http://schemas.microsoft.com/office/powerpoint/2010/main" val="2797928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Normalfordelingsplot i R</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188</a:t>
            </a:fld>
            <a:endParaRPr lang="da-DK">
              <a:solidFill>
                <a:prstClr val="black">
                  <a:tint val="75000"/>
                </a:prstClr>
              </a:solidFill>
            </a:endParaRPr>
          </a:p>
        </p:txBody>
      </p:sp>
      <p:pic>
        <p:nvPicPr>
          <p:cNvPr id="6" name="Picture 5"/>
          <p:cNvPicPr>
            <a:picLocks noChangeAspect="1"/>
          </p:cNvPicPr>
          <p:nvPr/>
        </p:nvPicPr>
        <p:blipFill>
          <a:blip r:embed="rId2"/>
          <a:stretch>
            <a:fillRect/>
          </a:stretch>
        </p:blipFill>
        <p:spPr>
          <a:xfrm>
            <a:off x="1224728" y="3959681"/>
            <a:ext cx="3518183" cy="2687113"/>
          </a:xfrm>
          <a:prstGeom prst="rect">
            <a:avLst/>
          </a:prstGeom>
        </p:spPr>
      </p:pic>
      <p:pic>
        <p:nvPicPr>
          <p:cNvPr id="9" name="Picture 8"/>
          <p:cNvPicPr>
            <a:picLocks noChangeAspect="1"/>
          </p:cNvPicPr>
          <p:nvPr/>
        </p:nvPicPr>
        <p:blipFill>
          <a:blip r:embed="rId3"/>
          <a:srcRect t="2132" r="2174" b="3719"/>
          <a:stretch>
            <a:fillRect/>
          </a:stretch>
        </p:blipFill>
        <p:spPr>
          <a:xfrm>
            <a:off x="5364088" y="3573016"/>
            <a:ext cx="3240360" cy="3168352"/>
          </a:xfrm>
          <a:prstGeom prst="rect">
            <a:avLst/>
          </a:prstGeom>
        </p:spPr>
      </p:pic>
      <p:sp>
        <p:nvSpPr>
          <p:cNvPr id="3" name="Content Placeholder 2"/>
          <p:cNvSpPr>
            <a:spLocks noGrp="1"/>
          </p:cNvSpPr>
          <p:nvPr>
            <p:ph idx="1"/>
          </p:nvPr>
        </p:nvSpPr>
        <p:spPr>
          <a:xfrm>
            <a:off x="467544" y="1196752"/>
            <a:ext cx="8566114" cy="5544616"/>
          </a:xfrm>
        </p:spPr>
        <p:txBody>
          <a:bodyPr/>
          <a:lstStyle/>
          <a:p>
            <a:r>
              <a:rPr lang="en-US"/>
              <a:t>De fleste statistikprogrammer har funktioner til at lave normalfordelingsplots, men de benytter ofte lidt forskellige metoder</a:t>
            </a:r>
          </a:p>
          <a:p>
            <a:r>
              <a:rPr lang="en-US"/>
              <a:t>I R findes funktionen qqnorm().</a:t>
            </a:r>
            <a:br>
              <a:rPr lang="en-US"/>
            </a:br>
            <a:r>
              <a:rPr lang="en-US"/>
              <a:t>(Normalfordelingsplot kaldes også ‘normal quantile-quantile plot’ eller</a:t>
            </a:r>
            <a:br>
              <a:rPr lang="en-US"/>
            </a:br>
            <a:r>
              <a:rPr lang="en-US"/>
              <a:t>‘normal Q-Q plot’ eller bare ‘QQ plot’.  NB: quantiles = fraktiler fra K2)</a:t>
            </a:r>
          </a:p>
          <a:p>
            <a:r>
              <a:rPr lang="en-US"/>
              <a:t>Bemærk at qqnorm ikke benytter normalscorer som bogen, så </a:t>
            </a:r>
            <a:br>
              <a:rPr lang="en-US"/>
            </a:br>
            <a:r>
              <a:rPr lang="en-US"/>
              <a:t>y-akserne er ens, men x-akserne er lidt forskellige.</a:t>
            </a:r>
            <a:endParaRPr lang="en-GB"/>
          </a:p>
        </p:txBody>
      </p:sp>
    </p:spTree>
    <p:extLst>
      <p:ext uri="{BB962C8B-B14F-4D97-AF65-F5344CB8AC3E}">
        <p14:creationId xmlns:p14="http://schemas.microsoft.com/office/powerpoint/2010/main" val="29619939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6. </a:t>
            </a:r>
            <a:br>
              <a:rPr lang="da-DK" smtClean="0">
                <a:solidFill>
                  <a:schemeClr val="tx1"/>
                </a:solidFill>
              </a:rPr>
            </a:br>
            <a:r>
              <a:rPr lang="da-DK" smtClean="0">
                <a:solidFill>
                  <a:schemeClr val="tx1"/>
                </a:solidFill>
              </a:rPr>
              <a:t>Stikprøver og deres fordelinger</a:t>
            </a:r>
            <a:br>
              <a:rPr lang="da-DK" smtClean="0"/>
            </a:br>
            <a:r>
              <a:rPr lang="da-DK" sz="1000" smtClean="0"/>
              <a:t> </a:t>
            </a:r>
            <a:br>
              <a:rPr lang="da-DK" smtClean="0"/>
            </a:br>
            <a:r>
              <a:rPr lang="da-DK" sz="2400">
                <a:solidFill>
                  <a:prstClr val="black"/>
                </a:solidFill>
              </a:rPr>
              <a:t>(afsnit </a:t>
            </a:r>
            <a:r>
              <a:rPr lang="da-DK" sz="2400" smtClean="0">
                <a:solidFill>
                  <a:prstClr val="black"/>
                </a:solidFill>
              </a:rPr>
              <a:t>6.1-6.4)</a:t>
            </a: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189</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Statistik har et dårligt ry</a:t>
            </a:r>
          </a:p>
        </p:txBody>
      </p:sp>
      <p:sp>
        <p:nvSpPr>
          <p:cNvPr id="3" name="Content Placeholder 2"/>
          <p:cNvSpPr>
            <a:spLocks noGrp="1"/>
          </p:cNvSpPr>
          <p:nvPr>
            <p:ph idx="1"/>
          </p:nvPr>
        </p:nvSpPr>
        <p:spPr>
          <a:xfrm>
            <a:off x="4572000" y="1340768"/>
            <a:ext cx="4320480" cy="5400600"/>
          </a:xfrm>
        </p:spPr>
        <p:txBody>
          <a:bodyPr>
            <a:normAutofit fontScale="92500"/>
          </a:bodyPr>
          <a:lstStyle/>
          <a:p>
            <a:r>
              <a:rPr lang="da-DK" b="1"/>
              <a:t>Statistik er ...</a:t>
            </a:r>
          </a:p>
          <a:p>
            <a:r>
              <a:rPr lang="da-DK"/>
              <a:t>den videnskab der kan bevise alt undtagen nytten af statistik. </a:t>
            </a:r>
            <a:br>
              <a:rPr lang="da-DK"/>
            </a:br>
            <a:r>
              <a:rPr lang="da-DK"/>
              <a:t>- </a:t>
            </a:r>
            <a:r>
              <a:rPr lang="da-DK" i="1"/>
              <a:t>Evan Esar</a:t>
            </a:r>
            <a:endParaRPr lang="da-DK" i="1"/>
          </a:p>
          <a:p>
            <a:r>
              <a:rPr lang="da-DK"/>
              <a:t>kunsten med præcise termer at fastslå det man ikke ved.</a:t>
            </a:r>
            <a:br>
              <a:rPr lang="da-DK"/>
            </a:br>
            <a:r>
              <a:rPr lang="da-DK"/>
              <a:t>- </a:t>
            </a:r>
            <a:r>
              <a:rPr lang="da-DK" i="1"/>
              <a:t>William Kruskal</a:t>
            </a:r>
            <a:endParaRPr lang="da-DK" i="1"/>
          </a:p>
          <a:p>
            <a:r>
              <a:rPr lang="da-DK"/>
              <a:t>indsamling, analyse og tolkning af numeriske data på en sådan måde, at de kan forstås af computere og misforstås af alle andre. </a:t>
            </a:r>
            <a:br>
              <a:rPr lang="da-DK"/>
            </a:br>
            <a:r>
              <a:rPr lang="da-DK"/>
              <a:t>- </a:t>
            </a:r>
            <a:r>
              <a:rPr lang="da-DK" i="1"/>
              <a:t>Anonym</a:t>
            </a:r>
          </a:p>
          <a:p>
            <a:r>
              <a:rPr lang="da-DK"/>
              <a:t>som en bikini: den viser noget interessant og skjuler noget </a:t>
            </a:r>
            <a:r>
              <a:rPr lang="de-DE" err="1"/>
              <a:t>væsentligt. </a:t>
            </a:r>
            <a:br>
              <a:rPr lang="de-DE" err="1"/>
            </a:br>
            <a:r>
              <a:rPr lang="de-DE" err="1"/>
              <a:t>- </a:t>
            </a:r>
            <a:r>
              <a:rPr lang="de-DE" i="1"/>
              <a:t>Peter von Zahn m.fl..</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19</a:t>
            </a:fld>
            <a:endParaRPr lang="da-DK"/>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1560" y="1268760"/>
            <a:ext cx="3816424" cy="4370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9552" y="5733256"/>
            <a:ext cx="4258498"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24952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Population og stikprøve</a:t>
            </a:r>
            <a:endParaRPr lang="da-DK"/>
          </a:p>
        </p:txBody>
      </p:sp>
      <p:sp>
        <p:nvSpPr>
          <p:cNvPr id="3" name="Content Placeholder 2"/>
          <p:cNvSpPr>
            <a:spLocks noGrp="1"/>
          </p:cNvSpPr>
          <p:nvPr>
            <p:ph idx="1"/>
          </p:nvPr>
        </p:nvSpPr>
        <p:spPr>
          <a:xfrm>
            <a:off x="467544" y="1052736"/>
            <a:ext cx="8424936" cy="5688632"/>
          </a:xfrm>
        </p:spPr>
        <p:txBody>
          <a:bodyPr/>
          <a:lstStyle/>
          <a:p>
            <a:pPr>
              <a:buFont typeface="Arial" pitchFamily="34" charset="0"/>
              <a:buChar char="•"/>
            </a:pPr>
            <a:r>
              <a:rPr lang="da-DK" sz="2000" smtClean="0"/>
              <a:t>Hvad er gennemsnitshøjden af danske ingeniørstuderende?</a:t>
            </a:r>
          </a:p>
          <a:p>
            <a:pPr>
              <a:buFont typeface="Arial" pitchFamily="34" charset="0"/>
              <a:buChar char="•"/>
            </a:pPr>
            <a:r>
              <a:rPr lang="da-DK" sz="2000" smtClean="0"/>
              <a:t>Hvordan ville mandatfordelingen i folketinget se ud, hvis der var folketingsvalg i morgen?</a:t>
            </a:r>
          </a:p>
          <a:p>
            <a:pPr>
              <a:buFont typeface="Arial" pitchFamily="34" charset="0"/>
              <a:buChar char="•"/>
            </a:pPr>
            <a:r>
              <a:rPr lang="da-DK" sz="2000" smtClean="0"/>
              <a:t>Hvad kan jeg forvente, at brudstyrken af min stålbjælke er? </a:t>
            </a:r>
          </a:p>
          <a:p>
            <a:pPr>
              <a:buFont typeface="Arial" pitchFamily="34" charset="0"/>
              <a:buChar char="•"/>
            </a:pPr>
            <a:r>
              <a:rPr lang="da-DK" sz="2000" smtClean="0"/>
              <a:t>Er torsken ved at uddø i Vesterhavet? </a:t>
            </a:r>
            <a:br>
              <a:rPr lang="da-DK" sz="2000" smtClean="0"/>
            </a:br>
            <a:r>
              <a:rPr lang="da-DK" sz="1200" smtClean="0"/>
              <a:t> </a:t>
            </a:r>
            <a:endParaRPr lang="da-DK" sz="2000" smtClean="0"/>
          </a:p>
          <a:p>
            <a:pPr>
              <a:buFont typeface="Arial" pitchFamily="34" charset="0"/>
              <a:buChar char="•"/>
            </a:pPr>
            <a:r>
              <a:rPr lang="da-DK" sz="2000" smtClean="0"/>
              <a:t>En ‘population’ behøver ikke være en samling mennesker. Den kan være uendelig, f.eks. sandsynligheden for plat med en given mønt</a:t>
            </a:r>
            <a:endParaRPr lang="da-DK" sz="2000" smtClean="0"/>
          </a:p>
          <a:p>
            <a:pPr>
              <a:buFont typeface="Arial" pitchFamily="34" charset="0"/>
              <a:buChar char="•"/>
            </a:pPr>
            <a:r>
              <a:rPr lang="da-DK" sz="2000" smtClean="0"/>
              <a:t>Hvordan kan vi udtale os om ‘populationen’? </a:t>
            </a: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190</a:t>
            </a:fld>
            <a:endParaRPr lang="da-DK"/>
          </a:p>
        </p:txBody>
      </p:sp>
      <p:cxnSp>
        <p:nvCxnSpPr>
          <p:cNvPr id="7" name="Curved Connector 6"/>
          <p:cNvCxnSpPr>
            <a:stCxn id="8" idx="3"/>
            <a:endCxn id="5" idx="5"/>
          </p:cNvCxnSpPr>
          <p:nvPr/>
        </p:nvCxnSpPr>
        <p:spPr>
          <a:xfrm rot="5400000">
            <a:off x="4563648" y="4435913"/>
            <a:ext cx="59653" cy="2289637"/>
          </a:xfrm>
          <a:prstGeom prst="curvedConnector3">
            <a:avLst>
              <a:gd name="adj1" fmla="val 836773"/>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912088" y="4718247"/>
            <a:ext cx="4748144" cy="1103218"/>
            <a:chOff x="1115616" y="4509120"/>
            <a:chExt cx="4748144" cy="1440160"/>
          </a:xfrm>
        </p:grpSpPr>
        <p:sp>
          <p:nvSpPr>
            <p:cNvPr id="5" name="Oval 4"/>
            <p:cNvSpPr/>
            <p:nvPr/>
          </p:nvSpPr>
          <p:spPr>
            <a:xfrm>
              <a:off x="1115616" y="4509120"/>
              <a:ext cx="1800200" cy="1440160"/>
            </a:xfrm>
            <a:prstGeom prst="ellipse">
              <a:avLst/>
            </a:prstGeom>
            <a:solidFill>
              <a:schemeClr val="tx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mtClean="0">
                  <a:solidFill>
                    <a:schemeClr val="tx1"/>
                  </a:solidFill>
                </a:rPr>
                <a:t>Population</a:t>
              </a:r>
              <a:endParaRPr lang="da-DK">
                <a:solidFill>
                  <a:schemeClr val="tx1"/>
                </a:solidFill>
              </a:endParaRPr>
            </a:p>
          </p:txBody>
        </p:sp>
        <p:sp>
          <p:nvSpPr>
            <p:cNvPr id="8" name="Oval 7"/>
            <p:cNvSpPr/>
            <p:nvPr/>
          </p:nvSpPr>
          <p:spPr>
            <a:xfrm>
              <a:off x="4783640" y="4941168"/>
              <a:ext cx="1080120" cy="864096"/>
            </a:xfrm>
            <a:prstGeom prst="ellipse">
              <a:avLst/>
            </a:prstGeom>
            <a:solidFill>
              <a:schemeClr val="tx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err="1" smtClean="0">
                  <a:solidFill>
                    <a:schemeClr val="tx1"/>
                  </a:solidFill>
                </a:rPr>
                <a:t>Stik-prøve</a:t>
              </a:r>
              <a:endParaRPr lang="da-DK" sz="1400">
                <a:solidFill>
                  <a:schemeClr val="tx1"/>
                </a:solidFill>
              </a:endParaRPr>
            </a:p>
          </p:txBody>
        </p:sp>
        <p:cxnSp>
          <p:nvCxnSpPr>
            <p:cNvPr id="13" name="Curved Connector 12"/>
            <p:cNvCxnSpPr>
              <a:stCxn id="5" idx="7"/>
              <a:endCxn id="8" idx="1"/>
            </p:cNvCxnSpPr>
            <p:nvPr/>
          </p:nvCxnSpPr>
          <p:spPr>
            <a:xfrm rot="16200000" flipH="1">
              <a:off x="3623158" y="3749051"/>
              <a:ext cx="347685" cy="2289637"/>
            </a:xfrm>
            <a:prstGeom prst="curvedConnector3">
              <a:avLst>
                <a:gd name="adj1" fmla="val -93874"/>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298767" y="4221088"/>
            <a:ext cx="2469843" cy="307777"/>
          </a:xfrm>
          <a:prstGeom prst="rect">
            <a:avLst/>
          </a:prstGeom>
          <a:solidFill>
            <a:schemeClr val="tx2">
              <a:lumMod val="20000"/>
              <a:lumOff val="80000"/>
            </a:schemeClr>
          </a:solidFill>
          <a:ln>
            <a:solidFill>
              <a:schemeClr val="tx2"/>
            </a:solidFill>
          </a:ln>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Hvordan udtager vi stikprøven?</a:t>
            </a:r>
            <a:endParaRPr lang="da-DK" sz="1400"/>
          </a:p>
        </p:txBody>
      </p:sp>
      <p:sp>
        <p:nvSpPr>
          <p:cNvPr id="21" name="TextBox 20"/>
          <p:cNvSpPr txBox="1"/>
          <p:nvPr/>
        </p:nvSpPr>
        <p:spPr>
          <a:xfrm>
            <a:off x="2992208" y="6093877"/>
            <a:ext cx="3082960" cy="523220"/>
          </a:xfrm>
          <a:prstGeom prst="rect">
            <a:avLst/>
          </a:prstGeom>
          <a:solidFill>
            <a:schemeClr val="tx2">
              <a:lumMod val="20000"/>
              <a:lumOff val="80000"/>
            </a:schemeClr>
          </a:solidFill>
          <a:ln>
            <a:solidFill>
              <a:schemeClr val="tx2"/>
            </a:solidFill>
          </a:ln>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Hvordan udtaler vi os om populationen </a:t>
            </a:r>
          </a:p>
          <a:p>
            <a:r>
              <a:rPr lang="da-DK" sz="1400" smtClean="0"/>
              <a:t>på baggrund af stikprøven (inferens)?</a:t>
            </a:r>
            <a:endParaRPr lang="da-DK" sz="1400"/>
          </a:p>
        </p:txBody>
      </p:sp>
    </p:spTree>
    <p:extLst>
      <p:ext uri="{BB962C8B-B14F-4D97-AF65-F5344CB8AC3E}">
        <p14:creationId xmlns:p14="http://schemas.microsoft.com/office/powerpoint/2010/main" val="37389466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1" grpId="0"/>
    </p:bldLst>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Population og stikprøve</a:t>
            </a:r>
            <a:endParaRPr lang="da-DK"/>
          </a:p>
        </p:txBody>
      </p:sp>
      <mc:AlternateContent>
        <mc:Choice Requires="a14">
          <p:sp>
            <p:nvSpPr>
              <p:cNvPr id="3" name="Content Placeholder 2"/>
              <p:cNvSpPr>
                <a:spLocks noGrp="1"/>
              </p:cNvSpPr>
              <p:nvPr>
                <p:ph idx="1"/>
              </p:nvPr>
            </p:nvSpPr>
            <p:spPr>
              <a:xfrm>
                <a:off x="467544" y="1124744"/>
                <a:ext cx="8424936" cy="5616624"/>
              </a:xfrm>
            </p:spPr>
            <p:txBody>
              <a:bodyPr/>
              <a:lstStyle/>
              <a:p>
                <a:pPr>
                  <a:buFont typeface="Arial" pitchFamily="34" charset="0"/>
                  <a:buChar char="•"/>
                </a:pPr>
                <a:r>
                  <a:rPr lang="da-DK" sz="2000" i="1" smtClean="0"/>
                  <a:t>Hvad er andelen af hvide i populationen?</a:t>
                </a:r>
              </a:p>
              <a:p>
                <a:r>
                  <a:rPr lang="da-DK" sz="2000"/>
                  <a:t>Vi udtager en stikprøve, hvor </a:t>
                </a:r>
                <a:br>
                  <a:rPr lang="da-DK" sz="2000"/>
                </a:br>
                <a:r>
                  <a:rPr lang="da-DK" sz="2000"/>
                  <a:t>andelen af hvide er  </a:t>
                </a:r>
                <a14:m>
                  <m:oMathPara>
                    <m:oMathParaPr>
                      <m:jc/>
                    </m:oMathParaPr>
                    <m:oMath>
                      <m:f>
                        <m:fPr>
                          <m:type m:val="bar"/>
                          <m:ctrlPr>
                            <a:rPr lang="da-DK" sz="2000" i="1">
                              <a:latin typeface="Cambria Math" panose="02040503050406030204" pitchFamily="18" charset="0"/>
                            </a:rPr>
                          </m:ctrlPr>
                        </m:fPr>
                        <m:num>
                          <m:r>
                            <a:rPr lang="da-DK" sz="2000" i="1">
                              <a:latin typeface="Cambria Math"/>
                            </a:rPr>
                            <m:t>4</m:t>
                          </m:r>
                        </m:num>
                        <m:den>
                          <m:r>
                            <a:rPr lang="da-DK" sz="2000" i="1">
                              <a:latin typeface="Cambria Math"/>
                            </a:rPr>
                            <m:t>6</m:t>
                          </m:r>
                        </m:den>
                      </m:f>
                      <m:r>
                        <a:rPr lang="da-DK" sz="2000" i="1">
                          <a:latin typeface="Cambria Math"/>
                        </a:rPr>
                        <m:t>=0.67</m:t>
                      </m:r>
                    </m:oMath>
                  </m:oMathPara>
                </a14:m>
                <a:endParaRPr lang="da-DK" sz="2000"/>
              </a:p>
              <a:p>
                <a:pPr>
                  <a:buFont typeface="Arial" pitchFamily="34" charset="0"/>
                  <a:buChar char="•"/>
                </a:pPr>
                <a:r>
                  <a:rPr lang="da-DK" sz="2000" smtClean="0"/>
                  <a:t>Den sande værdi er </a:t>
                </a:r>
                <a14:m>
                  <m:oMathPara>
                    <m:oMathParaPr>
                      <m:jc/>
                    </m:oMathParaPr>
                    <m:oMath>
                      <m:f>
                        <m:fPr>
                          <m:type m:val="bar"/>
                          <m:ctrlPr>
                            <a:rPr lang="da-DK" sz="2000" i="1" smtClean="0">
                              <a:latin typeface="Cambria Math" panose="02040503050406030204" pitchFamily="18" charset="0"/>
                            </a:rPr>
                          </m:ctrlPr>
                        </m:fPr>
                        <m:num>
                          <m:r>
                            <a:rPr lang="da-DK" sz="2000" b="0" i="1" smtClean="0">
                              <a:latin typeface="Cambria Math"/>
                            </a:rPr>
                            <m:t>15</m:t>
                          </m:r>
                        </m:num>
                        <m:den>
                          <m:r>
                            <a:rPr lang="da-DK" sz="2000" b="0" i="1" smtClean="0">
                              <a:latin typeface="Cambria Math"/>
                            </a:rPr>
                            <m:t>25</m:t>
                          </m:r>
                        </m:den>
                      </m:f>
                      <m:r>
                        <a:rPr lang="da-DK" sz="2000" b="0" i="1" smtClean="0">
                          <a:latin typeface="Cambria Math"/>
                        </a:rPr>
                        <m:t>=0.60</m:t>
                      </m:r>
                    </m:oMath>
                  </m:oMathPara>
                </a14:m>
                <a:r>
                  <a:rPr lang="da-DK" sz="2000" smtClean="0"/>
                  <a:t>, </a:t>
                </a:r>
                <a:br>
                  <a:rPr lang="da-DK" sz="2000" smtClean="0"/>
                </a:br>
                <a:r>
                  <a:rPr lang="da-DK" sz="2000" smtClean="0"/>
                  <a:t>men den værdi kender vi ikke</a:t>
                </a:r>
              </a:p>
              <a:p>
                <a:r>
                  <a:rPr lang="da-DK" sz="2000" smtClean="0"/>
                  <a:t>Da vi ikke ved bedre, estimerer</a:t>
                </a:r>
                <a:br>
                  <a:rPr lang="da-DK" sz="2000" smtClean="0"/>
                </a:br>
                <a:r>
                  <a:rPr lang="da-DK" sz="2000" smtClean="0"/>
                  <a:t>vi på baggrund af vores stik-</a:t>
                </a:r>
                <a:br>
                  <a:rPr lang="da-DK" sz="2000" smtClean="0"/>
                </a:br>
                <a:r>
                  <a:rPr lang="da-DK" sz="2000" smtClean="0"/>
                  <a:t>prøve, at andelen af hvide i </a:t>
                </a:r>
                <a:br>
                  <a:rPr lang="da-DK" sz="2000" smtClean="0"/>
                </a:br>
                <a:r>
                  <a:rPr lang="da-DK" sz="2000" smtClean="0"/>
                  <a:t>populationen også er 0.67</a:t>
                </a:r>
              </a:p>
              <a:p>
                <a:r>
                  <a:rPr lang="da-DK" sz="2000" smtClean="0"/>
                  <a:t>Når vi udtaler os om statistiske</a:t>
                </a:r>
                <a:br>
                  <a:rPr lang="da-DK" sz="2000" smtClean="0"/>
                </a:br>
                <a:r>
                  <a:rPr lang="da-DK" sz="2000" smtClean="0"/>
                  <a:t>parametre som middelværdi, </a:t>
                </a:r>
                <a:br>
                  <a:rPr lang="da-DK" sz="2000" smtClean="0"/>
                </a:br>
                <a:r>
                  <a:rPr lang="da-DK" sz="2000" smtClean="0"/>
                  <a:t>varians og standardafvigelse er  </a:t>
                </a:r>
                <a:br>
                  <a:rPr lang="da-DK" sz="2000" smtClean="0"/>
                </a:br>
                <a:r>
                  <a:rPr lang="da-DK" sz="2000" smtClean="0"/>
                  <a:t>det nødvendigt at skelne mellem population og stikprøve</a:t>
                </a:r>
              </a:p>
              <a:p>
                <a:r>
                  <a:rPr lang="da-DK" sz="2000" smtClean="0"/>
                  <a:t>Det er nødvendigt at kunne vurdere, </a:t>
                </a:r>
                <a:r>
                  <a:rPr lang="da-DK" sz="2000"/>
                  <a:t>om </a:t>
                </a:r>
                <a:r>
                  <a:rPr lang="da-DK" sz="2000" smtClean="0"/>
                  <a:t>stikprøven </a:t>
                </a:r>
                <a:r>
                  <a:rPr lang="da-DK" sz="2000"/>
                  <a:t>er </a:t>
                </a:r>
                <a:br>
                  <a:rPr lang="da-DK" sz="2000" smtClean="0"/>
                </a:br>
                <a:r>
                  <a:rPr lang="da-DK" sz="2000" smtClean="0">
                    <a:solidFill>
                      <a:schemeClr val="accent1">
                        <a:lumMod val="75000"/>
                      </a:schemeClr>
                    </a:solidFill>
                  </a:rPr>
                  <a:t>repræsentativ</a:t>
                </a:r>
                <a:r>
                  <a:rPr lang="da-DK" sz="2000" smtClean="0"/>
                  <a:t> for populationen. Vi kunne </a:t>
                </a:r>
                <a:r>
                  <a:rPr lang="da-DK" sz="2000"/>
                  <a:t>f.eks. sagtens </a:t>
                </a:r>
                <a:r>
                  <a:rPr lang="da-DK" sz="2000" smtClean="0"/>
                  <a:t>have</a:t>
                </a:r>
                <a:br>
                  <a:rPr lang="da-DK" sz="2000" smtClean="0"/>
                </a:br>
                <a:r>
                  <a:rPr lang="da-DK" sz="2000"/>
                  <a:t>trukket en </a:t>
                </a:r>
                <a:r>
                  <a:rPr lang="da-DK" sz="2000" smtClean="0"/>
                  <a:t>stikprøve med en anden andel hvide </a:t>
                </a:r>
              </a:p>
              <a:p>
                <a:endParaRPr lang="da-DK" sz="2000" smtClean="0"/>
              </a:p>
              <a:p>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rotWithShape="1">
                <a:blip r:embed="rId3"/>
                <a:stretch>
                  <a:fillRect l="-651" t="-543" b="-97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191</a:t>
            </a:fld>
            <a:endParaRPr lang="da-DK"/>
          </a:p>
        </p:txBody>
      </p:sp>
      <p:pic>
        <p:nvPicPr>
          <p:cNvPr id="4098" name="Picture 2" descr="https://learn.bu.edu/bbcswebdav/pid-826911-dt-content-rid-2073768_1/courses/13sprgmetcj702_ol/course_images/metcj702_W05S02T02a_sampop.jpg"/>
          <p:cNvPicPr>
            <a:picLocks noChangeAspect="1" noChangeArrowheads="1"/>
          </p:cNvPicPr>
          <p:nvPr/>
        </p:nvPicPr>
        <p:blipFill>
          <a:blip r:embed="rId4">
            <a:extLst>
              <a:ext uri="{28A0092B-C50C-407E-A947-70E740481C1C}">
                <a14:useLocalDpi xmlns:a14="http://schemas.microsoft.com/office/drawing/2010/main" val="0"/>
              </a:ext>
            </a:extLst>
          </a:blip>
          <a:srcRect l="2348" t="6038" r="8579" b="31777"/>
          <a:stretch>
            <a:fillRect/>
          </a:stretch>
        </p:blipFill>
        <p:spPr bwMode="auto">
          <a:xfrm>
            <a:off x="4154204" y="1652047"/>
            <a:ext cx="4666268" cy="35539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380312" y="5085184"/>
            <a:ext cx="12287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188929" y="2049273"/>
            <a:ext cx="2217996" cy="31451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1417345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0" presetClass="exit" presetSubtype="0" dur="500" fill="hold" grpId="0"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nodeType="clickPar">
                      <p:stCondLst>
                        <p:cond delay="indefinite"/>
                        <p:cond evt="onBegin" delay="0">
                          <p:tn val="15"/>
                        </p:cond>
                      </p:stCondLst>
                      <p:childTnLst>
                        <p:par>
                          <p:cTn id="17" fill="hold">
                            <p:stCondLst>
                              <p:cond delay="0"/>
                            </p:stCondLst>
                            <p:childTnLst>
                              <p:par>
                                <p:cTn id="18" presetID="1" presetClass="entr" presetSubtype="0" dur="1"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cond evt="onBegin" delay="0">
                          <p:tn val="19"/>
                        </p:cond>
                      </p:stCondLst>
                      <p:childTnLst>
                        <p:par>
                          <p:cTn id="21" fill="hold">
                            <p:stCondLst>
                              <p:cond delay="0"/>
                            </p:stCondLst>
                            <p:childTnLst>
                              <p:par>
                                <p:cTn id="22" presetID="1" presetClass="entr" presetSubtype="0" dur="1"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nodeType="clickPar">
                      <p:stCondLst>
                        <p:cond delay="indefinite"/>
                        <p:cond evt="onBegin" delay="0">
                          <p:tn val="23"/>
                        </p:cond>
                      </p:stCondLst>
                      <p:childTnLst>
                        <p:par>
                          <p:cTn id="25" fill="hold">
                            <p:stCondLst>
                              <p:cond delay="0"/>
                            </p:stCondLst>
                            <p:childTnLst>
                              <p:par>
                                <p:cTn id="26" presetID="1" presetClass="entr" presetSubtype="0" dur="1"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nodeType="clickPar">
                      <p:stCondLst>
                        <p:cond delay="indefinite"/>
                        <p:cond evt="onBegin" delay="0">
                          <p:tn val="27"/>
                        </p:cond>
                      </p:stCondLst>
                      <p:childTnLst>
                        <p:par>
                          <p:cTn id="29" fill="hold">
                            <p:stCondLst>
                              <p:cond delay="0"/>
                            </p:stCondLst>
                            <p:childTnLst>
                              <p:par>
                                <p:cTn id="30" presetID="1" presetClass="entr" presetSubtype="0" dur="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nodeType="clickPar">
                      <p:stCondLst>
                        <p:cond delay="indefinite"/>
                        <p:cond evt="onBegin" delay="0">
                          <p:tn val="31"/>
                        </p:cond>
                      </p:stCondLst>
                      <p:childTnLst>
                        <p:par>
                          <p:cTn id="33" fill="hold">
                            <p:stCondLst>
                              <p:cond delay="0"/>
                            </p:stCondLst>
                            <p:childTnLst>
                              <p:par>
                                <p:cTn id="34" presetID="1" presetClass="entr" presetSubtype="0" dur="1" fill="hold" nodeType="clickEffect">
                                  <p:stCondLst>
                                    <p:cond delay="0"/>
                                  </p:stCondLst>
                                  <p:childTnLst>
                                    <p:set>
                                      <p:cBhvr>
                                        <p:cTn id="35"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Population og stikprøve</a:t>
            </a:r>
          </a:p>
        </p:txBody>
      </p:sp>
      <p:sp>
        <p:nvSpPr>
          <p:cNvPr id="3" name="Content Placeholder 2"/>
          <p:cNvSpPr>
            <a:spLocks noGrp="1"/>
          </p:cNvSpPr>
          <p:nvPr>
            <p:ph idx="1"/>
          </p:nvPr>
        </p:nvSpPr>
        <p:spPr/>
        <p:txBody>
          <a:bodyPr/>
          <a:lstStyle/>
          <a:p>
            <a:r>
              <a:rPr lang="da-DK" smtClean="0"/>
              <a:t>Det er ikke ligetil at udtage </a:t>
            </a:r>
            <a:br>
              <a:rPr lang="da-DK" smtClean="0"/>
            </a:br>
            <a:r>
              <a:rPr lang="da-DK" smtClean="0"/>
              <a:t>en repræsentativ stikprøve</a:t>
            </a:r>
          </a:p>
          <a:p>
            <a:r>
              <a:rPr lang="da-DK" smtClean="0"/>
              <a:t>Hvis jeg f.eks. skal udtale mig om</a:t>
            </a:r>
            <a:br>
              <a:rPr lang="da-DK" smtClean="0"/>
            </a:br>
            <a:r>
              <a:rPr lang="da-DK" smtClean="0"/>
              <a:t>holdningen til flygtninge i Tysk-</a:t>
            </a:r>
            <a:br>
              <a:rPr lang="da-DK" smtClean="0"/>
            </a:br>
            <a:r>
              <a:rPr lang="da-DK" smtClean="0"/>
              <a:t>land skal jeg lave en tilfældig </a:t>
            </a:r>
            <a:br>
              <a:rPr lang="da-DK" smtClean="0"/>
            </a:br>
            <a:r>
              <a:rPr lang="da-DK" smtClean="0"/>
              <a:t>stikprøve, der er repræsentativ </a:t>
            </a:r>
            <a:br>
              <a:rPr lang="da-DK" smtClean="0"/>
            </a:br>
            <a:r>
              <a:rPr lang="da-DK" smtClean="0"/>
              <a:t>på tværs af geografi, alder, køn, </a:t>
            </a:r>
            <a:br>
              <a:rPr lang="da-DK" smtClean="0"/>
            </a:br>
            <a:r>
              <a:rPr lang="da-DK" smtClean="0"/>
              <a:t>indtægt, politisk holdning, </a:t>
            </a:r>
            <a:br>
              <a:rPr lang="da-DK" smtClean="0"/>
            </a:br>
            <a:r>
              <a:rPr lang="da-DK" smtClean="0"/>
              <a:t>etnicitet, uddannelse, ...</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192</a:t>
            </a:fld>
            <a:endParaRPr lang="da-DK"/>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16016" y="908720"/>
            <a:ext cx="4182761" cy="56166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50372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GB" err="1" smtClean="0"/>
              <a:t>Eksempel: Præsidentvalg i USA, 1936</a:t>
            </a:r>
            <a:endParaRPr lang="en-GB"/>
          </a:p>
        </p:txBody>
      </p:sp>
      <p:sp>
        <p:nvSpPr>
          <p:cNvPr id="3" name="Content Placeholder 2"/>
          <p:cNvSpPr>
            <a:spLocks noGrp="1"/>
          </p:cNvSpPr>
          <p:nvPr>
            <p:ph idx="1"/>
          </p:nvPr>
        </p:nvSpPr>
        <p:spPr>
          <a:xfrm>
            <a:off x="467544" y="3212976"/>
            <a:ext cx="8424936" cy="3528392"/>
          </a:xfrm>
        </p:spPr>
        <p:txBody>
          <a:bodyPr/>
          <a:lstStyle/>
          <a:p>
            <a:r>
              <a:rPr lang="en-GB" smtClean="0"/>
              <a:t>To meningsmålinger om udfaldet</a:t>
            </a:r>
            <a:endParaRPr lang="en-GB" smtClean="0"/>
          </a:p>
          <a:p>
            <a:pPr marL="814388" lvl="1" indent="-457200">
              <a:buFont typeface="+mj-lt"/>
              <a:buAutoNum type="arabicPeriod"/>
            </a:pPr>
            <a:r>
              <a:rPr lang="en-GB" err="1" smtClean="0"/>
              <a:t>Tidsskriftet The Literary Digest: </a:t>
            </a:r>
            <a:br>
              <a:rPr lang="en-GB" err="1" smtClean="0"/>
            </a:br>
            <a:r>
              <a:rPr lang="en-GB" err="1" smtClean="0"/>
              <a:t>2.400.000 personer: 	Landon får 55% af stemmerne</a:t>
            </a:r>
            <a:endParaRPr lang="en-GB" smtClean="0"/>
          </a:p>
          <a:p>
            <a:pPr marL="814388" lvl="1" indent="-457200">
              <a:buFont typeface="+mj-lt"/>
              <a:buAutoNum type="arabicPeriod"/>
            </a:pPr>
            <a:r>
              <a:rPr lang="en-GB" smtClean="0"/>
              <a:t>Marketing-ekspert George Gallup: </a:t>
            </a:r>
            <a:br>
              <a:rPr lang="en-GB" smtClean="0"/>
            </a:br>
            <a:r>
              <a:rPr lang="en-GB" smtClean="0"/>
              <a:t>30.000 personer:		Roosevelt får 60% af stemmerne</a:t>
            </a:r>
            <a:endParaRPr lang="en-GB"/>
          </a:p>
          <a:p>
            <a:r>
              <a:rPr lang="en-GB" smtClean="0"/>
              <a:t>Gallup fik ret, Roosevelt vandt præsidentvalget klart (60.8%)</a:t>
            </a:r>
          </a:p>
          <a:p>
            <a:r>
              <a:rPr lang="en-GB" smtClean="0"/>
              <a:t>The </a:t>
            </a:r>
            <a:r>
              <a:rPr lang="en-GB"/>
              <a:t>Literary </a:t>
            </a:r>
            <a:r>
              <a:rPr lang="en-GB" smtClean="0"/>
              <a:t>Digest’s fejl: de havde fundet respondenterne i telefonbøger og registre over bilnummerplader (dvs. blandt de rige)</a:t>
            </a:r>
          </a:p>
          <a:p>
            <a:r>
              <a:rPr lang="en-GB" err="1" smtClean="0"/>
              <a:t>Derfor var</a:t>
            </a:r>
            <a:r>
              <a:rPr lang="en-GB"/>
              <a:t> </a:t>
            </a:r>
            <a:r>
              <a:rPr lang="en-GB" err="1" smtClean="0"/>
              <a:t>stikprøven ikke repræsentativ for de amerikanske vælgere.</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193</a:t>
            </a:fld>
            <a:endParaRPr lang="da-DK"/>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1600" y="1124744"/>
            <a:ext cx="2593609"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32040" y="1124745"/>
            <a:ext cx="3435871" cy="19237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720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b="1" smtClean="0"/>
              <a:t>Notation</a:t>
            </a:r>
            <a:r>
              <a:rPr lang="da-DK" smtClean="0"/>
              <a:t> </a:t>
            </a:r>
            <a:endParaRPr lang="da-DK"/>
          </a:p>
        </p:txBody>
      </p:sp>
      <p:sp>
        <p:nvSpPr>
          <p:cNvPr id="5" name="Text Placeholder 4"/>
          <p:cNvSpPr>
            <a:spLocks noGrp="1"/>
          </p:cNvSpPr>
          <p:nvPr>
            <p:ph type="body" idx="1"/>
          </p:nvPr>
        </p:nvSpPr>
        <p:spPr>
          <a:xfrm>
            <a:off x="457200" y="1340768"/>
            <a:ext cx="4040188" cy="639762"/>
          </a:xfrm>
        </p:spPr>
        <p:txBody>
          <a:bodyPr/>
          <a:lstStyle/>
          <a:p>
            <a:r>
              <a:rPr lang="da-DK" smtClean="0">
                <a:solidFill>
                  <a:schemeClr val="accent1">
                    <a:lumMod val="75000"/>
                  </a:schemeClr>
                </a:solidFill>
              </a:rPr>
              <a:t>Population</a:t>
            </a:r>
            <a:endParaRPr lang="da-DK">
              <a:solidFill>
                <a:schemeClr val="accent1">
                  <a:lumMod val="75000"/>
                </a:schemeClr>
              </a:solidFill>
            </a:endParaRPr>
          </a:p>
        </p:txBody>
      </p:sp>
      <mc:AlternateContent>
        <mc:Choice Requires="a14">
          <p:sp>
            <p:nvSpPr>
              <p:cNvPr id="6" name="Content Placeholder 5"/>
              <p:cNvSpPr>
                <a:spLocks noGrp="1"/>
              </p:cNvSpPr>
              <p:nvPr>
                <p:ph sz="half" idx="2"/>
              </p:nvPr>
            </p:nvSpPr>
            <p:spPr>
              <a:xfrm>
                <a:off x="457200" y="1980530"/>
                <a:ext cx="4040188" cy="3951288"/>
              </a:xfrm>
            </p:spPr>
            <p:txBody>
              <a:bodyPr>
                <a:normAutofit/>
              </a:bodyPr>
              <a:lstStyle/>
              <a:p>
                <a:pPr marL="358775" indent="-358775">
                  <a:buFont typeface="Arial" pitchFamily="34" charset="0"/>
                  <a:buChar char="•"/>
                </a:pPr>
                <a:r>
                  <a:rPr lang="da-DK" sz="2000" smtClean="0"/>
                  <a:t>En </a:t>
                </a:r>
                <a:r>
                  <a:rPr lang="da-DK" sz="2000" i="1" smtClean="0">
                    <a:solidFill>
                      <a:schemeClr val="tx2"/>
                    </a:solidFill>
                  </a:rPr>
                  <a:t>parameter</a:t>
                </a:r>
                <a:r>
                  <a:rPr lang="da-DK" sz="2000" smtClean="0"/>
                  <a:t> er en kvantitativ størrelse, der beskriver en egenskab ved populationen</a:t>
                </a:r>
                <a:br>
                  <a:rPr lang="da-DK" sz="2000" smtClean="0"/>
                </a:br>
                <a:endParaRPr lang="da-DK" sz="2000" smtClean="0"/>
              </a:p>
              <a:p>
                <a:pPr marL="358775" indent="-358775">
                  <a:buFont typeface="Arial" pitchFamily="34" charset="0"/>
                  <a:buChar char="•"/>
                </a:pPr>
                <a:r>
                  <a:rPr lang="da-DK" sz="2000" smtClean="0"/>
                  <a:t>F.eks. </a:t>
                </a:r>
                <a:br>
                  <a:rPr lang="da-DK" sz="2000" smtClean="0"/>
                </a:br>
                <a:r>
                  <a:rPr lang="da-DK" sz="2000" smtClean="0"/>
                  <a:t>Populations-middelværdi: 	</a:t>
                </a:r>
                <a14:m>
                  <m:oMathPara>
                    <m:oMathParaPr>
                      <m:jc/>
                    </m:oMathParaPr>
                    <m:oMath>
                      <m:r>
                        <a:rPr lang="da-DK" sz="2000" i="1" smtClean="0">
                          <a:latin typeface="Cambria Math"/>
                          <a:ea typeface="Cambria Math"/>
                        </a:rPr>
                        <m:t>𝜇</m:t>
                      </m:r>
                    </m:oMath>
                  </m:oMathPara>
                </a14:m>
                <a:r>
                  <a:rPr lang="da-DK" sz="2000" smtClean="0"/>
                  <a:t>  </a:t>
                </a:r>
                <a:br>
                  <a:rPr lang="da-DK" sz="2000" smtClean="0"/>
                </a:br>
                <a:r>
                  <a:rPr lang="da-DK" sz="2000" smtClean="0"/>
                  <a:t>Populations-standardafvigelse: 	</a:t>
                </a:r>
                <a14:m>
                  <m:oMathPara>
                    <m:oMathParaPr>
                      <m:jc/>
                    </m:oMathParaPr>
                    <m:oMath>
                      <m:r>
                        <a:rPr lang="da-DK" sz="2000" i="1" smtClean="0">
                          <a:latin typeface="Cambria Math"/>
                          <a:ea typeface="Cambria Math"/>
                        </a:rPr>
                        <m:t>𝜎</m:t>
                      </m:r>
                    </m:oMath>
                  </m:oMathPara>
                </a14:m>
                <a:r>
                  <a:rPr lang="da-DK" sz="2000" smtClean="0"/>
                  <a:t> </a:t>
                </a:r>
                <a:br>
                  <a:rPr lang="da-DK" sz="2000" smtClean="0"/>
                </a:br>
                <a:r>
                  <a:rPr lang="da-DK" sz="2000" smtClean="0"/>
                  <a:t>Generel parameter (‘theta’):	</a:t>
                </a:r>
                <a14:m>
                  <m:oMathPara>
                    <m:oMathParaPr>
                      <m:jc/>
                    </m:oMathParaPr>
                    <m:oMath>
                      <m:r>
                        <a:rPr lang="da-DK" sz="2000" i="1" smtClean="0">
                          <a:latin typeface="Cambria Math"/>
                          <a:ea typeface="Cambria Math"/>
                        </a:rPr>
                        <m:t>𝜃</m:t>
                      </m:r>
                    </m:oMath>
                  </m:oMathPara>
                </a14:m>
                <a:endParaRPr lang="da-DK" sz="2000" smtClean="0"/>
              </a:p>
            </p:txBody>
          </p:sp>
        </mc:Choice>
        <mc:Fallback>
          <p:sp>
            <p:nvSpPr>
              <p:cNvPr id="6" name="Content Placeholder 5"/>
              <p:cNvSpPr>
                <a:spLocks noGrp="1" noRot="1" noChangeAspect="1" noMove="1" noResize="1" noEditPoints="1" noAdjustHandles="1" noChangeArrowheads="1" noChangeShapeType="1" noTextEdit="1"/>
              </p:cNvSpPr>
              <p:nvPr>
                <p:ph sz="half" idx="2"/>
              </p:nvPr>
            </p:nvSpPr>
            <p:spPr>
              <a:xfrm>
                <a:off x="457200" y="1980530"/>
                <a:ext cx="4040188" cy="3951288"/>
              </a:xfrm>
              <a:blipFill>
                <a:blip r:embed="rId3"/>
                <a:stretch>
                  <a:fillRect l="-1357" t="-926" r="0"/>
                </a:stretch>
              </a:blipFill>
            </p:spPr>
            <p:txBody>
              <a:bodyPr/>
              <a:lstStyle/>
              <a:p>
                <a:r>
                  <a:rPr lang="en-GB">
                    <a:noFill/>
                  </a:rPr>
                  <a:t> </a:t>
                </a:r>
              </a:p>
            </p:txBody>
          </p:sp>
        </mc:Fallback>
      </mc:AlternateContent>
      <p:sp>
        <p:nvSpPr>
          <p:cNvPr id="7" name="Text Placeholder 6"/>
          <p:cNvSpPr>
            <a:spLocks noGrp="1"/>
          </p:cNvSpPr>
          <p:nvPr>
            <p:ph type="body" sz="quarter" idx="3"/>
          </p:nvPr>
        </p:nvSpPr>
        <p:spPr>
          <a:xfrm>
            <a:off x="4645025" y="1340768"/>
            <a:ext cx="4041775" cy="639762"/>
          </a:xfrm>
        </p:spPr>
        <p:txBody>
          <a:bodyPr/>
          <a:lstStyle/>
          <a:p>
            <a:r>
              <a:rPr lang="da-DK" smtClean="0">
                <a:solidFill>
                  <a:schemeClr val="accent1">
                    <a:lumMod val="75000"/>
                  </a:schemeClr>
                </a:solidFill>
              </a:rPr>
              <a:t>Stikprøve (</a:t>
            </a:r>
            <a:r>
              <a:rPr lang="da-DK" i="1" smtClean="0">
                <a:solidFill>
                  <a:schemeClr val="accent1">
                    <a:lumMod val="75000"/>
                  </a:schemeClr>
                </a:solidFill>
              </a:rPr>
              <a:t>sample</a:t>
            </a:r>
            <a:r>
              <a:rPr lang="da-DK" smtClean="0">
                <a:solidFill>
                  <a:schemeClr val="accent1">
                    <a:lumMod val="75000"/>
                  </a:schemeClr>
                </a:solidFill>
              </a:rPr>
              <a:t>)</a:t>
            </a:r>
            <a:endParaRPr lang="da-DK">
              <a:solidFill>
                <a:schemeClr val="accent1">
                  <a:lumMod val="75000"/>
                </a:schemeClr>
              </a:solidFill>
            </a:endParaRPr>
          </a:p>
        </p:txBody>
      </p:sp>
      <mc:AlternateContent>
        <mc:Choice Requires="a14">
          <p:sp>
            <p:nvSpPr>
              <p:cNvPr id="8" name="Content Placeholder 7"/>
              <p:cNvSpPr>
                <a:spLocks noGrp="1"/>
              </p:cNvSpPr>
              <p:nvPr>
                <p:ph sz="quarter" idx="4"/>
              </p:nvPr>
            </p:nvSpPr>
            <p:spPr>
              <a:xfrm>
                <a:off x="4572001" y="1980530"/>
                <a:ext cx="4464496" cy="3951288"/>
              </a:xfrm>
            </p:spPr>
            <p:txBody>
              <a:bodyPr>
                <a:normAutofit/>
              </a:bodyPr>
              <a:lstStyle/>
              <a:p>
                <a:pPr marL="358775" indent="-358775">
                  <a:buFont typeface="Arial" pitchFamily="34" charset="0"/>
                  <a:buChar char="•"/>
                </a:pPr>
                <a:r>
                  <a:rPr lang="da-DK" sz="2000" smtClean="0"/>
                  <a:t>En </a:t>
                </a:r>
                <a:r>
                  <a:rPr lang="da-DK" sz="2000" i="1" smtClean="0">
                    <a:solidFill>
                      <a:schemeClr val="tx2"/>
                    </a:solidFill>
                  </a:rPr>
                  <a:t>statistik</a:t>
                </a:r>
                <a:r>
                  <a:rPr lang="da-DK" sz="2000" smtClean="0"/>
                  <a:t> er en kvantitativ størrelse, beregnet fra en stikprøve, der beskriver en egenskab ved stikprøven</a:t>
                </a:r>
                <a:br>
                  <a:rPr lang="da-DK" sz="2000" smtClean="0"/>
                </a:br>
                <a:endParaRPr lang="da-DK" sz="2000" smtClean="0"/>
              </a:p>
              <a:p>
                <a:pPr marL="358775" indent="-358775">
                  <a:buFont typeface="Arial" pitchFamily="34" charset="0"/>
                  <a:buChar char="•"/>
                </a:pPr>
                <a:r>
                  <a:rPr lang="da-DK" sz="2000" smtClean="0"/>
                  <a:t>F.eks.</a:t>
                </a:r>
                <a:br>
                  <a:rPr lang="da-DK" sz="2000" smtClean="0"/>
                </a:br>
                <a:r>
                  <a:rPr lang="da-DK" sz="2000" smtClean="0"/>
                  <a:t>Stikprøve-middelværdi: 	</a:t>
                </a:r>
                <a14:m>
                  <m:oMathPara>
                    <m:oMathParaPr>
                      <m:jc/>
                    </m:oMathParaPr>
                    <m:oMath>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smtClean="0"/>
                  <a:t> </a:t>
                </a:r>
                <a:br>
                  <a:rPr lang="da-DK" sz="2000" smtClean="0"/>
                </a:br>
                <a:r>
                  <a:rPr lang="da-DK" sz="2000"/>
                  <a:t>Stikprøve-standardafvigelse: </a:t>
                </a:r>
                <a:r>
                  <a:rPr lang="da-DK" sz="2000" smtClean="0"/>
                  <a:t>	</a:t>
                </a:r>
                <a14:m>
                  <m:oMathPara>
                    <m:oMathParaPr>
                      <m:jc/>
                    </m:oMathParaPr>
                    <m:oMath>
                      <m:r>
                        <a:rPr lang="da-DK" sz="2000" b="0" i="1" smtClean="0">
                          <a:latin typeface="Cambria Math"/>
                        </a:rPr>
                        <m:t>𝑠</m:t>
                      </m:r>
                    </m:oMath>
                  </m:oMathPara>
                </a14:m>
                <a:r>
                  <a:rPr lang="da-DK" sz="2000" smtClean="0"/>
                  <a:t> </a:t>
                </a:r>
                <a:br>
                  <a:rPr lang="da-DK" sz="2000" smtClean="0"/>
                </a:br>
                <a:r>
                  <a:rPr lang="da-DK" sz="2000" smtClean="0"/>
                  <a:t>Generel statistik (‘theta hat’):	</a:t>
                </a:r>
                <a14:m>
                  <m:oMathPara>
                    <m:oMathParaPr>
                      <m:jc/>
                    </m:oMathParaPr>
                    <m:oMath>
                      <m:acc>
                        <m:accPr>
                          <m:chr m:val="̂"/>
                          <m:ctrlPr>
                            <a:rPr lang="da-DK" sz="2000" i="1" smtClean="0">
                              <a:latin typeface="Cambria Math" panose="02040503050406030204" pitchFamily="18" charset="0"/>
                            </a:rPr>
                          </m:ctrlPr>
                        </m:accPr>
                        <m:e>
                          <m:r>
                            <a:rPr lang="da-DK" sz="2000" i="1" smtClean="0">
                              <a:latin typeface="Cambria Math"/>
                              <a:ea typeface="Cambria Math"/>
                            </a:rPr>
                            <m:t>𝜃</m:t>
                          </m:r>
                        </m:e>
                      </m:acc>
                    </m:oMath>
                  </m:oMathPara>
                </a14:m>
                <a:endParaRPr lang="da-DK" sz="2000"/>
              </a:p>
            </p:txBody>
          </p:sp>
        </mc:Choice>
        <mc:Fallback>
          <p:sp>
            <p:nvSpPr>
              <p:cNvPr id="8" name="Content Placeholder 7"/>
              <p:cNvSpPr>
                <a:spLocks noGrp="1" noRot="1" noChangeAspect="1" noMove="1" noResize="1" noEditPoints="1" noAdjustHandles="1" noChangeArrowheads="1" noChangeShapeType="1" noTextEdit="1"/>
              </p:cNvSpPr>
              <p:nvPr>
                <p:ph sz="quarter" idx="4"/>
              </p:nvPr>
            </p:nvSpPr>
            <p:spPr>
              <a:xfrm>
                <a:off x="4572001" y="1980530"/>
                <a:ext cx="4464496" cy="3951288"/>
              </a:xfrm>
              <a:blipFill>
                <a:blip r:embed="rId4"/>
                <a:stretch>
                  <a:fillRect l="-1230" t="-926" r="-177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194</a:t>
            </a:fld>
            <a:endParaRPr lang="da-DK"/>
          </a:p>
        </p:txBody>
      </p:sp>
      <mc:AlternateContent>
        <mc:Choice Requires="a14">
          <p:sp>
            <p:nvSpPr>
              <p:cNvPr id="9" name="Content Placeholder 7"/>
              <p:cNvSpPr txBox="1"/>
              <p:nvPr/>
            </p:nvSpPr>
            <p:spPr>
              <a:xfrm>
                <a:off x="457200" y="4962847"/>
                <a:ext cx="8649344" cy="1121370"/>
              </a:xfrm>
              <a:prstGeom prst="rect">
                <a:avLst/>
              </a:prstGeom>
            </p:spPr>
            <p:txBody>
              <a:bodyPr vert="horz" lIns="91440" tIns="45720" rIns="91440" bIns="45720" rtlCol="0">
                <a:noAutofit/>
              </a:bodyPr>
              <a:lstStyle>
                <a:defPPr>
                  <a:defRPr lang="da-DK"/>
                </a:defPPr>
                <a:lvl1pPr marL="4572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358775" indent="-358775">
                  <a:buFont typeface="Arial" pitchFamily="34" charset="0"/>
                  <a:buChar char="•"/>
                </a:pPr>
                <a:r>
                  <a:rPr lang="da-DK" sz="2000" smtClean="0"/>
                  <a:t>Vi bruger de beregnede </a:t>
                </a:r>
                <a:r>
                  <a:rPr lang="da-DK" sz="2000" i="1" smtClean="0">
                    <a:solidFill>
                      <a:schemeClr val="tx2"/>
                    </a:solidFill>
                  </a:rPr>
                  <a:t>statistikker</a:t>
                </a:r>
                <a:r>
                  <a:rPr lang="da-DK" sz="2000" smtClean="0"/>
                  <a:t> som </a:t>
                </a:r>
                <a:r>
                  <a:rPr lang="da-DK" sz="2000" i="1" err="1" smtClean="0">
                    <a:solidFill>
                      <a:schemeClr val="tx2"/>
                    </a:solidFill>
                  </a:rPr>
                  <a:t>estimatorer</a:t>
                </a:r>
                <a:r>
                  <a:rPr lang="da-DK" sz="2000" smtClean="0">
                    <a:solidFill>
                      <a:schemeClr val="tx2"/>
                    </a:solidFill>
                  </a:rPr>
                  <a:t> </a:t>
                </a:r>
                <a:r>
                  <a:rPr lang="da-DK" sz="2000" smtClean="0"/>
                  <a:t>for populationens </a:t>
                </a:r>
                <a:r>
                  <a:rPr lang="da-DK" sz="2000" i="1" smtClean="0">
                    <a:solidFill>
                      <a:schemeClr val="tx2"/>
                    </a:solidFill>
                  </a:rPr>
                  <a:t>parametre</a:t>
                </a:r>
                <a:r>
                  <a:rPr lang="da-DK" sz="2000" smtClean="0"/>
                  <a:t>, f.eks.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a:t> </a:t>
                </a:r>
                <a:r>
                  <a:rPr lang="da-DK" sz="2000" smtClean="0"/>
                  <a:t>som estimator for </a:t>
                </a:r>
                <a14:m>
                  <m:oMathPara>
                    <m:oMathParaPr>
                      <m:jc/>
                    </m:oMathParaPr>
                    <m:oMath>
                      <m:r>
                        <a:rPr lang="da-DK" sz="2000" i="1">
                          <a:latin typeface="Cambria Math"/>
                          <a:ea typeface="Cambria Math"/>
                        </a:rPr>
                        <m:t>𝜇</m:t>
                      </m:r>
                      <m:r>
                        <a:rPr lang="da-DK" sz="2000" i="1">
                          <a:latin typeface="Cambria Math"/>
                          <a:ea typeface="Cambria Math"/>
                        </a:rPr>
                        <m:t> </m:t>
                      </m:r>
                    </m:oMath>
                  </m:oMathPara>
                </a14:m>
                <a:r>
                  <a:rPr lang="da-DK" sz="2000" smtClean="0"/>
                  <a:t> og </a:t>
                </a:r>
                <a14:m>
                  <m:oMathPara>
                    <m:oMathParaPr>
                      <m:jc/>
                    </m:oMathParaPr>
                    <m:oMath>
                      <m:r>
                        <a:rPr lang="da-DK" sz="2000" i="1">
                          <a:latin typeface="Cambria Math"/>
                        </a:rPr>
                        <m:t>𝑠</m:t>
                      </m:r>
                    </m:oMath>
                  </m:oMathPara>
                </a14:m>
                <a:r>
                  <a:rPr lang="da-DK" sz="2000" smtClean="0"/>
                  <a:t> som estimator for </a:t>
                </a:r>
                <a14:m>
                  <m:oMathPara>
                    <m:oMathParaPr>
                      <m:jc/>
                    </m:oMathParaPr>
                    <m:oMath>
                      <m:r>
                        <a:rPr lang="da-DK" sz="2000" i="1">
                          <a:latin typeface="Cambria Math"/>
                          <a:ea typeface="Cambria Math"/>
                        </a:rPr>
                        <m:t>𝜎</m:t>
                      </m:r>
                    </m:oMath>
                  </m:oMathPara>
                </a14:m>
                <a:r>
                  <a:rPr lang="da-DK" sz="2000" smtClean="0"/>
                  <a:t>. </a:t>
                </a:r>
                <a:br>
                  <a:rPr lang="da-DK" sz="2000" smtClean="0"/>
                </a:br>
                <a:r>
                  <a:rPr lang="da-DK" sz="2000" smtClean="0"/>
                  <a:t>Generelt </a:t>
                </a:r>
                <a14:m>
                  <m:oMathPara>
                    <m:oMathParaPr>
                      <m:jc/>
                    </m:oMathParaPr>
                    <m:oMath>
                      <m:acc>
                        <m:accPr>
                          <m:chr m:val="̂"/>
                          <m:ctrlPr>
                            <a:rPr lang="da-DK" sz="2000" i="1">
                              <a:latin typeface="Cambria Math" panose="02040503050406030204" pitchFamily="18" charset="0"/>
                            </a:rPr>
                          </m:ctrlPr>
                        </m:accPr>
                        <m:e>
                          <m:r>
                            <a:rPr lang="da-DK" sz="2000" i="1">
                              <a:latin typeface="Cambria Math"/>
                              <a:ea typeface="Cambria Math"/>
                            </a:rPr>
                            <m:t>𝜃</m:t>
                          </m:r>
                        </m:e>
                      </m:acc>
                    </m:oMath>
                  </m:oMathPara>
                </a14:m>
                <a:r>
                  <a:rPr lang="da-DK" sz="2000" smtClean="0"/>
                  <a:t> som estimator for </a:t>
                </a:r>
                <a14:m>
                  <m:oMathPara>
                    <m:oMathParaPr>
                      <m:jc/>
                    </m:oMathParaPr>
                    <m:oMath>
                      <m:r>
                        <a:rPr lang="da-DK" sz="2000" i="1">
                          <a:latin typeface="Cambria Math"/>
                          <a:ea typeface="Cambria Math"/>
                        </a:rPr>
                        <m:t>𝜃</m:t>
                      </m:r>
                    </m:oMath>
                  </m:oMathPara>
                </a14:m>
                <a:r>
                  <a:rPr lang="da-DK" sz="2000" smtClean="0"/>
                  <a:t>. </a:t>
                </a:r>
                <a:endParaRPr lang="da-DK" sz="2000"/>
              </a:p>
            </p:txBody>
          </p:sp>
        </mc:Choice>
        <mc:Fallback>
          <p:sp>
            <p:nvSpPr>
              <p:cNvPr id="9" name="Content Placeholder 7"/>
              <p:cNvSpPr txBox="1">
                <a:spLocks noRot="1" noChangeAspect="1" noMove="1" noResize="1" noEditPoints="1" noAdjustHandles="1" noChangeArrowheads="1" noChangeShapeType="1" noTextEdit="1"/>
              </p:cNvSpPr>
              <p:nvPr/>
            </p:nvSpPr>
            <p:spPr>
              <a:xfrm>
                <a:off x="457200" y="4962847"/>
                <a:ext cx="8649344" cy="1121370"/>
              </a:xfrm>
              <a:prstGeom prst="rect">
                <a:avLst/>
              </a:prstGeom>
              <a:blipFill>
                <a:blip r:embed="rId5"/>
                <a:stretch>
                  <a:fillRect l="-634" t="-2717" b="-543"/>
                </a:stretch>
              </a:blipFill>
            </p:spPr>
            <p:txBody>
              <a:bodyPr/>
              <a:lstStyle/>
              <a:p>
                <a:r>
                  <a:rPr lang="en-GB">
                    <a:noFill/>
                  </a:rPr>
                  <a:t> </a:t>
                </a:r>
              </a:p>
            </p:txBody>
          </p:sp>
        </mc:Fallback>
      </mc:AlternateContent>
    </p:spTree>
    <p:extLst>
      <p:ext uri="{BB962C8B-B14F-4D97-AF65-F5344CB8AC3E}">
        <p14:creationId xmlns:p14="http://schemas.microsoft.com/office/powerpoint/2010/main" val="39262991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uiExpand="1" build="p"/>
      <p:bldP spid="9" grpId="0" build="p"/>
    </p:bldLst>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Stikprøver til estimering af populationer</a:t>
            </a:r>
            <a:endParaRPr lang="da-DK"/>
          </a:p>
        </p:txBody>
      </p:sp>
      <mc:AlternateContent>
        <mc:Choice Requires="a14">
          <p:sp>
            <p:nvSpPr>
              <p:cNvPr id="3" name="Content Placeholder 2"/>
              <p:cNvSpPr>
                <a:spLocks noGrp="1"/>
              </p:cNvSpPr>
              <p:nvPr>
                <p:ph idx="1"/>
              </p:nvPr>
            </p:nvSpPr>
            <p:spPr/>
            <p:txBody>
              <a:bodyPr/>
              <a:lstStyle/>
              <a:p>
                <a:r>
                  <a:rPr lang="da-DK" smtClean="0"/>
                  <a:t>De vigtigste parametre for en population, som vi gerne vil estimere ud fra en stikprøve er populationens middelværdi </a:t>
                </a:r>
                <a14:m>
                  <m:oMathPara>
                    <m:oMathParaPr>
                      <m:jc/>
                    </m:oMathParaPr>
                    <m:oMath>
                      <m:r>
                        <a:rPr lang="da-DK" i="1" smtClean="0">
                          <a:latin typeface="Cambria Math" panose="02040503050406030204" pitchFamily="18" charset="0"/>
                          <a:ea typeface="Cambria Math" panose="02040503050406030204" pitchFamily="18" charset="0"/>
                        </a:rPr>
                        <m:t>𝜇</m:t>
                      </m:r>
                    </m:oMath>
                  </m:oMathPara>
                </a14:m>
                <a:r>
                  <a:rPr lang="da-DK" smtClean="0"/>
                  <a:t> og varians </a:t>
                </a:r>
                <a14:m>
                  <m:oMathPara>
                    <m:oMathParaPr>
                      <m:jc/>
                    </m:oMathParaPr>
                    <m:oMath>
                      <m:sSup>
                        <m:sSupPr>
                          <m:ctrlPr>
                            <a:rPr lang="da-DK" i="1" smtClean="0">
                              <a:latin typeface="Cambria Math" panose="02040503050406030204" pitchFamily="18" charset="0"/>
                            </a:rPr>
                          </m:ctrlPr>
                        </m:sSupPr>
                        <m:e>
                          <m:r>
                            <a:rPr lang="da-DK"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m:oMathPara>
                </a14:m>
                <a:r>
                  <a:rPr lang="da-DK" smtClean="0"/>
                  <a:t> (og dermed standardafvigelse </a:t>
                </a:r>
                <a14:m>
                  <m:oMathPara>
                    <m:oMathParaPr>
                      <m:jc/>
                    </m:oMathParaPr>
                    <m:oMath>
                      <m:r>
                        <a:rPr lang="da-DK" i="1" smtClean="0">
                          <a:latin typeface="Cambria Math" panose="02040503050406030204" pitchFamily="18" charset="0"/>
                          <a:ea typeface="Cambria Math" panose="02040503050406030204" pitchFamily="18" charset="0"/>
                        </a:rPr>
                        <m:t>𝜎</m:t>
                      </m:r>
                    </m:oMath>
                  </m:oMathPara>
                </a14:m>
                <a:r>
                  <a:rPr lang="da-DK" smtClean="0"/>
                  <a:t>)</a:t>
                </a:r>
              </a:p>
              <a:p>
                <a:r>
                  <a:rPr lang="da-DK" smtClean="0">
                    <a:solidFill>
                      <a:schemeClr val="tx1"/>
                    </a:solidFill>
                  </a:rPr>
                  <a:t>Vi kan bruge hhv. stikprøvens middelværdi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oMath>
                  </m:oMathPara>
                </a14:m>
                <a:r>
                  <a:rPr lang="da-DK" smtClean="0">
                    <a:solidFill>
                      <a:schemeClr val="tx1"/>
                    </a:solidFill>
                  </a:rPr>
                  <a:t> og varians </a:t>
                </a:r>
                <a14:m>
                  <m:oMathPara>
                    <m:oMathParaPr>
                      <m:jc/>
                    </m:oMathParaPr>
                    <m:oMath>
                      <m:sSup>
                        <m:sSupPr>
                          <m:ctrlPr>
                            <a:rPr lang="da-DK" i="1">
                              <a:solidFill>
                                <a:schemeClr val="tx1"/>
                              </a:solidFill>
                              <a:latin typeface="Cambria Math" panose="02040503050406030204" pitchFamily="18" charset="0"/>
                            </a:rPr>
                          </m:ctrlPr>
                        </m:sSupPr>
                        <m:e>
                          <m:r>
                            <a:rPr lang="da-DK" i="1">
                              <a:solidFill>
                                <a:schemeClr val="tx1"/>
                              </a:solidFill>
                              <a:latin typeface="Cambria Math"/>
                              <a:ea typeface="Cambria Math"/>
                            </a:rPr>
                            <m:t>𝑠</m:t>
                          </m:r>
                        </m:e>
                        <m:sup>
                          <m:r>
                            <a:rPr lang="da-DK" i="1">
                              <a:solidFill>
                                <a:schemeClr val="tx1"/>
                              </a:solidFill>
                              <a:latin typeface="Cambria Math"/>
                            </a:rPr>
                            <m:t>2</m:t>
                          </m:r>
                        </m:sup>
                      </m:sSup>
                    </m:oMath>
                  </m:oMathPara>
                </a14:m>
                <a:endParaRPr lang="da-DK" smtClean="0">
                  <a:solidFill>
                    <a:schemeClr val="tx1"/>
                  </a:solidFill>
                </a:endParaRPr>
              </a:p>
              <a:p>
                <a:r>
                  <a:rPr lang="da-DK" smtClean="0">
                    <a:solidFill>
                      <a:schemeClr val="accent1">
                        <a:lumMod val="75000"/>
                      </a:schemeClr>
                    </a:solidFill>
                  </a:rPr>
                  <a:t>Stikprøve-middelværdi (</a:t>
                </a:r>
                <a:r>
                  <a:rPr lang="da-DK" i="1" smtClean="0">
                    <a:solidFill>
                      <a:schemeClr val="accent1">
                        <a:lumMod val="75000"/>
                      </a:schemeClr>
                    </a:solidFill>
                  </a:rPr>
                  <a:t>Sample mean</a:t>
                </a:r>
                <a:r>
                  <a:rPr lang="da-DK" smtClean="0">
                    <a:solidFill>
                      <a:schemeClr val="accent1">
                        <a:lumMod val="75000"/>
                      </a:schemeClr>
                    </a:solidFill>
                  </a:rPr>
                  <a:t>)</a:t>
                </a:r>
                <a:r>
                  <a:rPr lang="da-DK" smtClean="0"/>
                  <a:t>: </a:t>
                </a:r>
                <a:br>
                  <a:rPr lang="da-DK" smtClean="0"/>
                </a:br>
                <a:r>
                  <a:rPr lang="da-DK" smtClean="0"/>
                  <a:t> 	</a:t>
                </a:r>
                <a14:m>
                  <m:oMathPara>
                    <m:oMathParaPr>
                      <m:jc/>
                    </m:oMathParaPr>
                    <m:oMath>
                      <m:acc>
                        <m:accPr>
                          <m:chr m:val="̅"/>
                          <m:ctrlPr>
                            <a:rPr lang="da-DK"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r>
                        <a:rPr lang="da-DK" i="1">
                          <a:solidFill>
                            <a:schemeClr val="tx1"/>
                          </a:solidFill>
                          <a:latin typeface="Cambria Math"/>
                          <a:ea typeface="Cambria Math"/>
                        </a:rPr>
                        <m:t>=</m:t>
                      </m:r>
                      <m:f>
                        <m:fPr>
                          <m:type m:val="bar"/>
                          <m:ctrlPr>
                            <a:rPr lang="da-DK" i="1">
                              <a:solidFill>
                                <a:schemeClr val="tx1"/>
                              </a:solidFill>
                              <a:latin typeface="Cambria Math" panose="02040503050406030204" pitchFamily="18" charset="0"/>
                              <a:ea typeface="Cambria Math"/>
                            </a:rPr>
                          </m:ctrlPr>
                        </m:fPr>
                        <m:num>
                          <m:r>
                            <a:rPr lang="da-DK" i="1">
                              <a:solidFill>
                                <a:schemeClr val="tx1"/>
                              </a:solidFill>
                              <a:latin typeface="Cambria Math"/>
                              <a:ea typeface="Cambria Math"/>
                            </a:rPr>
                            <m:t>1</m:t>
                          </m:r>
                        </m:num>
                        <m:den>
                          <m:r>
                            <a:rPr lang="da-DK" i="1">
                              <a:solidFill>
                                <a:schemeClr val="tx1"/>
                              </a:solidFill>
                              <a:latin typeface="Cambria Math"/>
                              <a:ea typeface="Cambria Math"/>
                            </a:rPr>
                            <m:t>𝑛</m:t>
                          </m:r>
                        </m:den>
                      </m:f>
                      <m:nary>
                        <m:naryPr>
                          <m:chr m:val="∑"/>
                          <m:grow m:val="off"/>
                          <m:subHide m:val="off"/>
                          <m:supHide m:val="off"/>
                          <m:ctrlPr>
                            <a:rPr lang="da-DK" i="1">
                              <a:solidFill>
                                <a:schemeClr val="tx1"/>
                              </a:solidFill>
                              <a:latin typeface="Cambria Math" panose="02040503050406030204" pitchFamily="18" charset="0"/>
                              <a:ea typeface="Cambria Math"/>
                            </a:rPr>
                          </m:ctrlPr>
                        </m:naryPr>
                        <m:sub>
                          <m:r>
                            <a:rPr lang="da-DK" i="1">
                              <a:solidFill>
                                <a:schemeClr val="tx1"/>
                              </a:solidFill>
                              <a:latin typeface="Cambria Math"/>
                              <a:ea typeface="Cambria Math"/>
                            </a:rPr>
                            <m:t>𝑖</m:t>
                          </m:r>
                          <m:r>
                            <a:rPr lang="da-DK" i="1">
                              <a:solidFill>
                                <a:schemeClr val="tx1"/>
                              </a:solidFill>
                              <a:latin typeface="Cambria Math"/>
                              <a:ea typeface="Cambria Math"/>
                            </a:rPr>
                            <m:t>=1</m:t>
                          </m:r>
                        </m:sub>
                        <m:sup>
                          <m:r>
                            <a:rPr lang="da-DK" i="1">
                              <a:solidFill>
                                <a:schemeClr val="tx1"/>
                              </a:solidFill>
                              <a:latin typeface="Cambria Math"/>
                              <a:ea typeface="Cambria Math"/>
                            </a:rPr>
                            <m:t>𝑛</m:t>
                          </m:r>
                        </m:sup>
                        <m:e>
                          <m:sSub>
                            <m:sSubPr>
                              <m:ctrlPr>
                                <a:rPr lang="da-DK" i="1">
                                  <a:solidFill>
                                    <a:schemeClr val="tx1"/>
                                  </a:solidFill>
                                  <a:latin typeface="Cambria Math" panose="02040503050406030204" pitchFamily="18" charset="0"/>
                                  <a:ea typeface="Cambria Math"/>
                                </a:rPr>
                              </m:ctrlPr>
                            </m:sSubPr>
                            <m:e>
                              <m:r>
                                <a:rPr lang="en-US" i="1">
                                  <a:solidFill>
                                    <a:schemeClr val="tx1"/>
                                  </a:solidFill>
                                  <a:latin typeface="Cambria Math" panose="02040503050406030204" pitchFamily="18" charset="0"/>
                                  <a:ea typeface="Cambria Math"/>
                                </a:rPr>
                                <m:t>𝑥</m:t>
                              </m:r>
                            </m:e>
                            <m:sub>
                              <m:r>
                                <a:rPr lang="da-DK" i="1">
                                  <a:solidFill>
                                    <a:schemeClr val="tx1"/>
                                  </a:solidFill>
                                  <a:latin typeface="Cambria Math"/>
                                  <a:ea typeface="Cambria Math"/>
                                </a:rPr>
                                <m:t>𝑖</m:t>
                              </m:r>
                            </m:sub>
                          </m:sSub>
                        </m:e>
                      </m:nary>
                    </m:oMath>
                  </m:oMathPara>
                </a14:m>
                <a:r>
                  <a:rPr lang="da-DK" smtClean="0">
                    <a:solidFill>
                      <a:schemeClr val="tx1"/>
                    </a:solidFill>
                  </a:rPr>
                  <a:t> </a:t>
                </a:r>
                <a:endParaRPr lang="da-DK" smtClean="0"/>
              </a:p>
              <a:p>
                <a:r>
                  <a:rPr lang="da-DK" smtClean="0">
                    <a:solidFill>
                      <a:schemeClr val="accent1">
                        <a:lumMod val="75000"/>
                      </a:schemeClr>
                    </a:solidFill>
                  </a:rPr>
                  <a:t>Stikprøve-varians</a:t>
                </a:r>
                <a:r>
                  <a:rPr lang="da-DK" smtClean="0"/>
                  <a:t> (</a:t>
                </a:r>
                <a:r>
                  <a:rPr lang="da-DK" i="1" smtClean="0">
                    <a:solidFill>
                      <a:schemeClr val="accent1">
                        <a:lumMod val="75000"/>
                      </a:schemeClr>
                    </a:solidFill>
                  </a:rPr>
                  <a:t>Sample variance</a:t>
                </a:r>
                <a:r>
                  <a:rPr lang="da-DK" smtClean="0"/>
                  <a:t>):</a:t>
                </a:r>
                <a:br>
                  <a:rPr lang="da-DK" smtClean="0"/>
                </a:br>
                <a:r>
                  <a:rPr lang="da-DK" smtClean="0"/>
                  <a:t>  	</a:t>
                </a:r>
                <a14:m>
                  <m:oMathPara>
                    <m:oMathParaPr>
                      <m:jc/>
                    </m:oMathParaPr>
                    <m:oMath>
                      <m:sSup>
                        <m:sSupPr>
                          <m:ctrlPr>
                            <a:rPr lang="da-DK" i="1">
                              <a:latin typeface="Cambria Math" panose="02040503050406030204" pitchFamily="18" charset="0"/>
                            </a:rPr>
                          </m:ctrlPr>
                        </m:sSupPr>
                        <m:e>
                          <m:r>
                            <a:rPr lang="da-DK" b="0" i="1" smtClean="0">
                              <a:latin typeface="Cambria Math"/>
                              <a:ea typeface="Cambria Math"/>
                            </a:rPr>
                            <m:t>𝑠</m:t>
                          </m:r>
                        </m:e>
                        <m:sup>
                          <m:r>
                            <a:rPr lang="da-DK" i="1">
                              <a:latin typeface="Cambria Math"/>
                            </a:rPr>
                            <m:t>2</m:t>
                          </m:r>
                        </m:sup>
                      </m:sSup>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r>
                            <a:rPr lang="da-DK" b="0" i="1" smtClean="0">
                              <a:latin typeface="Cambria Math"/>
                            </a:rPr>
                            <m:t>−1</m:t>
                          </m:r>
                        </m:den>
                      </m:f>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r>
                                <a:rPr lang="da-DK" i="1">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𝑖</m:t>
                                  </m:r>
                                </m:sub>
                              </m:sSub>
                              <m:r>
                                <a:rPr lang="da-DK" i="1">
                                  <a:latin typeface="Cambria Math"/>
                                </a:rPr>
                                <m:t>−</m:t>
                              </m:r>
                              <m:acc>
                                <m:accPr>
                                  <m:chr m:val="̅"/>
                                  <m:ctrlPr>
                                    <a:rPr lang="da-DK" i="1" smtClean="0">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ea typeface="Cambria Math"/>
                                </a:rPr>
                                <m:t>)</m:t>
                              </m:r>
                            </m:e>
                            <m:sup>
                              <m:r>
                                <a:rPr lang="da-DK" i="1">
                                  <a:latin typeface="Cambria Math"/>
                                </a:rPr>
                                <m:t>2</m:t>
                              </m:r>
                            </m:sup>
                          </m:sSup>
                        </m:e>
                      </m:nary>
                    </m:oMath>
                  </m:oMathPara>
                </a14:m>
                <a:r>
                  <a:rPr lang="da-DK" smtClean="0"/>
                  <a:t> </a:t>
                </a:r>
              </a:p>
              <a:p>
                <a:r>
                  <a:rPr lang="da-DK" smtClean="0"/>
                  <a:t>Hvorfor dividerer vi med </a:t>
                </a:r>
                <a14:m>
                  <m:oMathPara>
                    <m:oMathParaPr>
                      <m:jc/>
                    </m:oMathParaPr>
                    <m:oMath>
                      <m:r>
                        <a:rPr lang="da-DK" b="0" i="1" smtClean="0">
                          <a:latin typeface="Cambria Math"/>
                        </a:rPr>
                        <m:t>𝑛</m:t>
                      </m:r>
                      <m:r>
                        <a:rPr lang="da-DK" b="0" i="1" smtClean="0">
                          <a:latin typeface="Cambria Math"/>
                        </a:rPr>
                        <m:t>−1</m:t>
                      </m:r>
                    </m:oMath>
                  </m:oMathPara>
                </a14:m>
                <a:r>
                  <a:rPr lang="da-DK" smtClean="0"/>
                  <a:t> og ikke </a:t>
                </a:r>
                <a14:m>
                  <m:oMathPara>
                    <m:oMathParaPr>
                      <m:jc/>
                    </m:oMathParaPr>
                    <m:oMath>
                      <m:r>
                        <a:rPr lang="da-DK" b="0" i="1" smtClean="0">
                          <a:latin typeface="Cambria Math"/>
                        </a:rPr>
                        <m:t>𝑛</m:t>
                      </m:r>
                    </m:oMath>
                  </m:oMathPara>
                </a14:m>
                <a:r>
                  <a:rPr lang="da-DK" smtClean="0"/>
                  <a:t>?</a:t>
                </a:r>
                <a:br>
                  <a:rPr lang="da-DK" smtClean="0"/>
                </a:br>
                <a:r>
                  <a:rPr lang="da-DK" smtClean="0"/>
                  <a:t>Fordi så er den gennemsnitlige varians af mange stikprøver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oMath>
                  </m:oMathPara>
                </a14:m>
                <a:r>
                  <a:rPr lang="da-DK" smtClean="0"/>
                  <a:t>, altså:</a:t>
                </a:r>
                <a:br>
                  <a:rPr lang="da-DK" smtClean="0"/>
                </a:br>
                <a:r>
                  <a:rPr lang="da-DK" smtClean="0"/>
                  <a:t> 	</a:t>
                </a:r>
                <a14:m>
                  <m:oMathPara>
                    <m:oMathParaPr>
                      <m:jc/>
                    </m:oMathParaPr>
                    <m:oMath>
                      <m:r>
                        <a:rPr lang="da-DK" b="0" i="1" smtClean="0">
                          <a:latin typeface="Cambria Math"/>
                        </a:rPr>
                        <m:t>𝐸</m:t>
                      </m:r>
                      <m:d>
                        <m:dPr>
                          <m:begChr m:val="("/>
                          <m:sepChr m:val="|"/>
                          <m:endChr m:val=")"/>
                          <m:grow m:val="on"/>
                          <m:shp m:val="centered"/>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a:rPr>
                                <m:t>𝑠</m:t>
                              </m:r>
                            </m:e>
                            <m:sup>
                              <m:r>
                                <a:rPr lang="da-DK" b="0" i="1" smtClean="0">
                                  <a:latin typeface="Cambria Math"/>
                                </a:rPr>
                                <m:t>2</m:t>
                              </m:r>
                            </m:sup>
                          </m:sSup>
                        </m:e>
                      </m:d>
                      <m:r>
                        <a:rPr lang="da-DK" b="0" i="1" smtClean="0">
                          <a:latin typeface="Cambria Math"/>
                        </a:rPr>
                        <m:t>= </m:t>
                      </m:r>
                      <m:sSup>
                        <m:sSupPr>
                          <m:ctrlPr>
                            <a:rPr lang="da-DK" b="0" i="1" smtClean="0">
                              <a:latin typeface="Cambria Math" panose="02040503050406030204" pitchFamily="18" charset="0"/>
                            </a:rPr>
                          </m:ctrlPr>
                        </m:sSupPr>
                        <m:e>
                          <m:r>
                            <a:rPr lang="da-DK" b="0" i="1" smtClean="0">
                              <a:latin typeface="Cambria Math"/>
                              <a:ea typeface="Cambria Math"/>
                            </a:rPr>
                            <m:t>𝜎</m:t>
                          </m:r>
                        </m:e>
                        <m:sup>
                          <m:r>
                            <a:rPr lang="da-DK" b="0" i="1" smtClean="0">
                              <a:latin typeface="Cambria Math"/>
                            </a:rPr>
                            <m:t>2</m:t>
                          </m:r>
                        </m:sup>
                      </m:sSup>
                    </m:oMath>
                  </m:oMathPara>
                </a14:m>
                <a:r>
                  <a:rPr lang="da-DK" smtClean="0"/>
                  <a:t> (kan man vise)</a:t>
                </a:r>
              </a:p>
              <a:p>
                <a:r>
                  <a:rPr lang="da-DK" smtClean="0">
                    <a:solidFill>
                      <a:schemeClr val="accent1">
                        <a:lumMod val="75000"/>
                      </a:schemeClr>
                    </a:solidFill>
                  </a:rPr>
                  <a:t>Stikprøve-standardafvigelse (</a:t>
                </a:r>
                <a:r>
                  <a:rPr lang="da-DK" i="1" smtClean="0">
                    <a:solidFill>
                      <a:schemeClr val="accent1">
                        <a:lumMod val="75000"/>
                      </a:schemeClr>
                    </a:solidFill>
                  </a:rPr>
                  <a:t>Sample standard deviation</a:t>
                </a:r>
                <a:r>
                  <a:rPr lang="da-DK" smtClean="0">
                    <a:solidFill>
                      <a:schemeClr val="accent1">
                        <a:lumMod val="75000"/>
                      </a:schemeClr>
                    </a:solidFill>
                  </a:rPr>
                  <a:t>)</a:t>
                </a:r>
                <a:r>
                  <a:rPr lang="da-DK" smtClean="0"/>
                  <a:t>:</a:t>
                </a:r>
                <a:br>
                  <a:rPr lang="da-DK" smtClean="0"/>
                </a:br>
                <a:r>
                  <a:rPr lang="da-DK" smtClean="0"/>
                  <a:t> 	</a:t>
                </a:r>
                <a14:m>
                  <m:oMathPara>
                    <m:oMathParaPr>
                      <m:jc/>
                    </m:oMathParaPr>
                    <m:oMath>
                      <m:r>
                        <a:rPr lang="da-DK" i="1" smtClean="0">
                          <a:solidFill>
                            <a:schemeClr val="tx1"/>
                          </a:solidFill>
                          <a:latin typeface="Cambria Math"/>
                        </a:rPr>
                        <m:t>𝑠</m:t>
                      </m:r>
                      <m:r>
                        <a:rPr lang="da-DK" i="1" smtClean="0">
                          <a:solidFill>
                            <a:schemeClr val="tx1"/>
                          </a:solidFill>
                          <a:latin typeface="Cambria Math"/>
                        </a:rPr>
                        <m:t>=</m:t>
                      </m:r>
                      <m:rad>
                        <m:radPr>
                          <m:degHide m:val="on"/>
                          <m:ctrlPr>
                            <a:rPr lang="da-DK" i="1">
                              <a:solidFill>
                                <a:schemeClr val="tx1"/>
                              </a:solidFill>
                              <a:latin typeface="Cambria Math" panose="02040503050406030204" pitchFamily="18" charset="0"/>
                            </a:rPr>
                          </m:ctrlPr>
                        </m:radPr>
                        <m:deg/>
                        <m:e>
                          <m:sSup>
                            <m:sSupPr>
                              <m:ctrlPr>
                                <a:rPr lang="da-DK" i="1">
                                  <a:solidFill>
                                    <a:schemeClr val="tx1"/>
                                  </a:solidFill>
                                  <a:latin typeface="Cambria Math" panose="02040503050406030204" pitchFamily="18" charset="0"/>
                                </a:rPr>
                              </m:ctrlPr>
                            </m:sSupPr>
                            <m:e>
                              <m:r>
                                <a:rPr lang="da-DK" i="1">
                                  <a:solidFill>
                                    <a:schemeClr val="tx1"/>
                                  </a:solidFill>
                                  <a:latin typeface="Cambria Math"/>
                                </a:rPr>
                                <m:t>𝑠</m:t>
                              </m:r>
                            </m:e>
                            <m:sup>
                              <m:r>
                                <a:rPr lang="da-DK" i="1">
                                  <a:solidFill>
                                    <a:schemeClr val="tx1"/>
                                  </a:solidFill>
                                  <a:latin typeface="Cambria Math"/>
                                </a:rPr>
                                <m:t>2</m:t>
                              </m:r>
                            </m:sup>
                          </m:sSup>
                        </m:e>
                      </m:rad>
                    </m:oMath>
                  </m:oMathPara>
                </a14:m>
                <a:r>
                  <a:rPr lang="en-GB">
                    <a:solidFill>
                      <a:schemeClr val="tx1"/>
                    </a:solidFill>
                  </a:rPr>
                  <a:t> </a:t>
                </a:r>
                <a:br>
                  <a:rPr lang="da-DK" smtClean="0"/>
                </a:br>
                <a:endParaRPr lang="da-DK" smtClean="0"/>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01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195</a:t>
            </a:fld>
            <a:endParaRPr lang="da-DK"/>
          </a:p>
        </p:txBody>
      </p:sp>
    </p:spTree>
    <p:extLst>
      <p:ext uri="{BB962C8B-B14F-4D97-AF65-F5344CB8AC3E}">
        <p14:creationId xmlns:p14="http://schemas.microsoft.com/office/powerpoint/2010/main" val="15770861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Stikprøvefordeling</a:t>
            </a:r>
            <a:endParaRPr lang="da-DK"/>
          </a:p>
        </p:txBody>
      </p:sp>
      <mc:AlternateContent>
        <mc:Choice Requires="a14">
          <p:sp>
            <p:nvSpPr>
              <p:cNvPr id="3" name="Content Placeholder 2"/>
              <p:cNvSpPr>
                <a:spLocks noGrp="1"/>
              </p:cNvSpPr>
              <p:nvPr>
                <p:ph idx="1"/>
              </p:nvPr>
            </p:nvSpPr>
            <p:spPr/>
            <p:txBody>
              <a:bodyPr/>
              <a:lstStyle/>
              <a:p>
                <a:r>
                  <a:rPr lang="da-DK" smtClean="0"/>
                  <a:t>Normalt udtaler man sig om en population på baggrund af en (1) stikprøve, f.eks. om populationens middelværdi </a:t>
                </a:r>
                <a14:m>
                  <m:oMathPara>
                    <m:oMathParaPr>
                      <m:jc/>
                    </m:oMathParaPr>
                    <m:oMath>
                      <m:r>
                        <a:rPr lang="da-DK" sz="2400" i="1">
                          <a:latin typeface="Cambria Math"/>
                          <a:ea typeface="Cambria Math"/>
                        </a:rPr>
                        <m:t>𝜇</m:t>
                      </m:r>
                    </m:oMath>
                  </m:oMathPara>
                </a14:m>
                <a:r>
                  <a:rPr lang="da-DK" smtClean="0"/>
                  <a:t> ud fra stikprøvens middelværdi </a:t>
                </a:r>
                <a14:m>
                  <m:oMathPara>
                    <m:oMathParaPr>
                      <m:jc/>
                    </m:oMathParaPr>
                    <m:oMath>
                      <m:acc>
                        <m:accPr>
                          <m:chr m:val="̅"/>
                          <m:ctrlPr>
                            <a:rPr lang="da-DK" sz="2400" i="1">
                              <a:latin typeface="Cambria Math" panose="02040503050406030204" pitchFamily="18" charset="0"/>
                            </a:rPr>
                          </m:ctrlPr>
                        </m:accPr>
                        <m:e>
                          <m:r>
                            <a:rPr lang="en-US" sz="2400" i="1">
                              <a:latin typeface="Cambria Math" panose="02040503050406030204" pitchFamily="18" charset="0"/>
                            </a:rPr>
                            <m:t>𝑥</m:t>
                          </m:r>
                        </m:e>
                      </m:acc>
                    </m:oMath>
                  </m:oMathPara>
                </a14:m>
                <a:endParaRPr lang="da-DK" smtClean="0"/>
              </a:p>
              <a:p>
                <a:r>
                  <a:rPr lang="da-DK" smtClean="0"/>
                  <a:t>Stikprøven består af et antal observationer. Antallet kaldes </a:t>
                </a:r>
                <a:r>
                  <a:rPr lang="da-DK" smtClean="0">
                    <a:solidFill>
                      <a:schemeClr val="accent1">
                        <a:lumMod val="75000"/>
                      </a:schemeClr>
                    </a:solidFill>
                  </a:rPr>
                  <a:t>stikprøvestørrelsen</a:t>
                </a:r>
                <a:r>
                  <a:rPr lang="da-DK" smtClean="0"/>
                  <a:t> </a:t>
                </a:r>
                <a:r>
                  <a:rPr lang="da-DK" smtClean="0">
                    <a:solidFill>
                      <a:schemeClr val="accent1">
                        <a:lumMod val="75000"/>
                      </a:schemeClr>
                    </a:solidFill>
                  </a:rPr>
                  <a:t> </a:t>
                </a:r>
              </a:p>
              <a:p>
                <a:r>
                  <a:rPr lang="da-DK" smtClean="0"/>
                  <a:t>Hvis vi lavede endnu en stikprøve ville vi nok få en anden stikprøvemiddelværdi pga. tilfældigheder</a:t>
                </a:r>
                <a:endParaRPr lang="da-DK" smtClean="0"/>
              </a:p>
              <a:p>
                <a:r>
                  <a:rPr lang="da-DK" smtClean="0"/>
                  <a:t>For at lære noget generelt om fordelingen af stikprøvers middelværdi vil vi i det næste se på </a:t>
                </a:r>
                <a:r>
                  <a:rPr lang="da-DK" smtClean="0">
                    <a:solidFill>
                      <a:schemeClr val="accent1">
                        <a:lumMod val="75000"/>
                      </a:schemeClr>
                    </a:solidFill>
                  </a:rPr>
                  <a:t>serier</a:t>
                </a:r>
                <a:r>
                  <a:rPr lang="da-DK" smtClean="0"/>
                  <a:t> af stikprøver</a:t>
                </a:r>
              </a:p>
              <a:p>
                <a:r>
                  <a:rPr lang="da-DK" smtClean="0"/>
                  <a:t>Ved at se på mange stikprøver kan vi erfare, hvordan stikprøve-middelværdien fordeler sig.</a:t>
                </a:r>
                <a:endParaRPr lang="da-DK" smtClean="0"/>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01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196</a:t>
            </a:fld>
            <a:endParaRPr lang="da-DK"/>
          </a:p>
        </p:txBody>
      </p:sp>
    </p:spTree>
    <p:extLst>
      <p:ext uri="{BB962C8B-B14F-4D97-AF65-F5344CB8AC3E}">
        <p14:creationId xmlns:p14="http://schemas.microsoft.com/office/powerpoint/2010/main" val="6475561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Serier af stikprøver</a:t>
            </a:r>
            <a:endParaRPr lang="da-DK"/>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sz="2000" smtClean="0"/>
                  <a:t>Terningkast</a:t>
                </a:r>
                <a:br>
                  <a:rPr lang="da-DK" sz="2000" smtClean="0"/>
                </a:br>
                <a14:m>
                  <m:oMathPara>
                    <m:oMathParaPr>
                      <m:jc/>
                    </m:oMathParaPr>
                    <m:oMath>
                      <m:r>
                        <a:rPr lang="da-DK" sz="2000" i="1" smtClean="0">
                          <a:latin typeface="Cambria Math" panose="02040503050406030204" pitchFamily="18" charset="0"/>
                        </a:rPr>
                        <m:t>𝑋</m:t>
                      </m:r>
                    </m:oMath>
                  </m:oMathPara>
                </a14:m>
                <a:r>
                  <a:rPr lang="da-DK" sz="2000" smtClean="0"/>
                  <a:t>: stokastisk variabel med diskret uniform fordeling </a:t>
                </a:r>
                <a14:m>
                  <m:oMathPara>
                    <m:oMathParaPr>
                      <m:jc/>
                    </m:oMathParaPr>
                    <m:oMath>
                      <m:r>
                        <a:rPr lang="da-DK" sz="2000" b="0" i="1" smtClean="0">
                          <a:latin typeface="Cambria Math"/>
                        </a:rPr>
                        <m:t>𝑈</m:t>
                      </m:r>
                      <m:r>
                        <a:rPr lang="da-DK" sz="2000" b="0" i="1" smtClean="0">
                          <a:latin typeface="Cambria Math"/>
                        </a:rPr>
                        <m:t>(1,6)</m:t>
                      </m:r>
                    </m:oMath>
                  </m:oMathPara>
                </a14:m>
                <a:r>
                  <a:rPr lang="da-DK" sz="2000" smtClean="0"/>
                  <a:t> </a:t>
                </a:r>
              </a:p>
              <a:p>
                <a:r>
                  <a:rPr lang="da-DK" sz="2000" smtClean="0"/>
                  <a:t>Der gælder om </a:t>
                </a:r>
                <a14:m>
                  <m:oMathPara>
                    <m:oMathParaPr>
                      <m:jc/>
                    </m:oMathParaPr>
                    <m:oMath>
                      <m:r>
                        <a:rPr lang="da-DK" sz="2000" b="0" i="1" smtClean="0">
                          <a:latin typeface="Cambria Math"/>
                        </a:rPr>
                        <m:t>𝑈</m:t>
                      </m:r>
                      <m:r>
                        <a:rPr lang="da-DK" sz="2000" b="0" i="1" smtClean="0">
                          <a:latin typeface="Cambria Math"/>
                        </a:rPr>
                        <m:t>(</m:t>
                      </m:r>
                      <m:r>
                        <a:rPr lang="da-DK" sz="2000" b="0" i="1" smtClean="0">
                          <a:latin typeface="Cambria Math"/>
                        </a:rPr>
                        <m:t>𝑎</m:t>
                      </m:r>
                      <m:r>
                        <a:rPr lang="da-DK" sz="2000" b="0" i="1" smtClean="0">
                          <a:latin typeface="Cambria Math"/>
                        </a:rPr>
                        <m:t>,</m:t>
                      </m:r>
                      <m:r>
                        <a:rPr lang="da-DK" sz="2000" b="0" i="1" smtClean="0">
                          <a:latin typeface="Cambria Math"/>
                        </a:rPr>
                        <m:t>𝑏</m:t>
                      </m:r>
                      <m:r>
                        <a:rPr lang="da-DK" sz="2000" b="0" i="1" smtClean="0">
                          <a:latin typeface="Cambria Math"/>
                        </a:rPr>
                        <m:t>)</m:t>
                      </m:r>
                    </m:oMath>
                  </m:oMathPara>
                </a14:m>
                <a:r>
                  <a:rPr lang="da-DK" sz="2000" smtClean="0"/>
                  <a:t>:</a:t>
                </a:r>
                <a:br>
                  <a:rPr lang="da-DK" sz="2000" smtClean="0"/>
                </a:br>
                <a:r>
                  <a:rPr lang="da-DK" sz="2000" smtClean="0"/>
                  <a:t>	</a:t>
                </a:r>
                <a14:m>
                  <m:oMathPara>
                    <m:oMathParaPr>
                      <m:jc/>
                    </m:oMathParaPr>
                    <m:oMath>
                      <m:r>
                        <a:rPr lang="da-DK" sz="2000" i="1" smtClean="0">
                          <a:latin typeface="Cambria Math"/>
                          <a:ea typeface="Cambria Math"/>
                        </a:rPr>
                        <m:t>𝜇</m:t>
                      </m:r>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𝑎</m:t>
                          </m:r>
                          <m:r>
                            <a:rPr lang="da-DK" sz="2000" b="0" i="1" smtClean="0">
                              <a:latin typeface="Cambria Math"/>
                              <a:ea typeface="Cambria Math"/>
                            </a:rPr>
                            <m:t>+</m:t>
                          </m:r>
                          <m:r>
                            <a:rPr lang="da-DK" sz="2000" b="0" i="1" smtClean="0">
                              <a:latin typeface="Cambria Math"/>
                              <a:ea typeface="Cambria Math"/>
                            </a:rPr>
                            <m:t>𝑏</m:t>
                          </m:r>
                        </m:num>
                        <m:den>
                          <m:r>
                            <a:rPr lang="da-DK" sz="2000" b="0" i="1" smtClean="0">
                              <a:latin typeface="Cambria Math"/>
                              <a:ea typeface="Cambria Math"/>
                            </a:rPr>
                            <m:t>2</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1+6</m:t>
                          </m:r>
                        </m:num>
                        <m:den>
                          <m:r>
                            <a:rPr lang="da-DK" sz="2000" b="0" i="1" smtClean="0">
                              <a:latin typeface="Cambria Math"/>
                              <a:ea typeface="Cambria Math"/>
                            </a:rPr>
                            <m:t>2</m:t>
                          </m:r>
                        </m:den>
                      </m:f>
                      <m:r>
                        <a:rPr lang="da-DK" sz="2000" b="0" i="1" smtClean="0">
                          <a:latin typeface="Cambria Math"/>
                          <a:ea typeface="Cambria Math"/>
                        </a:rPr>
                        <m:t>=3.5</m:t>
                      </m:r>
                    </m:oMath>
                  </m:oMathPara>
                </a14:m>
                <a:r>
                  <a:rPr lang="da-DK" sz="2000" smtClean="0"/>
                  <a:t> </a:t>
                </a:r>
                <a:br>
                  <a:rPr lang="da-DK" sz="2000" smtClean="0"/>
                </a:br>
                <a:r>
                  <a:rPr lang="da-DK" sz="2000" smtClean="0"/>
                  <a:t>	</a:t>
                </a:r>
                <a14:m>
                  <m:oMathPara>
                    <m:oMathParaPr>
                      <m:jc/>
                    </m:oMathParaPr>
                    <m:oMath>
                      <m:r>
                        <a:rPr lang="da-DK" sz="2000" i="1" smtClean="0">
                          <a:latin typeface="Cambria Math"/>
                          <a:ea typeface="Cambria Math"/>
                        </a:rPr>
                        <m:t>𝜎</m:t>
                      </m:r>
                      <m:r>
                        <a:rPr lang="da-DK" sz="2000" b="0" i="1" smtClean="0">
                          <a:latin typeface="Cambria Math"/>
                          <a:ea typeface="Cambria Math"/>
                        </a:rPr>
                        <m:t>=</m:t>
                      </m:r>
                      <m:rad>
                        <m:radPr>
                          <m:degHide m:val="on"/>
                          <m:ctrlPr>
                            <a:rPr lang="da-DK" sz="2000" b="0" i="1" smtClean="0">
                              <a:latin typeface="Cambria Math" panose="02040503050406030204" pitchFamily="18" charset="0"/>
                              <a:ea typeface="Cambria Math"/>
                            </a:rPr>
                          </m:ctrlPr>
                        </m:radPr>
                        <m:deg/>
                        <m:e>
                          <m:f>
                            <m:fPr>
                              <m:type m:val="bar"/>
                              <m:ctrlPr>
                                <a:rPr lang="da-DK" sz="2000" i="1">
                                  <a:latin typeface="Cambria Math" panose="02040503050406030204" pitchFamily="18" charset="0"/>
                                  <a:ea typeface="Cambria Math"/>
                                </a:rPr>
                              </m:ctrlPr>
                            </m:fPr>
                            <m:num>
                              <m:sSup>
                                <m:sSupPr>
                                  <m:ctrlPr>
                                    <a:rPr lang="da-DK" sz="2000" b="0" i="1" smtClean="0">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𝑏</m:t>
                                      </m:r>
                                      <m:r>
                                        <a:rPr lang="da-DK" sz="2000" i="1">
                                          <a:latin typeface="Cambria Math"/>
                                          <a:ea typeface="Cambria Math"/>
                                        </a:rPr>
                                        <m:t>−</m:t>
                                      </m:r>
                                      <m:r>
                                        <a:rPr lang="da-DK" sz="2000" i="1">
                                          <a:latin typeface="Cambria Math"/>
                                          <a:ea typeface="Cambria Math"/>
                                        </a:rPr>
                                        <m:t>𝑎</m:t>
                                      </m:r>
                                      <m:r>
                                        <a:rPr lang="da-DK" sz="2000" i="1">
                                          <a:latin typeface="Cambria Math"/>
                                          <a:ea typeface="Cambria Math"/>
                                        </a:rPr>
                                        <m:t>+1</m:t>
                                      </m:r>
                                    </m:e>
                                  </m:d>
                                </m:e>
                                <m:sup>
                                  <m:r>
                                    <a:rPr lang="da-DK" sz="2000" b="0" i="1" smtClean="0">
                                      <a:latin typeface="Cambria Math"/>
                                      <a:ea typeface="Cambria Math"/>
                                    </a:rPr>
                                    <m:t>2</m:t>
                                  </m:r>
                                </m:sup>
                              </m:sSup>
                              <m:r>
                                <a:rPr lang="da-DK" sz="2000" b="0" i="1" smtClean="0">
                                  <a:latin typeface="Cambria Math"/>
                                  <a:ea typeface="Cambria Math"/>
                                </a:rPr>
                                <m:t>−1</m:t>
                              </m:r>
                            </m:num>
                            <m:den>
                              <m:r>
                                <a:rPr lang="da-DK" sz="2000" b="0" i="1" smtClean="0">
                                  <a:latin typeface="Cambria Math"/>
                                  <a:ea typeface="Cambria Math"/>
                                </a:rPr>
                                <m:t>12</m:t>
                              </m:r>
                            </m:den>
                          </m:f>
                        </m:e>
                      </m:rad>
                      <m:r>
                        <a:rPr lang="da-DK" sz="2000" b="0" i="1" smtClean="0">
                          <a:latin typeface="Cambria Math"/>
                          <a:ea typeface="Cambria Math"/>
                        </a:rPr>
                        <m:t>=</m:t>
                      </m:r>
                      <m:rad>
                        <m:radPr>
                          <m:degHide m:val="on"/>
                          <m:ctrlPr>
                            <a:rPr lang="da-DK" sz="2000" i="1">
                              <a:latin typeface="Cambria Math" panose="02040503050406030204" pitchFamily="18" charset="0"/>
                              <a:ea typeface="Cambria Math"/>
                            </a:rPr>
                          </m:ctrlPr>
                        </m:radPr>
                        <m:deg/>
                        <m:e>
                          <m:f>
                            <m:fPr>
                              <m:type m:val="bar"/>
                              <m:ctrlPr>
                                <a:rPr lang="da-DK" sz="2000" i="1">
                                  <a:latin typeface="Cambria Math" panose="02040503050406030204" pitchFamily="18" charset="0"/>
                                  <a:ea typeface="Cambria Math"/>
                                </a:rPr>
                              </m:ctrlPr>
                            </m:fPr>
                            <m:num>
                              <m:sSup>
                                <m:sSupPr>
                                  <m:ctrlPr>
                                    <a:rPr lang="da-DK" sz="2000" i="1">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r>
                                        <a:rPr lang="da-DK" sz="2000" b="0" i="1" smtClean="0">
                                          <a:latin typeface="Cambria Math"/>
                                          <a:ea typeface="Cambria Math"/>
                                        </a:rPr>
                                        <m:t>6</m:t>
                                      </m:r>
                                      <m:r>
                                        <a:rPr lang="da-DK" sz="2000" i="1">
                                          <a:latin typeface="Cambria Math"/>
                                          <a:ea typeface="Cambria Math"/>
                                        </a:rPr>
                                        <m:t>−</m:t>
                                      </m:r>
                                      <m:r>
                                        <a:rPr lang="da-DK" sz="2000" b="0" i="1" smtClean="0">
                                          <a:latin typeface="Cambria Math"/>
                                          <a:ea typeface="Cambria Math"/>
                                        </a:rPr>
                                        <m:t>1</m:t>
                                      </m:r>
                                      <m:r>
                                        <a:rPr lang="da-DK" sz="2000" i="1">
                                          <a:latin typeface="Cambria Math"/>
                                          <a:ea typeface="Cambria Math"/>
                                        </a:rPr>
                                        <m:t>+1</m:t>
                                      </m:r>
                                    </m:e>
                                  </m:d>
                                </m:e>
                                <m:sup>
                                  <m:r>
                                    <a:rPr lang="da-DK" sz="2000" i="1">
                                      <a:latin typeface="Cambria Math"/>
                                      <a:ea typeface="Cambria Math"/>
                                    </a:rPr>
                                    <m:t>2</m:t>
                                  </m:r>
                                </m:sup>
                              </m:sSup>
                              <m:r>
                                <a:rPr lang="da-DK" sz="2000" i="1">
                                  <a:latin typeface="Cambria Math"/>
                                  <a:ea typeface="Cambria Math"/>
                                </a:rPr>
                                <m:t>−1</m:t>
                              </m:r>
                            </m:num>
                            <m:den>
                              <m:r>
                                <a:rPr lang="da-DK" sz="2000" i="1">
                                  <a:latin typeface="Cambria Math"/>
                                  <a:ea typeface="Cambria Math"/>
                                </a:rPr>
                                <m:t>12</m:t>
                              </m:r>
                            </m:den>
                          </m:f>
                        </m:e>
                      </m:rad>
                      <m:r>
                        <a:rPr lang="da-DK" sz="2000" b="0" i="1" smtClean="0">
                          <a:latin typeface="Cambria Math"/>
                          <a:ea typeface="Cambria Math"/>
                        </a:rPr>
                        <m:t>=</m:t>
                      </m:r>
                      <m:rad>
                        <m:radPr>
                          <m:degHide m:val="on"/>
                          <m:ctrlPr>
                            <a:rPr lang="da-DK" sz="2000" i="1">
                              <a:latin typeface="Cambria Math" panose="02040503050406030204" pitchFamily="18" charset="0"/>
                              <a:ea typeface="Cambria Math"/>
                            </a:rPr>
                          </m:ctrlPr>
                        </m:radPr>
                        <m:deg/>
                        <m:e>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35</m:t>
                              </m:r>
                            </m:num>
                            <m:den>
                              <m:r>
                                <a:rPr lang="da-DK" sz="2000" i="1">
                                  <a:latin typeface="Cambria Math"/>
                                  <a:ea typeface="Cambria Math"/>
                                </a:rPr>
                                <m:t>12</m:t>
                              </m:r>
                            </m:den>
                          </m:f>
                        </m:e>
                      </m:rad>
                      <m:r>
                        <a:rPr lang="da-DK" sz="2000" b="0" i="1" smtClean="0">
                          <a:latin typeface="Cambria Math"/>
                          <a:ea typeface="Cambria Math"/>
                        </a:rPr>
                        <m:t>=1.708</m:t>
                      </m:r>
                    </m:oMath>
                  </m:oMathPara>
                </a14:m>
                <a:r>
                  <a:rPr lang="da-DK" sz="2000" smtClean="0"/>
                  <a:t> </a:t>
                </a:r>
              </a:p>
              <a:p>
                <a:r>
                  <a:rPr lang="da-DK" sz="2000" smtClean="0"/>
                  <a:t>Vi laver 100 tilfældige stikprøver, hver med en stikprøvestørrelse på 4</a:t>
                </a:r>
              </a:p>
              <a:p>
                <a:r>
                  <a:rPr lang="da-DK" sz="2000" smtClean="0"/>
                  <a:t>Hver stikprøve består af 4 terningkast, og vi beregner stikprøve-middelværdi </a:t>
                </a:r>
                <a14:m>
                  <m:oMathPara>
                    <m:oMathParaPr>
                      <m:jc/>
                    </m:oMathParaPr>
                    <m:oMath>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smtClean="0"/>
                  <a:t> for hver stikprøve (gennemsnitligt antal øjne i de 4 kast)</a:t>
                </a:r>
              </a:p>
              <a:p>
                <a:r>
                  <a:rPr lang="da-DK" sz="2000" smtClean="0"/>
                  <a:t>Derved får vi 100 værdier af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smtClean="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e>
                        <m:sub>
                          <m:r>
                            <a:rPr lang="da-DK" sz="2000" i="1">
                              <a:latin typeface="Cambria Math"/>
                            </a:rPr>
                            <m:t>1</m:t>
                          </m:r>
                        </m:sub>
                      </m:sSub>
                      <m:r>
                        <a:rPr lang="da-DK" sz="2000" i="1">
                          <a:latin typeface="Cambria Math"/>
                        </a:rPr>
                        <m:t>,</m:t>
                      </m:r>
                    </m:oMath>
                  </m:oMathPara>
                </a14:m>
                <a:r>
                  <a:rPr lang="da-DK" sz="200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e>
                        <m:sub>
                          <m:r>
                            <a:rPr lang="da-DK" sz="2000" b="0" i="1" smtClean="0">
                              <a:latin typeface="Cambria Math"/>
                            </a:rPr>
                            <m:t>2</m:t>
                          </m:r>
                        </m:sub>
                      </m:sSub>
                      <m:r>
                        <a:rPr lang="da-DK" sz="2000" i="1">
                          <a:latin typeface="Cambria Math"/>
                        </a:rPr>
                        <m:t>, </m:t>
                      </m:r>
                      <m:r>
                        <a:rPr lang="da-DK" sz="2000" b="0" i="1" smtClean="0">
                          <a:latin typeface="Cambria Math"/>
                        </a:rPr>
                        <m:t>…, </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e>
                        <m:sub>
                          <m:r>
                            <a:rPr lang="da-DK" sz="2000" i="1">
                              <a:latin typeface="Cambria Math"/>
                            </a:rPr>
                            <m:t>1</m:t>
                          </m:r>
                          <m:r>
                            <a:rPr lang="da-DK" sz="2000" b="0" i="1" smtClean="0">
                              <a:latin typeface="Cambria Math"/>
                            </a:rPr>
                            <m:t>00</m:t>
                          </m:r>
                        </m:sub>
                      </m:sSub>
                    </m:oMath>
                  </m:oMathPara>
                </a14:m>
                <a:endParaRPr lang="da-DK" sz="2000" smtClean="0"/>
              </a:p>
              <a:p>
                <a:r>
                  <a:rPr lang="da-DK" sz="2000" smtClean="0"/>
                  <a:t>Vi opfatter værdierne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smtClean="0"/>
                  <a:t> som kommende fra en stokastiske variabel, vi kalder </a:t>
                </a:r>
                <a14:m>
                  <m:oMathPara>
                    <m:oMathParaPr>
                      <m:jc/>
                    </m:oMathParaPr>
                    <m:oMath>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𝑋</m:t>
                          </m:r>
                        </m:e>
                      </m:acc>
                    </m:oMath>
                  </m:oMathPara>
                </a14:m>
                <a:r>
                  <a:rPr lang="da-DK" sz="2000" smtClean="0"/>
                  <a:t>. Det viser sig, at middelværdi og standardafvigelse for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𝑋</m:t>
                          </m:r>
                        </m:e>
                      </m:acc>
                    </m:oMath>
                  </m:oMathPara>
                </a14:m>
                <a:r>
                  <a:rPr lang="da-DK" sz="2000" smtClean="0"/>
                  <a:t> er:</a:t>
                </a:r>
              </a:p>
              <a:p>
                <a:pPr marL="0" indent="0">
                  <a:buNone/>
                </a:pPr>
                <a:r>
                  <a:rPr lang="da-DK" sz="2000" smtClean="0"/>
                  <a:t>	</a:t>
                </a:r>
                <a14:m>
                  <m:oMathPara>
                    <m:oMathParaPr>
                      <m:jc/>
                    </m:oMathParaPr>
                    <m:oMath>
                      <m:sSub>
                        <m:sSubPr>
                          <m:ctrlPr>
                            <a:rPr lang="da-DK" sz="2000" i="1" smtClean="0">
                              <a:latin typeface="Cambria Math" panose="02040503050406030204" pitchFamily="18" charset="0"/>
                            </a:rPr>
                          </m:ctrlPr>
                        </m:sSubPr>
                        <m:e>
                          <m:r>
                            <a:rPr lang="da-DK" sz="2000" i="1" smtClean="0">
                              <a:latin typeface="Cambria Math"/>
                              <a:ea typeface="Cambria Math"/>
                            </a:rPr>
                            <m:t>𝜇</m:t>
                          </m:r>
                        </m:e>
                        <m:sub>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𝑋</m:t>
                              </m:r>
                            </m:e>
                          </m:acc>
                        </m:sub>
                      </m:sSub>
                      <m:r>
                        <a:rPr lang="da-DK" sz="2000" b="0" i="1" smtClean="0">
                          <a:latin typeface="Cambria Math"/>
                        </a:rPr>
                        <m:t>=</m:t>
                      </m:r>
                      <m:r>
                        <a:rPr lang="da-DK" sz="2000" b="0" i="1" smtClean="0">
                          <a:latin typeface="Cambria Math"/>
                        </a:rPr>
                        <m:t>𝐸</m:t>
                      </m:r>
                      <m:d>
                        <m:dPr>
                          <m:begChr m:val="("/>
                          <m:sepChr m:val="|"/>
                          <m:endChr m:val=")"/>
                          <m:grow m:val="on"/>
                          <m:shp m:val="centered"/>
                          <m:ctrlPr>
                            <a:rPr lang="da-DK" sz="2000" b="0" i="1" smtClean="0">
                              <a:latin typeface="Cambria Math" panose="02040503050406030204" pitchFamily="18" charset="0"/>
                            </a:rPr>
                          </m:ctrlPr>
                        </m:dPr>
                        <m:e>
                          <m:acc>
                            <m:accPr>
                              <m:chr m:val="̅"/>
                              <m:ctrlPr>
                                <a:rPr lang="da-DK" sz="2000" b="0" i="1" smtClean="0">
                                  <a:latin typeface="Cambria Math" panose="02040503050406030204" pitchFamily="18" charset="0"/>
                                </a:rPr>
                              </m:ctrlPr>
                            </m:accPr>
                            <m:e>
                              <m:r>
                                <a:rPr lang="en-US" sz="2000" b="0" i="1" smtClean="0">
                                  <a:latin typeface="Cambria Math" panose="02040503050406030204" pitchFamily="18" charset="0"/>
                                </a:rPr>
                                <m:t>𝑋</m:t>
                              </m:r>
                            </m:e>
                          </m:acc>
                        </m:e>
                      </m:d>
                      <m:r>
                        <a:rPr lang="da-DK" sz="2000" b="0" i="1" smtClean="0">
                          <a:latin typeface="Cambria Math"/>
                        </a:rPr>
                        <m:t>=</m:t>
                      </m:r>
                      <m:r>
                        <a:rPr lang="da-DK" sz="2000" b="0" i="1" smtClean="0">
                          <a:latin typeface="Cambria Math"/>
                        </a:rPr>
                        <m:t>𝐸</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𝑋</m:t>
                          </m:r>
                        </m:e>
                      </m:d>
                      <m:r>
                        <a:rPr lang="da-DK" sz="2000" b="0" i="1" smtClean="0">
                          <a:latin typeface="Cambria Math"/>
                        </a:rPr>
                        <m:t>=</m:t>
                      </m:r>
                      <m:r>
                        <a:rPr lang="da-DK" sz="2000" b="0" i="1" smtClean="0">
                          <a:latin typeface="Cambria Math"/>
                          <a:ea typeface="Cambria Math"/>
                        </a:rPr>
                        <m:t>𝜇</m:t>
                      </m:r>
                      <m:r>
                        <a:rPr lang="da-DK" sz="2000" b="0" i="1" smtClean="0">
                          <a:latin typeface="Cambria Math"/>
                          <a:ea typeface="Cambria Math"/>
                        </a:rPr>
                        <m:t>=3.5</m:t>
                      </m:r>
                    </m:oMath>
                  </m:oMathPara>
                </a14:m>
                <a:endParaRPr lang="da-DK" sz="2000" smtClean="0"/>
              </a:p>
              <a:p>
                <a:pPr marL="0" indent="0">
                  <a:buNone/>
                </a:pPr>
                <a:r>
                  <a:rPr lang="da-DK" sz="2000" smtClean="0"/>
                  <a:t>	</a:t>
                </a:r>
                <a14:m>
                  <m:oMathPara>
                    <m:oMathParaPr>
                      <m:jc/>
                    </m:oMathParaPr>
                    <m:oMath>
                      <m:sSub>
                        <m:sSubPr>
                          <m:ctrlPr>
                            <a:rPr lang="da-DK" sz="2000" i="1" smtClean="0">
                              <a:latin typeface="Cambria Math" panose="02040503050406030204" pitchFamily="18" charset="0"/>
                            </a:rPr>
                          </m:ctrlPr>
                        </m:sSubPr>
                        <m:e>
                          <m:r>
                            <a:rPr lang="da-DK" sz="2000" i="1" smtClean="0">
                              <a:latin typeface="Cambria Math"/>
                              <a:ea typeface="Cambria Math"/>
                            </a:rPr>
                            <m:t>𝜎</m:t>
                          </m:r>
                        </m:e>
                        <m:sub>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𝑋</m:t>
                              </m:r>
                            </m:e>
                          </m:acc>
                        </m:sub>
                      </m:sSub>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ea typeface="Cambria Math"/>
                            </a:rPr>
                            <m:t>𝜎</m:t>
                          </m:r>
                        </m:num>
                        <m:den>
                          <m:rad>
                            <m:radPr>
                              <m:degHide m:val="on"/>
                              <m:ctrlPr>
                                <a:rPr lang="da-DK" sz="2000" b="0" i="1" smtClean="0">
                                  <a:latin typeface="Cambria Math" panose="02040503050406030204" pitchFamily="18" charset="0"/>
                                </a:rPr>
                              </m:ctrlPr>
                            </m:radPr>
                            <m:deg/>
                            <m:e>
                              <m:r>
                                <a:rPr lang="da-DK" sz="2000" b="0" i="1" smtClean="0">
                                  <a:latin typeface="Cambria Math"/>
                                </a:rPr>
                                <m:t>𝑛</m:t>
                              </m:r>
                            </m:e>
                          </m:rad>
                        </m:den>
                      </m:f>
                      <m:r>
                        <a:rPr lang="da-DK" sz="2000" b="0" i="1" smtClean="0">
                          <a:latin typeface="Cambria Math"/>
                        </a:rPr>
                        <m:t>=</m:t>
                      </m:r>
                      <m:f>
                        <m:fPr>
                          <m:type m:val="bar"/>
                          <m:ctrlPr>
                            <a:rPr lang="da-DK" sz="2000" i="1">
                              <a:latin typeface="Cambria Math" panose="02040503050406030204" pitchFamily="18" charset="0"/>
                            </a:rPr>
                          </m:ctrlPr>
                        </m:fPr>
                        <m:num>
                          <m:r>
                            <a:rPr lang="da-DK" sz="2000" b="0" i="1" smtClean="0">
                              <a:latin typeface="Cambria Math"/>
                              <a:ea typeface="Cambria Math"/>
                            </a:rPr>
                            <m:t>1.708</m:t>
                          </m:r>
                        </m:num>
                        <m:den>
                          <m:rad>
                            <m:radPr>
                              <m:degHide m:val="on"/>
                              <m:ctrlPr>
                                <a:rPr lang="da-DK" sz="2000" i="1" smtClean="0">
                                  <a:latin typeface="Cambria Math" panose="02040503050406030204" pitchFamily="18" charset="0"/>
                                </a:rPr>
                              </m:ctrlPr>
                            </m:radPr>
                            <m:deg/>
                            <m:e>
                              <m:r>
                                <a:rPr lang="da-DK" sz="2000" b="0" i="1" smtClean="0">
                                  <a:latin typeface="Cambria Math"/>
                                </a:rPr>
                                <m:t>4</m:t>
                              </m:r>
                            </m:e>
                          </m:rad>
                        </m:den>
                      </m:f>
                      <m:r>
                        <a:rPr lang="da-DK" sz="2000" b="0" i="1" smtClean="0">
                          <a:latin typeface="Cambria Math"/>
                        </a:rPr>
                        <m:t>=0.854</m:t>
                      </m:r>
                    </m:oMath>
                  </m:oMathPara>
                </a14:m>
                <a:endParaRPr lang="da-DK" sz="2000" smtClean="0"/>
              </a:p>
              <a:p>
                <a:r>
                  <a:rPr lang="da-DK" sz="2000" smtClean="0"/>
                  <a:t>Diskutér med sidemanden: Er det intuitivt at </a:t>
                </a:r>
                <a14:m>
                  <m:oMathPara>
                    <m:oMathParaPr>
                      <m:jc/>
                    </m:oMathParaPr>
                    <m:oMath>
                      <m:sSub>
                        <m:sSubPr>
                          <m:ctrlPr>
                            <a:rPr lang="da-DK" sz="2000" i="1">
                              <a:latin typeface="Cambria Math" panose="02040503050406030204" pitchFamily="18" charset="0"/>
                            </a:rPr>
                          </m:ctrlPr>
                        </m:sSubPr>
                        <m:e>
                          <m:r>
                            <a:rPr lang="da-DK" sz="2000" i="1">
                              <a:latin typeface="Cambria Math"/>
                              <a:ea typeface="Cambria Math"/>
                            </a:rPr>
                            <m:t>𝜇</m:t>
                          </m:r>
                        </m:e>
                        <m:sub>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𝑋</m:t>
                              </m:r>
                            </m:e>
                          </m:acc>
                        </m:sub>
                      </m:sSub>
                      <m:r>
                        <a:rPr lang="da-DK" sz="2000" i="1">
                          <a:latin typeface="Cambria Math"/>
                        </a:rPr>
                        <m:t>=</m:t>
                      </m:r>
                      <m:r>
                        <a:rPr lang="da-DK" sz="2000" i="1">
                          <a:latin typeface="Cambria Math"/>
                          <a:ea typeface="Cambria Math"/>
                        </a:rPr>
                        <m:t>𝜇</m:t>
                      </m:r>
                    </m:oMath>
                  </m:oMathPara>
                </a14:m>
                <a:r>
                  <a:rPr lang="da-DK" sz="2000" smtClean="0"/>
                  <a:t> men </a:t>
                </a:r>
                <a14:m>
                  <m:oMathPara>
                    <m:oMathParaPr>
                      <m:jc/>
                    </m:oMathParaPr>
                    <m:oMath>
                      <m:sSub>
                        <m:sSubPr>
                          <m:ctrlPr>
                            <a:rPr lang="da-DK" sz="2000" i="1">
                              <a:latin typeface="Cambria Math" panose="02040503050406030204" pitchFamily="18" charset="0"/>
                            </a:rPr>
                          </m:ctrlPr>
                        </m:sSubPr>
                        <m:e>
                          <m:r>
                            <a:rPr lang="da-DK" sz="2000" i="1">
                              <a:latin typeface="Cambria Math"/>
                              <a:ea typeface="Cambria Math"/>
                            </a:rPr>
                            <m:t>𝜎</m:t>
                          </m:r>
                        </m:e>
                        <m:sub>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𝑋</m:t>
                              </m:r>
                            </m:e>
                          </m:acc>
                        </m:sub>
                      </m:sSub>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ea typeface="Cambria Math"/>
                            </a:rPr>
                            <m:t>𝜎</m:t>
                          </m:r>
                        </m:num>
                        <m:den>
                          <m:rad>
                            <m:radPr>
                              <m:degHide m:val="on"/>
                              <m:ctrlPr>
                                <a:rPr lang="da-DK" sz="2000" i="1">
                                  <a:latin typeface="Cambria Math" panose="02040503050406030204" pitchFamily="18" charset="0"/>
                                </a:rPr>
                              </m:ctrlPr>
                            </m:radPr>
                            <m:deg/>
                            <m:e>
                              <m:r>
                                <a:rPr lang="da-DK" sz="2000" i="1">
                                  <a:latin typeface="Cambria Math"/>
                                </a:rPr>
                                <m:t>𝑛</m:t>
                              </m:r>
                            </m:e>
                          </m:rad>
                        </m:den>
                      </m:f>
                      <m:r>
                        <a:rPr lang="da-DK" sz="2000" i="1" smtClean="0">
                          <a:latin typeface="Cambria Math"/>
                          <a:ea typeface="Cambria Math"/>
                        </a:rPr>
                        <m:t>≤</m:t>
                      </m:r>
                      <m:r>
                        <a:rPr lang="da-DK" sz="2000" i="1" smtClean="0">
                          <a:latin typeface="Cambria Math"/>
                          <a:ea typeface="Cambria Math"/>
                        </a:rPr>
                        <m:t>𝜎</m:t>
                      </m:r>
                    </m:oMath>
                  </m:oMathPara>
                </a14:m>
                <a:r>
                  <a:rPr lang="da-DK" sz="2000"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651" t="-651" r="-941" b="-97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197</a:t>
            </a:fld>
            <a:endParaRPr lang="da-DK"/>
          </a:p>
        </p:txBody>
      </p:sp>
      <p:pic>
        <p:nvPicPr>
          <p:cNvPr id="8194" name="Picture 2" descr="http://www.kelz0r.dk/magic/images/snydeterningsort.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8344" y="836712"/>
            <a:ext cx="1123950" cy="108585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739376" y="2060848"/>
            <a:ext cx="2133600" cy="917263"/>
            <a:chOff x="6658694" y="2060848"/>
            <a:chExt cx="2133600" cy="917263"/>
          </a:xfrm>
        </p:grpSpPr>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t="-1" b="71704"/>
            <a:stretch>
              <a:fillRect/>
            </a:stretch>
          </p:blipFill>
          <p:spPr bwMode="auto">
            <a:xfrm>
              <a:off x="6658694" y="2060848"/>
              <a:ext cx="2133600" cy="442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t="68938"/>
            <a:stretch>
              <a:fillRect/>
            </a:stretch>
          </p:blipFill>
          <p:spPr bwMode="auto">
            <a:xfrm>
              <a:off x="6658694" y="2492896"/>
              <a:ext cx="2133600" cy="485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857996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nodeType="clickPar">
                      <p:stCondLst>
                        <p:cond delay="indefinite"/>
                        <p:cond evt="onBegin" delay="0">
                          <p:tn val="32"/>
                        </p:cond>
                      </p:stCondLst>
                      <p:childTnLst>
                        <p:par>
                          <p:cTn id="34" fill="hold">
                            <p:stCondLst>
                              <p:cond delay="0"/>
                            </p:stCondLst>
                            <p:childTnLst>
                              <p:par>
                                <p:cTn id="35" presetID="1" presetClass="entr" presetSubtype="0" dur="1"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nodeType="clickPar">
                      <p:stCondLst>
                        <p:cond delay="indefinite"/>
                        <p:cond evt="onBegin" delay="0">
                          <p:tn val="36"/>
                        </p:cond>
                      </p:stCondLst>
                      <p:childTnLst>
                        <p:par>
                          <p:cTn id="38" fill="hold">
                            <p:stCondLst>
                              <p:cond delay="0"/>
                            </p:stCondLst>
                            <p:childTnLst>
                              <p:par>
                                <p:cTn id="39" presetID="1" presetClass="entr" presetSubtype="0" dur="1"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z="3200" smtClean="0"/>
              <a:t>Stikprøvefordeling for middelværdi af stikprøver</a:t>
            </a:r>
            <a:endParaRPr lang="da-DK" sz="3200"/>
          </a:p>
        </p:txBody>
      </p:sp>
      <p:sp>
        <p:nvSpPr>
          <p:cNvPr id="3" name="Content Placeholder 2"/>
          <p:cNvSpPr>
            <a:spLocks noGrp="1"/>
          </p:cNvSpPr>
          <p:nvPr>
            <p:ph idx="1"/>
          </p:nvPr>
        </p:nvSpPr>
        <p:spPr>
          <a:xfrm>
            <a:off x="179512" y="1052736"/>
            <a:ext cx="8856986" cy="5688632"/>
          </a:xfrm>
        </p:spPr>
        <p:txBody>
          <a:bodyPr/>
          <a:lstStyle/>
          <a:p>
            <a:r>
              <a:rPr lang="da-DK" sz="2000" smtClean="0"/>
              <a:t>Fordelingen af stikprøvemiddelværdien afhænger af stikprøvestørrelsen (her N):</a:t>
            </a:r>
            <a:br>
              <a:rPr lang="da-DK" sz="2000" smtClean="0"/>
            </a:br>
            <a:br>
              <a:rPr lang="da-DK" sz="2000" smtClean="0"/>
            </a:br>
            <a:br>
              <a:rPr lang="da-DK" sz="2000" smtClean="0"/>
            </a:br>
            <a:br>
              <a:rPr lang="da-DK" sz="2000" smtClean="0"/>
            </a:br>
            <a:br>
              <a:rPr lang="da-DK" sz="2000" smtClean="0"/>
            </a:br>
            <a:br>
              <a:rPr lang="da-DK" sz="2000" smtClean="0"/>
            </a:br>
            <a:br>
              <a:rPr lang="da-DK" sz="2000" smtClean="0"/>
            </a:br>
            <a:endParaRPr lang="da-DK" sz="2000" smtClean="0"/>
          </a:p>
          <a:p>
            <a:r>
              <a:rPr lang="da-DK" sz="2000" smtClean="0"/>
              <a:t>Uanset </a:t>
            </a:r>
            <a:r>
              <a:rPr lang="da-DK" sz="2000" smtClean="0">
                <a:solidFill>
                  <a:schemeClr val="tx2"/>
                </a:solidFill>
              </a:rPr>
              <a:t>populations-</a:t>
            </a:r>
            <a:br>
              <a:rPr lang="da-DK" sz="2000" smtClean="0">
                <a:solidFill>
                  <a:schemeClr val="tx2"/>
                </a:solidFill>
              </a:rPr>
            </a:br>
            <a:r>
              <a:rPr lang="da-DK" sz="2000" smtClean="0">
                <a:solidFill>
                  <a:schemeClr val="tx2"/>
                </a:solidFill>
              </a:rPr>
              <a:t>fordelingen</a:t>
            </a:r>
            <a:r>
              <a:rPr lang="da-DK" sz="2000"/>
              <a:t> </a:t>
            </a:r>
            <a:r>
              <a:rPr lang="da-DK" sz="2000" smtClean="0"/>
              <a:t>kommer </a:t>
            </a:r>
            <a:r>
              <a:rPr lang="da-DK" sz="2000" smtClean="0">
                <a:solidFill>
                  <a:schemeClr val="tx2"/>
                </a:solidFill>
              </a:rPr>
              <a:t>stik-</a:t>
            </a:r>
            <a:br>
              <a:rPr lang="da-DK" sz="2000" smtClean="0">
                <a:solidFill>
                  <a:schemeClr val="tx2"/>
                </a:solidFill>
              </a:rPr>
            </a:br>
            <a:r>
              <a:rPr lang="da-DK" sz="2000" smtClean="0">
                <a:solidFill>
                  <a:schemeClr val="tx2"/>
                </a:solidFill>
              </a:rPr>
              <a:t>prøvefordelingen</a:t>
            </a:r>
            <a:r>
              <a:rPr lang="da-DK" sz="2000" smtClean="0"/>
              <a:t> til at </a:t>
            </a:r>
            <a:br>
              <a:rPr lang="da-DK" sz="2000" smtClean="0"/>
            </a:br>
            <a:r>
              <a:rPr lang="da-DK" sz="2000" smtClean="0"/>
              <a:t>ligne </a:t>
            </a:r>
            <a:r>
              <a:rPr lang="da-DK" sz="2000" smtClean="0">
                <a:solidFill>
                  <a:schemeClr val="tx2"/>
                </a:solidFill>
              </a:rPr>
              <a:t>normalfordelingen</a:t>
            </a:r>
            <a:r>
              <a:rPr lang="da-DK" sz="2000" smtClean="0"/>
              <a:t>, </a:t>
            </a:r>
            <a:br>
              <a:rPr lang="da-DK" sz="2000" smtClean="0"/>
            </a:br>
            <a:r>
              <a:rPr lang="da-DK" sz="2000" smtClean="0"/>
              <a:t>når stikprøvestørrelsen </a:t>
            </a:r>
            <a:br>
              <a:rPr lang="da-DK" sz="2000" smtClean="0"/>
            </a:br>
            <a:r>
              <a:rPr lang="da-DK" sz="2000" smtClean="0"/>
              <a:t>(</a:t>
            </a:r>
            <a:r>
              <a:rPr lang="da-DK" sz="2000"/>
              <a:t>her </a:t>
            </a:r>
            <a:r>
              <a:rPr lang="da-DK" sz="2000" i="1"/>
              <a:t>n</a:t>
            </a:r>
            <a:r>
              <a:rPr lang="da-DK" sz="2000" smtClean="0"/>
              <a:t>) er tilpas stor:</a:t>
            </a: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198</a:t>
            </a:fld>
            <a:endParaRPr lang="da-DK"/>
          </a:p>
        </p:txBody>
      </p:sp>
      <p:pic>
        <p:nvPicPr>
          <p:cNvPr id="8194" name="Picture 2" descr="http://davidmlane.com/hyperstat/pictures/sampling_dist3.GIF"/>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1600" y="1484784"/>
            <a:ext cx="2133600" cy="21050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tatwiki.ucdavis.edu/@api/deki/files/98/17fa70bfc1cbbc6d6476b9f45c9e9d07.jpg?size=bestfit&amp;width=800&amp;height=468&amp;revision=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58732" y="3284984"/>
            <a:ext cx="5777766" cy="33843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11560" y="5589240"/>
            <a:ext cx="2493640" cy="1064592"/>
          </a:xfrm>
          <a:prstGeom prst="rect">
            <a:avLst/>
          </a:prstGeom>
          <a:solidFill>
            <a:srgbClr val="FFFFCC"/>
          </a:solidFill>
          <a:ln w="9525">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mtClean="0">
                <a:solidFill>
                  <a:schemeClr val="tx1"/>
                </a:solidFill>
              </a:rPr>
              <a:t>Dette fænomen kaldes Den Centrale Grænseværdi-sætning.</a:t>
            </a:r>
            <a:endParaRPr lang="da-DK">
              <a:solidFill>
                <a:schemeClr val="tx1"/>
              </a:solidFill>
            </a:endParaRPr>
          </a:p>
        </p:txBody>
      </p:sp>
    </p:spTree>
    <p:extLst>
      <p:ext uri="{BB962C8B-B14F-4D97-AF65-F5344CB8AC3E}">
        <p14:creationId xmlns:p14="http://schemas.microsoft.com/office/powerpoint/2010/main" val="8054969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323528" y="1052736"/>
            <a:ext cx="8640960" cy="3312368"/>
          </a:xfrm>
          <a:prstGeom prst="rect">
            <a:avLst/>
          </a:prstGeom>
          <a:solidFill>
            <a:srgbClr val="FFFFCC"/>
          </a:solidFill>
          <a:ln w="9525">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mc:AlternateContent>
        <mc:Choice Requires="a14">
          <p:sp>
            <p:nvSpPr>
              <p:cNvPr id="3" name="Content Placeholder 2"/>
              <p:cNvSpPr>
                <a:spLocks noGrp="1"/>
              </p:cNvSpPr>
              <p:nvPr>
                <p:ph idx="1"/>
              </p:nvPr>
            </p:nvSpPr>
            <p:spPr>
              <a:xfrm>
                <a:off x="323528" y="1052736"/>
                <a:ext cx="8820472" cy="5688632"/>
              </a:xfrm>
            </p:spPr>
            <p:txBody>
              <a:bodyPr/>
              <a:lstStyle/>
              <a:p>
                <a:pPr marL="0" indent="0">
                  <a:buNone/>
                </a:pPr>
                <a:r>
                  <a:rPr lang="da-DK" smtClean="0">
                    <a:solidFill>
                      <a:schemeClr val="tx2"/>
                    </a:solidFill>
                  </a:rPr>
                  <a:t>Den </a:t>
                </a:r>
                <a:r>
                  <a:rPr lang="da-DK" b="1" smtClean="0">
                    <a:solidFill>
                      <a:schemeClr val="tx2"/>
                    </a:solidFill>
                  </a:rPr>
                  <a:t>centrale grænseværdi-sætning</a:t>
                </a:r>
                <a:r>
                  <a:rPr lang="da-DK" smtClean="0">
                    <a:solidFill>
                      <a:schemeClr val="tx2"/>
                    </a:solidFill>
                  </a:rPr>
                  <a:t> (Central Limit Theorem)</a:t>
                </a:r>
              </a:p>
              <a:p>
                <a:r>
                  <a:rPr lang="da-DK" smtClean="0"/>
                  <a:t>Lad </a:t>
                </a:r>
                <a14:m>
                  <m:oMathPara>
                    <m:oMathParaPr>
                      <m:jc/>
                    </m:oMathParaPr>
                    <m:oMath>
                      <m:r>
                        <a:rPr lang="da-DK" i="1" smtClean="0">
                          <a:latin typeface="Cambria Math" panose="02040503050406030204" pitchFamily="18" charset="0"/>
                        </a:rPr>
                        <m:t>𝑋</m:t>
                      </m:r>
                    </m:oMath>
                  </m:oMathPara>
                </a14:m>
                <a:r>
                  <a:rPr lang="da-DK" smtClean="0"/>
                  <a:t> være en stokastisk variabel med middelværdi </a:t>
                </a:r>
                <a14:m>
                  <m:oMathPara>
                    <m:oMathParaPr>
                      <m:jc/>
                    </m:oMathParaPr>
                    <m:oMath>
                      <m:r>
                        <a:rPr lang="da-DK" i="1" smtClean="0">
                          <a:latin typeface="Cambria Math"/>
                          <a:ea typeface="Cambria Math"/>
                        </a:rPr>
                        <m:t>𝜇</m:t>
                      </m:r>
                    </m:oMath>
                  </m:oMathPara>
                </a14:m>
                <a:r>
                  <a:rPr lang="da-DK" smtClean="0"/>
                  <a:t> og standard-afvigelse </a:t>
                </a:r>
                <a14:m>
                  <m:oMathPara>
                    <m:oMathParaPr>
                      <m:jc/>
                    </m:oMathParaPr>
                    <m:oMath>
                      <m:r>
                        <a:rPr lang="da-DK" i="1" smtClean="0">
                          <a:latin typeface="Cambria Math"/>
                          <a:ea typeface="Cambria Math"/>
                        </a:rPr>
                        <m:t>𝜎</m:t>
                      </m:r>
                    </m:oMath>
                  </m:oMathPara>
                </a14:m>
                <a:r>
                  <a:rPr lang="da-DK" smtClean="0"/>
                  <a:t> (Vi kender ikke fordelingen af </a:t>
                </a:r>
                <a14:m>
                  <m:oMathPara>
                    <m:oMathParaPr>
                      <m:jc/>
                    </m:oMathParaPr>
                    <m:oMath>
                      <m:r>
                        <a:rPr lang="da-DK" i="1">
                          <a:latin typeface="Cambria Math" panose="02040503050406030204" pitchFamily="18" charset="0"/>
                        </a:rPr>
                        <m:t>𝑋</m:t>
                      </m:r>
                    </m:oMath>
                  </m:oMathPara>
                </a14:m>
                <a:r>
                  <a:rPr lang="da-DK" smtClean="0"/>
                  <a:t>)</a:t>
                </a:r>
              </a:p>
              <a:p>
                <a:r>
                  <a:rPr lang="da-DK" smtClean="0"/>
                  <a:t>Lad </a:t>
                </a:r>
                <a14:m>
                  <m:oMathPara>
                    <m:oMathParaPr>
                      <m:jc/>
                    </m:oMathParaPr>
                    <m:oMath>
                      <m:acc>
                        <m:accPr>
                          <m:chr m:val="̅"/>
                          <m:ctrlPr>
                            <a:rPr lang="da-DK" i="1" smtClean="0">
                              <a:latin typeface="Cambria Math" panose="02040503050406030204" pitchFamily="18" charset="0"/>
                            </a:rPr>
                          </m:ctrlPr>
                        </m:accPr>
                        <m:e>
                          <m:r>
                            <a:rPr lang="en-US" b="0" i="1" smtClean="0">
                              <a:latin typeface="Cambria Math" panose="02040503050406030204" pitchFamily="18" charset="0"/>
                            </a:rPr>
                            <m:t>𝑋</m:t>
                          </m:r>
                        </m:e>
                      </m:acc>
                    </m:oMath>
                  </m:oMathPara>
                </a14:m>
                <a:r>
                  <a:rPr lang="da-DK" smtClean="0"/>
                  <a:t> være den stokastiske variabel, der beskriver gennemsnittet af stikprøver med stikprøvestørrelse </a:t>
                </a:r>
                <a14:m>
                  <m:oMathPara>
                    <m:oMathParaPr>
                      <m:jc/>
                    </m:oMathParaPr>
                    <m:oMath>
                      <m:r>
                        <a:rPr lang="da-DK" i="1" smtClean="0">
                          <a:latin typeface="Cambria Math" panose="02040503050406030204" pitchFamily="18" charset="0"/>
                        </a:rPr>
                        <m:t>𝑛</m:t>
                      </m:r>
                    </m:oMath>
                  </m:oMathPara>
                </a14:m>
                <a:r>
                  <a:rPr lang="da-DK" smtClean="0"/>
                  <a:t>, der er trukket af </a:t>
                </a:r>
                <a14:m>
                  <m:oMathPara>
                    <m:oMathParaPr>
                      <m:jc/>
                    </m:oMathParaPr>
                    <m:oMath>
                      <m:r>
                        <a:rPr lang="da-DK" i="1">
                          <a:latin typeface="Cambria Math" panose="02040503050406030204" pitchFamily="18" charset="0"/>
                        </a:rPr>
                        <m:t>𝑋</m:t>
                      </m:r>
                    </m:oMath>
                  </m:oMathPara>
                </a14:m>
                <a:endParaRPr lang="da-DK" smtClean="0"/>
              </a:p>
              <a:p>
                <a:r>
                  <a:rPr lang="da-DK" smtClean="0"/>
                  <a:t>Hvis </a:t>
                </a:r>
                <a:r>
                  <a:rPr lang="da-DK" i="1" smtClean="0"/>
                  <a:t>n</a:t>
                </a:r>
                <a:r>
                  <a:rPr lang="da-DK" smtClean="0"/>
                  <a:t> er ‘tilstrækkelig stor’, så er </a:t>
                </a:r>
                <a14:m>
                  <m:oMathPara>
                    <m:oMathParaPr>
                      <m:jc/>
                    </m:oMathParaPr>
                    <m:oMath>
                      <m:acc>
                        <m:accPr>
                          <m:chr m:val="̅"/>
                          <m:ctrlPr>
                            <a:rPr lang="da-DK" i="1" smtClean="0">
                              <a:latin typeface="Cambria Math" panose="02040503050406030204" pitchFamily="18" charset="0"/>
                            </a:rPr>
                          </m:ctrlPr>
                        </m:accPr>
                        <m:e>
                          <m:r>
                            <a:rPr lang="en-US" b="0" i="1" smtClean="0">
                              <a:latin typeface="Cambria Math" panose="02040503050406030204" pitchFamily="18" charset="0"/>
                            </a:rPr>
                            <m:t>𝑋</m:t>
                          </m:r>
                        </m:e>
                      </m:acc>
                    </m:oMath>
                  </m:oMathPara>
                </a14:m>
                <a:r>
                  <a:rPr lang="da-DK" smtClean="0"/>
                  <a:t> </a:t>
                </a:r>
                <a:r>
                  <a:rPr lang="da-DK" smtClean="0">
                    <a:solidFill>
                      <a:schemeClr val="accent1">
                        <a:lumMod val="75000"/>
                      </a:schemeClr>
                    </a:solidFill>
                  </a:rPr>
                  <a:t>normalfordelt</a:t>
                </a:r>
                <a:r>
                  <a:rPr lang="da-DK" smtClean="0"/>
                  <a:t> med </a:t>
                </a:r>
                <a:r>
                  <a:rPr lang="da-DK"/>
                  <a:t>middelværdi </a:t>
                </a:r>
                <a14:m>
                  <m:oMathPara>
                    <m:oMathParaPr>
                      <m:jc/>
                    </m:oMathParaPr>
                    <m:oMath>
                      <m:r>
                        <a:rPr lang="da-DK" i="1">
                          <a:latin typeface="Cambria Math"/>
                          <a:ea typeface="Cambria Math"/>
                        </a:rPr>
                        <m:t>𝜇</m:t>
                      </m:r>
                    </m:oMath>
                  </m:oMathPara>
                </a14:m>
                <a:r>
                  <a:rPr lang="da-DK"/>
                  <a:t> </a:t>
                </a:r>
                <a:br>
                  <a:rPr lang="da-DK" smtClean="0"/>
                </a:br>
                <a:r>
                  <a:rPr lang="da-DK" smtClean="0"/>
                  <a:t>og standardafvigelse </a:t>
                </a:r>
                <a14:m>
                  <m:oMathPara>
                    <m:oMathParaPr>
                      <m:jc/>
                    </m:oMathParaPr>
                    <m:oMath>
                      <m:r>
                        <a:rPr lang="da-DK" i="1">
                          <a:latin typeface="Cambria Math"/>
                          <a:ea typeface="Cambria Math"/>
                        </a:rPr>
                        <m:t>𝜎</m:t>
                      </m:r>
                      <m:r>
                        <a:rPr lang="da-DK" b="0" i="1" smtClean="0">
                          <a:latin typeface="Cambria Math"/>
                          <a:ea typeface="Cambria Math"/>
                        </a:rPr>
                        <m:t>/</m:t>
                      </m:r>
                      <m:rad>
                        <m:radPr>
                          <m:degHide m:val="on"/>
                          <m:ctrlPr>
                            <a:rPr lang="da-DK" b="0" i="1" smtClean="0">
                              <a:latin typeface="Cambria Math" panose="02040503050406030204" pitchFamily="18" charset="0"/>
                              <a:ea typeface="Cambria Math"/>
                            </a:rPr>
                          </m:ctrlPr>
                        </m:radPr>
                        <m:deg/>
                        <m:e>
                          <m:r>
                            <a:rPr lang="da-DK" b="0" i="1" smtClean="0">
                              <a:latin typeface="Cambria Math"/>
                              <a:ea typeface="Cambria Math"/>
                            </a:rPr>
                            <m:t>𝑛</m:t>
                          </m:r>
                        </m:e>
                      </m:rad>
                    </m:oMath>
                  </m:oMathPara>
                </a14:m>
                <a:r>
                  <a:rPr lang="da-DK"/>
                  <a:t> </a:t>
                </a:r>
                <a:r>
                  <a:rPr lang="da-DK" smtClean="0"/>
                  <a:t>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𝑋</m:t>
                          </m:r>
                        </m:e>
                      </m:acc>
                      <m:r>
                        <a:rPr lang="da-DK" b="0" i="1" smtClean="0">
                          <a:latin typeface="Cambria Math"/>
                        </a:rPr>
                        <m:t>:</m:t>
                      </m:r>
                      <m:r>
                        <a:rPr lang="da-DK" b="0" i="1" smtClean="0">
                          <a:latin typeface="Cambria Math"/>
                        </a:rPr>
                        <m:t>𝑁</m:t>
                      </m:r>
                      <m:r>
                        <a:rPr lang="da-DK" b="0" i="1" smtClean="0">
                          <a:latin typeface="Cambria Math"/>
                        </a:rPr>
                        <m:t>(</m:t>
                      </m:r>
                      <m:r>
                        <a:rPr lang="da-DK" b="0" i="1" smtClean="0">
                          <a:latin typeface="Cambria Math"/>
                          <a:ea typeface="Cambria Math"/>
                        </a:rPr>
                        <m:t>𝜇</m:t>
                      </m:r>
                      <m:r>
                        <a:rPr lang="da-DK" b="0" i="1" smtClean="0">
                          <a:latin typeface="Cambria Math"/>
                          <a:ea typeface="Cambria Math"/>
                        </a:rPr>
                        <m:t>,</m:t>
                      </m:r>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r>
                        <a:rPr lang="da-DK" b="0" i="1" smtClean="0">
                          <a:latin typeface="Cambria Math"/>
                          <a:ea typeface="Cambria Math"/>
                        </a:rPr>
                        <m:t>)</m:t>
                      </m:r>
                    </m:oMath>
                  </m:oMathPara>
                </a14:m>
                <a:r>
                  <a:rPr lang="da-DK" smtClean="0"/>
                  <a:t> </a:t>
                </a:r>
              </a:p>
              <a:p>
                <a:r>
                  <a:rPr lang="da-DK" smtClean="0"/>
                  <a:t>Dermed er </a:t>
                </a:r>
                <a14:m>
                  <m:oMathPara>
                    <m:oMathParaPr>
                      <m:jc/>
                    </m:oMathParaPr>
                    <m:oMath>
                      <m:r>
                        <a:rPr lang="en-US" b="0" i="1" smtClean="0">
                          <a:latin typeface="Cambria Math" panose="02040503050406030204" pitchFamily="18" charset="0"/>
                        </a:rPr>
                        <m:t>𝑍</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𝑋</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r>
                  <a:rPr lang="da-DK" smtClean="0"/>
                  <a:t>  </a:t>
                </a:r>
                <a:r>
                  <a:rPr lang="da-DK" smtClean="0">
                    <a:solidFill>
                      <a:schemeClr val="accent1">
                        <a:lumMod val="75000"/>
                      </a:schemeClr>
                    </a:solidFill>
                  </a:rPr>
                  <a:t>standard normalfordelt</a:t>
                </a:r>
                <a:r>
                  <a:rPr lang="da-DK" smtClean="0"/>
                  <a:t> 	</a:t>
                </a:r>
                <a14:m>
                  <m:oMathPara>
                    <m:oMathParaPr>
                      <m:jc/>
                    </m:oMathParaPr>
                    <m:o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oMath>
                  </m:oMathPara>
                </a14:m>
                <a:br>
                  <a:rPr lang="da-DK" smtClean="0"/>
                </a:br>
                <a:r>
                  <a:rPr lang="da-DK" sz="100" smtClean="0"/>
                  <a:t> </a:t>
                </a:r>
                <a:br>
                  <a:rPr lang="da-DK" smtClean="0"/>
                </a:br>
                <a:r>
                  <a:rPr lang="da-DK" sz="600" smtClean="0"/>
                  <a:t> </a:t>
                </a:r>
                <a:endParaRPr lang="da-DK" smtClean="0"/>
              </a:p>
              <a:p>
                <a:r>
                  <a:rPr lang="da-DK" sz="2000" smtClean="0"/>
                  <a:t>Standardafvigelsen for stikprøvens gennemsnit, </a:t>
                </a:r>
                <a14:m>
                  <m:oMathPara>
                    <m:oMathParaPr>
                      <m:jc/>
                    </m:oMathParaPr>
                    <m:oMath>
                      <m:sSub>
                        <m:sSubPr>
                          <m:ctrlPr>
                            <a:rPr lang="da-DK" sz="2000" i="1">
                              <a:latin typeface="Cambria Math" panose="02040503050406030204" pitchFamily="18" charset="0"/>
                            </a:rPr>
                          </m:ctrlPr>
                        </m:sSubPr>
                        <m:e>
                          <m:r>
                            <a:rPr lang="da-DK" sz="2000" i="1">
                              <a:latin typeface="Cambria Math"/>
                              <a:ea typeface="Cambria Math"/>
                            </a:rPr>
                            <m:t>𝜎</m:t>
                          </m:r>
                        </m:e>
                        <m:sub>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𝑋</m:t>
                              </m:r>
                            </m:e>
                          </m:acc>
                        </m:sub>
                      </m:sSub>
                      <m:r>
                        <a:rPr lang="da-DK" sz="2000" i="1">
                          <a:latin typeface="Cambria Math"/>
                        </a:rPr>
                        <m:t>=</m:t>
                      </m:r>
                      <m:r>
                        <a:rPr lang="da-DK" sz="2000" i="1">
                          <a:latin typeface="Cambria Math"/>
                          <a:ea typeface="Cambria Math"/>
                        </a:rPr>
                        <m:t>𝜎</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oMath>
                  </m:oMathPara>
                </a14:m>
                <a:r>
                  <a:rPr lang="da-DK" sz="2000" smtClean="0"/>
                  <a:t>  kaldes ‘</a:t>
                </a:r>
                <a:r>
                  <a:rPr lang="da-DK" sz="2000" smtClean="0">
                    <a:solidFill>
                      <a:schemeClr val="tx2"/>
                    </a:solidFill>
                  </a:rPr>
                  <a:t>standardfejlen af middelværdien</a:t>
                </a:r>
                <a:r>
                  <a:rPr lang="da-DK" sz="2000" smtClean="0"/>
                  <a:t>’ (standard error of the mean)</a:t>
                </a:r>
              </a:p>
              <a:p>
                <a:r>
                  <a:rPr lang="da-DK" sz="2000" smtClean="0"/>
                  <a:t>Hvad er en </a:t>
                </a:r>
                <a:r>
                  <a:rPr lang="da-DK" sz="2000"/>
                  <a:t>‘tilstrækkelig stor</a:t>
                </a:r>
                <a:r>
                  <a:rPr lang="da-DK" sz="2000" smtClean="0"/>
                  <a:t>’ værdi af </a:t>
                </a:r>
                <a:r>
                  <a:rPr lang="da-DK" sz="2000" i="1" smtClean="0"/>
                  <a:t>n</a:t>
                </a:r>
                <a:r>
                  <a:rPr lang="da-DK" sz="2000" smtClean="0"/>
                  <a:t>?:</a:t>
                </a:r>
              </a:p>
              <a:p>
                <a:pPr lvl="1"/>
                <a:r>
                  <a:rPr lang="da-DK" sz="1800" smtClean="0"/>
                  <a:t>Hvis </a:t>
                </a:r>
                <a14:m>
                  <m:oMathPara>
                    <m:oMathParaPr>
                      <m:jc/>
                    </m:oMathParaPr>
                    <m:oMath>
                      <m:r>
                        <a:rPr lang="da-DK" sz="1800" i="1">
                          <a:latin typeface="Cambria Math" panose="02040503050406030204" pitchFamily="18" charset="0"/>
                        </a:rPr>
                        <m:t>𝑋</m:t>
                      </m:r>
                    </m:oMath>
                  </m:oMathPara>
                </a14:m>
                <a:r>
                  <a:rPr lang="da-DK" sz="1800" smtClean="0"/>
                  <a:t> er normalfordelt er </a:t>
                </a:r>
                <a14:m>
                  <m:oMathPara>
                    <m:oMathParaPr>
                      <m:jc/>
                    </m:oMathParaPr>
                    <m:oMath>
                      <m:r>
                        <a:rPr lang="da-DK" sz="1800" b="0" i="1" smtClean="0">
                          <a:latin typeface="Cambria Math"/>
                        </a:rPr>
                        <m:t>𝑛</m:t>
                      </m:r>
                      <m:r>
                        <a:rPr lang="da-DK" sz="1800" b="0" i="1" smtClean="0">
                          <a:latin typeface="Cambria Math"/>
                        </a:rPr>
                        <m:t>=1</m:t>
                      </m:r>
                    </m:oMath>
                  </m:oMathPara>
                </a14:m>
                <a:r>
                  <a:rPr lang="da-DK" sz="1800" smtClean="0"/>
                  <a:t> tilstrækkelig</a:t>
                </a:r>
              </a:p>
              <a:p>
                <a:pPr lvl="1"/>
                <a:r>
                  <a:rPr lang="da-DK" sz="1800" smtClean="0"/>
                  <a:t>Hvis </a:t>
                </a:r>
                <a14:m>
                  <m:oMathPara>
                    <m:oMathParaPr>
                      <m:jc/>
                    </m:oMathParaPr>
                    <m:oMath>
                      <m:r>
                        <a:rPr lang="da-DK" sz="1800" i="1">
                          <a:latin typeface="Cambria Math" panose="02040503050406030204" pitchFamily="18" charset="0"/>
                        </a:rPr>
                        <m:t>𝑋</m:t>
                      </m:r>
                    </m:oMath>
                  </m:oMathPara>
                </a14:m>
                <a:r>
                  <a:rPr lang="da-DK" sz="1800" smtClean="0"/>
                  <a:t> er symmetrisk med ét toppunkt er </a:t>
                </a:r>
                <a14:m>
                  <m:oMathPara>
                    <m:oMathParaPr>
                      <m:jc/>
                    </m:oMathParaPr>
                    <m:oMath>
                      <m:r>
                        <m:rPr>
                          <m:sty m:val="p"/>
                        </m:rPr>
                        <a:rPr lang="da-DK" sz="1800">
                          <a:latin typeface="Cambria Math"/>
                        </a:rPr>
                        <m:t>n</m:t>
                      </m:r>
                      <m:r>
                        <m:rPr>
                          <m:sty m:val="p"/>
                        </m:rPr>
                        <a:rPr lang="da-DK" sz="1800">
                          <a:latin typeface="Cambria Math"/>
                        </a:rPr>
                        <m:t>=3 </m:t>
                      </m:r>
                      <m:r>
                        <m:rPr>
                          <m:sty m:val="p"/>
                        </m:rPr>
                        <a:rPr lang="da-DK" sz="1800"/>
                        <m:t>til</m:t>
                      </m:r>
                      <m:r>
                        <m:rPr>
                          <m:sty m:val="p"/>
                        </m:rPr>
                        <a:rPr lang="da-DK" sz="1800"/>
                        <m:t> </m:t>
                      </m:r>
                      <m:r>
                        <m:rPr>
                          <m:sty m:val="p"/>
                        </m:rPr>
                        <a:rPr lang="da-DK" sz="1800">
                          <a:latin typeface="Cambria Math"/>
                        </a:rPr>
                        <m:t>5</m:t>
                      </m:r>
                    </m:oMath>
                  </m:oMathPara>
                </a14:m>
                <a:r>
                  <a:rPr lang="da-DK" sz="1800" smtClean="0"/>
                  <a:t> tilstrækkelig</a:t>
                </a:r>
              </a:p>
              <a:p>
                <a:pPr lvl="1"/>
                <a:r>
                  <a:rPr lang="da-DK" sz="1800" smtClean="0"/>
                  <a:t>Hvis </a:t>
                </a:r>
                <a14:m>
                  <m:oMathPara>
                    <m:oMathParaPr>
                      <m:jc/>
                    </m:oMathParaPr>
                    <m:oMath>
                      <m:r>
                        <a:rPr lang="da-DK" sz="1800" i="1">
                          <a:latin typeface="Cambria Math" panose="02040503050406030204" pitchFamily="18" charset="0"/>
                        </a:rPr>
                        <m:t>𝑋</m:t>
                      </m:r>
                    </m:oMath>
                  </m:oMathPara>
                </a14:m>
                <a:r>
                  <a:rPr lang="da-DK" sz="1800" smtClean="0"/>
                  <a:t> er uniformt fordelt er </a:t>
                </a:r>
                <a14:m>
                  <m:oMathPara>
                    <m:oMathParaPr>
                      <m:jc/>
                    </m:oMathParaPr>
                    <m:oMath>
                      <m:r>
                        <m:rPr>
                          <m:sty m:val="p"/>
                        </m:rPr>
                        <a:rPr lang="da-DK" sz="1800">
                          <a:latin typeface="Cambria Math"/>
                        </a:rPr>
                        <m:t>n</m:t>
                      </m:r>
                      <m:r>
                        <m:rPr>
                          <m:sty m:val="p"/>
                        </m:rPr>
                        <a:rPr lang="da-DK" sz="1800">
                          <a:latin typeface="Cambria Math"/>
                        </a:rPr>
                        <m:t>=6 </m:t>
                      </m:r>
                      <m:r>
                        <m:rPr>
                          <m:sty m:val="p"/>
                        </m:rPr>
                        <a:rPr lang="da-DK" sz="1800"/>
                        <m:t>til</m:t>
                      </m:r>
                      <m:r>
                        <m:rPr>
                          <m:sty m:val="p"/>
                        </m:rPr>
                        <a:rPr lang="da-DK" sz="1800"/>
                        <m:t> </m:t>
                      </m:r>
                      <m:r>
                        <m:rPr>
                          <m:sty m:val="p"/>
                        </m:rPr>
                        <a:rPr lang="da-DK" sz="1800">
                          <a:latin typeface="Cambria Math"/>
                        </a:rPr>
                        <m:t>12</m:t>
                      </m:r>
                    </m:oMath>
                  </m:oMathPara>
                </a14:m>
                <a:r>
                  <a:rPr lang="da-DK" sz="1800" smtClean="0"/>
                  <a:t> tilstrækkelig</a:t>
                </a:r>
              </a:p>
              <a:p>
                <a:pPr lvl="1"/>
                <a:r>
                  <a:rPr lang="da-DK" sz="1800" smtClean="0"/>
                  <a:t>For de fleste fordelinger er </a:t>
                </a:r>
                <a14:m>
                  <m:oMathPara>
                    <m:oMathParaPr>
                      <m:jc/>
                    </m:oMathParaPr>
                    <m:oMath>
                      <m:r>
                        <a:rPr lang="da-DK" sz="1800" b="0" i="1" smtClean="0">
                          <a:latin typeface="Cambria Math"/>
                        </a:rPr>
                        <m:t>𝑛</m:t>
                      </m:r>
                      <m:r>
                        <a:rPr lang="da-DK" sz="1800" b="0" i="1" smtClean="0">
                          <a:latin typeface="Cambria Math"/>
                          <a:ea typeface="Cambria Math"/>
                        </a:rPr>
                        <m:t>≥30</m:t>
                      </m:r>
                    </m:oMath>
                  </m:oMathPara>
                </a14:m>
                <a:r>
                  <a:rPr lang="da-DK" sz="1800" smtClean="0"/>
                  <a:t> tilstrækkelig.</a:t>
                </a:r>
                <a:endParaRPr lang="da-DK" sz="18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3528" y="1052736"/>
                <a:ext cx="8820472" cy="5688632"/>
              </a:xfrm>
              <a:blipFill>
                <a:blip r:embed="rId3"/>
                <a:stretch>
                  <a:fillRect l="-898" t="-750" b="-3108"/>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da-DK" smtClean="0"/>
              <a:t>Den centrale grænseværdi-sætning</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199</a:t>
            </a:fld>
            <a:endParaRPr lang="da-DK"/>
          </a:p>
        </p:txBody>
      </p:sp>
    </p:spTree>
    <p:extLst>
      <p:ext uri="{BB962C8B-B14F-4D97-AF65-F5344CB8AC3E}">
        <p14:creationId xmlns:p14="http://schemas.microsoft.com/office/powerpoint/2010/main" val="22449461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Dagens program</a:t>
            </a:r>
          </a:p>
        </p:txBody>
      </p:sp>
      <p:sp>
        <p:nvSpPr>
          <p:cNvPr id="3" name="Content Placeholder 2"/>
          <p:cNvSpPr>
            <a:spLocks noGrp="1"/>
          </p:cNvSpPr>
          <p:nvPr>
            <p:ph idx="1"/>
          </p:nvPr>
        </p:nvSpPr>
        <p:spPr/>
        <p:txBody>
          <a:bodyPr/>
          <a:lstStyle/>
          <a:p>
            <a:r>
              <a:rPr lang="da-DK"/>
              <a:t>Kapitel 1. Introduktion</a:t>
            </a:r>
          </a:p>
          <a:p>
            <a:pPr lvl="1"/>
            <a:r>
              <a:rPr lang="da-DK"/>
              <a:t>Introduktion til kurset og underviseren</a:t>
            </a:r>
          </a:p>
          <a:p>
            <a:pPr lvl="1"/>
            <a:r>
              <a:rPr lang="da-DK"/>
              <a:t>Lave og bearbejde et datasæt</a:t>
            </a:r>
          </a:p>
          <a:p>
            <a:pPr lvl="1"/>
            <a:r>
              <a:rPr lang="da-DK"/>
              <a:t>Hvad er statistik og hvad bruges det til?</a:t>
            </a:r>
          </a:p>
          <a:p>
            <a:pPr lvl="1"/>
            <a:r>
              <a:rPr lang="da-DK"/>
              <a:t>Statistikværktøjet R</a:t>
            </a:r>
          </a:p>
          <a:p>
            <a:pPr lvl="1"/>
            <a:r>
              <a:rPr lang="da-DK"/>
              <a:t>Grundlæggende statistiske begreber</a:t>
            </a:r>
          </a:p>
          <a:p>
            <a:pPr lvl="1"/>
            <a:r>
              <a:rPr lang="da-DK" err="1"/>
              <a:t>Wisdom of the crowds</a:t>
            </a:r>
            <a:endParaRPr lang="da-DK"/>
          </a:p>
          <a:p>
            <a:pPr>
              <a:lnSpc>
                <a:spcPct val="150000"/>
              </a:lnSpc>
            </a:pPr>
            <a:r>
              <a:rPr lang="da-DK"/>
              <a:t>Introduktion til R i RStudio</a:t>
            </a:r>
            <a:endParaRPr lang="da-DK"/>
          </a:p>
          <a:p>
            <a:pPr>
              <a:lnSpc>
                <a:spcPct val="150000"/>
              </a:lnSpc>
            </a:pPr>
            <a:r>
              <a:rPr lang="da-DK"/>
              <a:t>Kapitel 2. Præsentation af data</a:t>
            </a:r>
          </a:p>
          <a:p>
            <a:pPr lvl="1"/>
            <a:r>
              <a:rPr lang="da-DK"/>
              <a:t>Deskriptorer</a:t>
            </a:r>
          </a:p>
          <a:p>
            <a:pPr lvl="1"/>
            <a:r>
              <a:rPr lang="da-DK"/>
              <a:t>Grafisk præsentation</a:t>
            </a:r>
          </a:p>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2</a:t>
            </a:fld>
            <a:endParaRPr lang="da-DK"/>
          </a:p>
        </p:txBody>
      </p:sp>
    </p:spTree>
    <p:extLst>
      <p:ext uri="{BB962C8B-B14F-4D97-AF65-F5344CB8AC3E}">
        <p14:creationId xmlns:p14="http://schemas.microsoft.com/office/powerpoint/2010/main" val="36213387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Andre har sagt om statistik …</a:t>
            </a:r>
          </a:p>
        </p:txBody>
      </p:sp>
      <p:sp>
        <p:nvSpPr>
          <p:cNvPr id="3" name="Content Placeholder 2"/>
          <p:cNvSpPr>
            <a:spLocks noGrp="1"/>
          </p:cNvSpPr>
          <p:nvPr>
            <p:ph idx="1"/>
          </p:nvPr>
        </p:nvSpPr>
        <p:spPr/>
        <p:txBody>
          <a:bodyPr>
            <a:normAutofit/>
          </a:bodyPr>
          <a:lstStyle/>
          <a:p>
            <a:r>
              <a:rPr lang="da-DK"/>
              <a:t>Jeg har kun tiltro til en statistik, når jeg selv har forfalsket den. </a:t>
            </a:r>
            <a:br>
              <a:rPr lang="da-DK"/>
            </a:br>
            <a:r>
              <a:rPr lang="da-DK"/>
              <a:t>- </a:t>
            </a:r>
            <a:r>
              <a:rPr lang="da-DK" i="1"/>
              <a:t>Winston Churchill</a:t>
            </a:r>
          </a:p>
          <a:p>
            <a:r>
              <a:rPr lang="da-DK"/>
              <a:t>Der findes tre slags løgne: almindelige løgne, forbandede løgne og statistik. </a:t>
            </a:r>
            <a:br>
              <a:rPr lang="da-DK"/>
            </a:br>
            <a:r>
              <a:rPr lang="da-DK"/>
              <a:t>- </a:t>
            </a:r>
            <a:r>
              <a:rPr lang="da-DK" i="1"/>
              <a:t>Benjamin Disraeli m.fl.</a:t>
            </a:r>
            <a:endParaRPr lang="da-DK"/>
          </a:p>
          <a:p>
            <a:r>
              <a:rPr lang="da-DK"/>
              <a:t>Jeg kan bevise alt ved hjælp af statistik, bortset fra sandheden.</a:t>
            </a:r>
            <a:br>
              <a:rPr lang="da-DK"/>
            </a:br>
            <a:r>
              <a:rPr lang="da-DK"/>
              <a:t>- </a:t>
            </a:r>
            <a:r>
              <a:rPr lang="da-DK" i="1"/>
              <a:t>Georg Canning</a:t>
            </a:r>
            <a:endParaRPr lang="da-DK" i="1"/>
          </a:p>
          <a:p>
            <a:r>
              <a:rPr lang="da-DK"/>
              <a:t>Med statistik kan man bevise alt - også det modsatte.</a:t>
            </a:r>
            <a:br>
              <a:rPr lang="da-DK"/>
            </a:br>
            <a:r>
              <a:rPr lang="da-DK"/>
              <a:t>- </a:t>
            </a:r>
            <a:r>
              <a:rPr lang="da-DK" i="1"/>
              <a:t>James Callaghan.</a:t>
            </a:r>
          </a:p>
        </p:txBody>
      </p:sp>
      <p:sp>
        <p:nvSpPr>
          <p:cNvPr id="4" name="Slide Number Placeholder 3"/>
          <p:cNvSpPr>
            <a:spLocks noGrp="1"/>
          </p:cNvSpPr>
          <p:nvPr>
            <p:ph type="sldNum" sz="quarter" idx="12"/>
          </p:nvPr>
        </p:nvSpPr>
        <p:spPr/>
        <p:txBody>
          <a:bodyPr/>
          <a:lstStyle/>
          <a:p>
            <a:fld id="{2CD97C06-EC96-4259-9516-82894ECCBF7D}" type="slidenum">
              <a:rPr lang="da-DK" smtClean="0"/>
              <a:t>20</a:t>
            </a:fld>
            <a:endParaRPr lang="da-DK"/>
          </a:p>
        </p:txBody>
      </p:sp>
    </p:spTree>
    <p:extLst>
      <p:ext uri="{BB962C8B-B14F-4D97-AF65-F5344CB8AC3E}">
        <p14:creationId xmlns:p14="http://schemas.microsoft.com/office/powerpoint/2010/main" val="41231310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Den centrale grænseværdi-sætning</a:t>
            </a:r>
            <a:endParaRPr lang="en-GB"/>
          </a:p>
        </p:txBody>
      </p:sp>
      <p:sp>
        <p:nvSpPr>
          <p:cNvPr id="3" name="Content Placeholder 2"/>
          <p:cNvSpPr>
            <a:spLocks noGrp="1"/>
          </p:cNvSpPr>
          <p:nvPr>
            <p:ph idx="1"/>
          </p:nvPr>
        </p:nvSpPr>
        <p:spPr/>
        <p:txBody>
          <a:bodyPr/>
          <a:lstStyle/>
          <a:p>
            <a:pPr marL="0" indent="0">
              <a:buNone/>
            </a:pPr>
            <a:r>
              <a:rPr lang="en-US" b="1" smtClean="0"/>
              <a:t>Figur 6.3</a:t>
            </a:r>
            <a:br>
              <a:rPr lang="en-US" b="1" smtClean="0"/>
            </a:br>
            <a:r>
              <a:rPr lang="en-US" smtClean="0"/>
              <a:t>To forskellige populationsfordelinger.</a:t>
            </a:r>
            <a:br>
              <a:rPr lang="en-US" smtClean="0"/>
            </a:br>
            <a:r>
              <a:rPr lang="en-US" smtClean="0"/>
              <a:t>Med stigende stikprøvestørrelse n</a:t>
            </a:r>
            <a:br>
              <a:rPr lang="en-US" smtClean="0"/>
            </a:br>
            <a:r>
              <a:rPr lang="en-US" smtClean="0"/>
              <a:t>kommer fordelingen af stikprøve-</a:t>
            </a:r>
            <a:br>
              <a:rPr lang="en-US" smtClean="0"/>
            </a:br>
            <a:r>
              <a:rPr lang="en-US" smtClean="0"/>
              <a:t>middelværdi til at ligne normal-</a:t>
            </a:r>
            <a:br>
              <a:rPr lang="en-US" smtClean="0"/>
            </a:br>
            <a:r>
              <a:rPr lang="en-US" smtClean="0"/>
              <a:t>fordelingen mere og mere</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200</a:t>
            </a:fld>
            <a:endParaRPr lang="da-DK">
              <a:solidFill>
                <a:prstClr val="black">
                  <a:tint val="75000"/>
                </a:prstClr>
              </a:solidFill>
            </a:endParaRPr>
          </a:p>
        </p:txBody>
      </p:sp>
      <p:pic>
        <p:nvPicPr>
          <p:cNvPr id="6" name="Picture 5"/>
          <p:cNvPicPr>
            <a:picLocks noChangeAspect="1"/>
          </p:cNvPicPr>
          <p:nvPr/>
        </p:nvPicPr>
        <p:blipFill>
          <a:blip r:embed="rId2"/>
          <a:stretch>
            <a:fillRect/>
          </a:stretch>
        </p:blipFill>
        <p:spPr>
          <a:xfrm>
            <a:off x="5148585" y="1232507"/>
            <a:ext cx="3114030" cy="5273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4545154"/>
      </p:ext>
    </p:extLst>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algn="l"/>
            <a:r>
              <a:rPr lang="en-US" smtClean="0"/>
              <a:t>Eksempel: Hydraulikpumper til eksoskelet</a:t>
            </a:r>
            <a:endParaRPr lang="en-GB"/>
          </a:p>
        </p:txBody>
      </p:sp>
      <mc:AlternateContent>
        <mc:Choice Requires="a14">
          <p:sp>
            <p:nvSpPr>
              <p:cNvPr id="3" name="Content Placeholder 2"/>
              <p:cNvSpPr>
                <a:spLocks noGrp="1"/>
              </p:cNvSpPr>
              <p:nvPr>
                <p:ph idx="1"/>
              </p:nvPr>
            </p:nvSpPr>
            <p:spPr/>
            <p:txBody>
              <a:bodyPr/>
              <a:lstStyle/>
              <a:p>
                <a:r>
                  <a:rPr lang="en-US" sz="2000" smtClean="0"/>
                  <a:t>Små batteridrevne 12V hydraulikpumper.</a:t>
                </a:r>
                <a:br>
                  <a:rPr lang="en-US" sz="2000" smtClean="0"/>
                </a:br>
                <a:r>
                  <a:rPr lang="en-US" sz="2000" smtClean="0"/>
                  <a:t>Leverandøren lover maks. pumpetryk på </a:t>
                </a:r>
                <a14:m>
                  <m:oMathPara>
                    <m:oMathParaPr>
                      <m:jc/>
                    </m:oMathParaPr>
                    <m:oMath>
                      <m:r>
                        <a:rPr lang="el-GR"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rPr>
                        <m:t>105</m:t>
                      </m:r>
                    </m:oMath>
                  </m:oMathPara>
                </a14:m>
                <a:r>
                  <a:rPr lang="en-US" sz="2000" smtClean="0"/>
                  <a:t> </a:t>
                </a:r>
                <a:br>
                  <a:rPr lang="en-US" sz="2000" smtClean="0"/>
                </a:br>
                <a:r>
                  <a:rPr lang="en-US" sz="2000" smtClean="0"/>
                  <a:t>bar med standardafvigelse på </a:t>
                </a:r>
                <a14:m>
                  <m:oMathPara>
                    <m:oMathParaPr>
                      <m:jc/>
                    </m:oMathParaPr>
                    <m:oMath>
                      <m:r>
                        <a:rPr lang="en-US" sz="200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=5.0</m:t>
                      </m:r>
                    </m:oMath>
                  </m:oMathPara>
                </a14:m>
                <a:r>
                  <a:rPr lang="en-GB" sz="2000" smtClean="0"/>
                  <a:t> bar</a:t>
                </a:r>
              </a:p>
              <a:p>
                <a:r>
                  <a:rPr lang="en-US" sz="2000" smtClean="0"/>
                  <a:t>En stikprøve på </a:t>
                </a:r>
                <a14:m>
                  <m:oMathPara>
                    <m:oMathParaPr>
                      <m:jc/>
                    </m:oMathParaPr>
                    <m:oMath>
                      <m:r>
                        <m:rPr>
                          <m:sty m:val="p"/>
                        </m:rPr>
                        <a:rPr lang="en-US" sz="2000" b="0" i="0" smtClean="0">
                          <a:latin typeface="Cambria Math" panose="02040503050406030204" pitchFamily="18" charset="0"/>
                        </a:rPr>
                        <m:t>n</m:t>
                      </m:r>
                      <m:r>
                        <m:rPr>
                          <m:sty m:val="p"/>
                        </m:rPr>
                        <a:rPr lang="en-US" sz="2000" b="0" i="0" smtClean="0">
                          <a:latin typeface="Cambria Math" panose="02040503050406030204" pitchFamily="18" charset="0"/>
                        </a:rPr>
                        <m:t>=</m:t>
                      </m:r>
                      <m:r>
                        <a:rPr lang="en-US" sz="2000" i="1" smtClean="0">
                          <a:latin typeface="Cambria Math" panose="02040503050406030204" pitchFamily="18" charset="0"/>
                        </a:rPr>
                        <m:t>8</m:t>
                      </m:r>
                    </m:oMath>
                  </m:oMathPara>
                </a14:m>
                <a:r>
                  <a:rPr lang="en-US" sz="2000" smtClean="0"/>
                  <a:t> pumper købes, og der måles </a:t>
                </a:r>
                <a:br>
                  <a:rPr lang="en-US" sz="2000" smtClean="0"/>
                </a:br>
                <a:r>
                  <a:rPr lang="en-US" sz="2000" smtClean="0"/>
                  <a:t>maks. pumpetryk:</a:t>
                </a:r>
                <a:br>
                  <a:rPr lang="en-US" sz="2000" smtClean="0"/>
                </a:br>
                <a:br>
                  <a:rPr lang="en-US" sz="2000" smtClean="0"/>
                </a:br>
                <a:br>
                  <a:rPr lang="en-US" sz="2000" smtClean="0"/>
                </a:br>
                <a:endParaRPr lang="en-US" sz="2000" smtClean="0"/>
              </a:p>
              <a:p>
                <a:r>
                  <a:rPr lang="en-US" sz="2000"/>
                  <a:t>Vi får </a:t>
                </a:r>
                <a14:m>
                  <m:oMathPara>
                    <m:oMathParaPr>
                      <m:jc/>
                    </m:oMathParaPr>
                    <m:o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=103.1</m:t>
                      </m:r>
                    </m:oMath>
                  </m:oMathPara>
                </a14:m>
                <a:r>
                  <a:rPr lang="en-GB" sz="2000" smtClean="0"/>
                  <a:t>. Betyder det, at leverandørens specifikationer er forkerte?</a:t>
                </a:r>
              </a:p>
              <a:p>
                <a:r>
                  <a:rPr lang="en-US" sz="2000" smtClean="0"/>
                  <a:t>Vi antager den centrale grænseværdisætning (CGS): </a:t>
                </a:r>
                <a14:m>
                  <m:oMathPara>
                    <m:oMathParaPr>
                      <m:jc/>
                    </m:oMathParaPr>
                    <m:o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𝑋</m:t>
                          </m:r>
                        </m:e>
                      </m:acc>
                      <m:r>
                        <a:rPr lang="en-US" sz="2000" b="0" i="1" smtClean="0">
                          <a:latin typeface="Cambria Math" panose="02040503050406030204" pitchFamily="18" charset="0"/>
                        </a:rPr>
                        <m:t>:</m:t>
                      </m:r>
                      <m:r>
                        <a:rPr lang="en-US" sz="2000" b="0" i="1" smtClean="0">
                          <a:latin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f>
                            <m:fPr>
                              <m:type m:val="lin"/>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𝜎</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𝑛</m:t>
                                  </m:r>
                                </m:e>
                              </m:rad>
                            </m:den>
                          </m:f>
                        </m:e>
                      </m:d>
                    </m:oMath>
                  </m:oMathPara>
                </a14:m>
                <a:r>
                  <a:rPr lang="en-GB" sz="2000" smtClean="0"/>
                  <a:t>. </a:t>
                </a:r>
                <a:r>
                  <a:rPr lang="da-DK" sz="2000"/>
                  <a:t>Så er </a:t>
                </a:r>
                <a:br>
                  <a:rPr lang="da-DK" sz="2000"/>
                </a:br>
                <a14:m>
                  <m:oMathPara>
                    <m:oMathParaPr>
                      <m:jc/>
                    </m:oMathParaPr>
                    <m:oMath>
                      <m:r>
                        <a:rPr lang="da-DK" sz="2000" i="1">
                          <a:latin typeface="Cambria Math"/>
                        </a:rPr>
                        <m:t>𝑍</m:t>
                      </m:r>
                      <m:r>
                        <a:rPr lang="da-DK" sz="2000" i="1">
                          <a:latin typeface="Cambria Math"/>
                        </a:rPr>
                        <m:t>=</m:t>
                      </m:r>
                      <m:f>
                        <m:fPr>
                          <m:type m:val="bar"/>
                          <m:ctrlPr>
                            <a:rPr lang="da-DK" sz="2000" i="1">
                              <a:latin typeface="Cambria Math" panose="02040503050406030204" pitchFamily="18" charset="0"/>
                            </a:rPr>
                          </m:ctrlPr>
                        </m:fPr>
                        <m:num>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r>
                            <a:rPr lang="da-DK" sz="2000" i="1">
                              <a:latin typeface="Cambria Math"/>
                            </a:rPr>
                            <m:t>−</m:t>
                          </m:r>
                          <m:r>
                            <a:rPr lang="da-DK" sz="2000" i="1">
                              <a:latin typeface="Cambria Math"/>
                              <a:ea typeface="Cambria Math"/>
                            </a:rPr>
                            <m:t>𝜇</m:t>
                          </m:r>
                        </m:num>
                        <m:den>
                          <m:f>
                            <m:fPr>
                              <m:type m:val="skw"/>
                              <m:ctrlPr>
                                <a:rPr lang="da-DK" sz="2000" i="1">
                                  <a:latin typeface="Cambria Math" panose="02040503050406030204" pitchFamily="18" charset="0"/>
                                </a:rPr>
                              </m:ctrlPr>
                            </m:fPr>
                            <m:num>
                              <m:r>
                                <a:rPr lang="da-DK" sz="2000" i="1">
                                  <a:latin typeface="Cambria Math"/>
                                  <a:ea typeface="Cambria Math"/>
                                </a:rPr>
                                <m:t>𝜎</m:t>
                              </m:r>
                            </m:num>
                            <m:den>
                              <m:rad>
                                <m:radPr>
                                  <m:degHide m:val="on"/>
                                  <m:ctrlPr>
                                    <a:rPr lang="da-DK" sz="2000" i="1">
                                      <a:latin typeface="Cambria Math" panose="02040503050406030204" pitchFamily="18" charset="0"/>
                                    </a:rPr>
                                  </m:ctrlPr>
                                </m:radPr>
                                <m:deg/>
                                <m:e>
                                  <m:r>
                                    <a:rPr lang="da-DK" sz="2000" i="1">
                                      <a:latin typeface="Cambria Math"/>
                                    </a:rPr>
                                    <m:t>𝑛</m:t>
                                  </m:r>
                                </m:e>
                              </m:rad>
                            </m:den>
                          </m:f>
                        </m:den>
                      </m:f>
                    </m:oMath>
                  </m:oMathPara>
                </a14:m>
                <a:r>
                  <a:rPr lang="da-DK" sz="2000"/>
                  <a:t>  standard normalfordelt </a:t>
                </a:r>
                <a:r>
                  <a:rPr lang="da-DK" sz="2000" i="1"/>
                  <a:t>N</a:t>
                </a:r>
                <a:r>
                  <a:rPr lang="da-DK" sz="2000"/>
                  <a:t>(0,1)</a:t>
                </a:r>
                <a:br>
                  <a:rPr lang="en-GB"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𝑋</m:t>
                              </m:r>
                            </m:e>
                          </m:acc>
                          <m:r>
                            <a:rPr lang="da-DK"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103.1</m:t>
                          </m:r>
                        </m:e>
                      </m:d>
                      <m:r>
                        <a:rPr lang="da-DK" sz="2000" i="1">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𝑍</m:t>
                          </m:r>
                          <m:r>
                            <a:rPr lang="da-DK" sz="2000" i="1" smtClean="0">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r>
                                <a:rPr lang="en-US" sz="2000" b="0" i="1" smtClean="0">
                                  <a:latin typeface="Cambria Math" panose="02040503050406030204" pitchFamily="18" charset="0"/>
                                </a:rPr>
                                <m:t>103.1</m:t>
                              </m:r>
                              <m:r>
                                <a:rPr lang="da-DK" sz="2000" i="1">
                                  <a:latin typeface="Cambria Math"/>
                                </a:rPr>
                                <m:t>−</m:t>
                              </m:r>
                              <m:r>
                                <a:rPr lang="en-US" sz="2000" b="0" i="1" smtClean="0">
                                  <a:latin typeface="Cambria Math" panose="02040503050406030204" pitchFamily="18" charset="0"/>
                                </a:rPr>
                                <m:t>105</m:t>
                              </m:r>
                            </m:num>
                            <m:den>
                              <m:r>
                                <a:rPr lang="en-US" sz="2000" b="0" i="1" smtClean="0">
                                  <a:latin typeface="Cambria Math" panose="02040503050406030204" pitchFamily="18" charset="0"/>
                                </a:rPr>
                                <m:t>5.0</m:t>
                              </m:r>
                              <m:r>
                                <a:rPr lang="da-DK" sz="2000" i="1">
                                  <a:latin typeface="Cambria Math"/>
                                </a:rPr>
                                <m:t>/</m:t>
                              </m:r>
                              <m:rad>
                                <m:radPr>
                                  <m:degHide m:val="on"/>
                                  <m:ctrlPr>
                                    <a:rPr lang="da-DK" sz="2000" i="1">
                                      <a:latin typeface="Cambria Math" panose="02040503050406030204" pitchFamily="18" charset="0"/>
                                    </a:rPr>
                                  </m:ctrlPr>
                                </m:radPr>
                                <m:deg/>
                                <m:e>
                                  <m:r>
                                    <a:rPr lang="en-US" sz="2000" b="0" i="1" smtClean="0">
                                      <a:latin typeface="Cambria Math" panose="02040503050406030204" pitchFamily="18" charset="0"/>
                                    </a:rPr>
                                    <m:t>8</m:t>
                                  </m:r>
                                </m:e>
                              </m:rad>
                            </m:den>
                          </m:f>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𝑍</m:t>
                          </m:r>
                          <m:r>
                            <a:rPr lang="en-US" sz="2000" b="0" i="1" smtClean="0">
                              <a:latin typeface="Cambria Math" panose="02040503050406030204" pitchFamily="18" charset="0"/>
                              <a:ea typeface="Cambria Math" panose="02040503050406030204" pitchFamily="18" charset="0"/>
                            </a:rPr>
                            <m:t>≤−1.0607</m:t>
                          </m:r>
                        </m:e>
                      </m:d>
                      <m:r>
                        <a:rPr lang="en-US" sz="2000" b="0" i="1" smtClean="0">
                          <a:latin typeface="Cambria Math" panose="02040503050406030204" pitchFamily="18" charset="0"/>
                          <a:ea typeface="Cambria Math" panose="02040503050406030204" pitchFamily="18" charset="0"/>
                        </a:rPr>
                        <m:t>=0.144</m:t>
                      </m:r>
                    </m:oMath>
                  </m:oMathPara>
                </a14:m>
                <a:r>
                  <a:rPr lang="en-GB" sz="2000" smtClean="0"/>
                  <a:t> </a:t>
                </a:r>
              </a:p>
              <a:p>
                <a:r>
                  <a:rPr lang="en-GB" sz="2000" smtClean="0"/>
                  <a:t>Med andre ord, hvis leverandørens specifikationer er korrekte, vil 14.4 % af stikprøver have en middelværdi på 103.1 eller derunder</a:t>
                </a:r>
              </a:p>
              <a:p>
                <a:r>
                  <a:rPr lang="en-GB" sz="2000" smtClean="0"/>
                  <a:t>Det er ikke usandsynligt, så vi tror på specifikationerne. </a:t>
                </a:r>
                <a:br>
                  <a:rPr lang="en-GB" sz="2000" smtClean="0"/>
                </a:b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201</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6516216" y="980728"/>
            <a:ext cx="2349624" cy="227068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899592" y="2852936"/>
            <a:ext cx="3960440" cy="792088"/>
          </a:xfrm>
          <a:prstGeom prst="rect">
            <a:avLst/>
          </a:prstGeom>
        </p:spPr>
      </p:pic>
    </p:spTree>
    <p:extLst>
      <p:ext uri="{BB962C8B-B14F-4D97-AF65-F5344CB8AC3E}">
        <p14:creationId xmlns:p14="http://schemas.microsoft.com/office/powerpoint/2010/main" val="9918165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algn="l"/>
            <a:r>
              <a:rPr lang="en-US" smtClean="0"/>
              <a:t>Eksempel: Hydraulikpumper til eksoskelet</a:t>
            </a:r>
            <a:endParaRPr lang="en-GB"/>
          </a:p>
        </p:txBody>
      </p:sp>
      <mc:AlternateContent>
        <mc:Choice Requires="a14">
          <p:sp>
            <p:nvSpPr>
              <p:cNvPr id="3" name="Content Placeholder 2"/>
              <p:cNvSpPr>
                <a:spLocks noGrp="1"/>
              </p:cNvSpPr>
              <p:nvPr>
                <p:ph idx="1"/>
              </p:nvPr>
            </p:nvSpPr>
            <p:spPr/>
            <p:txBody>
              <a:bodyPr/>
              <a:lstStyle/>
              <a:p>
                <a:r>
                  <a:rPr lang="da-DK" sz="2000" smtClean="0"/>
                  <a:t>Forudsætningen for at beregne sandsynligheden for at trække en stikprøve med </a:t>
                </a:r>
                <a:r>
                  <a:rPr lang="da-DK" sz="2000"/>
                  <a:t>gennemsnit </a:t>
                </a:r>
                <a:r>
                  <a:rPr lang="da-DK" sz="2000" smtClean="0"/>
                  <a:t>103.1, </a:t>
                </a:r>
                <a:r>
                  <a:rPr lang="da-DK" sz="2000"/>
                  <a:t>hvis populationen har gennemsnit </a:t>
                </a:r>
                <a:r>
                  <a:rPr lang="da-DK" sz="2000" smtClean="0"/>
                  <a:t>105 bar er</a:t>
                </a:r>
                <a:r>
                  <a:rPr lang="da-DK" sz="2000"/>
                  <a:t>, at vores antagelse om den centrale grænse-</a:t>
                </a:r>
                <a:br>
                  <a:rPr lang="da-DK" sz="2000"/>
                </a:br>
                <a:r>
                  <a:rPr lang="da-DK" sz="2000"/>
                  <a:t>værdisætning holder. </a:t>
                </a:r>
                <a:br>
                  <a:rPr lang="da-DK" sz="2000"/>
                </a:br>
                <a:r>
                  <a:rPr lang="da-DK" sz="2000"/>
                  <a:t>Er </a:t>
                </a:r>
                <a14:m>
                  <m:oMathPara>
                    <m:oMathParaPr>
                      <m:jc/>
                    </m:oMathParaPr>
                    <m:oMath>
                      <m:r>
                        <a:rPr lang="da-DK" sz="2000" i="1">
                          <a:latin typeface="Cambria Math"/>
                        </a:rPr>
                        <m:t>𝑛</m:t>
                      </m:r>
                      <m:r>
                        <a:rPr lang="da-DK" sz="2000" i="1">
                          <a:latin typeface="Cambria Math"/>
                        </a:rPr>
                        <m:t>=8</m:t>
                      </m:r>
                    </m:oMath>
                  </m:oMathPara>
                </a14:m>
                <a:r>
                  <a:rPr lang="da-DK" sz="2000"/>
                  <a:t> ‘tilstrækkeligt stort’?</a:t>
                </a:r>
                <a:br>
                  <a:rPr lang="da-DK" sz="2000"/>
                </a:br>
                <a:endParaRPr lang="da-DK" sz="2000"/>
              </a:p>
              <a:p>
                <a:r>
                  <a:rPr lang="da-DK" sz="2000"/>
                  <a:t>Stem-and-leaf plot viser en rimeligt </a:t>
                </a:r>
                <a:br>
                  <a:rPr lang="da-DK" sz="2000"/>
                </a:br>
                <a:r>
                  <a:rPr lang="da-DK" sz="2000"/>
                  <a:t>symmetrisk fordeling med et enkelt </a:t>
                </a:r>
                <a:br>
                  <a:rPr lang="da-DK" sz="2000"/>
                </a:br>
                <a:r>
                  <a:rPr lang="da-DK" sz="2000"/>
                  <a:t>toppunkt, så </a:t>
                </a:r>
                <a14:m>
                  <m:oMathPara>
                    <m:oMathParaPr>
                      <m:jc/>
                    </m:oMathParaPr>
                    <m:oMath>
                      <m:r>
                        <a:rPr lang="da-DK" sz="2000" i="1">
                          <a:latin typeface="Cambria Math"/>
                        </a:rPr>
                        <m:t>𝑛</m:t>
                      </m:r>
                      <m:r>
                        <a:rPr lang="da-DK" sz="2000" i="1">
                          <a:latin typeface="Cambria Math"/>
                        </a:rPr>
                        <m:t>=8</m:t>
                      </m:r>
                    </m:oMath>
                  </m:oMathPara>
                </a14:m>
                <a:r>
                  <a:rPr lang="da-DK" sz="2000"/>
                  <a:t> burde være </a:t>
                </a:r>
                <a:br>
                  <a:rPr lang="da-DK" sz="2000"/>
                </a:br>
                <a:r>
                  <a:rPr lang="da-DK" sz="2000"/>
                  <a:t>‘tilstrækkeligt stort’</a:t>
                </a:r>
                <a:br>
                  <a:rPr lang="da-DK" sz="2000"/>
                </a:br>
                <a:endParaRPr lang="da-DK" sz="2000"/>
              </a:p>
              <a:p>
                <a:r>
                  <a:rPr lang="da-DK" sz="2000"/>
                  <a:t>Når data plottes i et </a:t>
                </a:r>
                <a:r>
                  <a:rPr lang="da-DK" sz="2000" smtClean="0">
                    <a:solidFill>
                      <a:schemeClr val="tx2"/>
                    </a:solidFill>
                  </a:rPr>
                  <a:t>normalfordelings-</a:t>
                </a:r>
                <a:br>
                  <a:rPr lang="da-DK" sz="2000" smtClean="0">
                    <a:solidFill>
                      <a:schemeClr val="tx2"/>
                    </a:solidFill>
                  </a:rPr>
                </a:br>
                <a:r>
                  <a:rPr lang="da-DK" sz="2000" smtClean="0">
                    <a:solidFill>
                      <a:schemeClr val="tx2"/>
                    </a:solidFill>
                  </a:rPr>
                  <a:t>plot</a:t>
                </a:r>
                <a:r>
                  <a:rPr lang="da-DK" sz="2000" smtClean="0"/>
                  <a:t> </a:t>
                </a:r>
                <a:r>
                  <a:rPr lang="da-DK" sz="2000"/>
                  <a:t>fås en nogenlunde </a:t>
                </a:r>
                <a:r>
                  <a:rPr lang="da-DK" sz="2000" smtClean="0"/>
                  <a:t>lineær sammen-</a:t>
                </a:r>
                <a:br>
                  <a:rPr lang="da-DK" sz="2000" smtClean="0"/>
                </a:br>
                <a:r>
                  <a:rPr lang="da-DK" sz="2000" smtClean="0"/>
                  <a:t>hæng</a:t>
                </a:r>
                <a:r>
                  <a:rPr lang="da-DK" sz="2000"/>
                  <a:t>, hvilket </a:t>
                </a:r>
                <a:r>
                  <a:rPr lang="da-DK" sz="2000" smtClean="0"/>
                  <a:t>bekræfter </a:t>
                </a:r>
                <a:r>
                  <a:rPr lang="da-DK" sz="2000"/>
                  <a:t>antagelsen: </a:t>
                </a:r>
                <a:br>
                  <a:rPr lang="da-DK" sz="2000"/>
                </a:br>
                <a:r>
                  <a:rPr lang="da-DK" sz="2000"/>
                  <a:t>Fordelingen for </a:t>
                </a:r>
                <a14:m>
                  <m:oMathPara>
                    <m:oMathParaPr>
                      <m:jc/>
                    </m:oMathParaPr>
                    <m:oMath>
                      <m:r>
                        <a:rPr lang="da-DK" sz="2000" i="1" smtClean="0">
                          <a:latin typeface="Cambria Math" panose="02040503050406030204" pitchFamily="18" charset="0"/>
                        </a:rPr>
                        <m:t>𝑋</m:t>
                      </m:r>
                    </m:oMath>
                  </m:oMathPara>
                </a14:m>
                <a:r>
                  <a:rPr lang="da-DK" sz="2000" smtClean="0"/>
                  <a:t> </a:t>
                </a:r>
                <a:r>
                  <a:rPr lang="da-DK" sz="2000"/>
                  <a:t>‘ligner’ en </a:t>
                </a:r>
                <a:r>
                  <a:rPr lang="da-DK" sz="2000" smtClean="0"/>
                  <a:t>normal-</a:t>
                </a:r>
                <a:br>
                  <a:rPr lang="da-DK" sz="2000" smtClean="0"/>
                </a:br>
                <a:r>
                  <a:rPr lang="da-DK" sz="2000" smtClean="0"/>
                  <a:t>fordeling</a:t>
                </a:r>
                <a:r>
                  <a:rPr lang="da-DK" sz="2000"/>
                  <a:t>, så </a:t>
                </a:r>
                <a14:m>
                  <m:oMathPara>
                    <m:oMathParaPr>
                      <m:jc/>
                    </m:oMathParaPr>
                    <m:oMath>
                      <m:r>
                        <a:rPr lang="da-DK" sz="2000" i="1">
                          <a:latin typeface="Cambria Math"/>
                        </a:rPr>
                        <m:t>𝑛</m:t>
                      </m:r>
                      <m:r>
                        <a:rPr lang="da-DK" sz="2000" i="1">
                          <a:latin typeface="Cambria Math"/>
                        </a:rPr>
                        <m:t>=8</m:t>
                      </m:r>
                    </m:oMath>
                  </m:oMathPara>
                </a14:m>
                <a:r>
                  <a:rPr lang="da-DK" sz="2000"/>
                  <a:t> </a:t>
                </a:r>
                <a:r>
                  <a:rPr lang="da-DK" sz="2000" smtClean="0"/>
                  <a:t>burde </a:t>
                </a:r>
                <a:r>
                  <a:rPr lang="da-DK" sz="2000"/>
                  <a:t>være </a:t>
                </a:r>
                <a:br>
                  <a:rPr lang="da-DK" sz="2000" smtClean="0"/>
                </a:br>
                <a:r>
                  <a:rPr lang="da-DK" sz="2000" smtClean="0"/>
                  <a:t>‘</a:t>
                </a:r>
                <a:r>
                  <a:rPr lang="da-DK" sz="2000"/>
                  <a:t>tilstrækkeligt stort’.</a:t>
                </a:r>
                <a:r>
                  <a:rPr lang="en-US" sz="2000" smtClean="0"/>
                  <a:t> </a:t>
                </a:r>
                <a:r>
                  <a:rPr lang="en-GB" sz="2000" smtClean="0"/>
                  <a:t> </a:t>
                </a:r>
                <a:br>
                  <a:rPr lang="en-GB" sz="2000" smtClean="0"/>
                </a:b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202</a:t>
            </a:fld>
            <a:endParaRPr lang="da-DK">
              <a:solidFill>
                <a:prstClr val="black">
                  <a:tint val="75000"/>
                </a:prstClr>
              </a:solidFill>
            </a:endParaRPr>
          </a:p>
        </p:txBody>
      </p:sp>
      <p:pic>
        <p:nvPicPr>
          <p:cNvPr id="8" name="Picture 7"/>
          <p:cNvPicPr>
            <a:picLocks noChangeAspect="1"/>
          </p:cNvPicPr>
          <p:nvPr/>
        </p:nvPicPr>
        <p:blipFill>
          <a:blip r:embed="rId3"/>
          <a:stretch>
            <a:fillRect/>
          </a:stretch>
        </p:blipFill>
        <p:spPr>
          <a:xfrm>
            <a:off x="5364088" y="1916832"/>
            <a:ext cx="3610545" cy="95244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5364088" y="3085301"/>
            <a:ext cx="1381125" cy="117157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5364088" y="4749211"/>
            <a:ext cx="3115775" cy="1944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8762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Stikprøver, hvor variansen ikke kendes</a:t>
            </a:r>
          </a:p>
        </p:txBody>
      </p:sp>
      <mc:AlternateContent>
        <mc:Choice Requires="a14">
          <p:sp>
            <p:nvSpPr>
              <p:cNvPr id="3" name="Content Placeholder 2"/>
              <p:cNvSpPr>
                <a:spLocks noGrp="1"/>
              </p:cNvSpPr>
              <p:nvPr>
                <p:ph idx="1"/>
              </p:nvPr>
            </p:nvSpPr>
            <p:spPr/>
            <p:txBody>
              <a:bodyPr/>
              <a:lstStyle/>
              <a:p>
                <a:r>
                  <a:rPr lang="da-DK" smtClean="0"/>
                  <a:t>I eksemplet vidste vi, at </a:t>
                </a:r>
                <a14:m>
                  <m:oMathPara>
                    <m:oMathParaPr>
                      <m:jc/>
                    </m:oMathParaPr>
                    <m:oMath>
                      <m:r>
                        <a:rPr lang="da-DK" i="1">
                          <a:latin typeface="Cambria Math"/>
                          <a:ea typeface="Cambria Math"/>
                        </a:rPr>
                        <m:t>𝜇</m:t>
                      </m:r>
                      <m:r>
                        <a:rPr lang="da-DK" i="1">
                          <a:latin typeface="Cambria Math"/>
                          <a:ea typeface="Cambria Math"/>
                        </a:rPr>
                        <m:t>=105</m:t>
                      </m:r>
                    </m:oMath>
                  </m:oMathPara>
                </a14:m>
                <a:r>
                  <a:rPr lang="da-DK" smtClean="0"/>
                  <a:t> bar </a:t>
                </a:r>
                <a:r>
                  <a:rPr lang="da-DK"/>
                  <a:t>og </a:t>
                </a:r>
                <a14:m>
                  <m:oMathPara>
                    <m:oMathParaPr>
                      <m:jc/>
                    </m:oMathParaPr>
                    <m:oMath>
                      <m:r>
                        <a:rPr lang="da-DK" i="1">
                          <a:latin typeface="Cambria Math"/>
                          <a:ea typeface="Cambria Math"/>
                        </a:rPr>
                        <m:t>𝜎</m:t>
                      </m:r>
                      <m:r>
                        <a:rPr lang="da-DK" i="1">
                          <a:latin typeface="Cambria Math"/>
                          <a:ea typeface="Cambria Math"/>
                        </a:rPr>
                        <m:t>=5.0</m:t>
                      </m:r>
                    </m:oMath>
                  </m:oMathPara>
                </a14:m>
                <a:r>
                  <a:rPr lang="da-DK" smtClean="0">
                    <a:ea typeface="Cambria Math"/>
                  </a:rPr>
                  <a:t> bar (populationen)</a:t>
                </a:r>
              </a:p>
              <a:p>
                <a:r>
                  <a:rPr lang="da-DK"/>
                  <a:t>Vi </a:t>
                </a:r>
                <a:r>
                  <a:rPr lang="da-DK" smtClean="0"/>
                  <a:t>kunne bruge den </a:t>
                </a:r>
                <a:r>
                  <a:rPr lang="da-DK"/>
                  <a:t>centrale grænseværdisætning: </a:t>
                </a:r>
                <a:r>
                  <a:rPr lang="da-DK" smtClean="0"/>
                  <a:t> </a:t>
                </a:r>
                <a:br>
                  <a:rPr lang="da-DK"/>
                </a:br>
                <a:r>
                  <a:rPr lang="da-DK" smtClean="0"/>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rPr>
                            <m:t>−</m:t>
                          </m:r>
                          <m:r>
                            <a:rPr lang="da-DK" i="1">
                              <a:latin typeface="Cambria Math"/>
                              <a:ea typeface="Cambria Math"/>
                            </a:rPr>
                            <m:t>𝜇</m:t>
                          </m:r>
                        </m:num>
                        <m:den>
                          <m:f>
                            <m:fPr>
                              <m:type m:val="skw"/>
                              <m:ctrlPr>
                                <a:rPr lang="da-DK" i="1">
                                  <a:latin typeface="Cambria Math" panose="02040503050406030204" pitchFamily="18" charset="0"/>
                                </a:rPr>
                              </m:ctrlPr>
                            </m:fPr>
                            <m:num>
                              <m:r>
                                <a:rPr lang="da-DK" i="1">
                                  <a:latin typeface="Cambria Math"/>
                                  <a:ea typeface="Cambria Math"/>
                                </a:rPr>
                                <m:t>𝜎</m:t>
                              </m:r>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a:t>  er </a:t>
                </a:r>
                <a:r>
                  <a:rPr lang="da-DK" smtClean="0"/>
                  <a:t>standard normalfordelt, hvis </a:t>
                </a:r>
                <a14:m>
                  <m:oMathPara>
                    <m:oMathParaPr>
                      <m:jc/>
                    </m:oMathParaPr>
                    <m:oMath>
                      <m:r>
                        <a:rPr lang="da-DK" b="0" i="1" smtClean="0">
                          <a:latin typeface="Cambria Math"/>
                        </a:rPr>
                        <m:t>𝑛</m:t>
                      </m:r>
                    </m:oMath>
                  </m:oMathPara>
                </a14:m>
                <a:r>
                  <a:rPr lang="da-DK" smtClean="0"/>
                  <a:t> er tilstrækkelig stor</a:t>
                </a:r>
                <a:endParaRPr lang="da-DK"/>
              </a:p>
              <a:p>
                <a:r>
                  <a:rPr lang="da-DK" smtClean="0"/>
                  <a:t>Hvis vi </a:t>
                </a:r>
                <a:r>
                  <a:rPr lang="da-DK" i="1" smtClean="0"/>
                  <a:t>ikke</a:t>
                </a:r>
                <a:r>
                  <a:rPr lang="da-DK" smtClean="0"/>
                  <a:t> kender </a:t>
                </a:r>
                <a14:m>
                  <m:oMathPara>
                    <m:oMathParaPr>
                      <m:jc/>
                    </m:oMathParaPr>
                    <m:oMath>
                      <m:r>
                        <a:rPr lang="da-DK" i="1">
                          <a:latin typeface="Cambria Math"/>
                          <a:ea typeface="Cambria Math"/>
                        </a:rPr>
                        <m:t>𝜎</m:t>
                      </m:r>
                    </m:oMath>
                  </m:oMathPara>
                </a14:m>
                <a:r>
                  <a:rPr lang="da-DK" smtClean="0"/>
                  <a:t>, kan vi estimere den ved stikprøve-standardafvigelsen </a:t>
                </a:r>
                <a14:m>
                  <m:oMathPara>
                    <m:oMathParaPr>
                      <m:jc/>
                    </m:oMathParaPr>
                    <m:oMath>
                      <m:r>
                        <a:rPr lang="da-DK" b="0" i="1" smtClean="0">
                          <a:latin typeface="Cambria Math"/>
                        </a:rPr>
                        <m:t>𝑠</m:t>
                      </m:r>
                    </m:oMath>
                  </m:oMathPara>
                </a14:m>
                <a:r>
                  <a:rPr lang="da-DK" smtClean="0"/>
                  <a:t>, men </a:t>
                </a:r>
                <a:br>
                  <a:rPr lang="da-DK" smtClean="0"/>
                </a:br>
                <a:r>
                  <a:rPr lang="da-DK" smtClean="0"/>
                  <a:t>	</a:t>
                </a:r>
                <a14:m>
                  <m:oMathPara>
                    <m:oMathParaPr>
                      <m:jc/>
                    </m:oMathParaPr>
                    <m:oMath>
                      <m:sSub>
                        <m:sSubPr>
                          <m:ctrlPr>
                            <a:rPr lang="da-DK"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rPr>
                            <m:t>−</m:t>
                          </m:r>
                          <m:r>
                            <a:rPr lang="da-DK" i="1">
                              <a:latin typeface="Cambria Math"/>
                              <a:ea typeface="Cambria Math"/>
                            </a:rPr>
                            <m:t>𝜇</m:t>
                          </m:r>
                        </m:num>
                        <m:den>
                          <m:f>
                            <m:fPr>
                              <m:type m:val="lin"/>
                              <m:ctrlPr>
                                <a:rPr lang="da-DK" i="1" smtClean="0">
                                  <a:latin typeface="Cambria Math" panose="02040503050406030204" pitchFamily="18" charset="0"/>
                                  <a:ea typeface="Cambria Math"/>
                                </a:rPr>
                              </m:ctrlPr>
                            </m:fPr>
                            <m:num>
                              <m:r>
                                <a:rPr lang="da-DK" b="0" i="1" smtClean="0">
                                  <a:solidFill>
                                    <a:srgbClr val="C00000"/>
                                  </a:solidFill>
                                  <a:latin typeface="Cambria Math"/>
                                  <a:ea typeface="Cambria Math"/>
                                </a:rPr>
                                <m:t>𝑠</m:t>
                              </m:r>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smtClean="0"/>
                  <a:t> er </a:t>
                </a:r>
                <a:r>
                  <a:rPr lang="da-DK" i="1" smtClean="0"/>
                  <a:t>ikke</a:t>
                </a:r>
                <a:r>
                  <a:rPr lang="da-DK" smtClean="0"/>
                  <a:t> standard normalfordelt</a:t>
                </a:r>
                <a:br>
                  <a:rPr lang="da-DK" smtClean="0"/>
                </a:br>
                <a:endParaRPr lang="da-DK" smtClean="0"/>
              </a:p>
              <a:p>
                <a:r>
                  <a:rPr lang="da-DK" smtClean="0"/>
                  <a:t>I udtrykket for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0</m:t>
                          </m:r>
                        </m:sub>
                      </m:sSub>
                    </m:oMath>
                  </m:oMathPara>
                </a14:m>
                <a:r>
                  <a:rPr lang="da-DK" smtClean="0"/>
                  <a:t> er det kun </a:t>
                </a:r>
                <a14:m>
                  <m:oMathPara>
                    <m:oMathParaPr>
                      <m:jc/>
                    </m:oMathParaPr>
                    <m:oMath>
                      <m:acc>
                        <m:accPr>
                          <m:chr m:val="̅"/>
                          <m:ctrlPr>
                            <a:rPr lang="da-DK" i="1" smtClean="0">
                              <a:latin typeface="Cambria Math" panose="02040503050406030204" pitchFamily="18" charset="0"/>
                            </a:rPr>
                          </m:ctrlPr>
                        </m:accPr>
                        <m:e>
                          <m:r>
                            <a:rPr lang="en-US" b="0" i="1" smtClean="0">
                              <a:latin typeface="Cambria Math" panose="02040503050406030204" pitchFamily="18" charset="0"/>
                            </a:rPr>
                            <m:t>𝑥</m:t>
                          </m:r>
                        </m:e>
                      </m:acc>
                    </m:oMath>
                  </m:oMathPara>
                </a14:m>
                <a:r>
                  <a:rPr lang="da-DK" smtClean="0"/>
                  <a:t> der er stokastisk, resten (</a:t>
                </a:r>
                <a14:m>
                  <m:oMathPara>
                    <m:oMathParaPr>
                      <m:jc/>
                    </m:oMathParaPr>
                    <m:oMath>
                      <m:r>
                        <a:rPr lang="da-DK" i="1" smtClean="0">
                          <a:latin typeface="Cambria Math"/>
                          <a:ea typeface="Cambria Math"/>
                        </a:rPr>
                        <m:t>𝜇</m:t>
                      </m:r>
                      <m:r>
                        <a:rPr lang="da-DK" b="0" i="1" smtClean="0">
                          <a:latin typeface="Cambria Math"/>
                          <a:ea typeface="Cambria Math"/>
                        </a:rPr>
                        <m:t>, </m:t>
                      </m:r>
                      <m:r>
                        <a:rPr lang="da-DK" b="0" i="1" smtClean="0">
                          <a:latin typeface="Cambria Math"/>
                          <a:ea typeface="Cambria Math"/>
                        </a:rPr>
                        <m:t>𝜎</m:t>
                      </m:r>
                      <m:r>
                        <m:rPr>
                          <m:sty m:val="p"/>
                        </m:rPr>
                        <a:rPr lang="da-DK" b="0" i="0" smtClean="0">
                          <a:latin typeface="Cambria Math"/>
                          <a:ea typeface="Cambria Math"/>
                        </a:rPr>
                        <m:t> </m:t>
                      </m:r>
                      <m:r>
                        <m:rPr>
                          <m:sty m:val="p"/>
                        </m:rPr>
                        <a:rPr lang="da-DK" b="0" i="0" smtClean="0">
                          <a:latin typeface="Cambria Math"/>
                          <a:ea typeface="Cambria Math"/>
                        </a:rPr>
                        <m:t>og</m:t>
                      </m:r>
                      <m:r>
                        <m:rPr>
                          <m:sty m:val="p"/>
                        </m:rPr>
                        <a:rPr lang="da-DK" b="0" i="0" smtClean="0">
                          <a:latin typeface="Cambria Math"/>
                          <a:ea typeface="Cambria Math"/>
                        </a:rPr>
                        <m:t> </m:t>
                      </m:r>
                      <m:r>
                        <a:rPr lang="da-DK" b="0" i="1" smtClean="0">
                          <a:latin typeface="Cambria Math"/>
                          <a:ea typeface="Cambria Math"/>
                        </a:rPr>
                        <m:t>𝑛</m:t>
                      </m:r>
                    </m:oMath>
                  </m:oMathPara>
                </a14:m>
                <a:r>
                  <a:rPr lang="da-DK" smtClean="0"/>
                  <a:t>) antages kendt</a:t>
                </a:r>
              </a:p>
              <a:p>
                <a:r>
                  <a:rPr lang="da-DK" smtClean="0"/>
                  <a:t>I udtrykket for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oMath>
                  </m:oMathPara>
                </a14:m>
                <a:r>
                  <a:rPr lang="da-DK" smtClean="0"/>
                  <a:t> er det både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oMath>
                  </m:oMathPara>
                </a14:m>
                <a:r>
                  <a:rPr lang="da-DK" smtClean="0"/>
                  <a:t> og </a:t>
                </a:r>
                <a14:m>
                  <m:oMathPara>
                    <m:oMathParaPr>
                      <m:jc/>
                    </m:oMathParaPr>
                    <m:oMath>
                      <m:r>
                        <a:rPr lang="da-DK" i="1">
                          <a:latin typeface="Cambria Math"/>
                        </a:rPr>
                        <m:t>𝑠</m:t>
                      </m:r>
                    </m:oMath>
                  </m:oMathPara>
                </a14:m>
                <a:r>
                  <a:rPr lang="da-DK" smtClean="0"/>
                  <a:t>, der bidrager med variabilitet</a:t>
                </a:r>
              </a:p>
              <a:p>
                <a:r>
                  <a:rPr lang="da-DK" smtClean="0"/>
                  <a:t>Man kan vise, at </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rPr>
                            <m:t>−</m:t>
                          </m:r>
                          <m:r>
                            <a:rPr lang="da-DK" i="1">
                              <a:latin typeface="Cambria Math"/>
                              <a:ea typeface="Cambria Math"/>
                            </a:rPr>
                            <m:t>𝜇</m:t>
                          </m:r>
                        </m:num>
                        <m:den>
                          <m:f>
                            <m:fPr>
                              <m:type m:val="lin"/>
                              <m:ctrlPr>
                                <a:rPr lang="da-DK" i="1">
                                  <a:latin typeface="Cambria Math" panose="02040503050406030204" pitchFamily="18" charset="0"/>
                                  <a:ea typeface="Cambria Math"/>
                                </a:rPr>
                              </m:ctrlPr>
                            </m:fPr>
                            <m:num>
                              <m:r>
                                <a:rPr lang="da-DK" i="1">
                                  <a:latin typeface="Cambria Math"/>
                                  <a:ea typeface="Cambria Math"/>
                                </a:rPr>
                                <m:t>𝑠</m:t>
                              </m:r>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a:t> </a:t>
                </a:r>
                <a:r>
                  <a:rPr lang="da-DK" smtClean="0"/>
                  <a:t>  følger en</a:t>
                </a:r>
                <a:r>
                  <a:rPr lang="da-DK" smtClean="0">
                    <a:solidFill>
                      <a:schemeClr val="tx2"/>
                    </a:solidFill>
                  </a:rPr>
                  <a:t> </a:t>
                </a:r>
                <a:r>
                  <a:rPr lang="da-DK" i="1" smtClean="0">
                    <a:solidFill>
                      <a:schemeClr val="tx2"/>
                    </a:solidFill>
                  </a:rPr>
                  <a:t>t</a:t>
                </a:r>
                <a:r>
                  <a:rPr lang="da-DK" smtClean="0">
                    <a:solidFill>
                      <a:schemeClr val="tx2"/>
                    </a:solidFill>
                  </a:rPr>
                  <a:t>-fordeling </a:t>
                </a:r>
                <a:r>
                  <a:rPr lang="da-DK" smtClean="0"/>
                  <a:t>med </a:t>
                </a:r>
                <a14:m>
                  <m:oMathPara>
                    <m:oMathParaPr>
                      <m:jc/>
                    </m:oMathParaPr>
                    <m:oMath>
                      <m:r>
                        <a:rPr lang="el-GR" b="0"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da-DK" b="0" i="1" smtClean="0">
                          <a:latin typeface="Cambria Math"/>
                        </a:rPr>
                        <m:t>𝑛</m:t>
                      </m:r>
                      <m:r>
                        <a:rPr lang="da-DK" b="0" i="1" smtClean="0">
                          <a:latin typeface="Cambria Math"/>
                        </a:rPr>
                        <m:t>−1</m:t>
                      </m:r>
                    </m:oMath>
                  </m:oMathPara>
                </a14:m>
                <a:r>
                  <a:rPr lang="da-DK" smtClean="0"/>
                  <a:t> </a:t>
                </a:r>
                <a:r>
                  <a:rPr lang="da-DK" smtClean="0">
                    <a:solidFill>
                      <a:schemeClr val="tx2"/>
                    </a:solidFill>
                  </a:rPr>
                  <a:t>frihedsgrader (degrees of freedom (</a:t>
                </a:r>
                <a:r>
                  <a:rPr lang="da-DK" i="1" err="1" smtClean="0">
                    <a:solidFill>
                      <a:schemeClr val="tx2"/>
                    </a:solidFill>
                  </a:rPr>
                  <a:t>df</a:t>
                </a:r>
                <a:r>
                  <a:rPr lang="da-DK" smtClean="0">
                    <a:solidFill>
                      <a:schemeClr val="tx2"/>
                    </a:solidFill>
                  </a:rPr>
                  <a:t>)).</a:t>
                </a:r>
                <a:endParaRPr lang="da-DK" smtClean="0">
                  <a:solidFill>
                    <a:schemeClr val="tx2"/>
                  </a:solidFill>
                </a:endParaRP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203</a:t>
            </a:fld>
            <a:endParaRPr lang="da-DK"/>
          </a:p>
        </p:txBody>
      </p:sp>
    </p:spTree>
    <p:extLst>
      <p:ext uri="{BB962C8B-B14F-4D97-AF65-F5344CB8AC3E}">
        <p14:creationId xmlns:p14="http://schemas.microsoft.com/office/powerpoint/2010/main" val="12432705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116632"/>
            <a:ext cx="8424936" cy="778098"/>
          </a:xfrm>
        </p:spPr>
        <p:txBody>
          <a:bodyPr/>
          <a:lstStyle/>
          <a:p>
            <a:r>
              <a:rPr lang="da-DK" i="1" smtClean="0">
                <a:solidFill>
                  <a:schemeClr val="tx2"/>
                </a:solidFill>
              </a:rPr>
              <a:t>t</a:t>
            </a:r>
            <a:r>
              <a:rPr lang="da-DK" smtClean="0">
                <a:solidFill>
                  <a:schemeClr val="tx2"/>
                </a:solidFill>
              </a:rPr>
              <a:t>-fordelingen</a:t>
            </a:r>
            <a:endParaRPr lang="da-DK"/>
          </a:p>
        </p:txBody>
      </p:sp>
      <p:sp>
        <p:nvSpPr>
          <p:cNvPr id="3" name="Content Placeholder 2"/>
          <p:cNvSpPr>
            <a:spLocks noGrp="1"/>
          </p:cNvSpPr>
          <p:nvPr>
            <p:ph idx="1"/>
          </p:nvPr>
        </p:nvSpPr>
        <p:spPr>
          <a:xfrm>
            <a:off x="467544" y="908720"/>
            <a:ext cx="8424936" cy="5832648"/>
          </a:xfrm>
        </p:spPr>
        <p:txBody>
          <a:bodyPr/>
          <a:lstStyle/>
          <a:p>
            <a:r>
              <a:rPr lang="da-DK" sz="2000" smtClean="0"/>
              <a:t>Hedder egentlig </a:t>
            </a:r>
            <a:r>
              <a:rPr lang="da-DK" sz="2000" err="1" smtClean="0">
                <a:solidFill>
                  <a:schemeClr val="tx2"/>
                </a:solidFill>
              </a:rPr>
              <a:t>Student’s </a:t>
            </a:r>
            <a:r>
              <a:rPr lang="da-DK" sz="2000" i="1" smtClean="0">
                <a:solidFill>
                  <a:schemeClr val="tx2"/>
                </a:solidFill>
              </a:rPr>
              <a:t>t</a:t>
            </a:r>
            <a:r>
              <a:rPr lang="da-DK" sz="2000" smtClean="0">
                <a:solidFill>
                  <a:schemeClr val="tx2"/>
                </a:solidFill>
              </a:rPr>
              <a:t>-fordeling</a:t>
            </a:r>
            <a:r>
              <a:rPr lang="da-DK" sz="2000" smtClean="0"/>
              <a:t> efter William Gosset, som arbejdede med små stikprøver på Guinness bryggeriet i Dublin. Han publicerede sine resultater videnskabeligt under pseudonymet ‘Student’ i 1908</a:t>
            </a:r>
          </a:p>
          <a:p>
            <a:r>
              <a:rPr lang="da-DK" sz="2000" i="1" smtClean="0"/>
              <a:t>t</a:t>
            </a:r>
            <a:r>
              <a:rPr lang="da-DK" sz="2000" smtClean="0"/>
              <a:t>-fordelingen ligner standard normalfordelingen </a:t>
            </a:r>
            <a:r>
              <a:rPr lang="da-DK" sz="2000" i="1" smtClean="0"/>
              <a:t>Z</a:t>
            </a:r>
            <a:r>
              <a:rPr lang="da-DK" sz="2000" smtClean="0"/>
              <a:t>, d.v.s. symmetrisk omkring middelværdien 0, men med mere spredning, d.v.s. ‘tungere’ haler</a:t>
            </a:r>
          </a:p>
          <a:p>
            <a:r>
              <a:rPr lang="da-DK" sz="2000" smtClean="0"/>
              <a:t>Jo flere frihedsgrader (df), desto mindre spredning har</a:t>
            </a:r>
            <a:r>
              <a:rPr lang="da-DK" sz="2000" i="1" smtClean="0"/>
              <a:t> t</a:t>
            </a:r>
            <a:r>
              <a:rPr lang="da-DK" sz="2000" smtClean="0"/>
              <a:t>, og dermed desto tættere på </a:t>
            </a:r>
            <a:r>
              <a:rPr lang="da-DK" sz="2000" i="1" smtClean="0"/>
              <a:t>Z</a:t>
            </a:r>
            <a:r>
              <a:rPr lang="da-DK" sz="2000" smtClean="0"/>
              <a:t>, standard normalfordelingen.</a:t>
            </a: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204</a:t>
            </a:fld>
            <a:endParaRPr lang="da-DK"/>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9632" y="3398206"/>
            <a:ext cx="6840760" cy="3343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2171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Frihedsgrader</a:t>
            </a:r>
            <a:endParaRPr lang="da-DK"/>
          </a:p>
        </p:txBody>
      </p:sp>
      <mc:AlternateContent>
        <mc:Choice Requires="a14">
          <p:sp>
            <p:nvSpPr>
              <p:cNvPr id="3" name="Content Placeholder 2"/>
              <p:cNvSpPr>
                <a:spLocks noGrp="1"/>
              </p:cNvSpPr>
              <p:nvPr>
                <p:ph idx="1"/>
              </p:nvPr>
            </p:nvSpPr>
            <p:spPr/>
            <p:txBody>
              <a:bodyPr/>
              <a:lstStyle/>
              <a:p>
                <a:r>
                  <a:rPr lang="da-DK" smtClean="0">
                    <a:solidFill>
                      <a:schemeClr val="tx2"/>
                    </a:solidFill>
                  </a:rPr>
                  <a:t>Frihedsgrader </a:t>
                </a:r>
                <a:r>
                  <a:rPr lang="da-DK" smtClean="0"/>
                  <a:t>(</a:t>
                </a:r>
                <a:r>
                  <a:rPr lang="da-DK" err="1" smtClean="0">
                    <a:solidFill>
                      <a:schemeClr val="tx2"/>
                    </a:solidFill>
                  </a:rPr>
                  <a:t>degrees of fredom, df</a:t>
                </a:r>
                <a:r>
                  <a:rPr lang="da-DK" smtClean="0"/>
                  <a:t>) er et mål for hvor meget variabilitet, der er i vores estimering</a:t>
                </a:r>
              </a:p>
              <a:p>
                <a:r>
                  <a:rPr lang="da-DK" smtClean="0"/>
                  <a:t>Bogen bruger det græske bogstav </a:t>
                </a:r>
                <a14:m>
                  <m:oMathPara>
                    <m:oMathParaPr>
                      <m:jc/>
                    </m:oMathParaPr>
                    <m:oMath>
                      <m:r>
                        <a:rPr lang="da-DK" i="1" smtClean="0">
                          <a:latin typeface="Cambria Math" panose="02040503050406030204" pitchFamily="18" charset="0"/>
                          <a:ea typeface="Cambria Math" panose="02040503050406030204" pitchFamily="18" charset="0"/>
                        </a:rPr>
                        <m:t>𝜈</m:t>
                      </m:r>
                    </m:oMath>
                  </m:oMathPara>
                </a14:m>
                <a:r>
                  <a:rPr lang="da-DK" smtClean="0"/>
                  <a:t> (‘ny’) til at betegne frihedsgrader</a:t>
                </a:r>
                <a:endParaRPr lang="da-DK" smtClean="0"/>
              </a:p>
              <a:p>
                <a:pPr defTabSz="900113"/>
                <a:r>
                  <a:rPr lang="da-DK" smtClean="0"/>
                  <a:t>Frihedsgrader er defineret som: </a:t>
                </a:r>
                <a:br>
                  <a:rPr lang="da-DK" smtClean="0"/>
                </a:br>
                <a:r>
                  <a:rPr lang="da-DK" smtClean="0"/>
                  <a:t>	Antal frihedsgrader = </a:t>
                </a:r>
                <a:br>
                  <a:rPr lang="da-DK" smtClean="0"/>
                </a:br>
                <a:r>
                  <a:rPr lang="da-DK" smtClean="0"/>
                  <a:t>		Antal observationer  –  Antal parametre der estimeres</a:t>
                </a:r>
                <a:br>
                  <a:rPr lang="da-DK" smtClean="0"/>
                </a:br>
                <a:endParaRPr lang="da-DK" smtClean="0"/>
              </a:p>
              <a:p>
                <a:r>
                  <a:rPr lang="da-DK" smtClean="0"/>
                  <a:t> Her estimeres der 1 parameter (stikprøve-standardafvigelsen </a:t>
                </a:r>
                <a14:m>
                  <m:oMathPara>
                    <m:oMathParaPr>
                      <m:jc/>
                    </m:oMathParaPr>
                    <m:oMath>
                      <m:r>
                        <a:rPr lang="da-DK" b="0" i="1" smtClean="0">
                          <a:latin typeface="Cambria Math"/>
                        </a:rPr>
                        <m:t>𝑠</m:t>
                      </m:r>
                    </m:oMath>
                  </m:oMathPara>
                </a14:m>
                <a:r>
                  <a:rPr lang="da-DK" smtClean="0"/>
                  <a:t>), så </a:t>
                </a:r>
                <a:br>
                  <a:rPr lang="da-DK" smtClean="0"/>
                </a:br>
                <a:r>
                  <a:rPr lang="da-DK" smtClean="0"/>
                  <a:t>	Antal frihedsgrader </a:t>
                </a:r>
                <a14:m>
                  <m:oMathPara>
                    <m:oMathParaPr>
                      <m:jc/>
                    </m:oMathParaPr>
                    <m:oMath>
                      <m:r>
                        <a:rPr lang="da-DK" i="1" smtClean="0">
                          <a:latin typeface="Cambria Math" panose="02040503050406030204" pitchFamily="18" charset="0"/>
                        </a:rPr>
                        <m:t>=</m:t>
                      </m:r>
                    </m:oMath>
                  </m:oMathPara>
                </a14:m>
                <a:r>
                  <a:rPr lang="da-DK" smtClean="0"/>
                  <a:t> </a:t>
                </a:r>
                <a14:m>
                  <m:oMathPara>
                    <m:oMathParaPr>
                      <m:jc/>
                    </m:oMathParaPr>
                    <m:oMath>
                      <m:r>
                        <a:rPr lang="da-DK"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da-DK" b="0" i="1" smtClean="0">
                          <a:latin typeface="Cambria Math"/>
                        </a:rPr>
                        <m:t>𝑛</m:t>
                      </m:r>
                      <m:r>
                        <a:rPr lang="da-DK" b="0" i="1" smtClean="0">
                          <a:latin typeface="Cambria Math"/>
                        </a:rPr>
                        <m:t>−1</m:t>
                      </m:r>
                    </m:oMath>
                  </m:oMathPara>
                </a14:m>
                <a:r>
                  <a:rPr lang="da-DK" smtClean="0"/>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4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205</a:t>
            </a:fld>
            <a:endParaRPr lang="da-DK"/>
          </a:p>
        </p:txBody>
      </p:sp>
    </p:spTree>
    <p:extLst>
      <p:ext uri="{BB962C8B-B14F-4D97-AF65-F5344CB8AC3E}">
        <p14:creationId xmlns:p14="http://schemas.microsoft.com/office/powerpoint/2010/main" val="13750550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i="1" smtClean="0"/>
              <a:t>t</a:t>
            </a:r>
            <a:r>
              <a:rPr lang="da-DK" smtClean="0"/>
              <a:t>-fordelingen i R </a:t>
            </a:r>
            <a:endParaRPr lang="da-DK"/>
          </a:p>
        </p:txBody>
      </p:sp>
      <mc:AlternateContent>
        <mc:Choice Requires="a14">
          <p:sp>
            <p:nvSpPr>
              <p:cNvPr id="3" name="Content Placeholder 2"/>
              <p:cNvSpPr>
                <a:spLocks noGrp="1"/>
              </p:cNvSpPr>
              <p:nvPr>
                <p:ph idx="1"/>
              </p:nvPr>
            </p:nvSpPr>
            <p:spPr/>
            <p:txBody>
              <a:bodyPr/>
              <a:lstStyle/>
              <a:p>
                <a:r>
                  <a:rPr lang="da-DK" smtClean="0">
                    <a:solidFill>
                      <a:schemeClr val="tx2"/>
                    </a:solidFill>
                  </a:rPr>
                  <a:t>dt(t, df)</a:t>
                </a:r>
                <a:br>
                  <a:rPr lang="da-DK" smtClean="0"/>
                </a:br>
                <a:r>
                  <a:rPr lang="da-DK" smtClean="0"/>
                  <a:t>Tæthedsfunktionen (kan bruges til at tegne fordelingen)</a:t>
                </a:r>
              </a:p>
              <a:p>
                <a:r>
                  <a:rPr lang="da-DK">
                    <a:solidFill>
                      <a:schemeClr val="tx2"/>
                    </a:solidFill>
                  </a:rPr>
                  <a:t>pt(t, df)</a:t>
                </a:r>
                <a:br>
                  <a:rPr lang="da-DK" smtClean="0"/>
                </a:br>
                <a:r>
                  <a:rPr lang="da-DK" smtClean="0"/>
                  <a:t>Kumuleret fordelingsfunktion (bruges til at beregne sandsynligheder)</a:t>
                </a:r>
                <a:br>
                  <a:rPr lang="da-DK" smtClean="0"/>
                </a:br>
                <a:r>
                  <a:rPr lang="da-DK" smtClean="0"/>
                  <a:t>F.eks. pt(1.5, 7) giver sandsynligheden for </a:t>
                </a:r>
                <a:r>
                  <a:rPr lang="da-DK" i="1" smtClean="0"/>
                  <a:t>t</a:t>
                </a:r>
                <a:r>
                  <a:rPr lang="da-DK" smtClean="0"/>
                  <a:t> er mindre end 1.5 med 7 frihedsgrader</a:t>
                </a:r>
              </a:p>
              <a:p>
                <a:r>
                  <a:rPr lang="da-DK" smtClean="0">
                    <a:solidFill>
                      <a:schemeClr val="tx2"/>
                    </a:solidFill>
                  </a:rPr>
                  <a:t>qt(p, df)</a:t>
                </a:r>
                <a:br>
                  <a:rPr lang="da-DK" smtClean="0"/>
                </a:br>
                <a:r>
                  <a:rPr lang="da-DK" smtClean="0"/>
                  <a:t>Den inverse funktion til fordelingsfunktionen (bruges til at beregne den værdi af </a:t>
                </a:r>
                <a:r>
                  <a:rPr lang="da-DK" i="1" smtClean="0"/>
                  <a:t>t</a:t>
                </a:r>
                <a:r>
                  <a:rPr lang="da-DK" smtClean="0"/>
                  <a:t>, der svarer til en given sandsynlighed)</a:t>
                </a:r>
                <a:br>
                  <a:rPr lang="da-DK" smtClean="0"/>
                </a:br>
                <a:r>
                  <a:rPr lang="da-DK" smtClean="0"/>
                  <a:t>F.eks. qt(0.95, 7) giver den værdi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𝑡</m:t>
                          </m:r>
                        </m:e>
                        <m:sub>
                          <m:r>
                            <a:rPr lang="da-DK" b="0" i="1" smtClean="0">
                              <a:latin typeface="Cambria Math"/>
                            </a:rPr>
                            <m:t>0</m:t>
                          </m:r>
                        </m:sub>
                      </m:sSub>
                      <m:r>
                        <m:rPr>
                          <m:sty m:val="p"/>
                        </m:rPr>
                        <a:rPr lang="da-DK" b="0" i="0" smtClean="0">
                          <a:latin typeface="Cambria Math"/>
                        </a:rPr>
                        <m:t>, </m:t>
                      </m:r>
                      <m:r>
                        <m:rPr>
                          <m:sty m:val="p"/>
                        </m:rPr>
                        <a:rPr lang="da-DK" b="0" i="0" smtClean="0">
                          <a:latin typeface="Cambria Math"/>
                        </a:rPr>
                        <m:t>s</m:t>
                      </m:r>
                      <m:r>
                        <m:rPr>
                          <m:sty m:val="p"/>
                        </m:rPr>
                        <a:rPr lang="da-DK" b="0" i="0" smtClean="0">
                          <a:latin typeface="Cambria Math"/>
                        </a:rPr>
                        <m:t>å </m:t>
                      </m:r>
                      <m:r>
                        <m:rPr>
                          <m:sty m:val="p"/>
                        </m:rPr>
                        <a:rPr lang="en-US" b="0" i="0" smtClean="0">
                          <a:latin typeface="Cambria Math"/>
                        </a:rPr>
                        <m:t>p</m:t>
                      </m:r>
                      <m:r>
                        <m:rPr>
                          <m:sty m:val="p"/>
                        </m:rPr>
                        <a:rPr lang="da-DK" b="0" i="0" smtClean="0">
                          <a:latin typeface="Cambria Math"/>
                        </a:rPr>
                        <m:t>t</m:t>
                      </m:r>
                      <m:r>
                        <m:rPr>
                          <m:sty m:val="p"/>
                        </m:rPr>
                        <a:rPr lang="da-DK" b="0" i="0" smtClean="0">
                          <a:latin typeface="Cambria Math"/>
                        </a:rPr>
                        <m:t>(</m:t>
                      </m:r>
                      <m:sSub>
                        <m:sSubPr>
                          <m:ctrlPr>
                            <a:rPr lang="da-DK" b="0" i="1" smtClean="0">
                              <a:latin typeface="Cambria Math" panose="02040503050406030204" pitchFamily="18" charset="0"/>
                            </a:rPr>
                          </m:ctrlPr>
                        </m:sSubPr>
                        <m:e>
                          <m:r>
                            <a:rPr lang="da-DK" b="0" i="1" smtClean="0">
                              <a:latin typeface="Cambria Math"/>
                            </a:rPr>
                            <m:t>𝑡</m:t>
                          </m:r>
                        </m:e>
                        <m:sub>
                          <m:r>
                            <a:rPr lang="da-DK" b="0" i="1" smtClean="0">
                              <a:latin typeface="Cambria Math"/>
                            </a:rPr>
                            <m:t>0</m:t>
                          </m:r>
                        </m:sub>
                      </m:sSub>
                      <m:r>
                        <a:rPr lang="da-DK" b="0" i="1" smtClean="0">
                          <a:latin typeface="Cambria Math"/>
                        </a:rPr>
                        <m:t>, 7)=0.95</m:t>
                      </m:r>
                    </m:oMath>
                  </m:oMathPara>
                </a14:m>
                <a:endParaRPr lang="da-DK" smtClean="0"/>
              </a:p>
              <a:p>
                <a:r>
                  <a:rPr lang="da-DK" smtClean="0">
                    <a:solidFill>
                      <a:schemeClr val="tx2"/>
                    </a:solidFill>
                  </a:rPr>
                  <a:t>rt(n, df)</a:t>
                </a:r>
                <a:br>
                  <a:rPr lang="da-DK" smtClean="0"/>
                </a:br>
                <a:r>
                  <a:rPr lang="da-DK" smtClean="0"/>
                  <a:t>Funktion til generering af n tilfældige tal fra </a:t>
                </a:r>
                <a:r>
                  <a:rPr lang="da-DK" i="1" smtClean="0"/>
                  <a:t>t</a:t>
                </a:r>
                <a:r>
                  <a:rPr lang="da-DK" smtClean="0"/>
                  <a:t>-fordelingen (bruges til at simulere en tilfældig stikprøvetagning). </a:t>
                </a:r>
                <a:br>
                  <a:rPr lang="da-DK" smtClean="0"/>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7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206</a:t>
            </a:fld>
            <a:endParaRPr lang="da-DK"/>
          </a:p>
        </p:txBody>
      </p:sp>
    </p:spTree>
    <p:extLst>
      <p:ext uri="{BB962C8B-B14F-4D97-AF65-F5344CB8AC3E}">
        <p14:creationId xmlns:p14="http://schemas.microsoft.com/office/powerpoint/2010/main" val="902019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6.52, s. 206</a:t>
            </a:r>
            <a:endParaRPr lang="en-GB"/>
          </a:p>
        </p:txBody>
      </p:sp>
      <mc:AlternateContent>
        <mc:Choice Requires="a14">
          <p:sp>
            <p:nvSpPr>
              <p:cNvPr id="3" name="Content Placeholder 2"/>
              <p:cNvSpPr>
                <a:spLocks noGrp="1"/>
              </p:cNvSpPr>
              <p:nvPr>
                <p:ph idx="1"/>
              </p:nvPr>
            </p:nvSpPr>
            <p:spPr/>
            <p:txBody>
              <a:bodyPr/>
              <a:lstStyle/>
              <a:p>
                <a:pPr marL="0" indent="0">
                  <a:buNone/>
                </a:pPr>
                <a:r>
                  <a:rPr lang="en-US" smtClean="0"/>
                  <a:t>En kemisk fabrik udleder spildevand til en flod. Fabrikken påstår, at koncentrationen af et udledt stof er under </a:t>
                </a:r>
                <a14:m>
                  <m:oMathPara>
                    <m:oMathParaPr>
                      <m:jc/>
                    </m:oMathParaPr>
                    <m:oMath>
                      <m:r>
                        <a:rPr lang="en-US" i="1" smtClean="0">
                          <a:latin typeface="Cambria Math" panose="02040503050406030204" pitchFamily="18" charset="0"/>
                        </a:rPr>
                        <m:t>40</m:t>
                      </m:r>
                    </m:oMath>
                  </m:oMathPara>
                </a14:m>
                <a:r>
                  <a:rPr lang="en-US" smtClean="0"/>
                  <a:t> mg/l i gennemsnit</a:t>
                </a:r>
              </a:p>
              <a:p>
                <a:pPr marL="0" indent="0">
                  <a:buNone/>
                </a:pPr>
                <a:r>
                  <a:rPr lang="en-US" smtClean="0"/>
                  <a:t>En stikprøve på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=20</m:t>
                      </m:r>
                    </m:oMath>
                  </m:oMathPara>
                </a14:m>
                <a:r>
                  <a:rPr lang="en-GB" smtClean="0"/>
                  <a:t> vandprøver har </a:t>
                </a:r>
                <a14:m>
                  <m:oMathPara>
                    <m:oMathParaPr>
                      <m:jc/>
                    </m:oMathParaPr>
                    <m:o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=46</m:t>
                      </m:r>
                    </m:oMath>
                  </m:oMathPara>
                </a14:m>
                <a:r>
                  <a:rPr lang="en-GB" smtClean="0"/>
                  <a:t> og </a:t>
                </a:r>
                <a14:m>
                  <m:oMathPara>
                    <m:oMathParaPr>
                      <m:jc/>
                    </m:oMathParaPr>
                    <m:oMath>
                      <m:r>
                        <a:rPr lang="en-US" b="0" i="1" smtClean="0">
                          <a:latin typeface="Cambria Math" panose="02040503050406030204" pitchFamily="18" charset="0"/>
                        </a:rPr>
                        <m:t>𝑠</m:t>
                      </m:r>
                      <m:r>
                        <a:rPr lang="en-US" b="0" i="1" smtClean="0">
                          <a:latin typeface="Cambria Math" panose="02040503050406030204" pitchFamily="18" charset="0"/>
                        </a:rPr>
                        <m:t>=9.4</m:t>
                      </m:r>
                    </m:oMath>
                  </m:oMathPara>
                </a14:m>
                <a:r>
                  <a:rPr lang="en-GB" smtClean="0"/>
                  <a:t> mg/l</a:t>
                </a:r>
              </a:p>
              <a:p>
                <a:pPr marL="0" indent="0">
                  <a:buNone/>
                </a:pPr>
                <a:r>
                  <a:rPr lang="en-US" smtClean="0"/>
                  <a:t>Kan vi på baggrund af stikprøven afvise fabrikkens påstand?</a:t>
                </a:r>
                <a:br>
                  <a:rPr lang="en-US" smtClean="0"/>
                </a:br>
                <a:endParaRPr lang="en-US" smtClean="0"/>
              </a:p>
              <a:p>
                <a:pPr marL="0" indent="0">
                  <a:buNone/>
                </a:pPr>
                <a:r>
                  <a:rPr lang="en-US" b="1" smtClean="0"/>
                  <a:t>Løsning: </a:t>
                </a:r>
              </a:p>
              <a:p>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rPr>
                            <m:t>−</m:t>
                          </m:r>
                          <m:r>
                            <a:rPr lang="da-DK" i="1">
                              <a:latin typeface="Cambria Math"/>
                              <a:ea typeface="Cambria Math"/>
                            </a:rPr>
                            <m:t>𝜇</m:t>
                          </m:r>
                        </m:num>
                        <m:den>
                          <m:f>
                            <m:fPr>
                              <m:type m:val="lin"/>
                              <m:ctrlPr>
                                <a:rPr lang="da-DK" i="1">
                                  <a:latin typeface="Cambria Math" panose="02040503050406030204" pitchFamily="18" charset="0"/>
                                  <a:ea typeface="Cambria Math"/>
                                </a:rPr>
                              </m:ctrlPr>
                            </m:fPr>
                            <m:num>
                              <m:r>
                                <a:rPr lang="da-DK" b="0" i="1" smtClean="0">
                                  <a:solidFill>
                                    <a:schemeClr val="tx1"/>
                                  </a:solidFill>
                                  <a:latin typeface="Cambria Math"/>
                                  <a:ea typeface="Cambria Math"/>
                                </a:rPr>
                                <m:t>𝑠</m:t>
                              </m:r>
                            </m:num>
                            <m:den>
                              <m:rad>
                                <m:radPr>
                                  <m:degHide m:val="on"/>
                                  <m:ctrlPr>
                                    <a:rPr lang="da-DK" i="1">
                                      <a:latin typeface="Cambria Math" panose="02040503050406030204" pitchFamily="18" charset="0"/>
                                    </a:rPr>
                                  </m:ctrlPr>
                                </m:radPr>
                                <m:deg/>
                                <m:e>
                                  <m:r>
                                    <a:rPr lang="da-DK" i="1">
                                      <a:latin typeface="Cambria Math"/>
                                    </a:rPr>
                                    <m:t>𝑛</m:t>
                                  </m:r>
                                </m:e>
                              </m:rad>
                            </m:den>
                          </m:f>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46−40</m:t>
                          </m:r>
                        </m:num>
                        <m:den>
                          <m:r>
                            <a:rPr lang="en-US" b="0" i="1" smtClean="0">
                              <a:latin typeface="Cambria Math" panose="02040503050406030204" pitchFamily="18" charset="0"/>
                            </a:rPr>
                            <m:t>9.4/</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20</m:t>
                              </m:r>
                            </m:e>
                          </m:rad>
                        </m:den>
                      </m:f>
                      <m:r>
                        <a:rPr lang="en-US" b="0" i="1" smtClean="0">
                          <a:latin typeface="Cambria Math" panose="02040503050406030204" pitchFamily="18" charset="0"/>
                        </a:rPr>
                        <m:t>=2.855</m:t>
                      </m:r>
                    </m:oMath>
                  </m:oMathPara>
                </a14:m>
                <a:br>
                  <a:rPr lang="en-US" smtClean="0"/>
                </a:b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oMath>
                  </m:oMathPara>
                </a14:m>
                <a:r>
                  <a:rPr lang="en-GB" smtClean="0"/>
                  <a:t> følger en </a:t>
                </a:r>
                <a14:m>
                  <m:oMathPara>
                    <m:oMathParaPr>
                      <m:jc/>
                    </m:oMathParaPr>
                    <m:oMath>
                      <m:r>
                        <a:rPr lang="en-GB" i="1" smtClean="0">
                          <a:latin typeface="Cambria Math" panose="02040503050406030204" pitchFamily="18" charset="0"/>
                        </a:rPr>
                        <m:t>𝑡</m:t>
                      </m:r>
                    </m:oMath>
                  </m:oMathPara>
                </a14:m>
                <a:r>
                  <a:rPr lang="en-GB" smtClean="0"/>
                  <a:t>-fordeling med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−1=19</m:t>
                      </m:r>
                    </m:oMath>
                  </m:oMathPara>
                </a14:m>
                <a:r>
                  <a:rPr lang="en-GB" smtClean="0"/>
                  <a:t> frihedsgrader</a:t>
                </a:r>
              </a:p>
              <a:p>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&gt;</m:t>
                          </m:r>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e>
                      </m:d>
                      <m:r>
                        <m:rPr>
                          <m:sty m:val="p"/>
                        </m:rPr>
                        <a:rPr lang="en-US" b="0" i="0" smtClean="0">
                          <a:latin typeface="Cambria Math" panose="02040503050406030204" pitchFamily="18" charset="0"/>
                        </a:rPr>
                        <m:t>=1−</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𝑡</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e>
                      </m:d>
                      <m:r>
                        <a:rPr lang="en-US" b="0" i="1" smtClean="0">
                          <a:latin typeface="Cambria Math" panose="02040503050406030204" pitchFamily="18" charset="0"/>
                        </a:rPr>
                        <m:t>=1−</m:t>
                      </m:r>
                      <m:r>
                        <m:rPr>
                          <m:sty m:val="p"/>
                        </m:rPr>
                        <a:rPr lang="en-US" b="0" i="0" smtClean="0">
                          <a:latin typeface="Cambria Math" panose="02040503050406030204" pitchFamily="18" charset="0"/>
                        </a:rPr>
                        <m:t>pt</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2.855, 19</m:t>
                          </m:r>
                        </m:e>
                      </m:d>
                      <m:r>
                        <a:rPr lang="en-US" b="0" i="1" smtClean="0">
                          <a:latin typeface="Cambria Math" panose="02040503050406030204" pitchFamily="18" charset="0"/>
                        </a:rPr>
                        <m:t>=</m:t>
                      </m:r>
                      <m:r>
                        <a:rPr lang="en-GB" i="1" smtClean="0">
                          <a:latin typeface="Cambria Math" panose="02040503050406030204" pitchFamily="18" charset="0"/>
                        </a:rPr>
                        <m:t>0.005</m:t>
                      </m:r>
                      <m:r>
                        <m:rPr>
                          <m:sty m:val="p"/>
                        </m:rPr>
                        <a:rPr lang="en-US" b="0" i="0" smtClean="0">
                          <a:latin typeface="Cambria Math" panose="02040503050406030204" pitchFamily="18" charset="0"/>
                        </a:rPr>
                        <m:t>07</m:t>
                      </m:r>
                    </m:oMath>
                  </m:oMathPara>
                </a14:m>
                <a:endParaRPr lang="en-GB" smtClean="0"/>
              </a:p>
              <a:p>
                <a:r>
                  <a:rPr lang="en-US" smtClean="0"/>
                  <a:t>Vi tror ikke på fabrikkens påstand, for så vil det være ekstremt usandsynligt at få en stikprøve, som den vi har fået</a:t>
                </a:r>
              </a:p>
              <a:p>
                <a:r>
                  <a:rPr lang="en-US" smtClean="0"/>
                  <a:t>Vi bør dog tjekke, at forudsætningerne for CGS holder (‘pæn’ fordeling), men bogen har ikke oplyst stikprøvens målinger.</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207</a:t>
            </a:fld>
            <a:endParaRPr lang="da-DK">
              <a:solidFill>
                <a:prstClr val="black">
                  <a:tint val="75000"/>
                </a:prstClr>
              </a:solidFill>
            </a:endParaRPr>
          </a:p>
        </p:txBody>
      </p:sp>
    </p:spTree>
    <p:extLst>
      <p:ext uri="{BB962C8B-B14F-4D97-AF65-F5344CB8AC3E}">
        <p14:creationId xmlns:p14="http://schemas.microsoft.com/office/powerpoint/2010/main" val="3729075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Fordelingen af en stikprøves varians</a:t>
            </a:r>
            <a:endParaRPr lang="en-GB"/>
          </a:p>
        </p:txBody>
      </p:sp>
      <mc:AlternateContent>
        <mc:Choice Requires="a14">
          <p:sp>
            <p:nvSpPr>
              <p:cNvPr id="3" name="Content Placeholder 2"/>
              <p:cNvSpPr>
                <a:spLocks noGrp="1"/>
              </p:cNvSpPr>
              <p:nvPr>
                <p:ph idx="1"/>
              </p:nvPr>
            </p:nvSpPr>
            <p:spPr/>
            <p:txBody>
              <a:bodyPr/>
              <a:lstStyle/>
              <a:p>
                <a:r>
                  <a:rPr lang="en-US" smtClean="0"/>
                  <a:t>Lad </a:t>
                </a:r>
                <a14:m>
                  <m:oMathPara>
                    <m:oMathParaPr>
                      <m:jc/>
                    </m:oMathParaPr>
                    <m:oMath>
                      <m:r>
                        <a:rPr lang="en-US" i="1" smtClean="0">
                          <a:latin typeface="Cambria Math" panose="02040503050406030204" pitchFamily="18" charset="0"/>
                        </a:rPr>
                        <m:t>𝑋</m:t>
                      </m:r>
                    </m:oMath>
                  </m:oMathPara>
                </a14:m>
                <a:r>
                  <a:rPr lang="en-US" smtClean="0"/>
                  <a:t> være en stokastisk variabel for en population med middelværdi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GB" smtClean="0"/>
                  <a:t> og varians </a:t>
                </a:r>
                <a14:m>
                  <m:oMathPara>
                    <m:oMathParaPr>
                      <m:jc/>
                    </m:oMathParaPr>
                    <m:o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m:oMathPara>
                </a14:m>
                <a:endParaRPr lang="en-GB" smtClean="0"/>
              </a:p>
              <a:p>
                <a:r>
                  <a:rPr lang="en-US" smtClean="0"/>
                  <a:t>Vi tager en stikprøve af </a:t>
                </a:r>
                <a14:m>
                  <m:oMathPara>
                    <m:oMathParaPr>
                      <m:jc/>
                    </m:oMathParaPr>
                    <m:oMath>
                      <m:r>
                        <a:rPr lang="en-US" i="1" smtClean="0">
                          <a:latin typeface="Cambria Math" panose="02040503050406030204" pitchFamily="18" charset="0"/>
                        </a:rPr>
                        <m:t>𝑋</m:t>
                      </m:r>
                    </m:oMath>
                  </m:oMathPara>
                </a14:m>
                <a:r>
                  <a:rPr lang="en-US" smtClean="0"/>
                  <a:t> med stikprøvestørrelse </a:t>
                </a:r>
                <a14:m>
                  <m:oMathPara>
                    <m:oMathParaPr>
                      <m:jc/>
                    </m:oMathParaPr>
                    <m:oMath>
                      <m:r>
                        <a:rPr lang="en-US" i="1" smtClean="0">
                          <a:latin typeface="Cambria Math" panose="02040503050406030204" pitchFamily="18" charset="0"/>
                        </a:rPr>
                        <m:t>𝑛</m:t>
                      </m:r>
                    </m:oMath>
                  </m:oMathPara>
                </a14:m>
                <a:r>
                  <a:rPr lang="en-US" smtClean="0"/>
                  <a:t> og beregner stikprøvemiddelværdi </a:t>
                </a:r>
                <a14:m>
                  <m:oMathPara>
                    <m:oMathParaPr>
                      <m:jc/>
                    </m:oMathParaPr>
                    <m:o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m:oMathPara>
                </a14:m>
                <a:r>
                  <a:rPr lang="en-GB" smtClean="0"/>
                  <a:t> og stikprøvevarians </a:t>
                </a:r>
                <a14:m>
                  <m:oMathPara>
                    <m:oMathParaPr>
                      <m:jc/>
                    </m:oMathParaPr>
                    <m:oMath>
                      <m:sSup>
                        <m:sSupPr>
                          <m:ctrlPr>
                            <a:rPr lang="en-GB"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m:oMathPara>
                </a14:m>
                <a:endParaRPr lang="en-GB" smtClean="0"/>
              </a:p>
              <a:p>
                <a:r>
                  <a:rPr lang="en-US" smtClean="0"/>
                  <a:t>En ny stikprøve vil have en anden værdi af </a:t>
                </a: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r>
                  <a:rPr lang="en-GB"/>
                  <a:t> </a:t>
                </a:r>
                <a:r>
                  <a:rPr lang="en-GB" smtClean="0"/>
                  <a:t>og </a:t>
                </a:r>
                <a14:m>
                  <m:oMathPara>
                    <m:oMathParaPr>
                      <m:jc/>
                    </m:oMathParaPr>
                    <m:oMath>
                      <m:sSup>
                        <m:sSupPr>
                          <m:ctrlPr>
                            <a:rPr lang="en-GB"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m:oMathPara>
                </a14:m>
                <a:r>
                  <a:rPr lang="en-GB" smtClean="0"/>
                  <a:t> pga. tilfældigheder</a:t>
                </a:r>
              </a:p>
              <a:p>
                <a:r>
                  <a:rPr lang="en-US" smtClean="0"/>
                  <a:t>Derfor har vi opfattet </a:t>
                </a: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r>
                  <a:rPr lang="en-GB"/>
                  <a:t> </a:t>
                </a:r>
                <a:r>
                  <a:rPr lang="en-GB" smtClean="0"/>
                  <a:t>som en værdi af en stokastisk variabel, vi har kaldt </a:t>
                </a:r>
                <a14:m>
                  <m:oMathPara>
                    <m:oMathParaPr>
                      <m:jc/>
                    </m:oMathParaPr>
                    <m:oMath>
                      <m:acc>
                        <m:accPr>
                          <m:chr m:val="̅"/>
                          <m:ctrlPr>
                            <a:rPr lang="en-US" i="1">
                              <a:latin typeface="Cambria Math" panose="02040503050406030204" pitchFamily="18" charset="0"/>
                            </a:rPr>
                          </m:ctrlPr>
                        </m:accPr>
                        <m:e>
                          <m:r>
                            <a:rPr lang="en-US" b="0" i="1" smtClean="0">
                              <a:latin typeface="Cambria Math" panose="02040503050406030204" pitchFamily="18" charset="0"/>
                            </a:rPr>
                            <m:t>𝑋</m:t>
                          </m:r>
                        </m:e>
                      </m:acc>
                    </m:oMath>
                  </m:oMathPara>
                </a14:m>
                <a:r>
                  <a:rPr lang="en-GB" smtClean="0"/>
                  <a:t>. CGS sagde,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 </m:t>
                      </m:r>
                    </m:oMath>
                  </m:oMathPara>
                </a14:m>
                <a:r>
                  <a:rPr lang="en-GB" smtClean="0"/>
                  <a:t>er normalfordelt </a:t>
                </a:r>
                <a14:m>
                  <m:oMathPara>
                    <m:oMathParaPr>
                      <m:jc/>
                    </m:oMathParaPr>
                    <m:oMath>
                      <m:r>
                        <a:rPr lang="da-DK" i="1">
                          <a:latin typeface="Cambria Math"/>
                        </a:rPr>
                        <m:t>𝑁</m:t>
                      </m:r>
                      <m:r>
                        <a:rPr lang="da-DK" i="1">
                          <a:latin typeface="Cambria Math"/>
                        </a:rPr>
                        <m:t>(</m:t>
                      </m:r>
                      <m:r>
                        <a:rPr lang="da-DK" i="1">
                          <a:latin typeface="Cambria Math"/>
                          <a:ea typeface="Cambria Math"/>
                        </a:rPr>
                        <m:t>𝜇</m:t>
                      </m:r>
                      <m:r>
                        <a:rPr lang="da-DK" i="1">
                          <a:latin typeface="Cambria Math"/>
                          <a:ea typeface="Cambria Math"/>
                        </a:rPr>
                        <m:t>,</m:t>
                      </m:r>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r>
                        <a:rPr lang="da-DK" i="1">
                          <a:latin typeface="Cambria Math"/>
                          <a:ea typeface="Cambria Math"/>
                        </a:rPr>
                        <m:t>)</m:t>
                      </m:r>
                    </m:oMath>
                  </m:oMathPara>
                </a14:m>
                <a:r>
                  <a:rPr lang="en-GB" smtClean="0"/>
                  <a:t>, hvis </a:t>
                </a:r>
                <a14:m>
                  <m:oMathPara>
                    <m:oMathParaPr>
                      <m:jc/>
                    </m:oMathParaPr>
                    <m:oMath>
                      <m:r>
                        <a:rPr lang="en-GB" i="1" smtClean="0">
                          <a:latin typeface="Cambria Math" panose="02040503050406030204" pitchFamily="18" charset="0"/>
                        </a:rPr>
                        <m:t>𝑛</m:t>
                      </m:r>
                    </m:oMath>
                  </m:oMathPara>
                </a14:m>
                <a:r>
                  <a:rPr lang="en-GB" smtClean="0"/>
                  <a:t> er tilstrækkelig stor</a:t>
                </a:r>
              </a:p>
              <a:p>
                <a:r>
                  <a:rPr lang="en-US" smtClean="0"/>
                  <a:t>Tilsvarende kan vi opfatte stikprøvevariansen </a:t>
                </a:r>
                <a14:m>
                  <m:oMathPara>
                    <m:oMathParaPr>
                      <m:jc/>
                    </m:oMathParaPr>
                    <m:oMath>
                      <m:sSup>
                        <m:sSupPr>
                          <m:ctrlPr>
                            <a:rPr lang="en-GB"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m:oMathPara>
                </a14:m>
                <a:r>
                  <a:rPr lang="en-US" smtClean="0"/>
                  <a:t> som en værdi af en stokastisk variabel, som vi kan kalde </a:t>
                </a:r>
                <a14:m>
                  <m:oMathPara>
                    <m:oMathParaPr>
                      <m:jc/>
                    </m:oMathParaPr>
                    <m:oMath>
                      <m:sSup>
                        <m:sSupPr>
                          <m:ctrlPr>
                            <a:rPr lang="en-GB"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2</m:t>
                          </m:r>
                        </m:sup>
                      </m:sSup>
                    </m:oMath>
                  </m:oMathPara>
                </a14:m>
                <a:r>
                  <a:rPr lang="en-GB" smtClean="0"/>
                  <a:t>. Vi er interesserede i, hvordan fordelingen er for </a:t>
                </a:r>
                <a14:m>
                  <m:oMathPara>
                    <m:oMathParaPr>
                      <m:jc/>
                    </m:oMathParaPr>
                    <m:oMath>
                      <m:sSup>
                        <m:sSupPr>
                          <m:ctrlPr>
                            <a:rPr lang="en-GB"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oMath>
                  </m:oMathPara>
                </a14:m>
                <a:r>
                  <a:rPr lang="en-GB" smtClean="0"/>
                  <a:t>, så vi kan regne med sandsynligheder.</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159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208</a:t>
            </a:fld>
            <a:endParaRPr lang="da-DK">
              <a:solidFill>
                <a:prstClr val="black">
                  <a:tint val="75000"/>
                </a:prstClr>
              </a:solidFill>
            </a:endParaRPr>
          </a:p>
        </p:txBody>
      </p:sp>
    </p:spTree>
    <p:extLst>
      <p:ext uri="{BB962C8B-B14F-4D97-AF65-F5344CB8AC3E}">
        <p14:creationId xmlns:p14="http://schemas.microsoft.com/office/powerpoint/2010/main" val="42535191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Fordelingen af en stikprøves varians</a:t>
            </a:r>
            <a:endParaRPr lang="en-GB"/>
          </a:p>
        </p:txBody>
      </p:sp>
      <mc:AlternateContent>
        <mc:Choice Requires="a14">
          <p:sp>
            <p:nvSpPr>
              <p:cNvPr id="3" name="Content Placeholder 2"/>
              <p:cNvSpPr>
                <a:spLocks noGrp="1"/>
              </p:cNvSpPr>
              <p:nvPr>
                <p:ph idx="1"/>
              </p:nvPr>
            </p:nvSpPr>
            <p:spPr/>
            <p:txBody>
              <a:bodyPr/>
              <a:lstStyle/>
              <a:p>
                <a:r>
                  <a:rPr lang="en-US" smtClean="0"/>
                  <a:t>Lad </a:t>
                </a:r>
                <a14:m>
                  <m:oMathPara>
                    <m:oMathParaPr>
                      <m:jc/>
                    </m:oMathParaPr>
                    <m:oMath>
                      <m:sSup>
                        <m:sSupPr>
                          <m:ctrlPr>
                            <a:rPr lang="en-GB" i="1">
                              <a:latin typeface="Cambria Math" panose="02040503050406030204" pitchFamily="18" charset="0"/>
                            </a:rPr>
                          </m:ctrlPr>
                        </m:sSupPr>
                        <m:e>
                          <m:r>
                            <a:rPr lang="en-US" b="0" i="1" smtClean="0">
                              <a:latin typeface="Cambria Math" panose="02040503050406030204" pitchFamily="18" charset="0"/>
                            </a:rPr>
                            <m:t>𝑠</m:t>
                          </m:r>
                        </m:e>
                        <m:sup>
                          <m:r>
                            <a:rPr lang="en-US" i="1">
                              <a:latin typeface="Cambria Math" panose="02040503050406030204" pitchFamily="18" charset="0"/>
                            </a:rPr>
                            <m:t>2</m:t>
                          </m:r>
                        </m:sup>
                      </m:sSup>
                    </m:oMath>
                  </m:oMathPara>
                </a14:m>
                <a:r>
                  <a:rPr lang="en-US" smtClean="0"/>
                  <a:t> være variansen for en stikprøve med størrelse </a:t>
                </a:r>
                <a14:m>
                  <m:oMathPara>
                    <m:oMathParaPr>
                      <m:jc/>
                    </m:oMathParaPr>
                    <m:oMath>
                      <m:r>
                        <a:rPr lang="en-US" i="1" smtClean="0">
                          <a:latin typeface="Cambria Math" panose="02040503050406030204" pitchFamily="18" charset="0"/>
                        </a:rPr>
                        <m:t>𝑛</m:t>
                      </m:r>
                    </m:oMath>
                  </m:oMathPara>
                </a14:m>
                <a:r>
                  <a:rPr lang="en-US" smtClean="0"/>
                  <a:t>, taget fra en </a:t>
                </a:r>
                <a:r>
                  <a:rPr lang="en-US" u="sng" smtClean="0">
                    <a:solidFill>
                      <a:schemeClr val="tx2">
                        <a:lumMod val="75000"/>
                      </a:schemeClr>
                    </a:solidFill>
                  </a:rPr>
                  <a:t>normalfordelt</a:t>
                </a:r>
                <a:r>
                  <a:rPr lang="en-US" smtClean="0"/>
                  <a:t> population med middelværdi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GB" smtClean="0"/>
                  <a:t> og varians </a:t>
                </a:r>
                <a14:m>
                  <m:oMathPara>
                    <m:oMathParaPr>
                      <m:jc/>
                    </m:oMathParaPr>
                    <m:o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m:oMathPara>
                </a14:m>
                <a:endParaRPr lang="en-GB" smtClean="0"/>
              </a:p>
              <a:p>
                <a:r>
                  <a:rPr lang="en-US" smtClean="0"/>
                  <a:t>Så er </a:t>
                </a:r>
                <a:br>
                  <a:rPr lang="en-US" smtClean="0"/>
                </a:br>
                <a:r>
                  <a:rPr lang="en-US" smtClean="0"/>
                  <a:t> 	</a:t>
                </a:r>
                <a14:m>
                  <m:oMathPara>
                    <m:oMathParaPr>
                      <m:jc/>
                    </m:oMathParaPr>
                    <m:oMath>
                      <m:sSubSup>
                        <m:sSubSupPr>
                          <m:alnScr m:val="off"/>
                          <m:ctrlPr>
                            <a:rPr lang="en-US" b="0"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num>
                        <m:den>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oMath>
                  </m:oMathPara>
                </a14:m>
                <a:r>
                  <a:rPr lang="en-GB" smtClean="0"/>
                  <a:t> </a:t>
                </a:r>
                <a:br>
                  <a:rPr lang="en-GB" smtClean="0"/>
                </a:b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smtClean="0"/>
                  <a:t> (chi-i-anden) fordelt med </a:t>
                </a:r>
                <a14:m>
                  <m:oMathPara>
                    <m:oMathParaPr>
                      <m:jc/>
                    </m:oMathParaPr>
                    <m:oMath>
                      <m:r>
                        <a:rPr lang="da-DK" i="1">
                          <a:latin typeface="Cambria Math" panose="02040503050406030204" pitchFamily="18" charset="0"/>
                          <a:ea typeface="Cambria Math" panose="02040503050406030204" pitchFamily="18" charset="0"/>
                        </a:rPr>
                        <m:t>𝜈</m:t>
                      </m:r>
                      <m:r>
                        <a:rPr lang="en-US" i="1">
                          <a:latin typeface="Cambria Math" panose="02040503050406030204" pitchFamily="18" charset="0"/>
                          <a:ea typeface="Cambria Math" panose="02040503050406030204" pitchFamily="18" charset="0"/>
                        </a:rPr>
                        <m:t>=</m:t>
                      </m:r>
                      <m:r>
                        <a:rPr lang="da-DK" i="1">
                          <a:latin typeface="Cambria Math"/>
                        </a:rPr>
                        <m:t>𝑛</m:t>
                      </m:r>
                      <m:r>
                        <a:rPr lang="da-DK" i="1">
                          <a:latin typeface="Cambria Math"/>
                        </a:rPr>
                        <m:t>−1</m:t>
                      </m:r>
                    </m:oMath>
                  </m:oMathPara>
                </a14:m>
                <a:r>
                  <a:rPr lang="en-GB" smtClean="0"/>
                  <a:t> frihedsgrader</a:t>
                </a:r>
              </a:p>
              <a:p>
                <a:r>
                  <a:rPr lang="en-US" smtClean="0"/>
                  <a:t>Ny kontinuert sandsynlighedsfordeling: </a:t>
                </a:r>
                <a14:m>
                  <m:oMathPara>
                    <m:oMathParaPr>
                      <m:jc/>
                    </m:oMathParaPr>
                    <m:oMath>
                      <m:sSup>
                        <m:sSupPr>
                          <m:ctrlPr>
                            <a:rPr lang="da-DK" i="1">
                              <a:solidFill>
                                <a:schemeClr val="tx2"/>
                              </a:solidFill>
                              <a:latin typeface="Cambria Math" panose="02040503050406030204" pitchFamily="18" charset="0"/>
                            </a:rPr>
                          </m:ctrlPr>
                        </m:sSupPr>
                        <m:e>
                          <m:r>
                            <a:rPr lang="el-GR" i="1">
                              <a:solidFill>
                                <a:schemeClr val="tx2"/>
                              </a:solidFill>
                              <a:latin typeface="Cambria Math"/>
                            </a:rPr>
                            <m:t>𝜒</m:t>
                          </m:r>
                        </m:e>
                        <m:sup>
                          <m:r>
                            <a:rPr lang="da-DK" i="1">
                              <a:solidFill>
                                <a:schemeClr val="tx2"/>
                              </a:solidFill>
                              <a:latin typeface="Cambria Math"/>
                            </a:rPr>
                            <m:t>2</m:t>
                          </m:r>
                        </m:sup>
                      </m:sSup>
                    </m:oMath>
                  </m:oMathPara>
                </a14:m>
                <a:r>
                  <a:rPr lang="da-DK">
                    <a:solidFill>
                      <a:schemeClr val="tx2"/>
                    </a:solidFill>
                  </a:rPr>
                  <a:t> </a:t>
                </a:r>
                <a:r>
                  <a:rPr lang="da-DK" smtClean="0">
                    <a:solidFill>
                      <a:schemeClr val="tx2"/>
                    </a:solidFill>
                  </a:rPr>
                  <a:t>fordelingen.</a:t>
                </a:r>
                <a:endParaRPr lang="en-GB"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209</a:t>
            </a:fld>
            <a:endParaRPr lang="da-DK">
              <a:solidFill>
                <a:prstClr val="black">
                  <a:tint val="75000"/>
                </a:prstClr>
              </a:solidFill>
            </a:endParaRPr>
          </a:p>
        </p:txBody>
      </p:sp>
    </p:spTree>
    <p:extLst>
      <p:ext uri="{BB962C8B-B14F-4D97-AF65-F5344CB8AC3E}">
        <p14:creationId xmlns:p14="http://schemas.microsoft.com/office/powerpoint/2010/main" val="1044540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Dataindsamling og databehandling</a:t>
            </a:r>
          </a:p>
        </p:txBody>
      </p:sp>
      <p:sp>
        <p:nvSpPr>
          <p:cNvPr id="3" name="Content Placeholder 2"/>
          <p:cNvSpPr>
            <a:spLocks noGrp="1"/>
          </p:cNvSpPr>
          <p:nvPr>
            <p:ph idx="1"/>
          </p:nvPr>
        </p:nvSpPr>
        <p:spPr/>
        <p:txBody>
          <a:bodyPr>
            <a:normAutofit/>
          </a:bodyPr>
          <a:lstStyle/>
          <a:p>
            <a:r>
              <a:rPr lang="da-DK" sz="2400"/>
              <a:t>Vi laver et </a:t>
            </a:r>
            <a:r>
              <a:rPr lang="da-DK" sz="2400" u="sng"/>
              <a:t>datasæt</a:t>
            </a:r>
            <a:r>
              <a:rPr lang="da-DK" sz="2400"/>
              <a:t>, som består af jeres gæt på værdien</a:t>
            </a:r>
          </a:p>
          <a:p>
            <a:r>
              <a:rPr lang="da-DK" sz="2400"/>
              <a:t>Hver persons gæt er en </a:t>
            </a:r>
            <a:r>
              <a:rPr lang="da-DK" sz="2400" u="sng"/>
              <a:t>observation</a:t>
            </a:r>
            <a:r>
              <a:rPr lang="da-DK" sz="2400"/>
              <a:t> i datasættet</a:t>
            </a:r>
          </a:p>
          <a:p>
            <a:r>
              <a:rPr lang="da-DK" sz="2400"/>
              <a:t>Vi kan beskrive datasættet med statistiske </a:t>
            </a:r>
            <a:r>
              <a:rPr lang="da-DK" sz="2400" u="sng" err="1"/>
              <a:t>deskriptorer</a:t>
            </a:r>
            <a:r>
              <a:rPr lang="da-DK" sz="2400"/>
              <a:t>, f.eks.: </a:t>
            </a:r>
          </a:p>
          <a:p>
            <a:pPr lvl="1"/>
            <a:r>
              <a:rPr lang="da-DK" sz="2000" u="sng"/>
              <a:t>Median</a:t>
            </a:r>
            <a:r>
              <a:rPr lang="da-DK" sz="2000"/>
              <a:t> 				(engelsk: </a:t>
            </a:r>
            <a:r>
              <a:rPr lang="da-DK" sz="2000" i="1"/>
              <a:t>median</a:t>
            </a:r>
            <a:r>
              <a:rPr lang="da-DK" sz="2000"/>
              <a:t>)</a:t>
            </a:r>
            <a:endParaRPr lang="da-DK" sz="2000" u="sng"/>
          </a:p>
          <a:p>
            <a:pPr lvl="1"/>
            <a:r>
              <a:rPr lang="da-DK" sz="2000" u="sng"/>
              <a:t>Middelværdi</a:t>
            </a:r>
            <a:r>
              <a:rPr lang="da-DK" sz="2000"/>
              <a:t> 			(engelsk: </a:t>
            </a:r>
            <a:r>
              <a:rPr lang="da-DK" sz="2000" i="1"/>
              <a:t>average, mean</a:t>
            </a:r>
            <a:r>
              <a:rPr lang="da-DK" sz="2000"/>
              <a:t>)</a:t>
            </a:r>
            <a:endParaRPr lang="da-DK" sz="2000" u="sng"/>
          </a:p>
          <a:p>
            <a:pPr lvl="1"/>
            <a:r>
              <a:rPr lang="da-DK" sz="2000" u="sng"/>
              <a:t>Varians</a:t>
            </a:r>
            <a:r>
              <a:rPr lang="da-DK" sz="2000"/>
              <a:t> 				(engelsk: </a:t>
            </a:r>
            <a:r>
              <a:rPr lang="da-DK" sz="2000" i="1" err="1"/>
              <a:t>variance</a:t>
            </a:r>
            <a:r>
              <a:rPr lang="da-DK" sz="2000"/>
              <a:t>)</a:t>
            </a:r>
            <a:endParaRPr lang="da-DK" sz="2000" u="sng"/>
          </a:p>
          <a:p>
            <a:pPr lvl="1"/>
            <a:r>
              <a:rPr lang="da-DK" sz="2000" u="sng"/>
              <a:t>Spredning</a:t>
            </a:r>
            <a:r>
              <a:rPr lang="da-DK" sz="2000"/>
              <a:t> / </a:t>
            </a:r>
            <a:r>
              <a:rPr lang="da-DK" sz="2000" u="sng"/>
              <a:t>standardafvigelse</a:t>
            </a:r>
            <a:r>
              <a:rPr lang="da-DK" sz="2000"/>
              <a:t> 	(engelsk: </a:t>
            </a:r>
            <a:r>
              <a:rPr lang="da-DK" sz="2000" i="1"/>
              <a:t>standard deviation</a:t>
            </a:r>
            <a:r>
              <a:rPr lang="da-DK" sz="2000"/>
              <a:t>)</a:t>
            </a:r>
          </a:p>
          <a:p>
            <a:r>
              <a:rPr lang="da-DK" sz="2400"/>
              <a:t>Vi kan beskrive datasættet grafisk, f.eks.:</a:t>
            </a:r>
          </a:p>
          <a:p>
            <a:pPr lvl="1"/>
            <a:r>
              <a:rPr lang="da-DK" sz="2000" u="sng"/>
              <a:t>Stolpediagram</a:t>
            </a:r>
            <a:r>
              <a:rPr lang="da-DK" sz="2000"/>
              <a:t> 			(engelsk: </a:t>
            </a:r>
            <a:r>
              <a:rPr lang="da-DK" sz="2000" i="1"/>
              <a:t>bar chart</a:t>
            </a:r>
            <a:r>
              <a:rPr lang="da-DK" sz="2000"/>
              <a:t>).</a:t>
            </a:r>
            <a:endParaRPr lang="da-DK" sz="2000" u="sng"/>
          </a:p>
        </p:txBody>
      </p:sp>
      <p:sp>
        <p:nvSpPr>
          <p:cNvPr id="4" name="Slide Number Placeholder 3"/>
          <p:cNvSpPr>
            <a:spLocks noGrp="1"/>
          </p:cNvSpPr>
          <p:nvPr>
            <p:ph type="sldNum" sz="quarter" idx="12"/>
          </p:nvPr>
        </p:nvSpPr>
        <p:spPr/>
        <p:txBody>
          <a:bodyPr/>
          <a:lstStyle/>
          <a:p>
            <a:fld id="{2CD97C06-EC96-4259-9516-82894ECCBF7D}" type="slidenum">
              <a:rPr lang="da-DK" smtClean="0"/>
              <a:t>21</a:t>
            </a:fld>
            <a:endParaRPr lang="da-DK"/>
          </a:p>
        </p:txBody>
      </p:sp>
    </p:spTree>
    <p:extLst>
      <p:ext uri="{BB962C8B-B14F-4D97-AF65-F5344CB8AC3E}">
        <p14:creationId xmlns:p14="http://schemas.microsoft.com/office/powerpoint/2010/main" val="10878783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14:m>
                  <m:oMathPara>
                    <m:oMathParaPr>
                      <m:jc/>
                    </m:oMathParaPr>
                    <m:oMath>
                      <m:sSup>
                        <m:sSupPr>
                          <m:ctrlPr>
                            <a:rPr lang="da-DK" i="1">
                              <a:solidFill>
                                <a:schemeClr val="tx2"/>
                              </a:solidFill>
                              <a:latin typeface="Cambria Math" panose="02040503050406030204" pitchFamily="18" charset="0"/>
                            </a:rPr>
                          </m:ctrlPr>
                        </m:sSupPr>
                        <m:e>
                          <m:r>
                            <a:rPr lang="el-GR" i="1">
                              <a:solidFill>
                                <a:schemeClr val="tx2"/>
                              </a:solidFill>
                              <a:latin typeface="Cambria Math"/>
                            </a:rPr>
                            <m:t>𝜒</m:t>
                          </m:r>
                        </m:e>
                        <m:sup>
                          <m:r>
                            <a:rPr lang="da-DK" b="0" i="1">
                              <a:solidFill>
                                <a:schemeClr val="tx2"/>
                              </a:solidFill>
                              <a:latin typeface="Cambria Math"/>
                            </a:rPr>
                            <m:t>2</m:t>
                          </m:r>
                        </m:sup>
                      </m:sSup>
                    </m:oMath>
                  </m:oMathPara>
                </a14:m>
                <a:r>
                  <a:rPr lang="da-DK">
                    <a:solidFill>
                      <a:schemeClr val="tx2"/>
                    </a:solidFill>
                  </a:rPr>
                  <a:t> </a:t>
                </a:r>
                <a:r>
                  <a:rPr lang="da-DK" smtClean="0">
                    <a:solidFill>
                      <a:schemeClr val="tx2"/>
                    </a:solidFill>
                  </a:rPr>
                  <a:t>fordelingen</a:t>
                </a:r>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2344" b="-21094"/>
                </a:stretch>
              </a:blipFill>
            </p:spPr>
            <p:txBody>
              <a:bodyPr/>
              <a:lstStyle/>
              <a:p>
                <a:r>
                  <a:rPr lang="da-DK">
                    <a:noFill/>
                  </a:rPr>
                  <a:t> </a:t>
                </a:r>
              </a:p>
            </p:txBody>
          </p:sp>
        </mc:Fallback>
      </mc:AlternateContent>
      <p:sp>
        <p:nvSpPr>
          <p:cNvPr id="3" name="Content Placeholder 2"/>
          <p:cNvSpPr>
            <a:spLocks noGrp="1"/>
          </p:cNvSpPr>
          <p:nvPr>
            <p:ph idx="1"/>
          </p:nvPr>
        </p:nvSpPr>
        <p:spPr/>
        <p:txBody>
          <a:bodyPr/>
          <a:lstStyle/>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210</a:t>
            </a:fld>
            <a:endParaRPr lang="da-DK"/>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48225" y="1217005"/>
            <a:ext cx="6636143" cy="5236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48225" y="1227447"/>
            <a:ext cx="6665912" cy="5225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3320253"/>
      </p:ext>
    </p:extLst>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3"/>
          <a:stretch>
            <a:fillRect/>
          </a:stretch>
        </p:blipFill>
        <p:spPr>
          <a:xfrm>
            <a:off x="2915816" y="1772816"/>
            <a:ext cx="6010275" cy="3486150"/>
          </a:xfrm>
          <a:prstGeom prst="rect">
            <a:avLst/>
          </a:prstGeom>
        </p:spPr>
      </p:pic>
      <mc:AlternateContent>
        <mc:Choice Requires="a14">
          <p:sp>
            <p:nvSpPr>
              <p:cNvPr id="2" name="Title 1"/>
              <p:cNvSpPr>
                <a:spLocks noGrp="1"/>
              </p:cNvSpPr>
              <p:nvPr>
                <p:ph type="title"/>
              </p:nvPr>
            </p:nvSpPr>
            <p:spPr/>
            <p:txBody>
              <a:bodyPr/>
              <a:lstStyle/>
              <a:p>
                <a14:m>
                  <m:oMathPara>
                    <m:oMathParaPr>
                      <m:jc/>
                    </m:oMathParaPr>
                    <m:oMath>
                      <m:sSup>
                        <m:sSupPr>
                          <m:ctrlPr>
                            <a:rPr lang="da-DK" i="1">
                              <a:solidFill>
                                <a:schemeClr val="tx2"/>
                              </a:solidFill>
                              <a:latin typeface="Cambria Math" panose="02040503050406030204" pitchFamily="18" charset="0"/>
                            </a:rPr>
                          </m:ctrlPr>
                        </m:sSupPr>
                        <m:e>
                          <m:r>
                            <a:rPr lang="el-GR" i="1">
                              <a:solidFill>
                                <a:schemeClr val="tx2"/>
                              </a:solidFill>
                              <a:latin typeface="Cambria Math"/>
                            </a:rPr>
                            <m:t>𝜒</m:t>
                          </m:r>
                        </m:e>
                        <m:sup>
                          <m:r>
                            <a:rPr lang="da-DK" b="0" i="1">
                              <a:solidFill>
                                <a:schemeClr val="tx2"/>
                              </a:solidFill>
                              <a:latin typeface="Cambria Math"/>
                            </a:rPr>
                            <m:t>2</m:t>
                          </m:r>
                        </m:sup>
                      </m:sSup>
                    </m:oMath>
                  </m:oMathPara>
                </a14:m>
                <a:r>
                  <a:rPr lang="da-DK">
                    <a:solidFill>
                      <a:schemeClr val="tx2"/>
                    </a:solidFill>
                  </a:rPr>
                  <a:t> </a:t>
                </a:r>
                <a:r>
                  <a:rPr lang="da-DK" smtClean="0">
                    <a:solidFill>
                      <a:schemeClr val="tx2"/>
                    </a:solidFill>
                  </a:rPr>
                  <a:t>fordelingen</a:t>
                </a:r>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4"/>
                <a:stretch>
                  <a:fillRect t="-2344" b="-21094"/>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p:txBody>
              <a:bodyPr/>
              <a:lstStyle/>
              <a:p>
                <a:r>
                  <a:rPr lang="da-DK" smtClean="0"/>
                  <a:t>Usymmetrisk, højreskæv fordeling, især for få frihedsgrader</a:t>
                </a:r>
              </a:p>
              <a:p>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endParaRPr lang="en-US" b="0" smtClean="0">
                  <a:ea typeface="Cambria Math" panose="02040503050406030204" pitchFamily="18" charset="0"/>
                </a:endParaRPr>
              </a:p>
              <a:p>
                <a:r>
                  <a:rPr lang="da-DK" smtClean="0"/>
                  <a:t>Funktioner i R:</a:t>
                </a:r>
              </a:p>
              <a:p>
                <a:pPr lvl="1"/>
                <a:r>
                  <a:rPr lang="da-DK"/>
                  <a:t>dchisq(x, df</a:t>
                </a:r>
                <a:r>
                  <a:rPr lang="da-DK" smtClean="0"/>
                  <a:t>): </a:t>
                </a:r>
                <a:r>
                  <a:rPr lang="da-DK"/>
                  <a:t>	pdf for x med </a:t>
                </a:r>
                <a:r>
                  <a:rPr lang="da-DK" smtClean="0"/>
                  <a:t>df </a:t>
                </a:r>
                <a:r>
                  <a:rPr lang="da-DK"/>
                  <a:t>frihedsgrader </a:t>
                </a:r>
              </a:p>
              <a:p>
                <a:pPr lvl="1"/>
                <a:r>
                  <a:rPr lang="da-DK" smtClean="0"/>
                  <a:t>pchisq(x, df): 	</a:t>
                </a:r>
                <a:r>
                  <a:rPr lang="da-DK"/>
                  <a:t>cdf for x, d.v.s. </a:t>
                </a:r>
                <a14:m>
                  <m:oMathPara>
                    <m:oMathParaPr>
                      <m:jc/>
                    </m:oMathParaPr>
                    <m:oMath>
                      <m:r>
                        <a:rPr lang="da-DK" i="1">
                          <a:latin typeface="Cambria Math"/>
                        </a:rPr>
                        <m:t>𝑃</m:t>
                      </m:r>
                      <m:r>
                        <a:rPr lang="da-DK" i="1">
                          <a:latin typeface="Cambria Math"/>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da-DK" i="1">
                          <a:latin typeface="Cambria Math"/>
                          <a:ea typeface="Cambria Math"/>
                        </a:rPr>
                        <m:t>≤</m:t>
                      </m:r>
                      <m:r>
                        <a:rPr lang="da-DK" i="1">
                          <a:latin typeface="Cambria Math"/>
                          <a:ea typeface="Cambria Math"/>
                        </a:rPr>
                        <m:t>𝑥</m:t>
                      </m:r>
                      <m:r>
                        <a:rPr lang="da-DK" i="1">
                          <a:latin typeface="Cambria Math"/>
                          <a:ea typeface="Cambria Math"/>
                        </a:rPr>
                        <m:t>)</m:t>
                      </m:r>
                    </m:oMath>
                  </m:oMathPara>
                </a14:m>
                <a:endParaRPr lang="da-DK" smtClean="0"/>
              </a:p>
              <a:p>
                <a:pPr lvl="1"/>
                <a:r>
                  <a:rPr lang="da-DK" smtClean="0"/>
                  <a:t>qchisq(p, df): 	</a:t>
                </a:r>
                <a:r>
                  <a:rPr lang="en-GB"/>
                  <a:t>Invers cdf, finder det </a:t>
                </a:r>
                <a14:m>
                  <m:oMathPara>
                    <m:oMathParaPr>
                      <m:jc/>
                    </m:oMathParaPr>
                    <m:oMath>
                      <m:r>
                        <a:rPr lang="da-DK" i="1">
                          <a:latin typeface="Cambria Math"/>
                          <a:ea typeface="Cambria Math"/>
                        </a:rPr>
                        <m:t>𝑥</m:t>
                      </m:r>
                    </m:oMath>
                  </m:oMathPara>
                </a14:m>
                <a:r>
                  <a:rPr lang="en-GB"/>
                  <a:t>, så </a:t>
                </a:r>
                <a14:m>
                  <m:oMathPara>
                    <m:oMathParaPr>
                      <m:jc/>
                    </m:oMathParaPr>
                    <m:oMath>
                      <m:r>
                        <a:rPr lang="da-DK" i="1">
                          <a:latin typeface="Cambria Math"/>
                        </a:rPr>
                        <m:t>𝑃</m:t>
                      </m:r>
                      <m:r>
                        <a:rPr lang="da-DK" i="1">
                          <a:latin typeface="Cambria Math"/>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da-DK" i="1">
                          <a:latin typeface="Cambria Math"/>
                          <a:ea typeface="Cambria Math"/>
                        </a:rPr>
                        <m:t>≤</m:t>
                      </m:r>
                      <m:r>
                        <a:rPr lang="da-DK" i="1">
                          <a:latin typeface="Cambria Math"/>
                          <a:ea typeface="Cambria Math"/>
                        </a:rPr>
                        <m:t>𝑥</m:t>
                      </m:r>
                      <m:r>
                        <a:rPr lang="da-DK" i="1">
                          <a:latin typeface="Cambria Math"/>
                          <a:ea typeface="Cambria Math"/>
                        </a:rPr>
                        <m:t>)=</m:t>
                      </m:r>
                      <m:r>
                        <a:rPr lang="da-DK" i="1">
                          <a:latin typeface="Cambria Math"/>
                          <a:ea typeface="Cambria Math"/>
                        </a:rPr>
                        <m:t>𝑝</m:t>
                      </m:r>
                    </m:oMath>
                  </m:oMathPara>
                </a14:m>
                <a:endParaRPr lang="da-DK" smtClean="0"/>
              </a:p>
              <a:p>
                <a:pPr lvl="1"/>
                <a:r>
                  <a:rPr lang="da-DK" smtClean="0"/>
                  <a:t>rchisq(n, df): 	</a:t>
                </a:r>
                <a:r>
                  <a:rPr lang="da-DK"/>
                  <a:t>Generering af n tilfældige,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da-DK"/>
                  <a:t>-fordelte tal</a:t>
                </a: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211</a:t>
            </a:fld>
            <a:endParaRPr lang="da-DK"/>
          </a:p>
        </p:txBody>
      </p:sp>
    </p:spTree>
    <p:extLst>
      <p:ext uri="{BB962C8B-B14F-4D97-AF65-F5344CB8AC3E}">
        <p14:creationId xmlns:p14="http://schemas.microsoft.com/office/powerpoint/2010/main" val="6518542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6.53, s. 208</a:t>
            </a:r>
            <a:endParaRPr lang="en-GB"/>
          </a:p>
        </p:txBody>
      </p:sp>
      <mc:AlternateContent>
        <mc:Choice Requires="a14">
          <p:sp>
            <p:nvSpPr>
              <p:cNvPr id="3" name="Content Placeholder 2"/>
              <p:cNvSpPr>
                <a:spLocks noGrp="1"/>
              </p:cNvSpPr>
              <p:nvPr>
                <p:ph idx="1"/>
              </p:nvPr>
            </p:nvSpPr>
            <p:spPr>
              <a:xfrm>
                <a:off x="467544" y="1196752"/>
                <a:ext cx="8568952" cy="5544616"/>
              </a:xfrm>
            </p:spPr>
            <p:txBody>
              <a:bodyPr/>
              <a:lstStyle/>
              <a:p>
                <a:pPr marL="0" indent="0">
                  <a:buNone/>
                </a:pPr>
                <a:r>
                  <a:rPr lang="en-US" smtClean="0"/>
                  <a:t>En maskine producerer plastikfolie. Når maskinen fungerer korrekt, er tykkelsen af folien normalfordelt med standardafvigelse </a:t>
                </a:r>
                <a:br>
                  <a:rPr lang="en-US" i="1" smtClean="0">
                    <a:latin typeface="Cambria Math" panose="02040503050406030204" pitchFamily="18" charset="0"/>
                    <a:ea typeface="Cambria Math" panose="02040503050406030204" pitchFamily="18" charset="0"/>
                  </a:rPr>
                </a:br>
                <a14:m>
                  <m:oMathPara>
                    <m:oMathParaPr>
                      <m:jc/>
                    </m:oMathParaPr>
                    <m:o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=1.35</m:t>
                      </m:r>
                    </m:oMath>
                  </m:oMathPara>
                </a14:m>
                <a:r>
                  <a:rPr lang="en-GB" smtClean="0"/>
                  <a:t> mm. Ind imellem bliver variationen på tykkelsen større. For at fange dette, tages der jævnligt en stikprøve med størrelse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=20</m:t>
                      </m:r>
                    </m:oMath>
                  </m:oMathPara>
                </a14:m>
                <a:r>
                  <a:rPr lang="en-GB" smtClean="0"/>
                  <a:t>, og hvis stikprøvens standardafvigelse overstiger </a:t>
                </a:r>
                <a14:m>
                  <m:oMathPara>
                    <m:oMathParaPr>
                      <m:jc/>
                    </m:oMathParaPr>
                    <m:oMath>
                      <m:r>
                        <a:rPr lang="en-US" b="0" i="1" smtClean="0">
                          <a:latin typeface="Cambria Math" panose="02040503050406030204" pitchFamily="18" charset="0"/>
                        </a:rPr>
                        <m:t>𝑠</m:t>
                      </m:r>
                      <m:r>
                        <a:rPr lang="en-US" b="0" i="1" smtClean="0">
                          <a:latin typeface="Cambria Math" panose="02040503050406030204" pitchFamily="18" charset="0"/>
                        </a:rPr>
                        <m:t>=1.40</m:t>
                      </m:r>
                    </m:oMath>
                  </m:oMathPara>
                </a14:m>
                <a:r>
                  <a:rPr lang="en-GB" smtClean="0"/>
                  <a:t> undersøger man maskinen</a:t>
                </a:r>
              </a:p>
              <a:p>
                <a:r>
                  <a:rPr lang="en-US" smtClean="0"/>
                  <a:t>Hvad er sandsynligheden for, at en stikprøve giver anledning til undersøgelse af maskinen?</a:t>
                </a:r>
                <a:br>
                  <a:rPr lang="en-US" smtClean="0"/>
                </a:br>
                <a:endParaRPr lang="en-US" smtClean="0"/>
              </a:p>
              <a:p>
                <a:pPr marL="0" indent="0">
                  <a:buNone/>
                </a:pPr>
                <a:r>
                  <a:rPr lang="en-US" b="1" smtClean="0"/>
                  <a:t>Løsning:</a:t>
                </a:r>
              </a:p>
              <a:p>
                <a:r>
                  <a:rPr lang="en-US" smtClean="0"/>
                  <a:t>Vi kan beregne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smtClean="0"/>
                  <a:t>-statistikken (NB: Der er fejl i bogens beregning):</a:t>
                </a:r>
                <a:br>
                  <a:rPr lang="en-GB" smtClean="0"/>
                </a:b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(20−1)</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(1.40)</m:t>
                              </m:r>
                            </m:e>
                            <m:sup>
                              <m:r>
                                <a:rPr lang="en-US" b="0" i="1" smtClean="0">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35</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=20.4</m:t>
                      </m:r>
                    </m:oMath>
                  </m:oMathPara>
                </a14:m>
                <a:endParaRPr lang="en-GB" smtClean="0"/>
              </a:p>
              <a:p>
                <a14:m>
                  <m:oMathPara>
                    <m:oMathParaPr>
                      <m:jc/>
                    </m:oMathParaPr>
                    <m:oMath>
                      <m:sSup>
                        <m:sSupPr>
                          <m:ctrlPr>
                            <a:rPr lang="en-US" i="1">
                              <a:latin typeface="Cambria Math" panose="02040503050406030204" pitchFamily="18" charset="0"/>
                            </a:rPr>
                          </m:ctrlPr>
                        </m:sSupPr>
                        <m:e>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20.4</m:t>
                      </m:r>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20.4</m:t>
                      </m:r>
                      <m:r>
                        <a:rPr lang="en-US" i="1">
                          <a:latin typeface="Cambria Math" panose="02040503050406030204" pitchFamily="18" charset="0"/>
                        </a:rPr>
                        <m:t>)</m:t>
                      </m:r>
                      <m:r>
                        <a:rPr lang="en-US" b="0" i="1" smtClean="0">
                          <a:latin typeface="Cambria Math" panose="02040503050406030204" pitchFamily="18" charset="0"/>
                        </a:rPr>
                        <m:t>=1−</m:t>
                      </m:r>
                      <m:r>
                        <m:rPr>
                          <m:sty m:val="p"/>
                        </m:rPr>
                        <a:rPr lang="en-US" b="0" i="0" smtClean="0">
                          <a:latin typeface="Cambria Math" panose="02040503050406030204" pitchFamily="18" charset="0"/>
                        </a:rPr>
                        <m:t>pchisq</m:t>
                      </m:r>
                      <m:r>
                        <a:rPr lang="en-US" b="0" i="1" smtClean="0">
                          <a:latin typeface="Cambria Math" panose="02040503050406030204" pitchFamily="18" charset="0"/>
                        </a:rPr>
                        <m:t>(20.4, 19)=</m:t>
                      </m:r>
                      <m:r>
                        <m:rPr>
                          <m:sty m:val="bi"/>
                        </m:rPr>
                        <a:rPr lang="en-US" b="1" i="1" smtClean="0">
                          <a:latin typeface="Cambria Math" panose="02040503050406030204" pitchFamily="18" charset="0"/>
                        </a:rPr>
                        <m:t>𝟎</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𝟑𝟔𝟗</m:t>
                      </m:r>
                    </m:oMath>
                  </m:oMathPara>
                </a14:m>
                <a:endParaRPr lang="en-GB" b="1" smtClean="0"/>
              </a:p>
              <a:p>
                <a:r>
                  <a:rPr lang="en-US" smtClean="0"/>
                  <a:t>37 % af stikprøverne giver altså en alarm, selv om </a:t>
                </a:r>
                <a14:m>
                  <m:oMathPara>
                    <m:oMathParaPr>
                      <m:jc/>
                    </m:oMathParaPr>
                    <m:o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=1.35</m:t>
                      </m:r>
                    </m:oMath>
                  </m:oMathPara>
                </a14:m>
                <a:r>
                  <a:rPr lang="en-GB"/>
                  <a:t> </a:t>
                </a:r>
                <a:r>
                  <a:rPr lang="en-GB" smtClean="0"/>
                  <a:t>mm.</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925" t="-659" r="-1068" b="-17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212</a:t>
            </a:fld>
            <a:endParaRPr lang="da-DK">
              <a:solidFill>
                <a:prstClr val="black">
                  <a:tint val="75000"/>
                </a:prstClr>
              </a:solidFill>
            </a:endParaRPr>
          </a:p>
        </p:txBody>
      </p:sp>
    </p:spTree>
    <p:extLst>
      <p:ext uri="{BB962C8B-B14F-4D97-AF65-F5344CB8AC3E}">
        <p14:creationId xmlns:p14="http://schemas.microsoft.com/office/powerpoint/2010/main" val="30664680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Fordeling af varians for </a:t>
            </a:r>
            <a:r>
              <a:rPr lang="en-US" smtClean="0">
                <a:solidFill>
                  <a:srgbClr val="C00000"/>
                </a:solidFill>
              </a:rPr>
              <a:t>to</a:t>
            </a:r>
            <a:r>
              <a:rPr lang="en-US" smtClean="0"/>
              <a:t> stikprøver</a:t>
            </a:r>
            <a:endParaRPr lang="en-GB"/>
          </a:p>
        </p:txBody>
      </p:sp>
      <mc:AlternateContent>
        <mc:Choice Requires="a14">
          <p:sp>
            <p:nvSpPr>
              <p:cNvPr id="3" name="Content Placeholder 2"/>
              <p:cNvSpPr>
                <a:spLocks noGrp="1"/>
              </p:cNvSpPr>
              <p:nvPr>
                <p:ph idx="1"/>
              </p:nvPr>
            </p:nvSpPr>
            <p:spPr/>
            <p:txBody>
              <a:bodyPr/>
              <a:lstStyle/>
              <a:p>
                <a:r>
                  <a:rPr lang="en-US" smtClean="0"/>
                  <a:t>Vi har to stikprøver med hhv. stikprøvestørrelse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oMath>
                  </m:oMathPara>
                </a14:m>
                <a:r>
                  <a:rPr lang="en-GB"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GB" smtClean="0"/>
              </a:p>
              <a:p>
                <a:r>
                  <a:rPr lang="en-GB" smtClean="0"/>
                  <a:t>Stikprøverne kommer fra to </a:t>
                </a:r>
                <a:r>
                  <a:rPr lang="en-GB" smtClean="0">
                    <a:solidFill>
                      <a:schemeClr val="accent1">
                        <a:lumMod val="75000"/>
                      </a:schemeClr>
                    </a:solidFill>
                  </a:rPr>
                  <a:t>normalfordelte</a:t>
                </a:r>
                <a:r>
                  <a:rPr lang="en-GB" smtClean="0"/>
                  <a:t> populationer med samme varians, evt. fra den samme normalfordelte population</a:t>
                </a:r>
              </a:p>
              <a:p>
                <a:r>
                  <a:rPr lang="en-GB" smtClean="0"/>
                  <a:t>Vi har beregnet de to stikprøvevarianser til hhv. </a:t>
                </a:r>
                <a14:m>
                  <m:oMathPara>
                    <m:oMathParaPr>
                      <m:jc/>
                    </m:oMathParaPr>
                    <m:oMath>
                      <m:sSubSup>
                        <m:sSubSupPr>
                          <m:alnScr m:val="off"/>
                          <m:ctrlPr>
                            <a:rPr lang="en-GB"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r>
                  <a:rPr lang="en-GB" smtClean="0"/>
                  <a:t> og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oMath>
                  </m:oMathPara>
                </a14:m>
                <a:r>
                  <a:rPr lang="en-GB" smtClean="0"/>
                  <a:t> </a:t>
                </a:r>
              </a:p>
              <a:p>
                <a:r>
                  <a:rPr lang="en-US" smtClean="0"/>
                  <a:t>På grund af tilfældigheder i stikprøverne forventer vi ikke, at de to stikprøvevarianser er helt ens, men dog at de er tæt på hinanden. Derfor forventer vi, at forholdet mellem dem er tæt på 1</a:t>
                </a:r>
              </a:p>
              <a:p>
                <a:r>
                  <a:rPr lang="en-US" b="0" smtClean="0"/>
                  <a:t>Forholdet mellem stikprøvevarianserne </a:t>
                </a:r>
                <a:br>
                  <a:rPr lang="en-US" b="0" smtClean="0"/>
                </a:br>
                <a:r>
                  <a:rPr lang="en-US" b="0" smtClean="0"/>
                  <a:t> 	</a:t>
                </a:r>
                <a14:m>
                  <m:oMathPara>
                    <m:oMathParaPr>
                      <m:jc/>
                    </m:oMathParaPr>
                    <m:o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den>
                      </m:f>
                    </m:oMath>
                  </m:oMathPara>
                </a14:m>
                <a:r>
                  <a:rPr lang="en-US" smtClean="0"/>
                  <a:t> </a:t>
                </a:r>
                <a:br>
                  <a:rPr lang="en-US" smtClean="0"/>
                </a:br>
                <a:r>
                  <a:rPr lang="en-US" smtClean="0"/>
                  <a:t>er en stokastisk variabel, der er F-fordelt med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𝜈</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a:t> </a:t>
                </a:r>
                <a:r>
                  <a:rPr lang="en-GB" smtClean="0"/>
                  <a:t>frihedsgrader i tælleren og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oMath>
                  </m:oMathPara>
                </a14:m>
                <a:r>
                  <a:rPr lang="en-GB" smtClean="0"/>
                  <a:t> frihedsgrader i nævneren</a:t>
                </a:r>
              </a:p>
              <a:p>
                <a:r>
                  <a:rPr lang="en-US"/>
                  <a:t>Ny kontinuert sandsynlighedsfordeling:</a:t>
                </a:r>
                <a:r>
                  <a:rPr lang="en-US" smtClean="0">
                    <a:solidFill>
                      <a:schemeClr val="accent1">
                        <a:lumMod val="75000"/>
                      </a:schemeClr>
                    </a:solidFill>
                  </a:rPr>
                  <a:t> </a:t>
                </a:r>
                <a14:m>
                  <m:oMathPara>
                    <m:oMathParaPr>
                      <m:jc/>
                    </m:oMathParaPr>
                    <m:oMath>
                      <m:r>
                        <a:rPr lang="en-US" i="1" smtClean="0">
                          <a:solidFill>
                            <a:schemeClr val="accent1">
                              <a:lumMod val="75000"/>
                            </a:schemeClr>
                          </a:solidFill>
                          <a:latin typeface="Cambria Math" panose="02040503050406030204" pitchFamily="18" charset="0"/>
                        </a:rPr>
                        <m:t>𝐹</m:t>
                      </m:r>
                    </m:oMath>
                  </m:oMathPara>
                </a14:m>
                <a:r>
                  <a:rPr lang="da-DK" smtClean="0">
                    <a:solidFill>
                      <a:schemeClr val="accent1">
                        <a:lumMod val="75000"/>
                      </a:schemeClr>
                    </a:solidFill>
                  </a:rPr>
                  <a:t> fordelingen.</a:t>
                </a:r>
                <a:endParaRPr lang="en-GB"/>
              </a:p>
              <a:p>
                <a:pPr marL="0" indent="0">
                  <a:buNone/>
                </a:pPr>
                <a:endParaRPr lang="en-US" smtClean="0"/>
              </a:p>
              <a:p>
                <a:endParaRPr lang="en-GB" smtClean="0"/>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213</a:t>
            </a:fld>
            <a:endParaRPr lang="da-DK">
              <a:solidFill>
                <a:prstClr val="black">
                  <a:tint val="75000"/>
                </a:prstClr>
              </a:solidFill>
            </a:endParaRPr>
          </a:p>
        </p:txBody>
      </p:sp>
    </p:spTree>
    <p:extLst>
      <p:ext uri="{BB962C8B-B14F-4D97-AF65-F5344CB8AC3E}">
        <p14:creationId xmlns:p14="http://schemas.microsoft.com/office/powerpoint/2010/main" val="11035418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3"/>
          <a:stretch>
            <a:fillRect/>
          </a:stretch>
        </p:blipFill>
        <p:spPr>
          <a:xfrm>
            <a:off x="3995936" y="1628800"/>
            <a:ext cx="5048647" cy="2303300"/>
          </a:xfrm>
          <a:prstGeom prst="rect">
            <a:avLst/>
          </a:prstGeom>
        </p:spPr>
      </p:pic>
      <p:sp>
        <p:nvSpPr>
          <p:cNvPr id="2" name="Title 1"/>
          <p:cNvSpPr>
            <a:spLocks noGrp="1"/>
          </p:cNvSpPr>
          <p:nvPr>
            <p:ph type="title"/>
          </p:nvPr>
        </p:nvSpPr>
        <p:spPr/>
        <p:txBody>
          <a:bodyPr/>
          <a:lstStyle/>
          <a:p>
            <a:r>
              <a:rPr lang="da-DK" i="1" smtClean="0"/>
              <a:t>F</a:t>
            </a:r>
            <a:r>
              <a:rPr lang="da-DK" smtClean="0"/>
              <a:t>-fordelingen</a:t>
            </a:r>
            <a:endParaRPr lang="da-DK"/>
          </a:p>
        </p:txBody>
      </p:sp>
      <mc:AlternateContent>
        <mc:Choice Requires="a14">
          <p:sp>
            <p:nvSpPr>
              <p:cNvPr id="3" name="Content Placeholder 2"/>
              <p:cNvSpPr>
                <a:spLocks noGrp="1"/>
              </p:cNvSpPr>
              <p:nvPr>
                <p:ph idx="1"/>
              </p:nvPr>
            </p:nvSpPr>
            <p:spPr/>
            <p:txBody>
              <a:bodyPr/>
              <a:lstStyle/>
              <a:p>
                <a:r>
                  <a:rPr lang="da-DK" i="1" smtClean="0">
                    <a:solidFill>
                      <a:schemeClr val="tx2"/>
                    </a:solidFill>
                  </a:rPr>
                  <a:t>F</a:t>
                </a:r>
                <a:r>
                  <a:rPr lang="da-DK">
                    <a:solidFill>
                      <a:schemeClr val="tx2"/>
                    </a:solidFill>
                  </a:rPr>
                  <a:t>-fordelingen</a:t>
                </a:r>
                <a:r>
                  <a:rPr lang="da-DK"/>
                  <a:t> er højreskæv, ligesom </a:t>
                </a:r>
                <a14:m>
                  <m:oMathPara>
                    <m:oMathParaPr>
                      <m:jc/>
                    </m:oMathParaPr>
                    <m:oMath>
                      <m:sSup>
                        <m:sSupPr>
                          <m:ctrlPr>
                            <a:rPr lang="da-DK" i="1">
                              <a:solidFill>
                                <a:schemeClr val="tx2"/>
                              </a:solidFill>
                              <a:latin typeface="Cambria Math" panose="02040503050406030204" pitchFamily="18" charset="0"/>
                            </a:rPr>
                          </m:ctrlPr>
                        </m:sSupPr>
                        <m:e>
                          <m:r>
                            <a:rPr lang="el-GR" i="1">
                              <a:solidFill>
                                <a:schemeClr val="tx2"/>
                              </a:solidFill>
                              <a:latin typeface="Cambria Math"/>
                            </a:rPr>
                            <m:t>𝜒</m:t>
                          </m:r>
                        </m:e>
                        <m:sup>
                          <m:r>
                            <a:rPr lang="da-DK" i="1">
                              <a:solidFill>
                                <a:schemeClr val="tx2"/>
                              </a:solidFill>
                              <a:latin typeface="Cambria Math"/>
                            </a:rPr>
                            <m:t>2</m:t>
                          </m:r>
                        </m:sup>
                      </m:sSup>
                    </m:oMath>
                  </m:oMathPara>
                </a14:m>
                <a:r>
                  <a:rPr lang="da-DK">
                    <a:solidFill>
                      <a:schemeClr val="tx2"/>
                    </a:solidFill>
                  </a:rPr>
                  <a:t> fordelingen</a:t>
                </a:r>
                <a:endParaRPr lang="da-DK"/>
              </a:p>
              <a:p>
                <a:r>
                  <a:rPr lang="da-DK" i="1"/>
                  <a:t>F</a:t>
                </a:r>
                <a:r>
                  <a:rPr lang="da-DK"/>
                  <a:t>-fordelingen </a:t>
                </a:r>
                <a:r>
                  <a:rPr lang="da-DK" smtClean="0"/>
                  <a:t>har to </a:t>
                </a:r>
                <a:br>
                  <a:rPr lang="da-DK" smtClean="0"/>
                </a:br>
                <a:r>
                  <a:rPr lang="da-DK" smtClean="0"/>
                  <a:t>parametre for friheds-</a:t>
                </a:r>
                <a:br>
                  <a:rPr lang="da-DK" smtClean="0"/>
                </a:br>
                <a:r>
                  <a:rPr lang="da-DK" smtClean="0"/>
                  <a:t>grader, fordi der er frihedsgrader </a:t>
                </a:r>
                <a:br>
                  <a:rPr lang="da-DK" smtClean="0"/>
                </a:br>
                <a:r>
                  <a:rPr lang="da-DK" smtClean="0"/>
                  <a:t>for både tælleren og nævneren i </a:t>
                </a:r>
                <a:br>
                  <a:rPr lang="da-DK" smtClean="0"/>
                </a:br>
                <a:r>
                  <a:rPr lang="da-DK" smtClean="0"/>
                  <a:t>udtrykket (fordi der kan være </a:t>
                </a:r>
                <a:br>
                  <a:rPr lang="da-DK" smtClean="0"/>
                </a:br>
                <a:r>
                  <a:rPr lang="da-DK" smtClean="0"/>
                  <a:t>forskellige stikprøvestørrelser)</a:t>
                </a:r>
                <a:endParaRPr lang="da-DK" smtClean="0"/>
              </a:p>
              <a:p>
                <a:r>
                  <a:rPr lang="da-DK" i="1"/>
                  <a:t>F</a:t>
                </a:r>
                <a:r>
                  <a:rPr lang="da-DK"/>
                  <a:t>-fordelingen </a:t>
                </a:r>
                <a:r>
                  <a:rPr lang="da-DK" smtClean="0"/>
                  <a:t>konvergerer mod </a:t>
                </a:r>
                <a:br>
                  <a:rPr lang="da-DK" smtClean="0"/>
                </a:br>
                <a14:m>
                  <m:oMathPara>
                    <m:oMathParaPr>
                      <m:jc/>
                    </m:oMathParaPr>
                    <m:oMath>
                      <m:sSup>
                        <m:sSupPr>
                          <m:ctrlPr>
                            <a:rPr lang="da-DK" i="1" smtClean="0">
                              <a:solidFill>
                                <a:schemeClr val="tx1"/>
                              </a:solidFill>
                              <a:latin typeface="Cambria Math" panose="02040503050406030204" pitchFamily="18" charset="0"/>
                            </a:rPr>
                          </m:ctrlPr>
                        </m:sSupPr>
                        <m:e>
                          <m:r>
                            <a:rPr lang="el-GR" i="1">
                              <a:solidFill>
                                <a:schemeClr val="tx1"/>
                              </a:solidFill>
                              <a:latin typeface="Cambria Math"/>
                            </a:rPr>
                            <m:t>𝜒</m:t>
                          </m:r>
                        </m:e>
                        <m:sup>
                          <m:r>
                            <a:rPr lang="da-DK" i="1">
                              <a:solidFill>
                                <a:schemeClr val="tx1"/>
                              </a:solidFill>
                              <a:latin typeface="Cambria Math"/>
                            </a:rPr>
                            <m:t>2</m:t>
                          </m:r>
                        </m:sup>
                      </m:sSup>
                    </m:oMath>
                  </m:oMathPara>
                </a14:m>
                <a:r>
                  <a:rPr lang="da-DK">
                    <a:solidFill>
                      <a:schemeClr val="tx1"/>
                    </a:solidFill>
                  </a:rPr>
                  <a:t> </a:t>
                </a:r>
                <a:r>
                  <a:rPr lang="da-DK" smtClean="0">
                    <a:solidFill>
                      <a:schemeClr val="tx1"/>
                    </a:solidFill>
                  </a:rPr>
                  <a:t>fordelingen, når nævnerens frihedsgrader bliver stor</a:t>
                </a:r>
                <a:endParaRPr lang="da-DK"/>
              </a:p>
              <a:p>
                <a:r>
                  <a:rPr lang="da-DK" smtClean="0"/>
                  <a:t>Funktioner i R:</a:t>
                </a:r>
                <a:endParaRPr lang="da-DK"/>
              </a:p>
              <a:p>
                <a:pPr lvl="1"/>
                <a:r>
                  <a:rPr lang="da-DK" smtClean="0"/>
                  <a:t>df(x, df1, df2):</a:t>
                </a:r>
                <a:r>
                  <a:rPr lang="da-DK"/>
                  <a:t>	pdf for x med </a:t>
                </a:r>
                <a:r>
                  <a:rPr lang="da-DK" smtClean="0"/>
                  <a:t>df1 og </a:t>
                </a:r>
                <a:r>
                  <a:rPr lang="da-DK"/>
                  <a:t>df2</a:t>
                </a:r>
                <a:r>
                  <a:rPr lang="da-DK" smtClean="0"/>
                  <a:t> frihedsgrader for hhv. tæller 			og nævner</a:t>
                </a:r>
                <a:endParaRPr lang="da-DK"/>
              </a:p>
              <a:p>
                <a:pPr lvl="1"/>
                <a:r>
                  <a:rPr lang="da-DK" smtClean="0"/>
                  <a:t>pf(x,</a:t>
                </a:r>
                <a:r>
                  <a:rPr lang="da-DK"/>
                  <a:t> df1, df2</a:t>
                </a:r>
                <a:r>
                  <a:rPr lang="da-DK" smtClean="0"/>
                  <a:t>):</a:t>
                </a:r>
                <a:r>
                  <a:rPr lang="da-DK"/>
                  <a:t>	cdf for </a:t>
                </a:r>
                <a:r>
                  <a:rPr lang="da-DK" smtClean="0"/>
                  <a:t>x, </a:t>
                </a:r>
                <a:r>
                  <a:rPr lang="da-DK" err="1"/>
                  <a:t>d.v.s. </a:t>
                </a:r>
                <a14:m>
                  <m:oMathPara>
                    <m:oMathParaPr>
                      <m:jc/>
                    </m:oMathParaPr>
                    <m:oMath>
                      <m:r>
                        <a:rPr lang="da-DK" i="1">
                          <a:latin typeface="Cambria Math"/>
                        </a:rPr>
                        <m:t>𝑃</m:t>
                      </m:r>
                      <m:r>
                        <a:rPr lang="da-DK" i="1">
                          <a:latin typeface="Cambria Math"/>
                        </a:rPr>
                        <m:t>(</m:t>
                      </m:r>
                      <m:r>
                        <a:rPr lang="da-DK" b="0" i="1" smtClean="0">
                          <a:latin typeface="Cambria Math"/>
                        </a:rPr>
                        <m:t>𝐹</m:t>
                      </m:r>
                      <m:r>
                        <a:rPr lang="da-DK" i="1">
                          <a:latin typeface="Cambria Math"/>
                          <a:ea typeface="Cambria Math"/>
                        </a:rPr>
                        <m:t>≤</m:t>
                      </m:r>
                      <m:r>
                        <a:rPr lang="da-DK" i="1">
                          <a:latin typeface="Cambria Math"/>
                          <a:ea typeface="Cambria Math"/>
                        </a:rPr>
                        <m:t>𝑥</m:t>
                      </m:r>
                      <m:r>
                        <a:rPr lang="da-DK" i="1">
                          <a:latin typeface="Cambria Math"/>
                          <a:ea typeface="Cambria Math"/>
                        </a:rPr>
                        <m:t>)</m:t>
                      </m:r>
                    </m:oMath>
                  </m:oMathPara>
                </a14:m>
                <a:endParaRPr lang="da-DK"/>
              </a:p>
              <a:p>
                <a:pPr lvl="1"/>
                <a:r>
                  <a:rPr lang="en-GB" smtClean="0"/>
                  <a:t>qf(p,</a:t>
                </a:r>
                <a:r>
                  <a:rPr lang="da-DK"/>
                  <a:t> df1, df2</a:t>
                </a:r>
                <a:r>
                  <a:rPr lang="en-GB" smtClean="0"/>
                  <a:t>):</a:t>
                </a:r>
                <a:r>
                  <a:rPr lang="en-GB"/>
                  <a:t>	Invers cdf, finder det </a:t>
                </a:r>
                <a14:m>
                  <m:oMathPara>
                    <m:oMathParaPr>
                      <m:jc/>
                    </m:oMathParaPr>
                    <m:oMath>
                      <m:r>
                        <a:rPr lang="da-DK" i="1">
                          <a:latin typeface="Cambria Math"/>
                          <a:ea typeface="Cambria Math"/>
                        </a:rPr>
                        <m:t>𝑥</m:t>
                      </m:r>
                    </m:oMath>
                  </m:oMathPara>
                </a14:m>
                <a:r>
                  <a:rPr lang="en-GB"/>
                  <a:t>, så </a:t>
                </a:r>
                <a14:m>
                  <m:oMathPara>
                    <m:oMathParaPr>
                      <m:jc/>
                    </m:oMathParaPr>
                    <m:oMath>
                      <m:r>
                        <a:rPr lang="da-DK" i="1">
                          <a:latin typeface="Cambria Math"/>
                        </a:rPr>
                        <m:t>𝑃</m:t>
                      </m:r>
                      <m:r>
                        <a:rPr lang="da-DK" i="1">
                          <a:latin typeface="Cambria Math"/>
                        </a:rPr>
                        <m:t>(</m:t>
                      </m:r>
                      <m:r>
                        <a:rPr lang="da-DK" b="0" i="1" smtClean="0">
                          <a:latin typeface="Cambria Math"/>
                        </a:rPr>
                        <m:t>𝐹</m:t>
                      </m:r>
                      <m:r>
                        <a:rPr lang="da-DK" i="1">
                          <a:latin typeface="Cambria Math"/>
                          <a:ea typeface="Cambria Math"/>
                        </a:rPr>
                        <m:t>≤</m:t>
                      </m:r>
                      <m:r>
                        <a:rPr lang="da-DK" i="1">
                          <a:latin typeface="Cambria Math"/>
                          <a:ea typeface="Cambria Math"/>
                        </a:rPr>
                        <m:t>𝑥</m:t>
                      </m:r>
                      <m:r>
                        <a:rPr lang="da-DK" i="1">
                          <a:latin typeface="Cambria Math"/>
                          <a:ea typeface="Cambria Math"/>
                        </a:rPr>
                        <m:t>)=</m:t>
                      </m:r>
                      <m:r>
                        <a:rPr lang="da-DK" i="1">
                          <a:latin typeface="Cambria Math"/>
                          <a:ea typeface="Cambria Math"/>
                        </a:rPr>
                        <m:t>𝑝</m:t>
                      </m:r>
                    </m:oMath>
                  </m:oMathPara>
                </a14:m>
                <a:endParaRPr lang="da-DK"/>
              </a:p>
              <a:p>
                <a:pPr lvl="1"/>
                <a:r>
                  <a:rPr lang="da-DK" smtClean="0"/>
                  <a:t>rf(n, df1</a:t>
                </a:r>
                <a:r>
                  <a:rPr lang="da-DK"/>
                  <a:t>, df2</a:t>
                </a:r>
                <a:r>
                  <a:rPr lang="da-DK" smtClean="0"/>
                  <a:t>): </a:t>
                </a:r>
                <a:r>
                  <a:rPr lang="da-DK"/>
                  <a:t>	</a:t>
                </a:r>
                <a:r>
                  <a:rPr lang="da-DK" smtClean="0"/>
                  <a:t>Generering </a:t>
                </a:r>
                <a:r>
                  <a:rPr lang="da-DK"/>
                  <a:t>af </a:t>
                </a:r>
                <a:r>
                  <a:rPr lang="da-DK" smtClean="0"/>
                  <a:t>n tilfældige, </a:t>
                </a:r>
                <a:r>
                  <a:rPr lang="da-DK" i="1" smtClean="0"/>
                  <a:t>F</a:t>
                </a:r>
                <a:r>
                  <a:rPr lang="da-DK" smtClean="0"/>
                  <a:t>-fordelte </a:t>
                </a:r>
                <a:r>
                  <a:rPr lang="da-DK"/>
                  <a:t>tal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659" r="-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214</a:t>
            </a:fld>
            <a:endParaRPr lang="da-DK"/>
          </a:p>
        </p:txBody>
      </p:sp>
    </p:spTree>
    <p:extLst>
      <p:ext uri="{BB962C8B-B14F-4D97-AF65-F5344CB8AC3E}">
        <p14:creationId xmlns:p14="http://schemas.microsoft.com/office/powerpoint/2010/main" val="3614268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6.54, s. 209</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en-US" smtClean="0"/>
                  <a:t>To stikprøver tages fra en normalfordelt population. Den første har størrelse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b="0" i="1" smtClean="0">
                          <a:latin typeface="Cambria Math" panose="02040503050406030204" pitchFamily="18" charset="0"/>
                        </a:rPr>
                        <m:t>=7</m:t>
                      </m:r>
                    </m:oMath>
                  </m:oMathPara>
                </a14:m>
                <a:r>
                  <a:rPr lang="en-GB" smtClean="0"/>
                  <a:t> og den anden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13</m:t>
                      </m:r>
                    </m:oMath>
                  </m:oMathPara>
                </a14:m>
                <a:r>
                  <a:rPr lang="en-GB" smtClean="0"/>
                  <a:t>. Hvad er sandsynligheden for, at den første stikprøves varians er mindst tre gange større end den andens?</a:t>
                </a:r>
                <a:br>
                  <a:rPr lang="en-GB" smtClean="0"/>
                </a:br>
                <a:r>
                  <a:rPr lang="en-GB" sz="1200" smtClean="0"/>
                  <a:t> </a:t>
                </a:r>
                <a:endParaRPr lang="en-GB" smtClean="0"/>
              </a:p>
              <a:p>
                <a:pPr marL="0" indent="0">
                  <a:buNone/>
                </a:pPr>
                <a:r>
                  <a:rPr lang="en-US" b="1" smtClean="0"/>
                  <a:t>Løsning:</a:t>
                </a:r>
              </a:p>
              <a:p>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  </m:t>
                      </m:r>
                      <m:groupChr>
                        <m:groupChrPr>
                          <m:chr m:val="⇔"/>
                          <m:pos m:val="top"/>
                          <m:vertJc m:val="bot"/>
                          <m:ctrlPr>
                            <a:rPr lang="en-US" i="1" smtClean="0">
                              <a:latin typeface="Cambria Math" panose="02040503050406030204" pitchFamily="18" charset="0"/>
                            </a:rPr>
                          </m:ctrlPr>
                        </m:groupChrPr>
                        <m:e>
                          <m:r>
                            <a:rPr lang="en-US" b="0" i="1" smtClean="0">
                              <a:latin typeface="Cambria Math" panose="02040503050406030204" pitchFamily="18" charset="0"/>
                            </a:rPr>
                            <m:t> </m:t>
                          </m:r>
                        </m:e>
                      </m:groupChr>
                      <m:r>
                        <a:rPr lang="en-US" b="0" i="1" smtClean="0">
                          <a:latin typeface="Cambria Math" panose="02040503050406030204" pitchFamily="18" charset="0"/>
                        </a:rPr>
                        <m:t>  </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rPr>
                        <m:t>  </m:t>
                      </m:r>
                      <m:groupChr>
                        <m:groupChrPr>
                          <m:chr m:val="⇔"/>
                          <m:pos m:val="top"/>
                          <m:vertJc m:val="bot"/>
                          <m:ctrlPr>
                            <a:rPr lang="en-US" i="1">
                              <a:latin typeface="Cambria Math" panose="02040503050406030204" pitchFamily="18" charset="0"/>
                            </a:rPr>
                          </m:ctrlPr>
                        </m:groupChrPr>
                        <m:e>
                          <m:r>
                            <a:rPr lang="en-US" i="1">
                              <a:latin typeface="Cambria Math" panose="02040503050406030204" pitchFamily="18" charset="0"/>
                            </a:rPr>
                            <m:t> </m:t>
                          </m:r>
                        </m:e>
                      </m:groupCh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≥3</m:t>
                      </m:r>
                    </m:oMath>
                  </m:oMathPara>
                </a14:m>
                <a:endParaRPr lang="en-GB" smtClean="0"/>
              </a:p>
              <a:p>
                <a14:m>
                  <m:oMathPara>
                    <m:oMathParaPr>
                      <m:jc/>
                    </m:oMathParaPr>
                    <m:oMath>
                      <m:sSubSup>
                        <m:sSubSupPr>
                          <m:alnScr m:val="off"/>
                          <m:ctrlPr>
                            <a:rPr lang="en-GB" i="1">
                              <a:latin typeface="Cambria Math" panose="02040503050406030204" pitchFamily="18" charset="0"/>
                            </a:rPr>
                          </m:ctrlPr>
                        </m:sSubSupPr>
                        <m:e>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≥3</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&lt;3)</m:t>
                      </m:r>
                    </m:oMath>
                  </m:oMathPara>
                </a14:m>
                <a:endParaRPr lang="en-GB" smtClean="0"/>
              </a:p>
              <a:p>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𝜈</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a:rPr lang="en-US" b="0" i="1" smtClean="0">
                          <a:latin typeface="Cambria Math" panose="02040503050406030204" pitchFamily="18" charset="0"/>
                        </a:rPr>
                        <m:t>=7−1=6</m:t>
                      </m:r>
                    </m:oMath>
                  </m:oMathPara>
                </a14:m>
                <a:br>
                  <a:rPr lang="en-US" b="0" smtClean="0"/>
                </a:b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r>
                        <a:rPr lang="en-US" b="0" i="1" smtClean="0">
                          <a:latin typeface="Cambria Math" panose="02040503050406030204" pitchFamily="18" charset="0"/>
                        </a:rPr>
                        <m:t>=13−1=12</m:t>
                      </m:r>
                    </m:oMath>
                  </m:oMathPara>
                </a14:m>
                <a:r>
                  <a:rPr lang="en-GB" smtClean="0"/>
                  <a:t> </a:t>
                </a:r>
              </a:p>
              <a:p>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≥3</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&lt;3)=1−</m:t>
                      </m:r>
                      <m:r>
                        <m:rPr>
                          <m:sty m:val="p"/>
                        </m:rPr>
                        <a:rPr lang="en-US" b="0" i="0" smtClean="0">
                          <a:latin typeface="Cambria Math" panose="02040503050406030204" pitchFamily="18" charset="0"/>
                          <a:ea typeface="Cambria Math" panose="02040503050406030204" pitchFamily="18" charset="0"/>
                        </a:rPr>
                        <m:t>pf</m:t>
                      </m:r>
                      <m:r>
                        <a:rPr lang="en-US" b="0" i="1" smtClean="0">
                          <a:latin typeface="Cambria Math" panose="02040503050406030204" pitchFamily="18" charset="0"/>
                          <a:ea typeface="Cambria Math" panose="02040503050406030204" pitchFamily="18" charset="0"/>
                        </a:rPr>
                        <m:t>(3, 6, 12)=</m:t>
                      </m:r>
                      <m:r>
                        <m:rPr>
                          <m:sty m:val="bi"/>
                        </m:rPr>
                        <a:rPr lang="en-US" b="1" i="1" smtClean="0">
                          <a:latin typeface="Cambria Math" panose="02040503050406030204" pitchFamily="18" charset="0"/>
                          <a:ea typeface="Cambria Math" panose="02040503050406030204" pitchFamily="18" charset="0"/>
                        </a:rPr>
                        <m:t>𝟎</m:t>
                      </m:r>
                      <m:r>
                        <m:rPr>
                          <m:sty m:val="bi"/>
                        </m:rPr>
                        <a:rPr lang="en-US" b="1" i="1" smtClean="0">
                          <a:latin typeface="Cambria Math" panose="02040503050406030204" pitchFamily="18" charset="0"/>
                          <a:ea typeface="Cambria Math" panose="02040503050406030204" pitchFamily="18" charset="0"/>
                        </a:rPr>
                        <m:t>.</m:t>
                      </m:r>
                      <m:r>
                        <m:rPr>
                          <m:sty m:val="bi"/>
                        </m:rPr>
                        <a:rPr lang="en-US" b="1" i="1" smtClean="0">
                          <a:latin typeface="Cambria Math" panose="02040503050406030204" pitchFamily="18" charset="0"/>
                          <a:ea typeface="Cambria Math" panose="02040503050406030204" pitchFamily="18" charset="0"/>
                        </a:rPr>
                        <m:t>𝟎𝟓</m:t>
                      </m:r>
                    </m:oMath>
                  </m:oMathPara>
                </a14:m>
                <a:r>
                  <a:rPr lang="en-GB" b="1" smtClean="0"/>
                  <a:t>1</a:t>
                </a:r>
              </a:p>
              <a:p>
                <a:r>
                  <a:rPr lang="en-US" smtClean="0"/>
                  <a:t>Tilsvarende kan vi beregne sandsynligheden for, at det er den anden stikprøves varians, der er mindst 3 gange større end den førstes:</a:t>
                </a:r>
                <a:endParaRPr lang="en-GB" smtClean="0"/>
              </a:p>
              <a:p>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≥3</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f>
                        <m:fPr>
                          <m:type m:val="skw"/>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r>
                        <a:rPr lang="en-US" i="1" smtClean="0">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3</m:t>
                          </m:r>
                        </m:den>
                      </m:f>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3</m:t>
                          </m:r>
                        </m:den>
                      </m:f>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pf</m:t>
                      </m:r>
                      <m:r>
                        <a:rPr lang="en-US" i="1">
                          <a:latin typeface="Cambria Math" panose="02040503050406030204" pitchFamily="18" charset="0"/>
                          <a:ea typeface="Cambria Math" panose="02040503050406030204" pitchFamily="18" charset="0"/>
                        </a:rPr>
                        <m:t>(</m:t>
                      </m:r>
                      <m:box>
                        <m:boxPr>
                          <m:noBreak m:val="off"/>
                          <m:ctrlPr>
                            <a:rPr lang="en-US" i="1" smtClean="0">
                              <a:latin typeface="Cambria Math" panose="02040503050406030204" pitchFamily="18" charset="0"/>
                              <a:ea typeface="Cambria Math" panose="02040503050406030204" pitchFamily="18" charset="0"/>
                            </a:rPr>
                          </m:ctrlPr>
                        </m:boxPr>
                        <m:e>
                          <m:f>
                            <m:fPr>
                              <m:type m:val="ba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m:t>
                              </m:r>
                            </m:den>
                          </m:f>
                        </m:e>
                      </m:box>
                      <m:r>
                        <a:rPr lang="en-US" i="1">
                          <a:latin typeface="Cambria Math" panose="02040503050406030204" pitchFamily="18" charset="0"/>
                          <a:ea typeface="Cambria Math" panose="02040503050406030204" pitchFamily="18" charset="0"/>
                        </a:rPr>
                        <m:t>, 6, 12)=</m:t>
                      </m:r>
                      <m:r>
                        <m:rPr>
                          <m:sty m:val="bi"/>
                        </m:rPr>
                        <a:rPr lang="en-US" b="1" i="1">
                          <a:latin typeface="Cambria Math" panose="02040503050406030204" pitchFamily="18" charset="0"/>
                          <a:ea typeface="Cambria Math" panose="02040503050406030204" pitchFamily="18" charset="0"/>
                        </a:rPr>
                        <m:t>𝟎</m:t>
                      </m:r>
                      <m:r>
                        <m:rPr>
                          <m:sty m:val="bi"/>
                        </m:rPr>
                        <a:rPr lang="en-US" b="1" i="1">
                          <a:latin typeface="Cambria Math" panose="02040503050406030204" pitchFamily="18" charset="0"/>
                          <a:ea typeface="Cambria Math" panose="02040503050406030204" pitchFamily="18" charset="0"/>
                        </a:rPr>
                        <m:t>.</m:t>
                      </m:r>
                      <m:r>
                        <m:rPr>
                          <m:sty m:val="bi"/>
                        </m:rPr>
                        <a:rPr lang="en-US" b="1" i="1">
                          <a:latin typeface="Cambria Math" panose="02040503050406030204" pitchFamily="18" charset="0"/>
                          <a:ea typeface="Cambria Math" panose="02040503050406030204" pitchFamily="18" charset="0"/>
                        </a:rPr>
                        <m:t>𝟎𝟗</m:t>
                      </m:r>
                    </m:oMath>
                  </m:oMathPara>
                </a14:m>
                <a:r>
                  <a:rPr lang="en-GB" b="1" smtClean="0"/>
                  <a:t>4</a:t>
                </a:r>
                <a:r>
                  <a:rPr lang="en-GB" smtClean="0"/>
                  <a:t>.</a:t>
                </a:r>
                <a:endParaRPr lang="en-GB" b="1"/>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941" t="-760" r="-868" b="-97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215</a:t>
            </a:fld>
            <a:endParaRPr lang="da-DK">
              <a:solidFill>
                <a:prstClr val="black">
                  <a:tint val="75000"/>
                </a:prstClr>
              </a:solidFill>
            </a:endParaRPr>
          </a:p>
        </p:txBody>
      </p:sp>
    </p:spTree>
    <p:extLst>
      <p:ext uri="{BB962C8B-B14F-4D97-AF65-F5344CB8AC3E}">
        <p14:creationId xmlns:p14="http://schemas.microsoft.com/office/powerpoint/2010/main" val="11643301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R funktioner til kontinuerte fordelinger</a:t>
            </a:r>
            <a:endParaRPr lang="da-DK"/>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88707289"/>
              </p:ext>
            </p:extLst>
          </p:nvPr>
        </p:nvGraphicFramePr>
        <p:xfrm>
          <a:off x="179512" y="1340768"/>
          <a:ext cx="8569645" cy="2225040"/>
        </p:xfrm>
        <a:graphic>
          <a:graphicData uri="http://schemas.openxmlformats.org/drawingml/2006/table">
            <a:tbl>
              <a:tblPr firstRow="1" bandRow="1">
                <a:tableStyleId>{5940675A-B579-460E-94D1-54222C63F5DA}</a:tableStyleId>
              </a:tblPr>
              <a:tblGrid>
                <a:gridCol w="2160240">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gridCol w="1512168">
                  <a:extLst>
                    <a:ext uri="{9D8B030D-6E8A-4147-A177-3AD203B41FA5}">
                      <a16:colId xmlns:a16="http://schemas.microsoft.com/office/drawing/2014/main" val="20002"/>
                    </a:ext>
                  </a:extLst>
                </a:gridCol>
                <a:gridCol w="1599132">
                  <a:extLst>
                    <a:ext uri="{9D8B030D-6E8A-4147-A177-3AD203B41FA5}">
                      <a16:colId xmlns:a16="http://schemas.microsoft.com/office/drawing/2014/main" val="20003"/>
                    </a:ext>
                  </a:extLst>
                </a:gridCol>
                <a:gridCol w="1713929">
                  <a:extLst>
                    <a:ext uri="{9D8B030D-6E8A-4147-A177-3AD203B41FA5}">
                      <a16:colId xmlns:a16="http://schemas.microsoft.com/office/drawing/2014/main" val="20004"/>
                    </a:ext>
                  </a:extLst>
                </a:gridCol>
              </a:tblGrid>
              <a:tr h="370840">
                <a:tc>
                  <a:txBody>
                    <a:bodyPr vert="horz" wrap="square"/>
                    <a:lstStyle/>
                    <a:p>
                      <a:endParaRPr lang="da-DK" sz="1800"/>
                    </a:p>
                  </a:txBody>
                  <a:tcPr/>
                </a:tc>
                <a:tc>
                  <a:txBody>
                    <a:bodyPr vert="horz" wrap="square"/>
                    <a:lstStyle/>
                    <a:p>
                      <a:r>
                        <a:rPr lang="da-DK" sz="1800" smtClean="0"/>
                        <a:t>PDF (d</a:t>
                      </a:r>
                      <a:r>
                        <a:rPr lang="da-DK" sz="1800" smtClean="0">
                          <a:solidFill>
                            <a:srgbClr val="C00000"/>
                          </a:solidFill>
                        </a:rPr>
                        <a:t>xxx</a:t>
                      </a:r>
                      <a:r>
                        <a:rPr lang="da-DK" sz="1800" smtClean="0"/>
                        <a:t>)</a:t>
                      </a:r>
                      <a:endParaRPr lang="da-DK" sz="1800"/>
                    </a:p>
                  </a:txBody>
                  <a:tcPr/>
                </a:tc>
                <a:tc>
                  <a:txBody>
                    <a:bodyPr vert="horz" wrap="square"/>
                    <a:lstStyle/>
                    <a:p>
                      <a:r>
                        <a:rPr lang="da-DK" sz="1800" smtClean="0"/>
                        <a:t>CDF (p</a:t>
                      </a:r>
                      <a:r>
                        <a:rPr lang="da-DK" sz="1800" smtClean="0">
                          <a:solidFill>
                            <a:srgbClr val="C00000"/>
                          </a:solidFill>
                        </a:rPr>
                        <a:t>xxx</a:t>
                      </a:r>
                      <a:r>
                        <a:rPr lang="da-DK" sz="1800" smtClean="0"/>
                        <a:t>)</a:t>
                      </a:r>
                      <a:endParaRPr lang="da-DK" sz="1800"/>
                    </a:p>
                  </a:txBody>
                  <a:tcPr/>
                </a:tc>
                <a:tc>
                  <a:txBody>
                    <a:bodyPr vert="horz" wrap="square"/>
                    <a:lstStyle/>
                    <a:p>
                      <a:r>
                        <a:rPr lang="da-DK" sz="1800" smtClean="0"/>
                        <a:t>Invers (q</a:t>
                      </a:r>
                      <a:r>
                        <a:rPr lang="da-DK" sz="1800" smtClean="0">
                          <a:solidFill>
                            <a:srgbClr val="C00000"/>
                          </a:solidFill>
                        </a:rPr>
                        <a:t>xxx</a:t>
                      </a:r>
                      <a:r>
                        <a:rPr lang="da-DK" sz="1800" smtClean="0"/>
                        <a:t>) </a:t>
                      </a:r>
                      <a:endParaRPr lang="da-DK" sz="1800"/>
                    </a:p>
                  </a:txBody>
                  <a:tcPr/>
                </a:tc>
                <a:tc>
                  <a:txBody>
                    <a:bodyPr vert="horz" wrap="square"/>
                    <a:lstStyle/>
                    <a:p>
                      <a:r>
                        <a:rPr lang="da-DK" sz="1800" smtClean="0"/>
                        <a:t>Random (r</a:t>
                      </a:r>
                      <a:r>
                        <a:rPr lang="da-DK" sz="1800" smtClean="0">
                          <a:solidFill>
                            <a:srgbClr val="C00000"/>
                          </a:solidFill>
                        </a:rPr>
                        <a:t>xxx</a:t>
                      </a:r>
                      <a:r>
                        <a:rPr lang="da-DK" sz="1800" smtClean="0"/>
                        <a:t>)</a:t>
                      </a:r>
                      <a:endParaRPr lang="da-DK" sz="1800"/>
                    </a:p>
                  </a:txBody>
                  <a:tcPr/>
                </a:tc>
                <a:extLst>
                  <a:ext uri="{0D108BD9-81ED-4DB2-BD59-A6C34878D82A}">
                    <a16:rowId xmlns:a16="http://schemas.microsoft.com/office/drawing/2014/main" val="10000"/>
                  </a:ext>
                </a:extLst>
              </a:tr>
              <a:tr h="370840">
                <a:tc>
                  <a:txBody>
                    <a:bodyPr vert="horz" wrap="square"/>
                    <a:lstStyle/>
                    <a:p>
                      <a:r>
                        <a:rPr lang="da-DK" sz="1800" smtClean="0"/>
                        <a:t>Normal (</a:t>
                      </a:r>
                      <a:r>
                        <a:rPr lang="da-DK" sz="1800" smtClean="0">
                          <a:solidFill>
                            <a:srgbClr val="C00000"/>
                          </a:solidFill>
                        </a:rPr>
                        <a:t>x</a:t>
                      </a:r>
                      <a:r>
                        <a:rPr lang="da-DK" sz="1800" smtClean="0"/>
                        <a:t>norm)</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dnorm()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pnorm()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qnorm()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rnorm()</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0001"/>
                  </a:ext>
                </a:extLst>
              </a:tr>
              <a:tr h="370840">
                <a:tc>
                  <a:txBody>
                    <a:bodyPr vert="horz" wrap="square"/>
                    <a:lstStyle/>
                    <a:p>
                      <a:r>
                        <a:rPr lang="da-DK" sz="1800" smtClean="0"/>
                        <a:t>Eksponential (</a:t>
                      </a:r>
                      <a:r>
                        <a:rPr lang="da-DK" sz="1800" smtClean="0">
                          <a:solidFill>
                            <a:srgbClr val="C00000"/>
                          </a:solidFill>
                        </a:rPr>
                        <a:t>x</a:t>
                      </a:r>
                      <a:r>
                        <a:rPr lang="da-DK" sz="1800" smtClean="0"/>
                        <a:t>exp)</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dexp()</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pexp()</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qexp()</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rexp()</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0002"/>
                  </a:ext>
                </a:extLst>
              </a:tr>
              <a:tr h="370840">
                <a:tc>
                  <a:txBody>
                    <a:bodyPr vert="horz" wrap="square"/>
                    <a:lstStyle/>
                    <a:p>
                      <a:r>
                        <a:rPr lang="da-DK" sz="1800" smtClean="0"/>
                        <a:t>t (</a:t>
                      </a:r>
                      <a:r>
                        <a:rPr lang="da-DK" sz="1800" smtClean="0">
                          <a:solidFill>
                            <a:srgbClr val="C00000"/>
                          </a:solidFill>
                        </a:rPr>
                        <a:t>x</a:t>
                      </a:r>
                      <a:r>
                        <a:rPr lang="da-DK" sz="1800" smtClean="0"/>
                        <a:t>t)</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dt()</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pt()</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qt()</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rt()</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655866382"/>
                  </a:ext>
                </a:extLst>
              </a:tr>
              <a:tr h="370840">
                <a:tc>
                  <a:txBody>
                    <a:bodyPr vert="horz" wrap="square"/>
                    <a:lstStyle/>
                    <a:p>
                      <a:r>
                        <a:rPr lang="da-DK" sz="1800" smtClean="0"/>
                        <a:t>Chi-i-anden</a:t>
                      </a:r>
                      <a:r>
                        <a:rPr lang="da-DK" sz="1800" baseline="0" smtClean="0"/>
                        <a:t> (</a:t>
                      </a:r>
                      <a:r>
                        <a:rPr lang="da-DK" sz="1800" baseline="0" smtClean="0">
                          <a:solidFill>
                            <a:srgbClr val="C00000"/>
                          </a:solidFill>
                        </a:rPr>
                        <a:t>x</a:t>
                      </a:r>
                      <a:r>
                        <a:rPr lang="da-DK" sz="1800" baseline="0" smtClean="0"/>
                        <a:t>chisq)</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dchisq()</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pchisq()</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qchisq()</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rchisq()</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663633276"/>
                  </a:ext>
                </a:extLst>
              </a:tr>
              <a:tr h="370840">
                <a:tc>
                  <a:txBody>
                    <a:bodyPr vert="horz" wrap="square"/>
                    <a:lstStyle/>
                    <a:p>
                      <a:r>
                        <a:rPr lang="da-DK" sz="1800" smtClean="0"/>
                        <a:t>F (</a:t>
                      </a:r>
                      <a:r>
                        <a:rPr lang="da-DK" sz="1800" smtClean="0">
                          <a:solidFill>
                            <a:srgbClr val="C00000"/>
                          </a:solidFill>
                        </a:rPr>
                        <a:t>x</a:t>
                      </a:r>
                      <a:r>
                        <a:rPr lang="da-DK" sz="1800" smtClean="0"/>
                        <a:t>f)</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df()</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pf()</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qf()</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rf()</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320211109"/>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216</a:t>
            </a:fld>
            <a:endParaRPr lang="da-DK"/>
          </a:p>
        </p:txBody>
      </p:sp>
    </p:spTree>
    <p:extLst>
      <p:ext uri="{BB962C8B-B14F-4D97-AF65-F5344CB8AC3E}">
        <p14:creationId xmlns:p14="http://schemas.microsoft.com/office/powerpoint/2010/main" val="3635423175"/>
      </p:ext>
    </p:extLst>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7. </a:t>
            </a:r>
            <a:br>
              <a:rPr lang="da-DK" smtClean="0">
                <a:solidFill>
                  <a:schemeClr val="tx1"/>
                </a:solidFill>
              </a:rPr>
            </a:br>
            <a:r>
              <a:rPr lang="da-DK" smtClean="0">
                <a:solidFill>
                  <a:schemeClr val="tx1"/>
                </a:solidFill>
              </a:rPr>
              <a:t>Inferens om middelværdi</a:t>
            </a:r>
            <a:br>
              <a:rPr lang="da-DK" smtClean="0"/>
            </a:br>
            <a:r>
              <a:rPr lang="da-DK" sz="1000" smtClean="0"/>
              <a:t> </a:t>
            </a:r>
            <a:br>
              <a:rPr lang="da-DK" smtClean="0"/>
            </a:br>
            <a:r>
              <a:rPr lang="da-DK" sz="2400" smtClean="0"/>
              <a:t> </a:t>
            </a:r>
            <a:r>
              <a:rPr lang="da-DK" sz="2400">
                <a:solidFill>
                  <a:prstClr val="black"/>
                </a:solidFill>
              </a:rPr>
              <a:t>(afsnit </a:t>
            </a:r>
            <a:r>
              <a:rPr lang="da-DK" sz="2400" smtClean="0">
                <a:solidFill>
                  <a:prstClr val="black"/>
                </a:solidFill>
              </a:rPr>
              <a:t>7.1-7.3, 7.4-7.8)</a:t>
            </a:r>
            <a:endParaRPr lang="da-DK" sz="24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217</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solidFill>
                  <a:srgbClr val="C00000"/>
                </a:solidFill>
              </a:rPr>
              <a:t>Fra kap. 6: </a:t>
            </a:r>
            <a:r>
              <a:rPr lang="da-DK" smtClean="0"/>
              <a:t>Population og stikprøve</a:t>
            </a:r>
            <a:endParaRPr lang="da-DK"/>
          </a:p>
        </p:txBody>
      </p:sp>
      <p:sp>
        <p:nvSpPr>
          <p:cNvPr id="3" name="Content Placeholder 2"/>
          <p:cNvSpPr>
            <a:spLocks noGrp="1"/>
          </p:cNvSpPr>
          <p:nvPr>
            <p:ph idx="1"/>
          </p:nvPr>
        </p:nvSpPr>
        <p:spPr>
          <a:xfrm>
            <a:off x="467544" y="1052736"/>
            <a:ext cx="8424936" cy="5688632"/>
          </a:xfrm>
        </p:spPr>
        <p:txBody>
          <a:bodyPr/>
          <a:lstStyle/>
          <a:p>
            <a:pPr>
              <a:buFont typeface="Arial" pitchFamily="34" charset="0"/>
              <a:buChar char="•"/>
            </a:pPr>
            <a:r>
              <a:rPr lang="da-DK" sz="2000" smtClean="0"/>
              <a:t>Hvad er gennemsnitshøjden af danske ingeniørstuderende?</a:t>
            </a:r>
          </a:p>
          <a:p>
            <a:pPr>
              <a:buFont typeface="Arial" pitchFamily="34" charset="0"/>
              <a:buChar char="•"/>
            </a:pPr>
            <a:r>
              <a:rPr lang="da-DK" sz="2000" smtClean="0"/>
              <a:t>Hvordan ville mandatfordelingen i folketinget se ud, hvis der var folketingsvalg i morgen?</a:t>
            </a:r>
          </a:p>
          <a:p>
            <a:pPr>
              <a:buFont typeface="Arial" pitchFamily="34" charset="0"/>
              <a:buChar char="•"/>
            </a:pPr>
            <a:r>
              <a:rPr lang="da-DK" sz="2000" smtClean="0"/>
              <a:t>Hvad kan jeg forvente, at brudstyrken af min stålbjælke er? </a:t>
            </a:r>
          </a:p>
          <a:p>
            <a:pPr>
              <a:buFont typeface="Arial" pitchFamily="34" charset="0"/>
              <a:buChar char="•"/>
            </a:pPr>
            <a:r>
              <a:rPr lang="da-DK" sz="2000" smtClean="0"/>
              <a:t>Er torsken ved at uddø i Vesterhavet? </a:t>
            </a:r>
            <a:br>
              <a:rPr lang="da-DK" sz="2000" smtClean="0"/>
            </a:br>
            <a:r>
              <a:rPr lang="da-DK" sz="1200" smtClean="0"/>
              <a:t> </a:t>
            </a:r>
            <a:endParaRPr lang="da-DK" sz="2000" smtClean="0"/>
          </a:p>
          <a:p>
            <a:pPr>
              <a:buFont typeface="Arial" pitchFamily="34" charset="0"/>
              <a:buChar char="•"/>
            </a:pPr>
            <a:r>
              <a:rPr lang="da-DK" sz="2000" smtClean="0"/>
              <a:t>En ‘population’ behøver ikke være en samling mennesker. Den kan være uendelig, f.eks. sandsynligheden for plat med en given mønt</a:t>
            </a:r>
            <a:endParaRPr lang="da-DK" sz="2000" smtClean="0"/>
          </a:p>
          <a:p>
            <a:pPr>
              <a:buFont typeface="Arial" pitchFamily="34" charset="0"/>
              <a:buChar char="•"/>
            </a:pPr>
            <a:r>
              <a:rPr lang="da-DK" sz="2000" smtClean="0"/>
              <a:t>Hvordan kan vi udtale os om ‘populationen’? </a:t>
            </a: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218</a:t>
            </a:fld>
            <a:endParaRPr lang="da-DK"/>
          </a:p>
        </p:txBody>
      </p:sp>
      <p:cxnSp>
        <p:nvCxnSpPr>
          <p:cNvPr id="7" name="Curved Connector 6"/>
          <p:cNvCxnSpPr>
            <a:stCxn id="8" idx="3"/>
            <a:endCxn id="5" idx="5"/>
          </p:cNvCxnSpPr>
          <p:nvPr/>
        </p:nvCxnSpPr>
        <p:spPr>
          <a:xfrm rot="5400000">
            <a:off x="4563648" y="4435913"/>
            <a:ext cx="59653" cy="2289637"/>
          </a:xfrm>
          <a:prstGeom prst="curvedConnector3">
            <a:avLst>
              <a:gd name="adj1" fmla="val 836773"/>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912088" y="4718247"/>
            <a:ext cx="4748144" cy="1103218"/>
            <a:chOff x="1115616" y="4509120"/>
            <a:chExt cx="4748144" cy="1440160"/>
          </a:xfrm>
        </p:grpSpPr>
        <p:sp>
          <p:nvSpPr>
            <p:cNvPr id="5" name="Oval 4"/>
            <p:cNvSpPr/>
            <p:nvPr/>
          </p:nvSpPr>
          <p:spPr>
            <a:xfrm>
              <a:off x="1115616" y="4509120"/>
              <a:ext cx="1800200" cy="1440160"/>
            </a:xfrm>
            <a:prstGeom prst="ellipse">
              <a:avLst/>
            </a:prstGeom>
            <a:solidFill>
              <a:schemeClr val="tx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mtClean="0">
                  <a:solidFill>
                    <a:schemeClr val="tx1"/>
                  </a:solidFill>
                </a:rPr>
                <a:t>Population</a:t>
              </a:r>
              <a:endParaRPr lang="da-DK">
                <a:solidFill>
                  <a:schemeClr val="tx1"/>
                </a:solidFill>
              </a:endParaRPr>
            </a:p>
          </p:txBody>
        </p:sp>
        <p:sp>
          <p:nvSpPr>
            <p:cNvPr id="8" name="Oval 7"/>
            <p:cNvSpPr/>
            <p:nvPr/>
          </p:nvSpPr>
          <p:spPr>
            <a:xfrm>
              <a:off x="4783640" y="4941168"/>
              <a:ext cx="1080120" cy="864096"/>
            </a:xfrm>
            <a:prstGeom prst="ellipse">
              <a:avLst/>
            </a:prstGeom>
            <a:solidFill>
              <a:schemeClr val="tx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err="1" smtClean="0">
                  <a:solidFill>
                    <a:schemeClr val="tx1"/>
                  </a:solidFill>
                </a:rPr>
                <a:t>Stik-prøve</a:t>
              </a:r>
              <a:endParaRPr lang="da-DK" sz="1400">
                <a:solidFill>
                  <a:schemeClr val="tx1"/>
                </a:solidFill>
              </a:endParaRPr>
            </a:p>
          </p:txBody>
        </p:sp>
        <p:cxnSp>
          <p:nvCxnSpPr>
            <p:cNvPr id="13" name="Curved Connector 12"/>
            <p:cNvCxnSpPr>
              <a:stCxn id="5" idx="7"/>
              <a:endCxn id="8" idx="1"/>
            </p:cNvCxnSpPr>
            <p:nvPr/>
          </p:nvCxnSpPr>
          <p:spPr>
            <a:xfrm rot="16200000" flipH="1">
              <a:off x="3623158" y="3749051"/>
              <a:ext cx="347685" cy="2289637"/>
            </a:xfrm>
            <a:prstGeom prst="curvedConnector3">
              <a:avLst>
                <a:gd name="adj1" fmla="val -93874"/>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298767" y="4221088"/>
            <a:ext cx="2469843" cy="307777"/>
          </a:xfrm>
          <a:prstGeom prst="rect">
            <a:avLst/>
          </a:prstGeom>
          <a:solidFill>
            <a:schemeClr val="tx2">
              <a:lumMod val="20000"/>
              <a:lumOff val="80000"/>
            </a:schemeClr>
          </a:solidFill>
          <a:ln>
            <a:solidFill>
              <a:schemeClr val="tx2"/>
            </a:solidFill>
          </a:ln>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Hvordan udtager vi stikprøven?</a:t>
            </a:r>
            <a:endParaRPr lang="da-DK" sz="1400"/>
          </a:p>
        </p:txBody>
      </p:sp>
      <p:sp>
        <p:nvSpPr>
          <p:cNvPr id="21" name="TextBox 20"/>
          <p:cNvSpPr txBox="1"/>
          <p:nvPr/>
        </p:nvSpPr>
        <p:spPr>
          <a:xfrm>
            <a:off x="2992208" y="6093877"/>
            <a:ext cx="3082960" cy="523220"/>
          </a:xfrm>
          <a:prstGeom prst="rect">
            <a:avLst/>
          </a:prstGeom>
          <a:solidFill>
            <a:schemeClr val="tx2">
              <a:lumMod val="20000"/>
              <a:lumOff val="80000"/>
            </a:schemeClr>
          </a:solidFill>
          <a:ln>
            <a:solidFill>
              <a:schemeClr val="tx2"/>
            </a:solidFill>
          </a:ln>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Hvordan udtaler vi os om populationen </a:t>
            </a:r>
          </a:p>
          <a:p>
            <a:r>
              <a:rPr lang="da-DK" sz="1400" smtClean="0"/>
              <a:t>på baggrund af stikprøven (inferens)?</a:t>
            </a:r>
            <a:endParaRPr lang="da-DK" sz="1400"/>
          </a:p>
        </p:txBody>
      </p:sp>
    </p:spTree>
    <p:extLst>
      <p:ext uri="{BB962C8B-B14F-4D97-AF65-F5344CB8AC3E}">
        <p14:creationId xmlns:p14="http://schemas.microsoft.com/office/powerpoint/2010/main" val="2271036546"/>
      </p:ext>
    </p:extLst>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b="1">
                <a:solidFill>
                  <a:srgbClr val="C00000"/>
                </a:solidFill>
              </a:rPr>
              <a:t>Fra kap. 6: </a:t>
            </a:r>
            <a:r>
              <a:rPr lang="da-DK" b="1" smtClean="0"/>
              <a:t>Notation</a:t>
            </a:r>
            <a:r>
              <a:rPr lang="da-DK" smtClean="0"/>
              <a:t> </a:t>
            </a:r>
            <a:endParaRPr lang="da-DK"/>
          </a:p>
        </p:txBody>
      </p:sp>
      <p:sp>
        <p:nvSpPr>
          <p:cNvPr id="5" name="Text Placeholder 4"/>
          <p:cNvSpPr>
            <a:spLocks noGrp="1"/>
          </p:cNvSpPr>
          <p:nvPr>
            <p:ph type="body" idx="1"/>
          </p:nvPr>
        </p:nvSpPr>
        <p:spPr>
          <a:xfrm>
            <a:off x="457200" y="1340768"/>
            <a:ext cx="4040188" cy="639762"/>
          </a:xfrm>
        </p:spPr>
        <p:txBody>
          <a:bodyPr/>
          <a:lstStyle/>
          <a:p>
            <a:r>
              <a:rPr lang="da-DK" smtClean="0">
                <a:solidFill>
                  <a:schemeClr val="accent1">
                    <a:lumMod val="75000"/>
                  </a:schemeClr>
                </a:solidFill>
              </a:rPr>
              <a:t>Population</a:t>
            </a:r>
            <a:endParaRPr lang="da-DK">
              <a:solidFill>
                <a:schemeClr val="accent1">
                  <a:lumMod val="75000"/>
                </a:schemeClr>
              </a:solidFill>
            </a:endParaRPr>
          </a:p>
        </p:txBody>
      </p:sp>
      <mc:AlternateContent>
        <mc:Choice Requires="a14">
          <p:sp>
            <p:nvSpPr>
              <p:cNvPr id="6" name="Content Placeholder 5"/>
              <p:cNvSpPr>
                <a:spLocks noGrp="1"/>
              </p:cNvSpPr>
              <p:nvPr>
                <p:ph sz="half" idx="2"/>
              </p:nvPr>
            </p:nvSpPr>
            <p:spPr>
              <a:xfrm>
                <a:off x="457200" y="1980530"/>
                <a:ext cx="4040188" cy="3951288"/>
              </a:xfrm>
            </p:spPr>
            <p:txBody>
              <a:bodyPr>
                <a:normAutofit/>
              </a:bodyPr>
              <a:lstStyle/>
              <a:p>
                <a:pPr marL="358775" indent="-358775">
                  <a:buFont typeface="Arial" pitchFamily="34" charset="0"/>
                  <a:buChar char="•"/>
                </a:pPr>
                <a:r>
                  <a:rPr lang="da-DK" sz="2000" smtClean="0"/>
                  <a:t>En </a:t>
                </a:r>
                <a:r>
                  <a:rPr lang="da-DK" sz="2000" i="1" smtClean="0">
                    <a:solidFill>
                      <a:schemeClr val="tx2"/>
                    </a:solidFill>
                  </a:rPr>
                  <a:t>parameter</a:t>
                </a:r>
                <a:r>
                  <a:rPr lang="da-DK" sz="2000" smtClean="0"/>
                  <a:t> er en kvantitativ størrelse, der beskriver en egenskab ved populationen</a:t>
                </a:r>
                <a:br>
                  <a:rPr lang="da-DK" sz="2000" smtClean="0"/>
                </a:br>
                <a:endParaRPr lang="da-DK" sz="2000" smtClean="0"/>
              </a:p>
              <a:p>
                <a:pPr marL="358775" indent="-358775">
                  <a:buFont typeface="Arial" pitchFamily="34" charset="0"/>
                  <a:buChar char="•"/>
                </a:pPr>
                <a:r>
                  <a:rPr lang="da-DK" sz="2000" smtClean="0"/>
                  <a:t>F.eks. </a:t>
                </a:r>
                <a:br>
                  <a:rPr lang="da-DK" sz="2000" smtClean="0"/>
                </a:br>
                <a:r>
                  <a:rPr lang="da-DK" sz="2000" smtClean="0"/>
                  <a:t>Populations-middelværdi: 	</a:t>
                </a:r>
                <a14:m>
                  <m:oMathPara>
                    <m:oMathParaPr>
                      <m:jc/>
                    </m:oMathParaPr>
                    <m:oMath>
                      <m:r>
                        <a:rPr lang="da-DK" sz="2000" i="1" smtClean="0">
                          <a:latin typeface="Cambria Math"/>
                          <a:ea typeface="Cambria Math"/>
                        </a:rPr>
                        <m:t>𝜇</m:t>
                      </m:r>
                    </m:oMath>
                  </m:oMathPara>
                </a14:m>
                <a:r>
                  <a:rPr lang="da-DK" sz="2000" smtClean="0"/>
                  <a:t>  </a:t>
                </a:r>
                <a:br>
                  <a:rPr lang="da-DK" sz="2000" smtClean="0"/>
                </a:br>
                <a:r>
                  <a:rPr lang="da-DK" sz="2000" smtClean="0"/>
                  <a:t>Populations-standardafvigelse: 	</a:t>
                </a:r>
                <a14:m>
                  <m:oMathPara>
                    <m:oMathParaPr>
                      <m:jc/>
                    </m:oMathParaPr>
                    <m:oMath>
                      <m:r>
                        <a:rPr lang="da-DK" sz="2000" i="1" smtClean="0">
                          <a:latin typeface="Cambria Math"/>
                          <a:ea typeface="Cambria Math"/>
                        </a:rPr>
                        <m:t>𝜎</m:t>
                      </m:r>
                    </m:oMath>
                  </m:oMathPara>
                </a14:m>
                <a:r>
                  <a:rPr lang="da-DK" sz="2000" smtClean="0"/>
                  <a:t> </a:t>
                </a:r>
                <a:br>
                  <a:rPr lang="da-DK" sz="2000" smtClean="0"/>
                </a:br>
                <a:r>
                  <a:rPr lang="da-DK" sz="2000" smtClean="0"/>
                  <a:t>Generel parameter (‘theta’):	</a:t>
                </a:r>
                <a14:m>
                  <m:oMathPara>
                    <m:oMathParaPr>
                      <m:jc/>
                    </m:oMathParaPr>
                    <m:oMath>
                      <m:r>
                        <a:rPr lang="da-DK" sz="2000" i="1" smtClean="0">
                          <a:latin typeface="Cambria Math"/>
                          <a:ea typeface="Cambria Math"/>
                        </a:rPr>
                        <m:t>𝜃</m:t>
                      </m:r>
                    </m:oMath>
                  </m:oMathPara>
                </a14:m>
                <a:endParaRPr lang="da-DK" sz="2000" smtClean="0"/>
              </a:p>
            </p:txBody>
          </p:sp>
        </mc:Choice>
        <mc:Fallback>
          <p:sp>
            <p:nvSpPr>
              <p:cNvPr id="6" name="Content Placeholder 5"/>
              <p:cNvSpPr>
                <a:spLocks noGrp="1" noRot="1" noChangeAspect="1" noMove="1" noResize="1" noEditPoints="1" noAdjustHandles="1" noChangeArrowheads="1" noChangeShapeType="1" noTextEdit="1"/>
              </p:cNvSpPr>
              <p:nvPr>
                <p:ph sz="half" idx="2"/>
              </p:nvPr>
            </p:nvSpPr>
            <p:spPr>
              <a:xfrm>
                <a:off x="457200" y="1980530"/>
                <a:ext cx="4040188" cy="3951288"/>
              </a:xfrm>
              <a:blipFill>
                <a:blip r:embed="rId3"/>
                <a:stretch>
                  <a:fillRect l="-1357" t="-926" r="0"/>
                </a:stretch>
              </a:blipFill>
            </p:spPr>
            <p:txBody>
              <a:bodyPr/>
              <a:lstStyle/>
              <a:p>
                <a:r>
                  <a:rPr lang="en-GB">
                    <a:noFill/>
                  </a:rPr>
                  <a:t> </a:t>
                </a:r>
              </a:p>
            </p:txBody>
          </p:sp>
        </mc:Fallback>
      </mc:AlternateContent>
      <p:sp>
        <p:nvSpPr>
          <p:cNvPr id="7" name="Text Placeholder 6"/>
          <p:cNvSpPr>
            <a:spLocks noGrp="1"/>
          </p:cNvSpPr>
          <p:nvPr>
            <p:ph type="body" sz="quarter" idx="3"/>
          </p:nvPr>
        </p:nvSpPr>
        <p:spPr>
          <a:xfrm>
            <a:off x="4645025" y="1340768"/>
            <a:ext cx="4041775" cy="639762"/>
          </a:xfrm>
        </p:spPr>
        <p:txBody>
          <a:bodyPr/>
          <a:lstStyle/>
          <a:p>
            <a:r>
              <a:rPr lang="da-DK" smtClean="0">
                <a:solidFill>
                  <a:schemeClr val="accent1">
                    <a:lumMod val="75000"/>
                  </a:schemeClr>
                </a:solidFill>
              </a:rPr>
              <a:t>Stikprøve (</a:t>
            </a:r>
            <a:r>
              <a:rPr lang="da-DK" i="1" smtClean="0">
                <a:solidFill>
                  <a:schemeClr val="accent1">
                    <a:lumMod val="75000"/>
                  </a:schemeClr>
                </a:solidFill>
              </a:rPr>
              <a:t>sample</a:t>
            </a:r>
            <a:r>
              <a:rPr lang="da-DK" smtClean="0">
                <a:solidFill>
                  <a:schemeClr val="accent1">
                    <a:lumMod val="75000"/>
                  </a:schemeClr>
                </a:solidFill>
              </a:rPr>
              <a:t>)</a:t>
            </a:r>
            <a:endParaRPr lang="da-DK">
              <a:solidFill>
                <a:schemeClr val="accent1">
                  <a:lumMod val="75000"/>
                </a:schemeClr>
              </a:solidFill>
            </a:endParaRPr>
          </a:p>
        </p:txBody>
      </p:sp>
      <mc:AlternateContent>
        <mc:Choice Requires="a14">
          <p:sp>
            <p:nvSpPr>
              <p:cNvPr id="8" name="Content Placeholder 7"/>
              <p:cNvSpPr>
                <a:spLocks noGrp="1"/>
              </p:cNvSpPr>
              <p:nvPr>
                <p:ph sz="quarter" idx="4"/>
              </p:nvPr>
            </p:nvSpPr>
            <p:spPr>
              <a:xfrm>
                <a:off x="4572001" y="1980530"/>
                <a:ext cx="4464496" cy="3951288"/>
              </a:xfrm>
            </p:spPr>
            <p:txBody>
              <a:bodyPr>
                <a:normAutofit/>
              </a:bodyPr>
              <a:lstStyle/>
              <a:p>
                <a:pPr marL="358775" indent="-358775">
                  <a:buFont typeface="Arial" pitchFamily="34" charset="0"/>
                  <a:buChar char="•"/>
                </a:pPr>
                <a:r>
                  <a:rPr lang="da-DK" sz="2000" smtClean="0"/>
                  <a:t>En </a:t>
                </a:r>
                <a:r>
                  <a:rPr lang="da-DK" sz="2000" i="1" smtClean="0">
                    <a:solidFill>
                      <a:schemeClr val="tx2"/>
                    </a:solidFill>
                  </a:rPr>
                  <a:t>statistik</a:t>
                </a:r>
                <a:r>
                  <a:rPr lang="da-DK" sz="2000" smtClean="0"/>
                  <a:t> er en kvantitativ størrelse, beregnet fra en stikprøve, der beskriver en egenskab ved stikprøven</a:t>
                </a:r>
                <a:br>
                  <a:rPr lang="da-DK" sz="2000" smtClean="0"/>
                </a:br>
                <a:endParaRPr lang="da-DK" sz="2000" smtClean="0"/>
              </a:p>
              <a:p>
                <a:pPr marL="358775" indent="-358775">
                  <a:buFont typeface="Arial" pitchFamily="34" charset="0"/>
                  <a:buChar char="•"/>
                </a:pPr>
                <a:r>
                  <a:rPr lang="da-DK" sz="2000" smtClean="0"/>
                  <a:t>F.eks.</a:t>
                </a:r>
                <a:br>
                  <a:rPr lang="da-DK" sz="2000" smtClean="0"/>
                </a:br>
                <a:r>
                  <a:rPr lang="da-DK" sz="2000" smtClean="0"/>
                  <a:t>Stikprøve-middelværdi: 	</a:t>
                </a:r>
                <a14:m>
                  <m:oMathPara>
                    <m:oMathParaPr>
                      <m:jc/>
                    </m:oMathParaPr>
                    <m:oMath>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smtClean="0"/>
                  <a:t> </a:t>
                </a:r>
                <a:br>
                  <a:rPr lang="da-DK" sz="2000" smtClean="0"/>
                </a:br>
                <a:r>
                  <a:rPr lang="da-DK" sz="2000"/>
                  <a:t>Stikprøve-standardafvigelse: </a:t>
                </a:r>
                <a:r>
                  <a:rPr lang="da-DK" sz="2000" smtClean="0"/>
                  <a:t>	</a:t>
                </a:r>
                <a14:m>
                  <m:oMathPara>
                    <m:oMathParaPr>
                      <m:jc/>
                    </m:oMathParaPr>
                    <m:oMath>
                      <m:r>
                        <a:rPr lang="da-DK" sz="2000" b="0" i="1" smtClean="0">
                          <a:latin typeface="Cambria Math"/>
                        </a:rPr>
                        <m:t>𝑠</m:t>
                      </m:r>
                    </m:oMath>
                  </m:oMathPara>
                </a14:m>
                <a:r>
                  <a:rPr lang="da-DK" sz="2000" smtClean="0"/>
                  <a:t> </a:t>
                </a:r>
                <a:br>
                  <a:rPr lang="da-DK" sz="2000" smtClean="0"/>
                </a:br>
                <a:r>
                  <a:rPr lang="da-DK" sz="2000" smtClean="0"/>
                  <a:t>Generel statistik (‘theta hat’):	</a:t>
                </a:r>
                <a14:m>
                  <m:oMathPara>
                    <m:oMathParaPr>
                      <m:jc/>
                    </m:oMathParaPr>
                    <m:oMath>
                      <m:acc>
                        <m:accPr>
                          <m:chr m:val="̂"/>
                          <m:ctrlPr>
                            <a:rPr lang="da-DK" sz="2000" i="1" smtClean="0">
                              <a:latin typeface="Cambria Math" panose="02040503050406030204" pitchFamily="18" charset="0"/>
                            </a:rPr>
                          </m:ctrlPr>
                        </m:accPr>
                        <m:e>
                          <m:r>
                            <a:rPr lang="da-DK" sz="2000" i="1" smtClean="0">
                              <a:latin typeface="Cambria Math"/>
                              <a:ea typeface="Cambria Math"/>
                            </a:rPr>
                            <m:t>𝜃</m:t>
                          </m:r>
                        </m:e>
                      </m:acc>
                    </m:oMath>
                  </m:oMathPara>
                </a14:m>
                <a:endParaRPr lang="da-DK" sz="2000"/>
              </a:p>
            </p:txBody>
          </p:sp>
        </mc:Choice>
        <mc:Fallback>
          <p:sp>
            <p:nvSpPr>
              <p:cNvPr id="8" name="Content Placeholder 7"/>
              <p:cNvSpPr>
                <a:spLocks noGrp="1" noRot="1" noChangeAspect="1" noMove="1" noResize="1" noEditPoints="1" noAdjustHandles="1" noChangeArrowheads="1" noChangeShapeType="1" noTextEdit="1"/>
              </p:cNvSpPr>
              <p:nvPr>
                <p:ph sz="quarter" idx="4"/>
              </p:nvPr>
            </p:nvSpPr>
            <p:spPr>
              <a:xfrm>
                <a:off x="4572001" y="1980530"/>
                <a:ext cx="4464496" cy="3951288"/>
              </a:xfrm>
              <a:blipFill>
                <a:blip r:embed="rId4"/>
                <a:stretch>
                  <a:fillRect l="-1230" t="-926" r="-177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219</a:t>
            </a:fld>
            <a:endParaRPr lang="da-DK"/>
          </a:p>
        </p:txBody>
      </p:sp>
      <mc:AlternateContent>
        <mc:Choice Requires="a14">
          <p:sp>
            <p:nvSpPr>
              <p:cNvPr id="9" name="Content Placeholder 7"/>
              <p:cNvSpPr txBox="1"/>
              <p:nvPr/>
            </p:nvSpPr>
            <p:spPr>
              <a:xfrm>
                <a:off x="457200" y="4962847"/>
                <a:ext cx="8649344" cy="1121370"/>
              </a:xfrm>
              <a:prstGeom prst="rect">
                <a:avLst/>
              </a:prstGeom>
            </p:spPr>
            <p:txBody>
              <a:bodyPr vert="horz" lIns="91440" tIns="45720" rIns="91440" bIns="45720" rtlCol="0">
                <a:noAutofit/>
              </a:bodyPr>
              <a:lstStyle>
                <a:defPPr>
                  <a:defRPr lang="da-DK"/>
                </a:defPPr>
                <a:lvl1pPr marL="4572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358775" indent="-358775">
                  <a:buFont typeface="Arial" pitchFamily="34" charset="0"/>
                  <a:buChar char="•"/>
                </a:pPr>
                <a:r>
                  <a:rPr lang="da-DK" sz="2000" smtClean="0"/>
                  <a:t>Vi bruger de beregnede </a:t>
                </a:r>
                <a:r>
                  <a:rPr lang="da-DK" sz="2000" i="1" smtClean="0">
                    <a:solidFill>
                      <a:schemeClr val="tx2"/>
                    </a:solidFill>
                  </a:rPr>
                  <a:t>statistikker</a:t>
                </a:r>
                <a:r>
                  <a:rPr lang="da-DK" sz="2000" smtClean="0"/>
                  <a:t> som </a:t>
                </a:r>
                <a:r>
                  <a:rPr lang="da-DK" sz="2000" i="1" err="1" smtClean="0">
                    <a:solidFill>
                      <a:schemeClr val="tx2"/>
                    </a:solidFill>
                  </a:rPr>
                  <a:t>estimatorer</a:t>
                </a:r>
                <a:r>
                  <a:rPr lang="da-DK" sz="2000" smtClean="0">
                    <a:solidFill>
                      <a:schemeClr val="tx2"/>
                    </a:solidFill>
                  </a:rPr>
                  <a:t> </a:t>
                </a:r>
                <a:r>
                  <a:rPr lang="da-DK" sz="2000" smtClean="0"/>
                  <a:t>for populationens </a:t>
                </a:r>
                <a:r>
                  <a:rPr lang="da-DK" sz="2000" i="1" smtClean="0">
                    <a:solidFill>
                      <a:schemeClr val="tx2"/>
                    </a:solidFill>
                  </a:rPr>
                  <a:t>parametre</a:t>
                </a:r>
                <a:r>
                  <a:rPr lang="da-DK" sz="2000" smtClean="0"/>
                  <a:t>, f.eks.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a:t> </a:t>
                </a:r>
                <a:r>
                  <a:rPr lang="da-DK" sz="2000" smtClean="0"/>
                  <a:t>som estimator for </a:t>
                </a:r>
                <a14:m>
                  <m:oMathPara>
                    <m:oMathParaPr>
                      <m:jc/>
                    </m:oMathParaPr>
                    <m:oMath>
                      <m:r>
                        <a:rPr lang="da-DK" sz="2000" i="1">
                          <a:latin typeface="Cambria Math"/>
                          <a:ea typeface="Cambria Math"/>
                        </a:rPr>
                        <m:t>𝜇</m:t>
                      </m:r>
                      <m:r>
                        <a:rPr lang="da-DK" sz="2000" i="1">
                          <a:latin typeface="Cambria Math"/>
                          <a:ea typeface="Cambria Math"/>
                        </a:rPr>
                        <m:t> </m:t>
                      </m:r>
                    </m:oMath>
                  </m:oMathPara>
                </a14:m>
                <a:r>
                  <a:rPr lang="da-DK" sz="2000" smtClean="0"/>
                  <a:t> og </a:t>
                </a:r>
                <a14:m>
                  <m:oMathPara>
                    <m:oMathParaPr>
                      <m:jc/>
                    </m:oMathParaPr>
                    <m:oMath>
                      <m:r>
                        <a:rPr lang="da-DK" sz="2000" i="1">
                          <a:latin typeface="Cambria Math"/>
                        </a:rPr>
                        <m:t>𝑠</m:t>
                      </m:r>
                    </m:oMath>
                  </m:oMathPara>
                </a14:m>
                <a:r>
                  <a:rPr lang="da-DK" sz="2000" smtClean="0"/>
                  <a:t> som estimator for </a:t>
                </a:r>
                <a14:m>
                  <m:oMathPara>
                    <m:oMathParaPr>
                      <m:jc/>
                    </m:oMathParaPr>
                    <m:oMath>
                      <m:r>
                        <a:rPr lang="da-DK" sz="2000" i="1">
                          <a:latin typeface="Cambria Math"/>
                          <a:ea typeface="Cambria Math"/>
                        </a:rPr>
                        <m:t>𝜎</m:t>
                      </m:r>
                    </m:oMath>
                  </m:oMathPara>
                </a14:m>
                <a:r>
                  <a:rPr lang="da-DK" sz="2000" smtClean="0"/>
                  <a:t>. </a:t>
                </a:r>
                <a:br>
                  <a:rPr lang="da-DK" sz="2000" smtClean="0"/>
                </a:br>
                <a:r>
                  <a:rPr lang="da-DK" sz="2000" smtClean="0"/>
                  <a:t>Generelt </a:t>
                </a:r>
                <a14:m>
                  <m:oMathPara>
                    <m:oMathParaPr>
                      <m:jc/>
                    </m:oMathParaPr>
                    <m:oMath>
                      <m:acc>
                        <m:accPr>
                          <m:chr m:val="̂"/>
                          <m:ctrlPr>
                            <a:rPr lang="da-DK" sz="2000" i="1">
                              <a:latin typeface="Cambria Math" panose="02040503050406030204" pitchFamily="18" charset="0"/>
                            </a:rPr>
                          </m:ctrlPr>
                        </m:accPr>
                        <m:e>
                          <m:r>
                            <a:rPr lang="da-DK" sz="2000" i="1">
                              <a:latin typeface="Cambria Math"/>
                              <a:ea typeface="Cambria Math"/>
                            </a:rPr>
                            <m:t>𝜃</m:t>
                          </m:r>
                        </m:e>
                      </m:acc>
                    </m:oMath>
                  </m:oMathPara>
                </a14:m>
                <a:r>
                  <a:rPr lang="da-DK" sz="2000" smtClean="0"/>
                  <a:t> som estimator for </a:t>
                </a:r>
                <a14:m>
                  <m:oMathPara>
                    <m:oMathParaPr>
                      <m:jc/>
                    </m:oMathParaPr>
                    <m:oMath>
                      <m:r>
                        <a:rPr lang="da-DK" sz="2000" i="1">
                          <a:latin typeface="Cambria Math"/>
                          <a:ea typeface="Cambria Math"/>
                        </a:rPr>
                        <m:t>𝜃</m:t>
                      </m:r>
                    </m:oMath>
                  </m:oMathPara>
                </a14:m>
                <a:r>
                  <a:rPr lang="da-DK" sz="2000" smtClean="0"/>
                  <a:t>. </a:t>
                </a:r>
                <a:endParaRPr lang="da-DK" sz="2000"/>
              </a:p>
            </p:txBody>
          </p:sp>
        </mc:Choice>
        <mc:Fallback>
          <p:sp>
            <p:nvSpPr>
              <p:cNvPr id="9" name="Content Placeholder 7"/>
              <p:cNvSpPr txBox="1">
                <a:spLocks noRot="1" noChangeAspect="1" noMove="1" noResize="1" noEditPoints="1" noAdjustHandles="1" noChangeArrowheads="1" noChangeShapeType="1" noTextEdit="1"/>
              </p:cNvSpPr>
              <p:nvPr/>
            </p:nvSpPr>
            <p:spPr>
              <a:xfrm>
                <a:off x="457200" y="4962847"/>
                <a:ext cx="8649344" cy="1121370"/>
              </a:xfrm>
              <a:prstGeom prst="rect">
                <a:avLst/>
              </a:prstGeom>
              <a:blipFill>
                <a:blip r:embed="rId5"/>
                <a:stretch>
                  <a:fillRect l="-634" t="-2717" b="-543"/>
                </a:stretch>
              </a:blipFill>
            </p:spPr>
            <p:txBody>
              <a:bodyPr/>
              <a:lstStyle/>
              <a:p>
                <a:r>
                  <a:rPr lang="en-GB">
                    <a:noFill/>
                  </a:rPr>
                  <a:t> </a:t>
                </a:r>
              </a:p>
            </p:txBody>
          </p:sp>
        </mc:Fallback>
      </mc:AlternateContent>
    </p:spTree>
    <p:extLst>
      <p:ext uri="{BB962C8B-B14F-4D97-AF65-F5344CB8AC3E}">
        <p14:creationId xmlns:p14="http://schemas.microsoft.com/office/powerpoint/2010/main" val="36498731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uiExpand="1" build="p"/>
      <p:bldP spid="9" grpId="0" build="p"/>
    </p:bldLst>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da-DK"/>
              <a:t>And the winner is … </a:t>
            </a:r>
          </a:p>
        </p:txBody>
      </p:sp>
      <p:sp>
        <p:nvSpPr>
          <p:cNvPr id="6" name="Content Placeholder 5"/>
          <p:cNvSpPr>
            <a:spLocks noGrp="1"/>
          </p:cNvSpPr>
          <p:nvPr>
            <p:ph idx="1"/>
          </p:nvPr>
        </p:nvSpPr>
        <p:spPr/>
        <p:txBody>
          <a:bodyPr/>
          <a:lstStyle/>
          <a:p>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22</a:t>
            </a:fld>
            <a:endParaRPr lang="da-DK"/>
          </a:p>
        </p:txBody>
      </p:sp>
      <p:sp>
        <p:nvSpPr>
          <p:cNvPr id="7" name="AutoShape 2" descr="Billedresultat for winn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p>
        </p:txBody>
      </p:sp>
      <p:pic>
        <p:nvPicPr>
          <p:cNvPr id="1028" name="Picture 4" descr="http://www.whiplashprevention.org/SiteCollectionImages/Video%20Competition/shutterstock_99577352-small.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7744" y="1748236"/>
            <a:ext cx="4630456" cy="474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685000"/>
      </p:ext>
    </p:extLst>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Tre typer af inferens</a:t>
            </a:r>
            <a:endParaRPr lang="en-GB"/>
          </a:p>
        </p:txBody>
      </p:sp>
      <mc:AlternateContent>
        <mc:Choice Requires="a14">
          <p:sp>
            <p:nvSpPr>
              <p:cNvPr id="3" name="Content Placeholder 2"/>
              <p:cNvSpPr>
                <a:spLocks noGrp="1"/>
              </p:cNvSpPr>
              <p:nvPr>
                <p:ph idx="1"/>
              </p:nvPr>
            </p:nvSpPr>
            <p:spPr/>
            <p:txBody>
              <a:bodyPr/>
              <a:lstStyle/>
              <a:p>
                <a:r>
                  <a:rPr lang="en-US" smtClean="0"/>
                  <a:t>Vi ønsker at udtale os om populationen vha. en stikprøve. Det kaldes </a:t>
                </a:r>
                <a:r>
                  <a:rPr lang="en-US" i="1" smtClean="0"/>
                  <a:t>inferens</a:t>
                </a:r>
                <a:r>
                  <a:rPr lang="en-US" smtClean="0"/>
                  <a:t> eller </a:t>
                </a:r>
                <a:r>
                  <a:rPr lang="en-US" i="1" smtClean="0"/>
                  <a:t>generalisering</a:t>
                </a:r>
              </a:p>
              <a:p>
                <a:r>
                  <a:rPr lang="en-US" smtClean="0"/>
                  <a:t>I dette kapitel er den parameter, vi primært </a:t>
                </a:r>
                <a:r>
                  <a:rPr lang="en-US"/>
                  <a:t>vil</a:t>
                </a:r>
                <a:r>
                  <a:rPr lang="en-US" smtClean="0"/>
                  <a:t> lave inferens for, populationens middelværdi,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US" smtClean="0"/>
                  <a:t> </a:t>
                </a:r>
              </a:p>
              <a:p>
                <a:r>
                  <a:rPr lang="en-US" smtClean="0"/>
                  <a:t>Der er tre typer af inferens vi kan vælge imellem:</a:t>
                </a:r>
              </a:p>
              <a:p>
                <a:pPr marL="814387" lvl="1" indent="-457200">
                  <a:buFont typeface="+mj-lt"/>
                  <a:buAutoNum type="arabicPeriod"/>
                </a:pPr>
                <a:r>
                  <a:rPr lang="en-US" smtClean="0"/>
                  <a:t>Punkt-estimering: Vi estimerer værdien af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en-GB" smtClean="0"/>
                  <a:t> ud fra stikprøven</a:t>
                </a:r>
              </a:p>
              <a:p>
                <a:pPr marL="814387" lvl="1" indent="-457200">
                  <a:buFont typeface="+mj-lt"/>
                  <a:buAutoNum type="arabicPeriod"/>
                </a:pPr>
                <a:r>
                  <a:rPr lang="en-US" smtClean="0"/>
                  <a:t>Interval-estimering: Vi estimerer et sandsynligt interval for værdien af </a:t>
                </a:r>
                <a14:m>
                  <m:oMathPara>
                    <m:oMathParaPr>
                      <m:jc/>
                    </m:oMathParaPr>
                    <m:oMath>
                      <m:r>
                        <a:rPr lang="en-US" i="1">
                          <a:latin typeface="Cambria Math" panose="02040503050406030204" pitchFamily="18" charset="0"/>
                          <a:ea typeface="Cambria Math" panose="02040503050406030204" pitchFamily="18" charset="0"/>
                        </a:rPr>
                        <m:t>𝜇</m:t>
                      </m:r>
                    </m:oMath>
                  </m:oMathPara>
                </a14:m>
                <a:endParaRPr lang="en-GB" smtClean="0"/>
              </a:p>
              <a:p>
                <a:pPr marL="814387" lvl="1" indent="-457200">
                  <a:buFont typeface="+mj-lt"/>
                  <a:buAutoNum type="arabicPeriod"/>
                </a:pPr>
                <a:r>
                  <a:rPr lang="en-US" smtClean="0"/>
                  <a:t>Hypotesetest: Vi bruger en metode til at afgøre, om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en-GB" smtClean="0"/>
                  <a:t> har en bestemt værdi eller ej.</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14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220</a:t>
            </a:fld>
            <a:endParaRPr lang="da-DK">
              <a:solidFill>
                <a:prstClr val="black">
                  <a:tint val="75000"/>
                </a:prstClr>
              </a:solidFill>
            </a:endParaRPr>
          </a:p>
        </p:txBody>
      </p:sp>
    </p:spTree>
    <p:extLst>
      <p:ext uri="{BB962C8B-B14F-4D97-AF65-F5344CB8AC3E}">
        <p14:creationId xmlns:p14="http://schemas.microsoft.com/office/powerpoint/2010/main" val="22954835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Valg af estimator</a:t>
            </a:r>
            <a:endParaRPr lang="da-DK"/>
          </a:p>
        </p:txBody>
      </p:sp>
      <mc:AlternateContent>
        <mc:Choice Requires="a14">
          <p:sp>
            <p:nvSpPr>
              <p:cNvPr id="3" name="Content Placeholder 2"/>
              <p:cNvSpPr>
                <a:spLocks noGrp="1"/>
              </p:cNvSpPr>
              <p:nvPr>
                <p:ph idx="1"/>
              </p:nvPr>
            </p:nvSpPr>
            <p:spPr/>
            <p:txBody>
              <a:bodyPr/>
              <a:lstStyle/>
              <a:p>
                <a:r>
                  <a:rPr lang="da-DK" smtClean="0"/>
                  <a:t>Som estimator af populations-middelværdien kunne man vælge:</a:t>
                </a:r>
              </a:p>
              <a:p>
                <a:pPr lvl="1"/>
                <a:r>
                  <a:rPr lang="da-DK" smtClean="0"/>
                  <a:t>Stikprøve-middelværdien</a:t>
                </a:r>
              </a:p>
              <a:p>
                <a:pPr lvl="1"/>
                <a:r>
                  <a:rPr lang="da-DK" smtClean="0"/>
                  <a:t>Stikprøve-medianen</a:t>
                </a:r>
              </a:p>
              <a:p>
                <a:pPr lvl="1"/>
                <a:r>
                  <a:rPr lang="da-DK" smtClean="0"/>
                  <a:t>Gennemsnit af stikprøvens maksimums- og minimumsværdier (</a:t>
                </a:r>
                <a:r>
                  <a:rPr lang="da-DK" smtClean="0">
                    <a:solidFill>
                      <a:schemeClr val="accent1">
                        <a:lumMod val="75000"/>
                      </a:schemeClr>
                    </a:solidFill>
                  </a:rPr>
                  <a:t>midrange</a:t>
                </a:r>
                <a:r>
                  <a:rPr lang="da-DK" smtClean="0"/>
                  <a:t>)</a:t>
                </a:r>
                <a:endParaRPr lang="da-DK" smtClean="0"/>
              </a:p>
              <a:p>
                <a:pPr lvl="1"/>
                <a:r>
                  <a:rPr lang="da-DK" smtClean="0"/>
                  <a:t>Stikprøvens </a:t>
                </a:r>
                <a:r>
                  <a:rPr lang="da-DK" smtClean="0">
                    <a:solidFill>
                      <a:schemeClr val="tx2"/>
                    </a:solidFill>
                  </a:rPr>
                  <a:t>typeværdi</a:t>
                </a:r>
                <a:r>
                  <a:rPr lang="da-DK" smtClean="0"/>
                  <a:t> (den værdi, der er observeret hyppigst i stikprøven)</a:t>
                </a:r>
              </a:p>
              <a:p>
                <a:r>
                  <a:rPr lang="da-DK" smtClean="0"/>
                  <a:t>Som estimator af populations-standardafvigelsen kunne man vælge:</a:t>
                </a:r>
              </a:p>
              <a:p>
                <a:pPr lvl="1"/>
                <a:r>
                  <a:rPr lang="da-DK" smtClean="0"/>
                  <a:t>Stikprøve-standardafvigelsen</a:t>
                </a:r>
              </a:p>
              <a:p>
                <a:pPr lvl="1"/>
                <a:r>
                  <a:rPr lang="da-DK" smtClean="0"/>
                  <a:t>En konstant gange interkvartile-bredden (interquartile range): </a:t>
                </a:r>
                <a:br>
                  <a:rPr lang="da-DK" b="0" i="1" smtClean="0">
                    <a:latin typeface="Cambria Math"/>
                  </a:rPr>
                </a:br>
                <a:r>
                  <a:rPr lang="da-DK" b="0" i="1" smtClean="0">
                    <a:latin typeface="Cambria Math"/>
                  </a:rPr>
                  <a:t>		</a:t>
                </a:r>
                <a14:m>
                  <m:oMathPara>
                    <m:oMathParaPr>
                      <m:jc/>
                    </m:oMathParaPr>
                    <m:oMath>
                      <m:r>
                        <a:rPr lang="da-DK" b="0" i="1" smtClean="0">
                          <a:latin typeface="Cambria Math"/>
                        </a:rPr>
                        <m:t>𝑐</m:t>
                      </m:r>
                      <m:d>
                        <m:dPr>
                          <m:begChr m:val="("/>
                          <m:sepChr m:val="|"/>
                          <m:endChr m:val=")"/>
                          <m:grow m:val="on"/>
                          <m:shp m:val="centered"/>
                          <m:ctrlPr>
                            <a:rPr lang="da-DK" b="0" i="1" smtClean="0">
                              <a:latin typeface="Cambria Math" panose="02040503050406030204" pitchFamily="18" charset="0"/>
                              <a:ea typeface="Cambria Math"/>
                            </a:rPr>
                          </m:ctrlPr>
                        </m:dPr>
                        <m:e>
                          <m:sSub>
                            <m:sSubPr>
                              <m:ctrlPr>
                                <a:rPr lang="da-DK" b="0" i="1" smtClean="0">
                                  <a:latin typeface="Cambria Math" panose="02040503050406030204" pitchFamily="18" charset="0"/>
                                  <a:ea typeface="Cambria Math"/>
                                </a:rPr>
                              </m:ctrlPr>
                            </m:sSubPr>
                            <m:e>
                              <m:r>
                                <a:rPr lang="da-DK" b="0" i="1" smtClean="0">
                                  <a:latin typeface="Cambria Math"/>
                                  <a:ea typeface="Cambria Math"/>
                                </a:rPr>
                                <m:t>𝑄</m:t>
                              </m:r>
                            </m:e>
                            <m:sub>
                              <m:r>
                                <a:rPr lang="da-DK" b="0" i="1" smtClean="0">
                                  <a:latin typeface="Cambria Math"/>
                                  <a:ea typeface="Cambria Math"/>
                                </a:rPr>
                                <m:t>3</m:t>
                              </m:r>
                            </m:sub>
                          </m:sSub>
                          <m:r>
                            <a:rPr lang="da-DK" b="0" i="1" smtClean="0">
                              <a:latin typeface="Cambria Math"/>
                              <a:ea typeface="Cambria Math"/>
                            </a:rPr>
                            <m:t>−</m:t>
                          </m:r>
                          <m:sSub>
                            <m:sSubPr>
                              <m:ctrlPr>
                                <a:rPr lang="da-DK" b="0" i="1" smtClean="0">
                                  <a:latin typeface="Cambria Math" panose="02040503050406030204" pitchFamily="18" charset="0"/>
                                  <a:ea typeface="Cambria Math"/>
                                </a:rPr>
                              </m:ctrlPr>
                            </m:sSubPr>
                            <m:e>
                              <m:r>
                                <a:rPr lang="da-DK" b="0" i="1" smtClean="0">
                                  <a:latin typeface="Cambria Math"/>
                                  <a:ea typeface="Cambria Math"/>
                                </a:rPr>
                                <m:t>𝑄</m:t>
                              </m:r>
                            </m:e>
                            <m:sub>
                              <m:r>
                                <a:rPr lang="da-DK" b="0" i="1" smtClean="0">
                                  <a:latin typeface="Cambria Math"/>
                                  <a:ea typeface="Cambria Math"/>
                                </a:rPr>
                                <m:t>1</m:t>
                              </m:r>
                            </m:sub>
                          </m:sSub>
                        </m:e>
                      </m:d>
                    </m:oMath>
                  </m:oMathPara>
                </a14:m>
                <a:endParaRPr lang="da-DK" b="0" i="1" smtClean="0">
                  <a:latin typeface="Cambria Math"/>
                  <a:ea typeface="Cambria Math"/>
                </a:endParaRPr>
              </a:p>
              <a:p>
                <a:pPr lvl="1"/>
                <a:r>
                  <a:rPr lang="da-DK" smtClean="0"/>
                  <a:t>Forskellen på største og mindste værdi (range) i stikprøven</a:t>
                </a:r>
              </a:p>
              <a:p>
                <a:r>
                  <a:rPr lang="da-DK" smtClean="0"/>
                  <a:t>Ikke alle estimatorer er lige gode, så hvad er kvalitetskriteriet?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221</a:t>
            </a:fld>
            <a:endParaRPr lang="da-DK"/>
          </a:p>
        </p:txBody>
      </p:sp>
    </p:spTree>
    <p:extLst>
      <p:ext uri="{BB962C8B-B14F-4D97-AF65-F5344CB8AC3E}">
        <p14:creationId xmlns:p14="http://schemas.microsoft.com/office/powerpoint/2010/main" val="481557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Hvad er en god estimator</a:t>
            </a:r>
            <a:r>
              <a:rPr lang="da-DK" smtClean="0"/>
              <a:t>?</a:t>
            </a:r>
            <a:endParaRPr lang="da-DK"/>
          </a:p>
        </p:txBody>
      </p:sp>
      <mc:AlternateContent>
        <mc:Choice Requires="a14">
          <p:sp>
            <p:nvSpPr>
              <p:cNvPr id="3" name="Content Placeholder 2"/>
              <p:cNvSpPr>
                <a:spLocks noGrp="1"/>
              </p:cNvSpPr>
              <p:nvPr>
                <p:ph idx="1"/>
              </p:nvPr>
            </p:nvSpPr>
            <p:spPr>
              <a:xfrm>
                <a:off x="467544" y="1268760"/>
                <a:ext cx="8676456" cy="5472608"/>
              </a:xfrm>
            </p:spPr>
            <p:txBody>
              <a:bodyPr/>
              <a:lstStyle/>
              <a:p>
                <a:r>
                  <a:rPr lang="da-DK" sz="2000" smtClean="0"/>
                  <a:t>Analogi: Lad </a:t>
                </a:r>
                <a14:m>
                  <m:oMathPara>
                    <m:oMathParaPr>
                      <m:jc/>
                    </m:oMathParaPr>
                    <m:oMath>
                      <m:r>
                        <a:rPr lang="da-DK" sz="2000" i="1" smtClean="0">
                          <a:latin typeface="Cambria Math"/>
                          <a:ea typeface="Cambria Math"/>
                        </a:rPr>
                        <m:t>𝜃</m:t>
                      </m:r>
                    </m:oMath>
                  </m:oMathPara>
                </a14:m>
                <a:r>
                  <a:rPr lang="da-DK" sz="2000" smtClean="0"/>
                  <a:t> (theta) være den præcise tid lige nu. Vi kender </a:t>
                </a:r>
                <a:br>
                  <a:rPr lang="da-DK" sz="2000" smtClean="0"/>
                </a:br>
                <a:r>
                  <a:rPr lang="da-DK" sz="2000" smtClean="0"/>
                  <a:t>den ikke eksakt, men vi har ure til at estimere </a:t>
                </a:r>
                <a14:m>
                  <m:oMathPara>
                    <m:oMathParaPr>
                      <m:jc/>
                    </m:oMathParaPr>
                    <m:oMath>
                      <m:r>
                        <a:rPr lang="da-DK" sz="2000" i="1">
                          <a:latin typeface="Cambria Math"/>
                          <a:ea typeface="Cambria Math"/>
                        </a:rPr>
                        <m:t>𝜃</m:t>
                      </m:r>
                    </m:oMath>
                  </m:oMathPara>
                </a14:m>
                <a:r>
                  <a:rPr lang="da-DK" sz="2000" smtClean="0"/>
                  <a:t>. </a:t>
                </a:r>
                <a:br>
                  <a:rPr lang="da-DK" sz="2000" smtClean="0"/>
                </a:br>
                <a:r>
                  <a:rPr lang="da-DK" sz="2000" smtClean="0"/>
                  <a:t>Med andre ord angiver vores ur </a:t>
                </a:r>
                <a14:m>
                  <m:oMathPara>
                    <m:oMathParaPr>
                      <m:jc/>
                    </m:oMathParaPr>
                    <m:oMath>
                      <m:acc>
                        <m:accPr>
                          <m:chr m:val="̂"/>
                          <m:ctrlPr>
                            <a:rPr lang="da-DK" sz="2000" i="1" smtClean="0">
                              <a:latin typeface="Cambria Math" panose="02040503050406030204" pitchFamily="18" charset="0"/>
                              <a:ea typeface="Cambria Math"/>
                            </a:rPr>
                          </m:ctrlPr>
                        </m:accPr>
                        <m:e>
                          <m:r>
                            <a:rPr lang="da-DK" sz="2000" i="1">
                              <a:latin typeface="Cambria Math"/>
                              <a:ea typeface="Cambria Math"/>
                            </a:rPr>
                            <m:t>𝜃</m:t>
                          </m:r>
                        </m:e>
                      </m:acc>
                    </m:oMath>
                  </m:oMathPara>
                </a14:m>
                <a:r>
                  <a:rPr lang="da-DK" sz="2000"/>
                  <a:t> </a:t>
                </a:r>
                <a:endParaRPr lang="da-DK" sz="2000" smtClean="0"/>
              </a:p>
              <a:p>
                <a:r>
                  <a:rPr lang="da-DK" sz="2000" smtClean="0"/>
                  <a:t>Hvad er et godt ur?</a:t>
                </a:r>
              </a:p>
              <a:p>
                <a:r>
                  <a:rPr lang="da-DK" sz="2000" i="1" err="1" smtClean="0"/>
                  <a:t>Accuracy</a:t>
                </a:r>
                <a:r>
                  <a:rPr lang="da-DK" sz="2000" smtClean="0"/>
                  <a:t>: Uret er sat så tæt som muligt til den præcise tid, </a:t>
                </a:r>
                <a14:m>
                  <m:oMathPara>
                    <m:oMathParaPr>
                      <m:jc/>
                    </m:oMathParaPr>
                    <m:oMath>
                      <m:r>
                        <a:rPr lang="da-DK" sz="2000" i="1">
                          <a:latin typeface="Cambria Math"/>
                          <a:ea typeface="Cambria Math"/>
                        </a:rPr>
                        <m:t>𝜃</m:t>
                      </m:r>
                    </m:oMath>
                  </m:oMathPara>
                </a14:m>
                <a:endParaRPr lang="da-DK" sz="2000" smtClean="0"/>
              </a:p>
              <a:p>
                <a:r>
                  <a:rPr lang="da-DK" sz="2000" i="1" smtClean="0"/>
                  <a:t>Precision</a:t>
                </a:r>
                <a:r>
                  <a:rPr lang="da-DK" sz="2000" smtClean="0"/>
                  <a:t>: Uret kan vise tiden præcist (det har sekundviser), </a:t>
                </a:r>
                <a:br>
                  <a:rPr lang="da-DK" sz="2000" smtClean="0"/>
                </a:br>
                <a:r>
                  <a:rPr lang="da-DK" sz="2000" smtClean="0"/>
                  <a:t>og det taber eller vinder ikke tid</a:t>
                </a:r>
              </a:p>
              <a:p>
                <a:r>
                  <a:rPr lang="da-DK" sz="2000" smtClean="0">
                    <a:solidFill>
                      <a:schemeClr val="tx2"/>
                    </a:solidFill>
                  </a:rPr>
                  <a:t>Akkuratesse </a:t>
                </a:r>
                <a:r>
                  <a:rPr lang="da-DK" sz="2000" smtClean="0"/>
                  <a:t>for en estimator: </a:t>
                </a:r>
                <a:r>
                  <a:rPr lang="da-DK" sz="2000" err="1" smtClean="0">
                    <a:solidFill>
                      <a:schemeClr val="tx2"/>
                    </a:solidFill>
                  </a:rPr>
                  <a:t>Unbiased</a:t>
                </a:r>
                <a:r>
                  <a:rPr lang="da-DK" sz="2000" smtClean="0"/>
                  <a:t>:   </a:t>
                </a:r>
                <a14:m>
                  <m:oMathPara>
                    <m:oMathParaPr>
                      <m:jc/>
                    </m:oMathParaPr>
                    <m:oMath>
                      <m:r>
                        <m:rPr>
                          <m:sty m:val="p"/>
                        </m:rPr>
                        <a:rPr lang="da-DK" sz="2000" b="0" i="0" smtClean="0">
                          <a:latin typeface="Cambria Math"/>
                        </a:rPr>
                        <m:t> </m:t>
                      </m:r>
                      <m:r>
                        <a:rPr lang="da-DK" sz="2000" b="0" i="1" smtClean="0">
                          <a:latin typeface="Cambria Math"/>
                        </a:rPr>
                        <m:t>𝐸</m:t>
                      </m:r>
                      <m:d>
                        <m:dPr>
                          <m:begChr m:val="("/>
                          <m:sepChr m:val="|"/>
                          <m:endChr m:val=")"/>
                          <m:grow m:val="on"/>
                          <m:shp m:val="centered"/>
                          <m:ctrlPr>
                            <a:rPr lang="da-DK" sz="2000" b="0" i="1" smtClean="0">
                              <a:latin typeface="Cambria Math" panose="02040503050406030204" pitchFamily="18" charset="0"/>
                            </a:rPr>
                          </m:ctrlPr>
                        </m:dPr>
                        <m:e>
                          <m:acc>
                            <m:accPr>
                              <m:chr m:val="̂"/>
                              <m:ctrlPr>
                                <a:rPr lang="da-DK" sz="2000" b="0" i="1" smtClean="0">
                                  <a:latin typeface="Cambria Math" panose="02040503050406030204" pitchFamily="18" charset="0"/>
                                </a:rPr>
                              </m:ctrlPr>
                            </m:accPr>
                            <m:e>
                              <m:r>
                                <a:rPr lang="da-DK" sz="2000" b="0" i="1" smtClean="0">
                                  <a:latin typeface="Cambria Math"/>
                                  <a:ea typeface="Cambria Math"/>
                                </a:rPr>
                                <m:t>𝜃</m:t>
                              </m:r>
                            </m:e>
                          </m:acc>
                        </m:e>
                      </m:d>
                      <m:r>
                        <a:rPr lang="da-DK" sz="2000" b="0" i="1" smtClean="0">
                          <a:latin typeface="Cambria Math"/>
                        </a:rPr>
                        <m:t>= </m:t>
                      </m:r>
                      <m:r>
                        <a:rPr lang="da-DK" sz="2000" b="0" i="1" smtClean="0">
                          <a:latin typeface="Cambria Math"/>
                          <a:ea typeface="Cambria Math"/>
                        </a:rPr>
                        <m:t>𝜃</m:t>
                      </m:r>
                    </m:oMath>
                  </m:oMathPara>
                </a14:m>
                <a:br>
                  <a:rPr lang="da-DK" sz="2000" smtClean="0"/>
                </a:br>
                <a:r>
                  <a:rPr lang="da-DK" sz="2000" smtClean="0"/>
                  <a:t>(Bias betyder skæv, partisk, forudindtaget. Unbiased oversættes til middelret)</a:t>
                </a:r>
                <a:endParaRPr lang="da-DK" sz="2000" smtClean="0"/>
              </a:p>
              <a:p>
                <a:r>
                  <a:rPr lang="da-DK" sz="2000" smtClean="0">
                    <a:solidFill>
                      <a:schemeClr val="tx2"/>
                    </a:solidFill>
                  </a:rPr>
                  <a:t>Præcision</a:t>
                </a:r>
                <a:r>
                  <a:rPr lang="da-DK" sz="2000" smtClean="0"/>
                  <a:t> for en estimator: Mindre variation</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268760"/>
                <a:ext cx="8676456" cy="5472608"/>
              </a:xfrm>
              <a:blipFill>
                <a:blip r:embed="rId3"/>
                <a:stretch>
                  <a:fillRect l="-632"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222</a:t>
            </a:fld>
            <a:endParaRPr lang="da-DK"/>
          </a:p>
        </p:txBody>
      </p:sp>
      <p:grpSp>
        <p:nvGrpSpPr>
          <p:cNvPr id="6" name="Group 5"/>
          <p:cNvGrpSpPr/>
          <p:nvPr/>
        </p:nvGrpSpPr>
        <p:grpSpPr>
          <a:xfrm>
            <a:off x="1115616" y="4681663"/>
            <a:ext cx="3407521" cy="2169933"/>
            <a:chOff x="1115616" y="4557371"/>
            <a:chExt cx="3407521" cy="2169933"/>
          </a:xfrm>
        </p:grpSpPr>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15616" y="5013176"/>
              <a:ext cx="3407521" cy="1714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mc:Choice Requires="a14">
            <p:sp>
              <p:nvSpPr>
                <p:cNvPr id="5" name="TextBox 4"/>
                <p:cNvSpPr txBox="1"/>
                <p:nvPr/>
              </p:nvSpPr>
              <p:spPr>
                <a:xfrm>
                  <a:off x="1475656" y="4557371"/>
                  <a:ext cx="2937856" cy="38068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da-DK" i="1" smtClean="0">
                                <a:latin typeface="Cambria Math" panose="02040503050406030204" pitchFamily="18" charset="0"/>
                              </a:rPr>
                            </m:ctrlPr>
                          </m:accPr>
                          <m:e>
                            <m:sSub>
                              <m:sSubPr>
                                <m:ctrlPr>
                                  <a:rPr lang="da-DK" i="1" smtClean="0">
                                    <a:latin typeface="Cambria Math" panose="02040503050406030204" pitchFamily="18" charset="0"/>
                                    <a:ea typeface="Cambria Math"/>
                                  </a:rPr>
                                </m:ctrlPr>
                              </m:sSubPr>
                              <m:e>
                                <m:r>
                                  <a:rPr lang="da-DK" i="1">
                                    <a:latin typeface="Cambria Math"/>
                                    <a:ea typeface="Cambria Math"/>
                                  </a:rPr>
                                  <m:t>𝜃</m:t>
                                </m:r>
                              </m:e>
                              <m:sub>
                                <m:r>
                                  <a:rPr lang="da-DK" b="0" i="1" smtClean="0">
                                    <a:latin typeface="Cambria Math"/>
                                    <a:ea typeface="Cambria Math"/>
                                  </a:rPr>
                                  <m:t>1</m:t>
                                </m:r>
                              </m:sub>
                            </m:sSub>
                          </m:e>
                        </m:acc>
                        <m:r>
                          <m:rPr>
                            <m:sty m:val="p"/>
                          </m:rPr>
                          <a:rPr lang="da-DK" b="0" i="0" smtClean="0">
                            <a:latin typeface="Cambria Math"/>
                          </a:rPr>
                          <m:t> </m:t>
                        </m:r>
                        <m:r>
                          <m:rPr>
                            <m:sty m:val="p"/>
                          </m:rPr>
                          <a:rPr lang="da-DK" b="0" i="0" smtClean="0">
                            <a:latin typeface="Cambria Math"/>
                          </a:rPr>
                          <m:t>er</m:t>
                        </m:r>
                        <m:r>
                          <m:rPr>
                            <m:sty m:val="p"/>
                          </m:rPr>
                          <a:rPr lang="da-DK" b="0" i="0" smtClean="0">
                            <a:latin typeface="Cambria Math"/>
                          </a:rPr>
                          <m:t> </m:t>
                        </m:r>
                        <m:r>
                          <m:rPr>
                            <m:sty m:val="p"/>
                          </m:rPr>
                          <a:rPr lang="da-DK" b="0" i="0" smtClean="0">
                            <a:latin typeface="Cambria Math"/>
                          </a:rPr>
                          <m:t>unbiased</m:t>
                        </m:r>
                      </m:oMath>
                    </m:oMathPara>
                  </a14:m>
                  <a:r>
                    <a:rPr lang="da-DK" smtClean="0"/>
                    <a:t>, </a:t>
                  </a:r>
                  <a14:m>
                    <m:oMathPara>
                      <m:oMathParaPr>
                        <m:jc/>
                      </m:oMathParaPr>
                      <m:oMath>
                        <m:acc>
                          <m:accPr>
                            <m:chr m:val="̂"/>
                            <m:ctrlPr>
                              <a:rPr lang="da-DK" i="1">
                                <a:latin typeface="Cambria Math" panose="02040503050406030204" pitchFamily="18" charset="0"/>
                              </a:rPr>
                            </m:ctrlPr>
                          </m:accPr>
                          <m:e>
                            <m:sSub>
                              <m:sSubPr>
                                <m:ctrlPr>
                                  <a:rPr lang="da-DK" i="1">
                                    <a:latin typeface="Cambria Math" panose="02040503050406030204" pitchFamily="18" charset="0"/>
                                    <a:ea typeface="Cambria Math"/>
                                  </a:rPr>
                                </m:ctrlPr>
                              </m:sSubPr>
                              <m:e>
                                <m:r>
                                  <a:rPr lang="da-DK" i="1">
                                    <a:latin typeface="Cambria Math"/>
                                    <a:ea typeface="Cambria Math"/>
                                  </a:rPr>
                                  <m:t>𝜃</m:t>
                                </m:r>
                              </m:e>
                              <m:sub>
                                <m:r>
                                  <a:rPr lang="da-DK" b="0" i="1" smtClean="0">
                                    <a:latin typeface="Cambria Math"/>
                                    <a:ea typeface="Cambria Math"/>
                                  </a:rPr>
                                  <m:t>2</m:t>
                                </m:r>
                              </m:sub>
                            </m:sSub>
                          </m:e>
                        </m:acc>
                      </m:oMath>
                    </m:oMathPara>
                  </a14:m>
                  <a:r>
                    <a:rPr lang="da-DK" smtClean="0"/>
                    <a:t> er biased</a:t>
                  </a:r>
                  <a:endParaRPr lang="da-DK"/>
                </a:p>
              </p:txBody>
            </p:sp>
          </mc:Choice>
          <mc:Fallback>
            <p:sp>
              <p:nvSpPr>
                <p:cNvPr id="5" name="TextBox 4"/>
                <p:cNvSpPr txBox="1">
                  <a:spLocks noRot="1" noChangeAspect="1" noMove="1" noResize="1" noEditPoints="1" noAdjustHandles="1" noChangeArrowheads="1" noChangeShapeType="1" noTextEdit="1"/>
                </p:cNvSpPr>
                <p:nvPr/>
              </p:nvSpPr>
              <p:spPr>
                <a:xfrm>
                  <a:off x="1475656" y="4557371"/>
                  <a:ext cx="2937856" cy="380682"/>
                </a:xfrm>
                <a:prstGeom prst="rect">
                  <a:avLst/>
                </a:prstGeom>
                <a:blipFill rotWithShape="1">
                  <a:blip r:embed="rId5"/>
                  <a:stretch>
                    <a:fillRect t="-4839" b="-25806"/>
                  </a:stretch>
                </a:blipFill>
              </p:spPr>
              <p:txBody>
                <a:bodyPr/>
                <a:lstStyle/>
                <a:p>
                  <a:r>
                    <a:rPr lang="da-DK">
                      <a:noFill/>
                    </a:rPr>
                    <a:t> </a:t>
                  </a:r>
                </a:p>
              </p:txBody>
            </p:sp>
          </mc:Fallback>
        </mc:AlternateContent>
      </p:grpSp>
      <p:grpSp>
        <p:nvGrpSpPr>
          <p:cNvPr id="7" name="Group 6"/>
          <p:cNvGrpSpPr/>
          <p:nvPr/>
        </p:nvGrpSpPr>
        <p:grpSpPr>
          <a:xfrm>
            <a:off x="5087933" y="4684778"/>
            <a:ext cx="3588523" cy="2196095"/>
            <a:chOff x="5087933" y="4560486"/>
            <a:chExt cx="3588523" cy="2196095"/>
          </a:xfrm>
        </p:grpSpPr>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087933" y="4908944"/>
              <a:ext cx="3588523" cy="184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mc:Choice Requires="a14">
            <p:sp>
              <p:nvSpPr>
                <p:cNvPr id="8" name="TextBox 7"/>
                <p:cNvSpPr txBox="1"/>
                <p:nvPr/>
              </p:nvSpPr>
              <p:spPr>
                <a:xfrm>
                  <a:off x="5508104" y="4560486"/>
                  <a:ext cx="2764731" cy="38068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da-DK" i="1" smtClean="0">
                                <a:latin typeface="Cambria Math" panose="02040503050406030204" pitchFamily="18" charset="0"/>
                              </a:rPr>
                            </m:ctrlPr>
                          </m:accPr>
                          <m:e>
                            <m:sSub>
                              <m:sSubPr>
                                <m:ctrlPr>
                                  <a:rPr lang="da-DK" i="1" smtClean="0">
                                    <a:latin typeface="Cambria Math" panose="02040503050406030204" pitchFamily="18" charset="0"/>
                                    <a:ea typeface="Cambria Math"/>
                                  </a:rPr>
                                </m:ctrlPr>
                              </m:sSubPr>
                              <m:e>
                                <m:r>
                                  <a:rPr lang="da-DK" i="1">
                                    <a:latin typeface="Cambria Math"/>
                                    <a:ea typeface="Cambria Math"/>
                                  </a:rPr>
                                  <m:t>𝜃</m:t>
                                </m:r>
                              </m:e>
                              <m:sub>
                                <m:r>
                                  <a:rPr lang="da-DK" b="0" i="1" smtClean="0">
                                    <a:latin typeface="Cambria Math"/>
                                    <a:ea typeface="Cambria Math"/>
                                  </a:rPr>
                                  <m:t>1</m:t>
                                </m:r>
                              </m:sub>
                            </m:sSub>
                          </m:e>
                        </m:acc>
                        <m:r>
                          <m:rPr>
                            <m:sty m:val="p"/>
                          </m:rPr>
                          <a:rPr lang="da-DK" b="0" i="0" smtClean="0">
                            <a:latin typeface="Cambria Math"/>
                          </a:rPr>
                          <m:t> </m:t>
                        </m:r>
                        <m:r>
                          <m:rPr>
                            <m:sty m:val="p"/>
                          </m:rPr>
                          <a:rPr lang="da-DK" b="0" i="0" smtClean="0">
                            <a:latin typeface="Cambria Math"/>
                          </a:rPr>
                          <m:t>er</m:t>
                        </m:r>
                        <m:r>
                          <m:rPr>
                            <m:sty m:val="p"/>
                          </m:rPr>
                          <a:rPr lang="da-DK" b="0" i="0" smtClean="0">
                            <a:latin typeface="Cambria Math"/>
                          </a:rPr>
                          <m:t> </m:t>
                        </m:r>
                        <m:r>
                          <m:rPr>
                            <m:sty m:val="p"/>
                          </m:rPr>
                          <a:rPr lang="da-DK" b="0" i="0" smtClean="0">
                            <a:latin typeface="Cambria Math"/>
                          </a:rPr>
                          <m:t>mere</m:t>
                        </m:r>
                        <m:r>
                          <m:rPr>
                            <m:sty m:val="p"/>
                          </m:rPr>
                          <a:rPr lang="da-DK" b="0" i="0" smtClean="0">
                            <a:latin typeface="Cambria Math"/>
                          </a:rPr>
                          <m:t> </m:t>
                        </m:r>
                        <m:r>
                          <m:rPr>
                            <m:sty m:val="p"/>
                          </m:rPr>
                          <a:rPr lang="da-DK" b="0" i="0" smtClean="0">
                            <a:latin typeface="Cambria Math"/>
                          </a:rPr>
                          <m:t>pr</m:t>
                        </m:r>
                        <m:r>
                          <m:rPr>
                            <m:sty m:val="p"/>
                          </m:rPr>
                          <a:rPr lang="da-DK" b="0" i="0" smtClean="0">
                            <a:latin typeface="Cambria Math"/>
                          </a:rPr>
                          <m:t>æ</m:t>
                        </m:r>
                        <m:r>
                          <m:rPr>
                            <m:sty m:val="p"/>
                          </m:rPr>
                          <a:rPr lang="da-DK" b="0" i="0" smtClean="0">
                            <a:latin typeface="Cambria Math"/>
                          </a:rPr>
                          <m:t>cis</m:t>
                        </m:r>
                        <m:r>
                          <m:rPr>
                            <m:sty m:val="p"/>
                          </m:rPr>
                          <a:rPr lang="da-DK" b="0" i="0" smtClean="0">
                            <a:latin typeface="Cambria Math"/>
                          </a:rPr>
                          <m:t> </m:t>
                        </m:r>
                        <m:r>
                          <m:rPr>
                            <m:sty m:val="p"/>
                          </m:rPr>
                          <a:rPr lang="da-DK" b="0" i="0" smtClean="0">
                            <a:latin typeface="Cambria Math"/>
                          </a:rPr>
                          <m:t>end</m:t>
                        </m:r>
                        <m:r>
                          <m:rPr>
                            <m:sty m:val="p"/>
                          </m:rPr>
                          <a:rPr lang="da-DK" b="0" i="0" smtClean="0">
                            <a:latin typeface="Cambria Math"/>
                          </a:rPr>
                          <m:t> </m:t>
                        </m:r>
                        <m:acc>
                          <m:accPr>
                            <m:chr m:val="̂"/>
                            <m:ctrlPr>
                              <a:rPr lang="da-DK" i="1">
                                <a:latin typeface="Cambria Math" panose="02040503050406030204" pitchFamily="18" charset="0"/>
                              </a:rPr>
                            </m:ctrlPr>
                          </m:accPr>
                          <m:e>
                            <m:sSub>
                              <m:sSubPr>
                                <m:ctrlPr>
                                  <a:rPr lang="da-DK" i="1">
                                    <a:latin typeface="Cambria Math" panose="02040503050406030204" pitchFamily="18" charset="0"/>
                                    <a:ea typeface="Cambria Math"/>
                                  </a:rPr>
                                </m:ctrlPr>
                              </m:sSubPr>
                              <m:e>
                                <m:r>
                                  <a:rPr lang="da-DK" i="1">
                                    <a:latin typeface="Cambria Math"/>
                                    <a:ea typeface="Cambria Math"/>
                                  </a:rPr>
                                  <m:t>𝜃</m:t>
                                </m:r>
                              </m:e>
                              <m:sub>
                                <m:r>
                                  <a:rPr lang="da-DK" b="0" i="1" smtClean="0">
                                    <a:latin typeface="Cambria Math"/>
                                    <a:ea typeface="Cambria Math"/>
                                  </a:rPr>
                                  <m:t>2</m:t>
                                </m:r>
                              </m:sub>
                            </m:sSub>
                          </m:e>
                        </m:acc>
                        <m:r>
                          <a:rPr lang="da-DK" b="0" i="1" smtClean="0">
                            <a:latin typeface="Cambria Math"/>
                            <a:ea typeface="Cambria Math"/>
                          </a:rPr>
                          <m:t>.</m:t>
                        </m:r>
                      </m:oMath>
                    </m:oMathPara>
                  </a14:m>
                  <a:endParaRPr lang="da-DK"/>
                </a:p>
              </p:txBody>
            </p:sp>
          </mc:Choice>
          <mc:Fallback>
            <p:sp>
              <p:nvSpPr>
                <p:cNvPr id="8" name="TextBox 7"/>
                <p:cNvSpPr txBox="1">
                  <a:spLocks noRot="1" noChangeAspect="1" noMove="1" noResize="1" noEditPoints="1" noAdjustHandles="1" noChangeArrowheads="1" noChangeShapeType="1" noTextEdit="1"/>
                </p:cNvSpPr>
                <p:nvPr/>
              </p:nvSpPr>
              <p:spPr>
                <a:xfrm>
                  <a:off x="5508104" y="4560486"/>
                  <a:ext cx="2764731" cy="380682"/>
                </a:xfrm>
                <a:prstGeom prst="rect">
                  <a:avLst/>
                </a:prstGeom>
                <a:blipFill rotWithShape="1">
                  <a:blip r:embed="rId7"/>
                  <a:stretch>
                    <a:fillRect t="-1587" r="-19426" b="-11111"/>
                  </a:stretch>
                </a:blipFill>
              </p:spPr>
              <p:txBody>
                <a:bodyPr/>
                <a:lstStyle/>
                <a:p>
                  <a:r>
                    <a:rPr lang="da-DK">
                      <a:noFill/>
                    </a:rPr>
                    <a:t> </a:t>
                  </a:r>
                </a:p>
              </p:txBody>
            </p:sp>
          </mc:Fallback>
        </mc:AlternateContent>
      </p:grpSp>
      <p:pic>
        <p:nvPicPr>
          <p:cNvPr id="2052" name="Picture 4" descr="smartwatch"/>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461340" y="2351030"/>
            <a:ext cx="1431140" cy="9499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tique 19th Century Wood Hourglass Sand Timer : Yellow Garage ..."/>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308304" y="428066"/>
            <a:ext cx="1618904" cy="1618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5307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13904" y="44624"/>
            <a:ext cx="8424936" cy="936104"/>
          </a:xfrm>
        </p:spPr>
        <p:txBody>
          <a:bodyPr>
            <a:normAutofit/>
          </a:bodyPr>
          <a:lstStyle/>
          <a:p>
            <a:r>
              <a:rPr lang="da-DK" sz="3200" smtClean="0"/>
              <a:t>Akkuratesse og præcision</a:t>
            </a:r>
            <a:endParaRPr lang="da-DK" sz="3200"/>
          </a:p>
        </p:txBody>
      </p:sp>
      <p:sp>
        <p:nvSpPr>
          <p:cNvPr id="4" name="Slide Number Placeholder 3"/>
          <p:cNvSpPr>
            <a:spLocks noGrp="1"/>
          </p:cNvSpPr>
          <p:nvPr>
            <p:ph type="sldNum" sz="quarter" idx="12"/>
          </p:nvPr>
        </p:nvSpPr>
        <p:spPr/>
        <p:txBody>
          <a:bodyPr/>
          <a:lstStyle/>
          <a:p>
            <a:fld id="{2CD97C06-EC96-4259-9516-82894ECCBF7D}" type="slidenum">
              <a:rPr lang="da-DK" smtClean="0"/>
              <a:t>223</a:t>
            </a:fld>
            <a:endParaRPr lang="da-DK"/>
          </a:p>
        </p:txBody>
      </p:sp>
      <p:pic>
        <p:nvPicPr>
          <p:cNvPr id="5" name="Billede 4"/>
          <p:cNvPicPr/>
          <p:nvPr/>
        </p:nvPicPr>
        <p:blipFill>
          <a:blip r:embed="rId3"/>
          <a:stretch>
            <a:fillRect/>
          </a:stretch>
        </p:blipFill>
        <p:spPr>
          <a:xfrm>
            <a:off x="2662503" y="3645773"/>
            <a:ext cx="1260475" cy="935355"/>
          </a:xfrm>
          <a:prstGeom prst="rect">
            <a:avLst/>
          </a:prstGeom>
        </p:spPr>
      </p:pic>
      <p:sp>
        <p:nvSpPr>
          <p:cNvPr id="3" name="Tekstfelt 2"/>
          <p:cNvSpPr txBox="1"/>
          <p:nvPr/>
        </p:nvSpPr>
        <p:spPr>
          <a:xfrm>
            <a:off x="2267744" y="2106696"/>
            <a:ext cx="1909497" cy="646331"/>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cs typeface="Times New Roman" panose="02020603050405020304" pitchFamily="18" charset="0"/>
              </a:rPr>
              <a:t>Dårlig akkuratesse</a:t>
            </a:r>
          </a:p>
          <a:p>
            <a:r>
              <a:rPr lang="da-DK" smtClean="0">
                <a:cs typeface="Times New Roman" panose="02020603050405020304" pitchFamily="18" charset="0"/>
              </a:rPr>
              <a:t>God præcision</a:t>
            </a:r>
            <a:endParaRPr lang="en-US">
              <a:cs typeface="Times New Roman" panose="02020603050405020304" pitchFamily="18" charset="0"/>
            </a:endParaRPr>
          </a:p>
        </p:txBody>
      </p:sp>
      <p:pic>
        <p:nvPicPr>
          <p:cNvPr id="8" name="Billede 7"/>
          <p:cNvPicPr/>
          <p:nvPr/>
        </p:nvPicPr>
        <p:blipFill>
          <a:blip r:embed="rId4"/>
          <a:stretch>
            <a:fillRect/>
          </a:stretch>
        </p:blipFill>
        <p:spPr>
          <a:xfrm>
            <a:off x="4794448" y="3245976"/>
            <a:ext cx="1524000" cy="1407160"/>
          </a:xfrm>
          <a:prstGeom prst="rect">
            <a:avLst/>
          </a:prstGeom>
        </p:spPr>
      </p:pic>
      <p:sp>
        <p:nvSpPr>
          <p:cNvPr id="10" name="Tekstfelt 9"/>
          <p:cNvSpPr txBox="1"/>
          <p:nvPr/>
        </p:nvSpPr>
        <p:spPr>
          <a:xfrm>
            <a:off x="4727071" y="2106696"/>
            <a:ext cx="1717137" cy="646331"/>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cs typeface="Times New Roman" panose="02020603050405020304" pitchFamily="18" charset="0"/>
              </a:rPr>
              <a:t>God akkuratesse</a:t>
            </a:r>
          </a:p>
          <a:p>
            <a:r>
              <a:rPr lang="da-DK" smtClean="0">
                <a:cs typeface="Times New Roman" panose="02020603050405020304" pitchFamily="18" charset="0"/>
              </a:rPr>
              <a:t>Dårlig præcision</a:t>
            </a:r>
            <a:endParaRPr lang="en-US">
              <a:cs typeface="Times New Roman" panose="02020603050405020304" pitchFamily="18" charset="0"/>
            </a:endParaRPr>
          </a:p>
        </p:txBody>
      </p:sp>
      <p:sp>
        <p:nvSpPr>
          <p:cNvPr id="11" name="Tekstfelt 10"/>
          <p:cNvSpPr txBox="1"/>
          <p:nvPr/>
        </p:nvSpPr>
        <p:spPr>
          <a:xfrm>
            <a:off x="251520" y="2106696"/>
            <a:ext cx="1717137" cy="646331"/>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cs typeface="Times New Roman" panose="02020603050405020304" pitchFamily="18" charset="0"/>
              </a:rPr>
              <a:t>God akkuratesse</a:t>
            </a:r>
          </a:p>
          <a:p>
            <a:r>
              <a:rPr lang="da-DK" smtClean="0">
                <a:cs typeface="Times New Roman" panose="02020603050405020304" pitchFamily="18" charset="0"/>
              </a:rPr>
              <a:t>God præcision</a:t>
            </a:r>
            <a:endParaRPr lang="en-US">
              <a:cs typeface="Times New Roman" panose="02020603050405020304" pitchFamily="18" charset="0"/>
            </a:endParaRPr>
          </a:p>
        </p:txBody>
      </p:sp>
      <p:pic>
        <p:nvPicPr>
          <p:cNvPr id="12" name="Billede 11"/>
          <p:cNvPicPr/>
          <p:nvPr/>
        </p:nvPicPr>
        <p:blipFill>
          <a:blip r:embed="rId5"/>
          <a:stretch>
            <a:fillRect/>
          </a:stretch>
        </p:blipFill>
        <p:spPr>
          <a:xfrm>
            <a:off x="683568" y="3573016"/>
            <a:ext cx="880110" cy="851535"/>
          </a:xfrm>
          <a:prstGeom prst="rect">
            <a:avLst/>
          </a:prstGeom>
        </p:spPr>
      </p:pic>
      <p:pic>
        <p:nvPicPr>
          <p:cNvPr id="13" name="Billede 12"/>
          <p:cNvPicPr/>
          <p:nvPr/>
        </p:nvPicPr>
        <p:blipFill>
          <a:blip r:embed="rId6"/>
          <a:stretch>
            <a:fillRect/>
          </a:stretch>
        </p:blipFill>
        <p:spPr>
          <a:xfrm>
            <a:off x="6817558" y="3697709"/>
            <a:ext cx="1786890" cy="1387475"/>
          </a:xfrm>
          <a:prstGeom prst="rect">
            <a:avLst/>
          </a:prstGeom>
        </p:spPr>
      </p:pic>
      <p:sp>
        <p:nvSpPr>
          <p:cNvPr id="14" name="Tekstfelt 13"/>
          <p:cNvSpPr txBox="1"/>
          <p:nvPr/>
        </p:nvSpPr>
        <p:spPr>
          <a:xfrm>
            <a:off x="6948264" y="2106696"/>
            <a:ext cx="1909497" cy="646331"/>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cs typeface="Times New Roman" panose="02020603050405020304" pitchFamily="18" charset="0"/>
              </a:rPr>
              <a:t>Dårlig akkuratesse</a:t>
            </a:r>
          </a:p>
          <a:p>
            <a:r>
              <a:rPr lang="da-DK" smtClean="0">
                <a:cs typeface="Times New Roman" panose="02020603050405020304" pitchFamily="18" charset="0"/>
              </a:rPr>
              <a:t>Dårlig præcision</a:t>
            </a:r>
            <a:endParaRPr lang="en-US">
              <a:cs typeface="Times New Roman" panose="02020603050405020304" pitchFamily="18" charset="0"/>
            </a:endParaRPr>
          </a:p>
        </p:txBody>
      </p:sp>
    </p:spTree>
    <p:extLst>
      <p:ext uri="{BB962C8B-B14F-4D97-AF65-F5344CB8AC3E}">
        <p14:creationId xmlns:p14="http://schemas.microsoft.com/office/powerpoint/2010/main" val="4849006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dur="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4" grpId="0"/>
    </p:bldLst>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14:m>
                  <m:oMathPara>
                    <m:oMathParaPr>
                      <m:jc/>
                    </m:oMathParaPr>
                    <m:oMath>
                      <m:acc>
                        <m:accPr>
                          <m:chr m:val="̅"/>
                          <m:ctrlPr>
                            <a:rPr lang="da-DK" i="1" smtClean="0">
                              <a:latin typeface="Cambria Math" panose="02040503050406030204" pitchFamily="18" charset="0"/>
                            </a:rPr>
                          </m:ctrlPr>
                        </m:accPr>
                        <m:e>
                          <m:r>
                            <m:rPr>
                              <m:sty m:val="bi"/>
                            </m:rPr>
                            <a:rPr lang="en-US" b="1" i="1" smtClean="0">
                              <a:latin typeface="Cambria Math" panose="02040503050406030204" pitchFamily="18" charset="0"/>
                            </a:rPr>
                            <m:t>𝒙</m:t>
                          </m:r>
                        </m:e>
                      </m:acc>
                    </m:oMath>
                  </m:oMathPara>
                </a14:m>
                <a:r>
                  <a:rPr lang="da-DK"/>
                  <a:t> </a:t>
                </a:r>
                <a:r>
                  <a:rPr lang="da-DK" smtClean="0"/>
                  <a:t>som </a:t>
                </a:r>
                <a:r>
                  <a:rPr lang="da-DK"/>
                  <a:t>estimator for </a:t>
                </a:r>
                <a14:m>
                  <m:oMathPara>
                    <m:oMathParaPr>
                      <m:jc/>
                    </m:oMathParaPr>
                    <m:oMath>
                      <m:r>
                        <m:rPr>
                          <m:sty m:val="bi"/>
                        </m:rPr>
                        <a:rPr lang="da-DK" b="1" i="1">
                          <a:latin typeface="Cambria Math"/>
                          <a:ea typeface="Cambria Math"/>
                        </a:rPr>
                        <m:t>𝝁</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r>
                  <a:rPr lang="da-DK" smtClean="0"/>
                  <a:t>Vi ved fra den centrale grænseværdisætning, at stikprøve-middel-værdien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oMath>
                  </m:oMathPara>
                </a14:m>
                <a:r>
                  <a:rPr lang="da-DK"/>
                  <a:t> er normalfordelt med middelværdi </a:t>
                </a:r>
                <a14:m>
                  <m:oMathPara>
                    <m:oMathParaPr>
                      <m:jc/>
                    </m:oMathParaPr>
                    <m:oMath>
                      <m:r>
                        <a:rPr lang="da-DK" i="1">
                          <a:latin typeface="Cambria Math"/>
                          <a:ea typeface="Cambria Math"/>
                        </a:rPr>
                        <m:t>𝜇</m:t>
                      </m:r>
                    </m:oMath>
                  </m:oMathPara>
                </a14:m>
                <a:r>
                  <a:rPr lang="da-DK"/>
                  <a:t> </a:t>
                </a:r>
                <a:r>
                  <a:rPr lang="da-DK" smtClean="0"/>
                  <a:t>og standardafvigelse </a:t>
                </a:r>
                <a14:m>
                  <m:oMathPara>
                    <m:oMathParaPr>
                      <m:jc/>
                    </m:oMathParaPr>
                    <m:o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oMath>
                  </m:oMathPara>
                </a14:m>
                <a:r>
                  <a:rPr lang="da-DK" smtClean="0"/>
                  <a:t> </a:t>
                </a:r>
              </a:p>
              <a:p>
                <a:r>
                  <a:rPr lang="da-DK" smtClean="0"/>
                  <a:t>Det vil sige: </a:t>
                </a:r>
                <a14:m>
                  <m:oMathPara>
                    <m:oMathParaPr>
                      <m:jc/>
                    </m:oMathParaPr>
                    <m:oMath>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da-DK" smtClean="0"/>
              </a:p>
              <a:p>
                <a:r>
                  <a:rPr lang="da-DK" smtClean="0"/>
                  <a:t>Derfor er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oMath>
                  </m:oMathPara>
                </a14:m>
                <a:r>
                  <a:rPr lang="da-DK"/>
                  <a:t> </a:t>
                </a:r>
                <a:r>
                  <a:rPr lang="da-DK" smtClean="0"/>
                  <a:t>en </a:t>
                </a:r>
                <a:r>
                  <a:rPr lang="da-DK" err="1" smtClean="0">
                    <a:solidFill>
                      <a:schemeClr val="accent1">
                        <a:lumMod val="75000"/>
                      </a:schemeClr>
                    </a:solidFill>
                  </a:rPr>
                  <a:t>unbiased estimator</a:t>
                </a:r>
                <a:r>
                  <a:rPr lang="da-DK" smtClean="0"/>
                  <a:t> for </a:t>
                </a:r>
                <a14:m>
                  <m:oMathPara>
                    <m:oMathParaPr>
                      <m:jc/>
                    </m:oMathParaPr>
                    <m:oMath>
                      <m:r>
                        <a:rPr lang="da-DK" i="1">
                          <a:latin typeface="Cambria Math"/>
                          <a:ea typeface="Cambria Math"/>
                        </a:rPr>
                        <m:t>𝜇</m:t>
                      </m:r>
                    </m:oMath>
                  </m:oMathPara>
                </a14:m>
                <a:br>
                  <a:rPr lang="en-US" smtClean="0"/>
                </a:br>
                <a:endParaRPr lang="en-US" smtClean="0"/>
              </a:p>
              <a:p>
                <a:r>
                  <a:rPr lang="en-US" smtClean="0"/>
                  <a:t>Størrelsen </a:t>
                </a:r>
                <a14:m>
                  <m:oMathPara>
                    <m:oMathParaPr>
                      <m:jc/>
                    </m:oMathParaPr>
                    <m:o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oMath>
                  </m:oMathPara>
                </a14:m>
                <a:r>
                  <a:rPr lang="da-DK" smtClean="0"/>
                  <a:t> kaldes </a:t>
                </a:r>
                <a:r>
                  <a:rPr lang="da-DK" smtClean="0">
                    <a:solidFill>
                      <a:schemeClr val="accent1">
                        <a:lumMod val="75000"/>
                      </a:schemeClr>
                    </a:solidFill>
                  </a:rPr>
                  <a:t>standardfejlen</a:t>
                </a:r>
                <a:r>
                  <a:rPr lang="da-DK" smtClean="0"/>
                  <a:t> (</a:t>
                </a:r>
                <a:r>
                  <a:rPr lang="da-DK" i="1" smtClean="0">
                    <a:solidFill>
                      <a:schemeClr val="accent1">
                        <a:lumMod val="75000"/>
                      </a:schemeClr>
                    </a:solidFill>
                  </a:rPr>
                  <a:t>standard error</a:t>
                </a:r>
                <a:r>
                  <a:rPr lang="da-DK" smtClean="0"/>
                  <a:t>)</a:t>
                </a:r>
              </a:p>
              <a:p>
                <a:r>
                  <a:rPr lang="da-DK" smtClean="0"/>
                  <a:t>Jo større stikprøvestørrelse </a:t>
                </a:r>
                <a14:m>
                  <m:oMathPara>
                    <m:oMathParaPr>
                      <m:jc/>
                    </m:oMathParaPr>
                    <m:oMath>
                      <m:r>
                        <a:rPr lang="da-DK" i="1" smtClean="0">
                          <a:latin typeface="Cambria Math" panose="02040503050406030204" pitchFamily="18" charset="0"/>
                        </a:rPr>
                        <m:t>𝑛</m:t>
                      </m:r>
                    </m:oMath>
                  </m:oMathPara>
                </a14:m>
                <a:r>
                  <a:rPr lang="da-DK" smtClean="0"/>
                  <a:t>, desto mindre standardfejl, </a:t>
                </a:r>
                <a:br>
                  <a:rPr lang="da-DK" smtClean="0"/>
                </a:br>
                <a:r>
                  <a:rPr lang="da-DK" smtClean="0"/>
                  <a:t>og derfor bliver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oMath>
                  </m:oMathPara>
                </a14:m>
                <a:r>
                  <a:rPr lang="da-DK" smtClean="0"/>
                  <a:t> et både mere akkurat og præcist estimat</a:t>
                </a:r>
                <a:br>
                  <a:rPr lang="da-DK" smtClean="0"/>
                </a:br>
                <a:r>
                  <a:rPr lang="da-DK" smtClean="0"/>
                  <a:t>for </a:t>
                </a:r>
                <a14:m>
                  <m:oMathPara>
                    <m:oMathParaPr>
                      <m:jc/>
                    </m:oMathParaPr>
                    <m:oMath>
                      <m:r>
                        <a:rPr lang="da-DK" i="1">
                          <a:latin typeface="Cambria Math"/>
                          <a:ea typeface="Cambria Math"/>
                        </a:rPr>
                        <m:t>𝜇</m:t>
                      </m:r>
                    </m:oMath>
                  </m:oMathPara>
                </a14:m>
                <a:r>
                  <a:rPr lang="da-DK" smtClean="0"/>
                  <a:t> jo større </a:t>
                </a:r>
                <a14:m>
                  <m:oMathPara>
                    <m:oMathParaPr>
                      <m:jc/>
                    </m:oMathParaPr>
                    <m:oMath>
                      <m:r>
                        <a:rPr lang="da-DK" i="1" smtClean="0">
                          <a:latin typeface="Cambria Math" panose="02040503050406030204" pitchFamily="18" charset="0"/>
                        </a:rPr>
                        <m:t>𝑛</m:t>
                      </m:r>
                    </m:oMath>
                  </m:oMathPara>
                </a14:m>
                <a:endParaRPr lang="da-DK" smtClean="0"/>
              </a:p>
              <a:p>
                <a:r>
                  <a:rPr lang="da-DK" smtClean="0"/>
                  <a:t>Når vi ikke kender populationens standardafvigelse </a:t>
                </a:r>
                <a14:m>
                  <m:oMathPara>
                    <m:oMathParaPr>
                      <m:jc/>
                    </m:oMathParaPr>
                    <m:oMath>
                      <m:r>
                        <a:rPr lang="da-DK" i="1">
                          <a:latin typeface="Cambria Math"/>
                          <a:ea typeface="Cambria Math"/>
                        </a:rPr>
                        <m:t>𝜎</m:t>
                      </m:r>
                    </m:oMath>
                  </m:oMathPara>
                </a14:m>
                <a:r>
                  <a:rPr lang="da-DK" smtClean="0"/>
                  <a:t>, </a:t>
                </a:r>
                <a:br>
                  <a:rPr lang="da-DK" smtClean="0"/>
                </a:br>
                <a:r>
                  <a:rPr lang="da-DK" smtClean="0"/>
                  <a:t>kan vi estimere den med stikprøvens standardafvigelse </a:t>
                </a:r>
                <a14:m>
                  <m:oMathPara>
                    <m:oMathParaPr>
                      <m:jc/>
                    </m:oMathParaPr>
                    <m:oMath>
                      <m:r>
                        <a:rPr lang="da-DK" i="1" smtClean="0">
                          <a:latin typeface="Cambria Math" panose="02040503050406030204" pitchFamily="18" charset="0"/>
                        </a:rPr>
                        <m:t>𝑠</m:t>
                      </m:r>
                    </m:oMath>
                  </m:oMathPara>
                </a14:m>
                <a:r>
                  <a:rPr lang="da-DK" smtClean="0"/>
                  <a:t>. </a:t>
                </a:r>
                <a:br>
                  <a:rPr lang="da-DK" smtClean="0"/>
                </a:br>
                <a:r>
                  <a:rPr lang="da-DK" smtClean="0"/>
                  <a:t>Så kaldes </a:t>
                </a:r>
                <a14:m>
                  <m:oMathPara>
                    <m:oMathParaPr>
                      <m:jc/>
                    </m:oMathParaPr>
                    <m:oMath>
                      <m:r>
                        <a:rPr lang="en-US" b="0" i="1" smtClean="0">
                          <a:latin typeface="Cambria Math" panose="02040503050406030204" pitchFamily="18" charset="0"/>
                          <a:ea typeface="Cambria Math"/>
                        </a:rPr>
                        <m:t>𝑠</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oMath>
                  </m:oMathPara>
                </a14:m>
                <a:r>
                  <a:rPr lang="da-DK" smtClean="0"/>
                  <a:t> for den </a:t>
                </a:r>
                <a:r>
                  <a:rPr lang="da-DK" smtClean="0">
                    <a:solidFill>
                      <a:schemeClr val="accent1">
                        <a:lumMod val="75000"/>
                      </a:schemeClr>
                    </a:solidFill>
                  </a:rPr>
                  <a:t>estimerede standardfejl</a:t>
                </a:r>
                <a:r>
                  <a:rPr lang="da-DK" smtClean="0"/>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659" r="-21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224</a:t>
            </a:fld>
            <a:endParaRPr lang="da-DK"/>
          </a:p>
        </p:txBody>
      </p:sp>
      <p:pic>
        <p:nvPicPr>
          <p:cNvPr id="5" name="Picture 4"/>
          <p:cNvPicPr>
            <a:picLocks noChangeAspect="1"/>
          </p:cNvPicPr>
          <p:nvPr/>
        </p:nvPicPr>
        <p:blipFill>
          <a:blip r:embed="rId5"/>
          <a:srcRect l="55480"/>
          <a:stretch>
            <a:fillRect/>
          </a:stretch>
        </p:blipFill>
        <p:spPr>
          <a:xfrm>
            <a:off x="7692350" y="2060848"/>
            <a:ext cx="1207038" cy="45910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6424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Eksempel 7.1-2: Punktestimering af </a:t>
                </a:r>
                <a14:m>
                  <m:oMathPara>
                    <m:oMathParaPr>
                      <m:jc/>
                    </m:oMathParaPr>
                    <m:oMath>
                      <m:r>
                        <a:rPr lang="da-DK" i="1">
                          <a:latin typeface="Cambria Math"/>
                          <a:ea typeface="Cambria Math"/>
                        </a:rPr>
                        <m:t>𝜇</m:t>
                      </m:r>
                    </m:oMath>
                  </m:oMathPara>
                </a14:m>
                <a:r>
                  <a:rPr lang="en-US" smtClean="0"/>
                  <a:t> </a:t>
                </a:r>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96752"/>
                <a:ext cx="8496944" cy="5544616"/>
              </a:xfrm>
            </p:spPr>
            <p:txBody>
              <a:bodyPr/>
              <a:lstStyle/>
              <a:p>
                <a:r>
                  <a:rPr lang="en-US" smtClean="0"/>
                  <a:t>Gammel beton genbruges til ny vejbelægning. I en stikprøve af vej-belægninger på </a:t>
                </a:r>
                <a14:m>
                  <m:oMathPara>
                    <m:oMathParaPr>
                      <m:jc/>
                    </m:oMathParaPr>
                    <m:oMath>
                      <m:r>
                        <a:rPr lang="en-US" i="1" smtClean="0">
                          <a:latin typeface="Cambria Math" panose="02040503050406030204" pitchFamily="18" charset="0"/>
                        </a:rPr>
                        <m:t>𝑛</m:t>
                      </m:r>
                      <m:r>
                        <a:rPr lang="en-US" i="1" smtClean="0">
                          <a:latin typeface="Cambria Math" panose="02040503050406030204" pitchFamily="18" charset="0"/>
                        </a:rPr>
                        <m:t>=18</m:t>
                      </m:r>
                    </m:oMath>
                  </m:oMathPara>
                </a14:m>
                <a:r>
                  <a:rPr lang="en-US" smtClean="0"/>
                  <a:t> måles </a:t>
                </a:r>
                <a:r>
                  <a:rPr lang="en-US"/>
                  <a:t>‘modulus of resilience</a:t>
                </a:r>
                <a:r>
                  <a:rPr lang="en-US" smtClean="0"/>
                  <a:t>’ (~elasticiteten), som er et mål for, hvor meget man skal påvirke et materiale, for at det ikke længere kan vender tilbage til sin oprindelige form</a:t>
                </a:r>
              </a:p>
              <a:p>
                <a:r>
                  <a:rPr lang="en-US" smtClean="0"/>
                  <a:t>Resultater (MPa):</a:t>
                </a:r>
                <a:br>
                  <a:rPr lang="en-US" smtClean="0"/>
                </a:br>
                <a:br>
                  <a:rPr lang="en-US" smtClean="0"/>
                </a:br>
                <a:br>
                  <a:rPr lang="en-US" smtClean="0"/>
                </a:br>
                <a:br>
                  <a:rPr lang="en-US" smtClean="0"/>
                </a:br>
                <a:br>
                  <a:rPr lang="en-US" smtClean="0"/>
                </a:br>
                <a:br>
                  <a:rPr lang="en-US" smtClean="0"/>
                </a:br>
                <a:endParaRPr lang="en-US" smtClean="0"/>
              </a:p>
              <a:p>
                <a:r>
                  <a:rPr lang="en-US" smtClean="0"/>
                  <a:t>Punktestimat af </a:t>
                </a:r>
                <a14:m>
                  <m:oMathPara>
                    <m:oMathParaPr>
                      <m:jc/>
                    </m:oMathParaPr>
                    <m:oMath>
                      <m:r>
                        <a:rPr lang="da-DK" i="1">
                          <a:latin typeface="Cambria Math"/>
                          <a:ea typeface="Cambria Math"/>
                        </a:rPr>
                        <m:t>𝜇</m:t>
                      </m:r>
                    </m:oMath>
                  </m:oMathPara>
                </a14:m>
                <a:r>
                  <a:rPr lang="en-GB" smtClean="0"/>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r>
                        <m:rPr>
                          <m:sty m:val="bi"/>
                        </m:rPr>
                        <a:rPr lang="en-US" b="1" i="1" smtClean="0">
                          <a:latin typeface="Cambria Math" panose="02040503050406030204" pitchFamily="18" charset="0"/>
                        </a:rPr>
                        <m:t>𝟏𝟔𝟖</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m:t>
                      </m:r>
                    </m:oMath>
                  </m:oMathPara>
                </a14:m>
                <a:endParaRPr lang="en-GB" b="1" smtClean="0"/>
              </a:p>
              <a:p>
                <a:r>
                  <a:rPr lang="en-US" smtClean="0"/>
                  <a:t>Estimeret standardfejl: 	</a:t>
                </a:r>
                <a14:m>
                  <m:oMathPara>
                    <m:oMathParaPr>
                      <m:jc/>
                    </m:oMathParaPr>
                    <m:oMath>
                      <m:f>
                        <m:fPr>
                          <m:type m:val="bar"/>
                          <m:ctrlPr>
                            <a:rPr lang="en-US" i="1" smtClean="0">
                              <a:latin typeface="Cambria Math" panose="02040503050406030204" pitchFamily="18" charset="0"/>
                            </a:rPr>
                          </m:ctrlPr>
                        </m:fPr>
                        <m:num>
                          <m:r>
                            <a:rPr lang="en-US" b="0" i="1" smtClean="0">
                              <a:latin typeface="Cambria Math" panose="02040503050406030204" pitchFamily="18" charset="0"/>
                            </a:rPr>
                            <m:t>𝑠</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18.10</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18</m:t>
                              </m:r>
                            </m:e>
                          </m:rad>
                        </m:den>
                      </m:f>
                      <m:r>
                        <a:rPr lang="en-US" b="0" i="1" smtClean="0">
                          <a:latin typeface="Cambria Math" panose="02040503050406030204" pitchFamily="18" charset="0"/>
                        </a:rPr>
                        <m:t>=</m:t>
                      </m:r>
                      <m:r>
                        <m:rPr>
                          <m:sty m:val="bi"/>
                        </m:rPr>
                        <a:rPr lang="en-US" b="1" i="1" smtClean="0">
                          <a:latin typeface="Cambria Math" panose="02040503050406030204" pitchFamily="18" charset="0"/>
                        </a:rPr>
                        <m:t>𝟒</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𝟐𝟕</m:t>
                      </m:r>
                    </m:oMath>
                  </m:oMathPara>
                </a14:m>
                <a:endParaRPr lang="en-GB" b="1" smtClean="0"/>
              </a:p>
              <a:p>
                <a:r>
                  <a:rPr lang="en-US" smtClean="0"/>
                  <a:t>Vores bedste estimat for værdien af </a:t>
                </a:r>
                <a14:m>
                  <m:oMathPara>
                    <m:oMathParaPr>
                      <m:jc/>
                    </m:oMathParaPr>
                    <m:oMath>
                      <m:r>
                        <a:rPr lang="da-DK" i="1">
                          <a:latin typeface="Cambria Math"/>
                          <a:ea typeface="Cambria Math"/>
                        </a:rPr>
                        <m:t>𝜇</m:t>
                      </m:r>
                    </m:oMath>
                  </m:oMathPara>
                </a14:m>
                <a:r>
                  <a:rPr lang="en-GB" smtClean="0"/>
                  <a:t> er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a:latin typeface="Cambria Math" panose="02040503050406030204" pitchFamily="18" charset="0"/>
                        </a:rPr>
                        <m:t>168.2</m:t>
                      </m:r>
                    </m:oMath>
                  </m:oMathPara>
                </a14:m>
                <a:r>
                  <a:rPr lang="en-GB" smtClean="0"/>
                  <a:t>, men da værdien er kontinuert, ved vi, at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ea typeface="Cambria Math"/>
                            </a:rPr>
                            <m:t>𝜇</m:t>
                          </m:r>
                          <m:r>
                            <a:rPr lang="da-DK" i="1">
                              <a:latin typeface="Cambria Math"/>
                              <a:ea typeface="Cambria Math"/>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e>
                      </m:d>
                      <m:r>
                        <a:rPr lang="da-DK" i="1">
                          <a:latin typeface="Cambria Math"/>
                          <a:ea typeface="Cambria Math"/>
                        </a:rPr>
                        <m:t>=0</m:t>
                      </m:r>
                    </m:oMath>
                  </m:oMathPara>
                </a14:m>
                <a:r>
                  <a:rPr lang="en-GB" smtClean="0"/>
                  <a:t>! Øv.</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3"/>
                <a:stretch>
                  <a:fillRect l="-861" t="-659" r="-1291" b="-318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225</a:t>
            </a:fld>
            <a:endParaRPr lang="da-DK">
              <a:solidFill>
                <a:prstClr val="black">
                  <a:tint val="75000"/>
                </a:prstClr>
              </a:solidFill>
            </a:endParaRPr>
          </a:p>
        </p:txBody>
      </p:sp>
      <p:pic>
        <p:nvPicPr>
          <p:cNvPr id="6" name="Picture 5"/>
          <p:cNvPicPr>
            <a:picLocks noChangeAspect="1"/>
          </p:cNvPicPr>
          <p:nvPr/>
        </p:nvPicPr>
        <p:blipFill>
          <a:blip r:embed="rId4"/>
          <a:stretch>
            <a:fillRect/>
          </a:stretch>
        </p:blipFill>
        <p:spPr>
          <a:xfrm>
            <a:off x="1426815" y="3011797"/>
            <a:ext cx="6372225" cy="1914525"/>
          </a:xfrm>
          <a:prstGeom prst="rect">
            <a:avLst/>
          </a:prstGeom>
        </p:spPr>
      </p:pic>
    </p:spTree>
    <p:extLst>
      <p:ext uri="{BB962C8B-B14F-4D97-AF65-F5344CB8AC3E}">
        <p14:creationId xmlns:p14="http://schemas.microsoft.com/office/powerpoint/2010/main" val="37915097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Fejlen på vores punktestimat</a:t>
            </a:r>
            <a:endParaRPr lang="en-GB"/>
          </a:p>
        </p:txBody>
      </p:sp>
      <mc:AlternateContent>
        <mc:Choice Requires="a14">
          <p:sp>
            <p:nvSpPr>
              <p:cNvPr id="3" name="Content Placeholder 2"/>
              <p:cNvSpPr>
                <a:spLocks noGrp="1"/>
              </p:cNvSpPr>
              <p:nvPr>
                <p:ph idx="1"/>
              </p:nvPr>
            </p:nvSpPr>
            <p:spPr>
              <a:xfrm>
                <a:off x="467544" y="1052736"/>
                <a:ext cx="8640960" cy="5688632"/>
              </a:xfrm>
            </p:spPr>
            <p:txBody>
              <a:bodyPr/>
              <a:lstStyle/>
              <a:p>
                <a:r>
                  <a:rPr lang="en-US" smtClean="0"/>
                  <a:t>Fejlen </a:t>
                </a:r>
                <a14:m>
                  <m:oMathPara>
                    <m:oMathParaPr>
                      <m:jc/>
                    </m:oMathParaPr>
                    <m:oMath>
                      <m:r>
                        <a:rPr lang="en-US" i="1">
                          <a:latin typeface="Cambria Math" panose="02040503050406030204" pitchFamily="18" charset="0"/>
                        </a:rPr>
                        <m:t>𝐸</m:t>
                      </m:r>
                    </m:oMath>
                  </m:oMathPara>
                </a14:m>
                <a:r>
                  <a:rPr lang="en-US" smtClean="0"/>
                  <a:t> på punktestimatet kan udtrykkes </a:t>
                </a:r>
                <a:br>
                  <a:rPr lang="en-US" smtClean="0"/>
                </a:br>
                <a:r>
                  <a:rPr lang="en-US" smtClean="0"/>
                  <a:t>som forskellen på estimat og korrekt værdi, </a:t>
                </a:r>
                <a:br>
                  <a:rPr lang="en-US" smtClean="0"/>
                </a:br>
                <a:r>
                  <a:rPr lang="en-US" smtClean="0"/>
                  <a:t>dvs. </a:t>
                </a:r>
                <a14:m>
                  <m:oMathPara>
                    <m:oMathParaPr>
                      <m:jc/>
                    </m:oMathParaPr>
                    <m:oMath>
                      <m:r>
                        <a:rPr lang="en-US" i="1" smtClean="0">
                          <a:latin typeface="Cambria Math" panose="02040503050406030204" pitchFamily="18" charset="0"/>
                        </a:rPr>
                        <m:t>𝐸</m:t>
                      </m:r>
                      <m:r>
                        <m:rPr>
                          <m:sty m:val="p"/>
                        </m:rPr>
                        <a:rPr lang="en-US" b="0" i="0" smtClean="0">
                          <a:latin typeface="Cambria Math" panose="02040503050406030204" pitchFamily="18" charset="0"/>
                        </a:rPr>
                        <m:t>=|</m:t>
                      </m:r>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m:oMathPara>
                </a14:m>
                <a:r>
                  <a:rPr lang="en-US" smtClean="0"/>
                  <a:t>|</a:t>
                </a:r>
              </a:p>
              <a:p>
                <a:r>
                  <a:rPr lang="en-US" smtClean="0"/>
                  <a:t>Ifølge CGS: Hvis </a:t>
                </a:r>
                <a14:m>
                  <m:oMathPara>
                    <m:oMathParaPr>
                      <m:jc/>
                    </m:oMathParaPr>
                    <m:oMath>
                      <m:r>
                        <a:rPr lang="en-US" i="1" smtClean="0">
                          <a:latin typeface="Cambria Math" panose="02040503050406030204" pitchFamily="18" charset="0"/>
                        </a:rPr>
                        <m:t>𝑛</m:t>
                      </m:r>
                    </m:oMath>
                  </m:oMathPara>
                </a14:m>
                <a:r>
                  <a:rPr lang="en-US" smtClean="0"/>
                  <a:t> er tilstrækkelig stor, er </a:t>
                </a:r>
                <a:br>
                  <a:rPr lang="en-US" smtClean="0"/>
                </a:br>
                <a:r>
                  <a:rPr lang="en-US" smtClean="0"/>
                  <a:t> 	</a:t>
                </a:r>
                <a14:m>
                  <m:oMathPara>
                    <m:oMathParaPr>
                      <m:jc/>
                    </m:oMathParaPr>
                    <m:o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type m:val="bar"/>
                          <m:ctrlPr>
                            <a:rPr lang="en-US"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num>
                        <m:den>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r>
                  <a:rPr lang="da-DK"/>
                  <a:t>  standard normalfordelt </a:t>
                </a:r>
                <a:endParaRPr lang="da-DK" smtClean="0"/>
              </a:p>
              <a:p>
                <a:r>
                  <a:rPr lang="en-US" smtClean="0"/>
                  <a:t>Vi kan vælge en værdi af </a:t>
                </a:r>
                <a14:m>
                  <m:oMathPara>
                    <m:oMathParaPr>
                      <m:jc/>
                    </m:oMathParaPr>
                    <m:oMath>
                      <m:r>
                        <a:rPr lang="en-US" i="1" smtClean="0">
                          <a:latin typeface="Cambria Math" panose="02040503050406030204" pitchFamily="18" charset="0"/>
                          <a:ea typeface="Cambria Math" panose="02040503050406030204" pitchFamily="18" charset="0"/>
                        </a:rPr>
                        <m:t>𝛼</m:t>
                      </m:r>
                    </m:oMath>
                  </m:oMathPara>
                </a14:m>
                <a:r>
                  <a:rPr lang="en-GB" smtClean="0"/>
                  <a:t>, f.eks. </a:t>
                </a:r>
                <a14:m>
                  <m:oMathPara>
                    <m:oMathParaPr>
                      <m:jc/>
                    </m:oMathParaPr>
                    <m:oMath>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=0.05</m:t>
                      </m:r>
                    </m:oMath>
                  </m:oMathPara>
                </a14:m>
                <a:r>
                  <a:rPr lang="en-GB" smtClean="0"/>
                  <a:t>.</a:t>
                </a:r>
                <a:br>
                  <a:rPr lang="en-GB" smtClean="0"/>
                </a:br>
                <a:r>
                  <a:rPr lang="en-GB" smtClean="0"/>
                  <a:t>Når vi laver en stikprøve, beregner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oMath>
                  </m:oMathPara>
                </a14:m>
                <a:r>
                  <a:rPr lang="en-GB" smtClean="0"/>
                  <a:t> og dernæst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oMath>
                  </m:oMathPara>
                </a14:m>
                <a:r>
                  <a:rPr lang="en-GB" smtClean="0"/>
                  <a:t>, så vil værdien af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oMath>
                  </m:oMathPara>
                </a14:m>
                <a:r>
                  <a:rPr lang="en-GB" smtClean="0"/>
                  <a:t> være i det hvide område under kurven med sandsynligheden </a:t>
                </a:r>
                <a14:m>
                  <m:oMathPara>
                    <m:oMathParaPr>
                      <m:jc/>
                    </m:oMathParaPr>
                    <m:oMath>
                      <m:r>
                        <m:rPr>
                          <m:sty m:val="p"/>
                        </m:rPr>
                        <a:rPr lang="en-US" b="0" i="0"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oMath>
                  </m:oMathPara>
                </a14:m>
                <a:r>
                  <a:rPr lang="en-GB" smtClean="0"/>
                  <a:t>.</a:t>
                </a:r>
                <a:br>
                  <a:rPr lang="en-GB" smtClean="0"/>
                </a:br>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oMath>
                  </m:oMathPara>
                </a14:m>
                <a:r>
                  <a:rPr lang="en-GB" smtClean="0"/>
                  <a:t> vil være i hvert af de to blå områder med sandsynligheden </a:t>
                </a:r>
                <a14:m>
                  <m:oMathPara>
                    <m:oMathParaPr>
                      <m:jc/>
                    </m:oMathParaPr>
                    <m:oMath>
                      <m:f>
                        <m:fPr>
                          <m:type m:val="lin"/>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rPr>
                            <m:t>2</m:t>
                          </m:r>
                        </m:den>
                      </m:f>
                    </m:oMath>
                  </m:oMathPara>
                </a14:m>
                <a:r>
                  <a:rPr lang="en-GB" smtClean="0"/>
                  <a:t>.</a:t>
                </a:r>
                <a:br>
                  <a:rPr lang="en-GB" smtClean="0"/>
                </a:br>
                <a:r>
                  <a:rPr lang="en-GB" smtClean="0"/>
                  <a:t>Grænsen mellem det hvide og de blå områder kaldes </a:t>
                </a:r>
                <a14:m>
                  <m:oMathPara>
                    <m:oMathParaPr>
                      <m:jc/>
                    </m:oMathParaPr>
                    <m:o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oMath>
                  </m:oMathPara>
                </a14:m>
                <a:r>
                  <a:rPr lang="en-GB"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oMath>
                  </m:oMathPara>
                </a14:m>
                <a:endParaRPr lang="en-GB" smtClean="0"/>
              </a:p>
              <a:p>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num>
                            <m:den>
                              <m:f>
                                <m:fPr>
                                  <m:type m:val="lin"/>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den>
                          </m:f>
                          <m:r>
                            <a:rPr lang="da-DK"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f>
                            <m:fPr>
                              <m:type m:val="bar"/>
                              <m:ctrlPr>
                                <a:rPr lang="en-US" i="1">
                                  <a:latin typeface="Cambria Math" panose="02040503050406030204" pitchFamily="18" charset="0"/>
                                </a:rPr>
                              </m:ctrlPr>
                            </m:fPr>
                            <m:num>
                              <m:r>
                                <a:rPr lang="en-US" i="1">
                                  <a:latin typeface="Cambria Math" panose="02040503050406030204" pitchFamily="18" charset="0"/>
                                </a:rPr>
                                <m:t>|</m:t>
                              </m:r>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num>
                            <m:den>
                              <m:f>
                                <m:fPr>
                                  <m:type m:val="lin"/>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den>
                          </m:f>
                          <m:r>
                            <a:rPr lang="da-DK"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a:rPr>
                        <m:t>=1−</m:t>
                      </m:r>
                      <m:r>
                        <a:rPr lang="en-US" b="0" i="1" smtClean="0">
                          <a:latin typeface="Cambria Math" panose="02040503050406030204" pitchFamily="18" charset="0"/>
                          <a:ea typeface="Cambria Math" panose="02040503050406030204" pitchFamily="18" charset="0"/>
                        </a:rPr>
                        <m:t>𝛼</m:t>
                      </m:r>
                    </m:oMath>
                  </m:oMathPara>
                </a14:m>
                <a:r>
                  <a:rPr lang="en-GB" smtClean="0"/>
                  <a:t> </a:t>
                </a:r>
                <a:endParaRPr lang="en-GB" smtClean="0"/>
              </a:p>
              <a:p>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lin"/>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e>
                      </m:d>
                      <m:r>
                        <a:rPr lang="en-US" i="1">
                          <a:latin typeface="Cambria Math" panose="02040503050406030204" pitchFamily="18" charset="0"/>
                          <a:ea typeface="Cambria Math"/>
                        </a:rPr>
                        <m:t>=1−</m:t>
                      </m:r>
                      <m:r>
                        <a:rPr lang="en-US" i="1">
                          <a:latin typeface="Cambria Math" panose="02040503050406030204" pitchFamily="18" charset="0"/>
                          <a:ea typeface="Cambria Math" panose="02040503050406030204" pitchFamily="18" charset="0"/>
                        </a:rPr>
                        <m:t>𝛼</m:t>
                      </m:r>
                    </m:oMath>
                  </m:oMathPara>
                </a14:m>
                <a:endParaRPr lang="en-GB" smtClean="0"/>
              </a:p>
              <a:p>
                <a:r>
                  <a:rPr lang="en-US" smtClean="0"/>
                  <a:t>Den </a:t>
                </a:r>
                <a:r>
                  <a:rPr lang="en-US" b="1" smtClean="0">
                    <a:solidFill>
                      <a:schemeClr val="accent1">
                        <a:lumMod val="75000"/>
                      </a:schemeClr>
                    </a:solidFill>
                  </a:rPr>
                  <a:t>maksimale fejl på estimatet</a:t>
                </a:r>
                <a:r>
                  <a:rPr lang="en-US" smtClean="0"/>
                  <a:t> er med sandsynlighed </a:t>
                </a:r>
                <a14:m>
                  <m:oMathPara>
                    <m:oMathParaPr>
                      <m:jc/>
                    </m:oMathParaPr>
                    <m:oMath>
                      <m:r>
                        <a:rPr lang="en-US" i="1">
                          <a:latin typeface="Cambria Math" panose="02040503050406030204" pitchFamily="18" charset="0"/>
                          <a:ea typeface="Cambria Math"/>
                        </a:rPr>
                        <m:t>1−</m:t>
                      </m:r>
                      <m:r>
                        <a:rPr lang="en-US" i="1">
                          <a:latin typeface="Cambria Math" panose="02040503050406030204" pitchFamily="18" charset="0"/>
                          <a:ea typeface="Cambria Math" panose="02040503050406030204" pitchFamily="18" charset="0"/>
                        </a:rPr>
                        <m:t>𝛼</m:t>
                      </m:r>
                    </m:oMath>
                  </m:oMathPara>
                </a14:m>
                <a:r>
                  <a:rPr lang="en-US" smtClean="0"/>
                  <a:t>: </a:t>
                </a:r>
                <a:br>
                  <a:rPr lang="en-US" b="0" i="1" smtClean="0">
                    <a:latin typeface="Cambria Math" panose="02040503050406030204" pitchFamily="18" charset="0"/>
                  </a:rPr>
                </a:br>
                <a:r>
                  <a:rPr lang="en-US" b="0" i="1" smtClean="0">
                    <a:latin typeface="Cambria Math" panose="02040503050406030204" pitchFamily="18" charset="0"/>
                  </a:rPr>
                  <a:t> 	</a:t>
                </a:r>
                <a14:m>
                  <m:oMathPara>
                    <m:oMathParaPr>
                      <m:jc/>
                    </m:oMathParaPr>
                    <m:o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f>
                        <m:fPr>
                          <m:type m:val="lin"/>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r>
                  <a:rPr lang="en-GB" smtClean="0"/>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640960" cy="5688632"/>
              </a:xfrm>
              <a:blipFill>
                <a:blip r:embed="rId2"/>
                <a:stretch>
                  <a:fillRect l="-847" t="-750" r="-565" b="-1339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226</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940151" y="1268760"/>
            <a:ext cx="3049751" cy="2160240"/>
          </a:xfrm>
          <a:prstGeom prst="rect">
            <a:avLst/>
          </a:prstGeom>
        </p:spPr>
      </p:pic>
    </p:spTree>
    <p:extLst>
      <p:ext uri="{BB962C8B-B14F-4D97-AF65-F5344CB8AC3E}">
        <p14:creationId xmlns:p14="http://schemas.microsoft.com/office/powerpoint/2010/main" val="14277706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 7.3, s. 226: Maksimal estimeringsfejl</a:t>
            </a:r>
            <a:endParaRPr lang="en-GB"/>
          </a:p>
        </p:txBody>
      </p:sp>
      <mc:AlternateContent>
        <mc:Choice Requires="a14">
          <p:sp>
            <p:nvSpPr>
              <p:cNvPr id="6" name="Content Placeholder 5"/>
              <p:cNvSpPr>
                <a:spLocks noGrp="1"/>
              </p:cNvSpPr>
              <p:nvPr>
                <p:ph idx="1"/>
              </p:nvPr>
            </p:nvSpPr>
            <p:spPr/>
            <p:txBody>
              <a:bodyPr/>
              <a:lstStyle/>
              <a:p>
                <a:pPr marL="0" indent="0">
                  <a:buNone/>
                </a:pPr>
                <a:r>
                  <a:rPr lang="en-US" smtClean="0"/>
                  <a:t>En ingeniør vil punktestimere middelværdien for en population med standardafvigelse </a:t>
                </a:r>
                <a14:m>
                  <m:oMathPara>
                    <m:oMathParaPr>
                      <m:jc/>
                    </m:oMathParaPr>
                    <m:o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=6.2</m:t>
                      </m:r>
                    </m:oMath>
                  </m:oMathPara>
                </a14:m>
                <a:r>
                  <a:rPr lang="en-GB" smtClean="0"/>
                  <a:t>. Han vil bruge en stikprøve med størrelse </a:t>
                </a:r>
                <a:br>
                  <a:rPr lang="en-GB" smtClean="0"/>
                </a:b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=150</m:t>
                      </m:r>
                    </m:oMath>
                  </m:oMathPara>
                </a14:m>
                <a:r>
                  <a:rPr lang="en-GB" smtClean="0"/>
                  <a:t> og beregne </a:t>
                </a: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r>
                  <a:rPr lang="en-GB" smtClean="0"/>
                  <a:t>. Hvad er den maksimale estimeringsfejl med </a:t>
                </a:r>
                <a:br>
                  <a:rPr lang="en-GB" smtClean="0"/>
                </a:br>
                <a14:m>
                  <m:oMathPara>
                    <m:oMathParaPr>
                      <m:jc/>
                    </m:oMathParaPr>
                    <m:oMath>
                      <m:r>
                        <a:rPr lang="en-GB" i="1" smtClean="0">
                          <a:latin typeface="Cambria Math" panose="02040503050406030204" pitchFamily="18" charset="0"/>
                        </a:rPr>
                        <m:t>99</m:t>
                      </m:r>
                    </m:oMath>
                  </m:oMathPara>
                </a14:m>
                <a:r>
                  <a:rPr lang="en-GB" smtClean="0"/>
                  <a:t> % sandsynlighed?</a:t>
                </a:r>
                <a:br>
                  <a:rPr lang="en-GB" smtClean="0"/>
                </a:br>
                <a:endParaRPr lang="en-GB" smtClean="0"/>
              </a:p>
              <a:p>
                <a:pPr marL="0" indent="0">
                  <a:buNone/>
                </a:pPr>
                <a:r>
                  <a:rPr lang="en-US" b="1" smtClean="0"/>
                  <a:t>Løsning: </a:t>
                </a:r>
              </a:p>
              <a:p>
                <a14:m>
                  <m:oMathPara>
                    <m:oMathParaPr>
                      <m:jc/>
                    </m:oMathParaPr>
                    <m:oMath>
                      <m:r>
                        <a:rPr lang="en-US" i="1">
                          <a:latin typeface="Cambria Math" panose="02040503050406030204" pitchFamily="18" charset="0"/>
                        </a:rPr>
                        <m:t>𝑛</m:t>
                      </m:r>
                      <m:r>
                        <a:rPr lang="en-US" i="1">
                          <a:latin typeface="Cambria Math" panose="02040503050406030204" pitchFamily="18" charset="0"/>
                        </a:rPr>
                        <m:t>=150</m:t>
                      </m:r>
                    </m:oMath>
                  </m:oMathPara>
                </a14:m>
                <a:r>
                  <a:rPr lang="en-GB" smtClean="0"/>
                  <a:t>, </a:t>
                </a:r>
                <a14:m>
                  <m:oMathPara>
                    <m:oMathParaPr>
                      <m:jc/>
                    </m:oMathParaPr>
                    <m:o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=6.2</m:t>
                      </m:r>
                    </m:oMath>
                  </m:oMathPara>
                </a14:m>
                <a:r>
                  <a:rPr lang="en-GB" smtClean="0"/>
                  <a:t>, </a:t>
                </a:r>
                <a14:m>
                  <m:oMathPara>
                    <m:oMathParaPr>
                      <m:jc/>
                    </m:oMathParaPr>
                    <m:o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99=0.01. </m:t>
                      </m:r>
                    </m:oMath>
                  </m:oMathPara>
                </a14:m>
                <a:br>
                  <a:rPr lang="en-US" b="0" smtClean="0">
                    <a:ea typeface="Cambria Math" panose="02040503050406030204" pitchFamily="18" charset="0"/>
                  </a:rPr>
                </a:br>
                <a:r>
                  <a:rPr lang="en-US" b="0" smtClean="0">
                    <a:ea typeface="Cambria Math" panose="02040503050406030204" pitchFamily="18" charset="0"/>
                  </a:rPr>
                  <a:t>Så 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0.0</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5</m:t>
                          </m:r>
                        </m:sub>
                      </m:sSub>
                      <m:r>
                        <m:rPr>
                          <m:sty m:val="p"/>
                        </m:rP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qnorm</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1−0.0</m:t>
                          </m:r>
                          <m:r>
                            <m:rPr>
                              <m:sty m:val="p"/>
                            </m:rPr>
                            <a:rPr lang="en-US" b="0" i="0" smtClean="0">
                              <a:latin typeface="Cambria Math" panose="02040503050406030204" pitchFamily="18" charset="0"/>
                              <a:ea typeface="Cambria Math" panose="02040503050406030204" pitchFamily="18" charset="0"/>
                            </a:rPr>
                            <m:t>0</m:t>
                          </m:r>
                          <m:r>
                            <m:rPr>
                              <m:sty m:val="p"/>
                            </m:rPr>
                            <a:rPr lang="en-US">
                              <a:latin typeface="Cambria Math" panose="02040503050406030204" pitchFamily="18" charset="0"/>
                              <a:ea typeface="Cambria Math" panose="02040503050406030204" pitchFamily="18" charset="0"/>
                            </a:rPr>
                            <m:t>5</m:t>
                          </m:r>
                        </m:e>
                      </m:d>
                      <m:r>
                        <m:rPr>
                          <m:sty m:val="p"/>
                        </m:rPr>
                        <a:rPr lang="en-US">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2.576</m:t>
                      </m:r>
                      <m:r>
                        <m:rPr>
                          <m:sty m:val="p"/>
                        </m:rPr>
                        <a:rPr lang="en-US">
                          <a:latin typeface="Cambria Math" panose="02040503050406030204" pitchFamily="18" charset="0"/>
                          <a:ea typeface="Cambria Math" panose="02040503050406030204" pitchFamily="18" charset="0"/>
                        </a:rPr>
                        <m:t>. </m:t>
                      </m:r>
                    </m:oMath>
                  </m:oMathPara>
                </a14:m>
                <a:endParaRPr lang="en-GB" smtClean="0"/>
              </a:p>
              <a:p>
                <a14:m>
                  <m:oMathPara>
                    <m:oMathParaPr>
                      <m:jc/>
                    </m:oMathParaPr>
                    <m:oMath>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lin"/>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m:rPr>
                          <m:sty m:val="p"/>
                        </m:rPr>
                        <a:rPr lang="en-US">
                          <a:latin typeface="Cambria Math" panose="02040503050406030204" pitchFamily="18" charset="0"/>
                          <a:ea typeface="Cambria Math"/>
                        </a:rPr>
                        <m:t>=</m:t>
                      </m:r>
                      <m:r>
                        <m:rPr>
                          <m:sty m:val="p"/>
                        </m:rPr>
                        <a:rPr lang="en-US" b="0" i="0" smtClean="0">
                          <a:latin typeface="Cambria Math" panose="02040503050406030204" pitchFamily="18" charset="0"/>
                          <a:ea typeface="Cambria Math"/>
                        </a:rPr>
                        <m:t>2.576</m:t>
                      </m:r>
                      <m:r>
                        <a:rPr lang="en-US" i="1">
                          <a:latin typeface="Cambria Math" panose="02040503050406030204" pitchFamily="18" charset="0"/>
                          <a:ea typeface="Cambria Math" panose="02040503050406030204" pitchFamily="18" charset="0"/>
                        </a:rPr>
                        <m:t>∙</m:t>
                      </m:r>
                      <m:f>
                        <m:fPr>
                          <m:type m:val="lin"/>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6.2</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150</m:t>
                              </m:r>
                            </m:e>
                          </m:rad>
                        </m:den>
                      </m:f>
                      <m:r>
                        <a:rPr lang="en-US" b="0" i="1" smtClean="0">
                          <a:latin typeface="Cambria Math" panose="02040503050406030204" pitchFamily="18" charset="0"/>
                          <a:ea typeface="Cambria Math" panose="02040503050406030204" pitchFamily="18" charset="0"/>
                        </a:rPr>
                        <m:t>=1.30</m:t>
                      </m:r>
                    </m:oMath>
                  </m:oMathPara>
                </a14:m>
                <a:br>
                  <a:rPr lang="en-US" smtClean="0"/>
                </a:br>
                <a:r>
                  <a:rPr lang="en-US" smtClean="0"/>
                  <a:t>Ingeniøren er altså 99 % sikker på, at estimeringsfejlen vil være på </a:t>
                </a:r>
                <a:br>
                  <a:rPr lang="en-US" smtClean="0"/>
                </a:br>
                <a:r>
                  <a:rPr lang="en-US" smtClean="0"/>
                  <a:t>højst </a:t>
                </a:r>
                <a14:m>
                  <m:oMathPara>
                    <m:oMathParaPr>
                      <m:jc/>
                    </m:oMathParaPr>
                    <m:oMath>
                      <m:r>
                        <a:rPr lang="en-US" i="1" smtClean="0">
                          <a:latin typeface="Cambria Math" panose="02040503050406030204" pitchFamily="18" charset="0"/>
                        </a:rPr>
                        <m:t>1.30</m:t>
                      </m:r>
                    </m:oMath>
                  </m:oMathPara>
                </a14:m>
                <a:r>
                  <a:rPr lang="en-US" smtClean="0"/>
                  <a:t>.</a:t>
                </a:r>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227</a:t>
            </a:fld>
            <a:endParaRPr lang="da-DK">
              <a:solidFill>
                <a:prstClr val="black">
                  <a:tint val="75000"/>
                </a:prstClr>
              </a:solidFill>
            </a:endParaRPr>
          </a:p>
        </p:txBody>
      </p:sp>
    </p:spTree>
    <p:extLst>
      <p:ext uri="{BB962C8B-B14F-4D97-AF65-F5344CB8AC3E}">
        <p14:creationId xmlns:p14="http://schemas.microsoft.com/office/powerpoint/2010/main" val="21993214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Estimeringsfejl, når </a:t>
                </a:r>
                <a14:m>
                  <m:oMathPara>
                    <m:oMathParaPr>
                      <m:jc/>
                    </m:oMathParaPr>
                    <m:oMath>
                      <m:r>
                        <a:rPr lang="en-US" i="1" smtClean="0">
                          <a:latin typeface="Cambria Math" panose="02040503050406030204" pitchFamily="18" charset="0"/>
                          <a:ea typeface="Cambria Math" panose="02040503050406030204" pitchFamily="18" charset="0"/>
                        </a:rPr>
                        <m:t>𝜎</m:t>
                      </m:r>
                    </m:oMath>
                  </m:oMathPara>
                </a14:m>
                <a:r>
                  <a:rPr lang="en-GB" smtClean="0"/>
                  <a:t> er ukendt</a:t>
                </a:r>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r>
                  <a:rPr lang="en-US" smtClean="0"/>
                  <a:t>N</a:t>
                </a:r>
                <a:r>
                  <a:rPr lang="en-US"/>
                  <a:t>år </a:t>
                </a:r>
                <a14:m>
                  <m:oMathPara>
                    <m:oMathParaPr>
                      <m:jc/>
                    </m:oMathParaPr>
                    <m:oMath>
                      <m:r>
                        <a:rPr lang="en-US" i="1" smtClean="0">
                          <a:latin typeface="Cambria Math" panose="02040503050406030204" pitchFamily="18" charset="0"/>
                          <a:ea typeface="Cambria Math" panose="02040503050406030204" pitchFamily="18" charset="0"/>
                        </a:rPr>
                        <m:t>𝜎</m:t>
                      </m:r>
                    </m:oMath>
                  </m:oMathPara>
                </a14:m>
                <a:r>
                  <a:rPr lang="en-GB" smtClean="0"/>
                  <a:t> </a:t>
                </a:r>
                <a:r>
                  <a:rPr lang="en-GB"/>
                  <a:t>er </a:t>
                </a:r>
                <a:r>
                  <a:rPr lang="en-GB" smtClean="0"/>
                  <a:t>ukendt kan vi estimere den med </a:t>
                </a:r>
                <a14:m>
                  <m:oMathPara>
                    <m:oMathParaPr>
                      <m:jc/>
                    </m:oMathParaPr>
                    <m:oMath>
                      <m:r>
                        <a:rPr lang="en-GB" i="1" smtClean="0">
                          <a:latin typeface="Cambria Math" panose="02040503050406030204" pitchFamily="18" charset="0"/>
                        </a:rPr>
                        <m:t>𝑠</m:t>
                      </m:r>
                    </m:oMath>
                  </m:oMathPara>
                </a14:m>
                <a:r>
                  <a:rPr lang="en-GB" smtClean="0"/>
                  <a:t> og udnytte, at </a:t>
                </a:r>
                <a:br>
                  <a:rPr lang="en-GB" smtClean="0"/>
                </a:br>
                <a:r>
                  <a:rPr lang="en-GB"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𝑋</m:t>
                              </m:r>
                            </m:e>
                          </m:acc>
                          <m:r>
                            <a:rPr lang="da-DK" i="1">
                              <a:latin typeface="Cambria Math"/>
                            </a:rPr>
                            <m:t>−</m:t>
                          </m:r>
                          <m:r>
                            <a:rPr lang="da-DK" i="1">
                              <a:latin typeface="Cambria Math"/>
                              <a:ea typeface="Cambria Math"/>
                            </a:rPr>
                            <m:t>𝜇</m:t>
                          </m:r>
                        </m:num>
                        <m:den>
                          <m:f>
                            <m:fPr>
                              <m:type m:val="lin"/>
                              <m:ctrlPr>
                                <a:rPr lang="da-DK" i="1">
                                  <a:latin typeface="Cambria Math" panose="02040503050406030204" pitchFamily="18" charset="0"/>
                                  <a:ea typeface="Cambria Math"/>
                                </a:rPr>
                              </m:ctrlPr>
                            </m:fPr>
                            <m:num>
                              <m:r>
                                <a:rPr lang="da-DK" i="1">
                                  <a:latin typeface="Cambria Math"/>
                                  <a:ea typeface="Cambria Math"/>
                                </a:rPr>
                                <m:t>𝑠</m:t>
                              </m:r>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en-GB" smtClean="0"/>
                  <a:t> er </a:t>
                </a:r>
                <a14:m>
                  <m:oMathPara>
                    <m:oMathParaPr>
                      <m:jc/>
                    </m:oMathParaPr>
                    <m:oMath>
                      <m:r>
                        <a:rPr lang="en-GB" i="1" smtClean="0">
                          <a:latin typeface="Cambria Math" panose="02040503050406030204" pitchFamily="18" charset="0"/>
                        </a:rPr>
                        <m:t>𝑡</m:t>
                      </m:r>
                    </m:oMath>
                  </m:oMathPara>
                </a14:m>
                <a:r>
                  <a:rPr lang="en-GB" smtClean="0"/>
                  <a:t>-fordelt med </a:t>
                </a:r>
                <a14:m>
                  <m:oMathPara>
                    <m:oMathParaPr>
                      <m:jc/>
                    </m:oMathParaPr>
                    <m:oMath>
                      <m:r>
                        <a:rPr lang="en-GB" i="1" smtClean="0">
                          <a:latin typeface="Cambria Math" panose="02040503050406030204" pitchFamily="18" charset="0"/>
                        </a:rPr>
                        <m:t>𝑛</m:t>
                      </m:r>
                      <m:r>
                        <a:rPr lang="en-GB" i="1" smtClean="0">
                          <a:latin typeface="Cambria Math" panose="02040503050406030204" pitchFamily="18" charset="0"/>
                        </a:rPr>
                        <m:t>−1</m:t>
                      </m:r>
                    </m:oMath>
                  </m:oMathPara>
                </a14:m>
                <a:r>
                  <a:rPr lang="en-GB" smtClean="0"/>
                  <a:t> frihedsgrader, når</a:t>
                </a:r>
                <a14:m>
                  <m:oMathPara>
                    <m:oMathParaPr>
                      <m:jc/>
                    </m:oMathParaPr>
                    <m:oMath>
                      <m:r>
                        <a:rPr lang="en-GB" i="1" smtClean="0">
                          <a:latin typeface="Cambria Math" panose="02040503050406030204" pitchFamily="18" charset="0"/>
                        </a:rPr>
                        <m:t> </m:t>
                      </m:r>
                      <m:r>
                        <a:rPr lang="en-GB" i="1" smtClean="0">
                          <a:latin typeface="Cambria Math" panose="02040503050406030204" pitchFamily="18" charset="0"/>
                        </a:rPr>
                        <m:t>𝑛</m:t>
                      </m:r>
                    </m:oMath>
                  </m:oMathPara>
                </a14:m>
                <a:r>
                  <a:rPr lang="en-GB" smtClean="0"/>
                  <a:t> er stor</a:t>
                </a:r>
              </a:p>
              <a:p>
                <a:r>
                  <a:rPr lang="en-US" smtClean="0"/>
                  <a:t>Analogt til situationen med kendt </a:t>
                </a:r>
                <a14:m>
                  <m:oMathPara>
                    <m:oMathParaPr>
                      <m:jc/>
                    </m:oMathParaPr>
                    <m:oMath>
                      <m:r>
                        <a:rPr lang="en-US" i="1">
                          <a:latin typeface="Cambria Math" panose="02040503050406030204" pitchFamily="18" charset="0"/>
                          <a:ea typeface="Cambria Math" panose="02040503050406030204" pitchFamily="18" charset="0"/>
                        </a:rPr>
                        <m:t>𝜎</m:t>
                      </m:r>
                    </m:oMath>
                  </m:oMathPara>
                </a14:m>
                <a:r>
                  <a:rPr lang="en-GB" smtClean="0"/>
                  <a:t> får vi:</a:t>
                </a:r>
                <a:br>
                  <a:rPr lang="en-GB" smtClean="0"/>
                </a:br>
                <a:r>
                  <a:rPr lang="en-US"/>
                  <a:t>Den </a:t>
                </a:r>
                <a:r>
                  <a:rPr lang="en-US" b="1">
                    <a:solidFill>
                      <a:schemeClr val="accent1">
                        <a:lumMod val="75000"/>
                      </a:schemeClr>
                    </a:solidFill>
                  </a:rPr>
                  <a:t>maksimale fejl på estimatet</a:t>
                </a:r>
                <a:r>
                  <a:rPr lang="en-US"/>
                  <a:t> er med sandsynlighed </a:t>
                </a:r>
                <a14:m>
                  <m:oMathPara>
                    <m:oMathParaPr>
                      <m:jc/>
                    </m:oMathParaPr>
                    <m:oMath>
                      <m:r>
                        <a:rPr lang="en-US" i="1">
                          <a:latin typeface="Cambria Math" panose="02040503050406030204" pitchFamily="18" charset="0"/>
                          <a:ea typeface="Cambria Math"/>
                        </a:rPr>
                        <m:t>1−</m:t>
                      </m:r>
                      <m:r>
                        <a:rPr lang="en-US" i="1">
                          <a:latin typeface="Cambria Math" panose="02040503050406030204" pitchFamily="18" charset="0"/>
                          <a:ea typeface="Cambria Math" panose="02040503050406030204" pitchFamily="18" charset="0"/>
                        </a:rPr>
                        <m:t>𝛼</m:t>
                      </m:r>
                    </m:oMath>
                  </m:oMathPara>
                </a14:m>
                <a:r>
                  <a:rPr lang="en-US"/>
                  <a:t>: </a:t>
                </a:r>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lin"/>
                          <m:ctrlPr>
                            <a:rPr lang="da-DK" i="1" smtClean="0">
                              <a:latin typeface="Cambria Math" panose="02040503050406030204" pitchFamily="18" charset="0"/>
                              <a:ea typeface="Cambria Math"/>
                            </a:rPr>
                          </m:ctrlPr>
                        </m:fPr>
                        <m:num>
                          <m:r>
                            <a:rPr lang="en-US" b="0" i="1" smtClean="0">
                              <a:latin typeface="Cambria Math" panose="02040503050406030204" pitchFamily="18" charset="0"/>
                              <a:ea typeface="Cambria Math"/>
                            </a:rPr>
                            <m:t>𝑠</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r>
                  <a:rPr lang="en-GB" smtClean="0"/>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228</a:t>
            </a:fld>
            <a:endParaRPr lang="da-DK">
              <a:solidFill>
                <a:prstClr val="black">
                  <a:tint val="75000"/>
                </a:prstClr>
              </a:solidFill>
            </a:endParaRPr>
          </a:p>
        </p:txBody>
      </p:sp>
    </p:spTree>
    <p:extLst>
      <p:ext uri="{BB962C8B-B14F-4D97-AF65-F5344CB8AC3E}">
        <p14:creationId xmlns:p14="http://schemas.microsoft.com/office/powerpoint/2010/main" val="13839055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Eksempel 7.1-2: Punktestimering af </a:t>
                </a:r>
                <a14:m>
                  <m:oMathPara>
                    <m:oMathParaPr>
                      <m:jc/>
                    </m:oMathParaPr>
                    <m:oMath>
                      <m:r>
                        <a:rPr lang="da-DK" i="1">
                          <a:latin typeface="Cambria Math"/>
                          <a:ea typeface="Cambria Math"/>
                        </a:rPr>
                        <m:t>𝜇</m:t>
                      </m:r>
                    </m:oMath>
                  </m:oMathPara>
                </a14:m>
                <a:r>
                  <a:rPr lang="en-US" smtClean="0"/>
                  <a:t> </a:t>
                </a:r>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96752"/>
                <a:ext cx="8496944" cy="5544616"/>
              </a:xfrm>
            </p:spPr>
            <p:txBody>
              <a:bodyPr/>
              <a:lstStyle/>
              <a:p>
                <a:r>
                  <a:rPr lang="en-US" smtClean="0"/>
                  <a:t>Punktestimat af </a:t>
                </a:r>
                <a14:m>
                  <m:oMathPara>
                    <m:oMathParaPr>
                      <m:jc/>
                    </m:oMathParaPr>
                    <m:oMath>
                      <m:r>
                        <a:rPr lang="da-DK" i="1">
                          <a:latin typeface="Cambria Math"/>
                          <a:ea typeface="Cambria Math"/>
                        </a:rPr>
                        <m:t>𝜇</m:t>
                      </m:r>
                    </m:oMath>
                  </m:oMathPara>
                </a14:m>
                <a:r>
                  <a:rPr lang="en-GB" smtClean="0"/>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r>
                        <m:rPr>
                          <m:sty m:val="bi"/>
                        </m:rPr>
                        <a:rPr lang="en-US" b="1" i="1" smtClean="0">
                          <a:latin typeface="Cambria Math" panose="02040503050406030204" pitchFamily="18" charset="0"/>
                        </a:rPr>
                        <m:t>𝟏𝟔𝟖</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m:t>
                      </m:r>
                    </m:oMath>
                  </m:oMathPara>
                </a14:m>
                <a:endParaRPr lang="en-GB" b="1" smtClean="0"/>
              </a:p>
              <a:p>
                <a:r>
                  <a:rPr lang="en-US" smtClean="0"/>
                  <a:t>Estimeret standardfejl: 	</a:t>
                </a:r>
                <a14:m>
                  <m:oMathPara>
                    <m:oMathParaPr>
                      <m:jc/>
                    </m:oMathParaPr>
                    <m:oMath>
                      <m:f>
                        <m:fPr>
                          <m:type m:val="bar"/>
                          <m:ctrlPr>
                            <a:rPr lang="en-US" i="1" smtClean="0">
                              <a:latin typeface="Cambria Math" panose="02040503050406030204" pitchFamily="18" charset="0"/>
                            </a:rPr>
                          </m:ctrlPr>
                        </m:fPr>
                        <m:num>
                          <m:r>
                            <a:rPr lang="en-US" b="0" i="1" smtClean="0">
                              <a:latin typeface="Cambria Math" panose="02040503050406030204" pitchFamily="18" charset="0"/>
                            </a:rPr>
                            <m:t>𝑠</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18.10</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18</m:t>
                              </m:r>
                            </m:e>
                          </m:rad>
                        </m:den>
                      </m:f>
                      <m:r>
                        <a:rPr lang="en-US" b="0" i="1" smtClean="0">
                          <a:latin typeface="Cambria Math" panose="02040503050406030204" pitchFamily="18" charset="0"/>
                        </a:rPr>
                        <m:t>=</m:t>
                      </m:r>
                      <m:r>
                        <m:rPr>
                          <m:sty m:val="bi"/>
                        </m:rPr>
                        <a:rPr lang="en-US" b="1" i="1" smtClean="0">
                          <a:latin typeface="Cambria Math" panose="02040503050406030204" pitchFamily="18" charset="0"/>
                        </a:rPr>
                        <m:t>𝟒</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𝟐𝟕</m:t>
                      </m:r>
                    </m:oMath>
                  </m:oMathPara>
                </a14:m>
                <a:br>
                  <a:rPr lang="en-US" b="1" smtClean="0"/>
                </a:br>
                <a:endParaRPr lang="en-GB" b="1" smtClean="0"/>
              </a:p>
              <a:p>
                <a:r>
                  <a:rPr lang="en-US" smtClean="0"/>
                  <a:t>Maksimal fejl af punktestimatet:</a:t>
                </a:r>
                <a:br>
                  <a:rPr lang="en-US" smtClean="0"/>
                </a:br>
                <a:r>
                  <a:rPr lang="en-US" smtClean="0"/>
                  <a:t>Vi vælger </a:t>
                </a:r>
                <a14:m>
                  <m:oMathPara>
                    <m:oMathParaPr>
                      <m:jc/>
                    </m:oMathParaPr>
                    <m:o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=0.05</m:t>
                      </m:r>
                    </m:oMath>
                  </m:oMathPara>
                </a14:m>
                <a:r>
                  <a:rPr lang="en-GB" smtClean="0"/>
                  <a:t>. Så er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0.025</m:t>
                          </m:r>
                        </m:sub>
                      </m:sSub>
                      <m:r>
                        <m:rPr>
                          <m:sty m:val="p"/>
                        </m:rP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qt</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1−0.025, 17</m:t>
                          </m:r>
                        </m:e>
                      </m:d>
                      <m:r>
                        <m:rPr>
                          <m:sty m:val="p"/>
                        </m:rPr>
                        <a:rPr lang="en-US" b="0" i="0" smtClean="0">
                          <a:latin typeface="Cambria Math" panose="02040503050406030204" pitchFamily="18" charset="0"/>
                          <a:ea typeface="Cambria Math" panose="02040503050406030204" pitchFamily="18" charset="0"/>
                        </a:rPr>
                        <m:t>=2.11 </m:t>
                      </m:r>
                    </m:oMath>
                  </m:oMathPara>
                </a14:m>
                <a:br>
                  <a:rPr lang="en-US" b="0" smtClean="0">
                    <a:ea typeface="Cambria Math" panose="02040503050406030204" pitchFamily="18" charset="0"/>
                  </a:rPr>
                </a:br>
                <a:r>
                  <a:rPr lang="en-US" b="0" smtClean="0">
                    <a:ea typeface="Cambria Math" panose="02040503050406030204" pitchFamily="18" charset="0"/>
                  </a:rPr>
                  <a:t> 	</a:t>
                </a:r>
                <a14:m>
                  <m:oMathPara>
                    <m:oMathParaPr>
                      <m:jc/>
                    </m:oMathParaPr>
                    <m:oMath>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lin"/>
                          <m:ctrlPr>
                            <a:rPr lang="da-DK" i="1">
                              <a:latin typeface="Cambria Math" panose="02040503050406030204" pitchFamily="18" charset="0"/>
                              <a:ea typeface="Cambria Math"/>
                            </a:rPr>
                          </m:ctrlPr>
                        </m:fPr>
                        <m:num>
                          <m:r>
                            <a:rPr lang="en-US" b="0" i="1" smtClean="0">
                              <a:latin typeface="Cambria Math" panose="02040503050406030204" pitchFamily="18" charset="0"/>
                              <a:ea typeface="Cambria Math"/>
                            </a:rPr>
                            <m:t>𝑠</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m:rPr>
                          <m:sty m:val="p"/>
                        </m:rPr>
                        <a:rPr lang="en-US" b="0" i="0" smtClean="0">
                          <a:latin typeface="Cambria Math" panose="02040503050406030204" pitchFamily="18" charset="0"/>
                          <a:ea typeface="Cambria Math"/>
                        </a:rPr>
                        <m:t>=2.11</m:t>
                      </m:r>
                      <m:r>
                        <a:rPr lang="en-US" b="0" i="1" smtClean="0">
                          <a:latin typeface="Cambria Math" panose="02040503050406030204" pitchFamily="18" charset="0"/>
                          <a:ea typeface="Cambria Math" panose="02040503050406030204" pitchFamily="18" charset="0"/>
                        </a:rPr>
                        <m:t>∙4.27=</m:t>
                      </m:r>
                      <m:r>
                        <m:rPr>
                          <m:sty m:val="bi"/>
                        </m:rPr>
                        <a:rPr lang="en-US" b="1" i="1" smtClean="0">
                          <a:latin typeface="Cambria Math" panose="02040503050406030204" pitchFamily="18" charset="0"/>
                          <a:ea typeface="Cambria Math" panose="02040503050406030204" pitchFamily="18" charset="0"/>
                        </a:rPr>
                        <m:t>𝟗</m:t>
                      </m:r>
                      <m:r>
                        <m:rPr>
                          <m:sty m:val="bi"/>
                        </m:rPr>
                        <a:rPr lang="en-US" b="1" i="1" smtClean="0">
                          <a:latin typeface="Cambria Math" panose="02040503050406030204" pitchFamily="18" charset="0"/>
                          <a:ea typeface="Cambria Math" panose="02040503050406030204" pitchFamily="18" charset="0"/>
                        </a:rPr>
                        <m:t>.</m:t>
                      </m:r>
                      <m:r>
                        <m:rPr>
                          <m:sty m:val="bi"/>
                        </m:rPr>
                        <a:rPr lang="en-US" b="1" i="1" smtClean="0">
                          <a:latin typeface="Cambria Math" panose="02040503050406030204" pitchFamily="18" charset="0"/>
                          <a:ea typeface="Cambria Math" panose="02040503050406030204" pitchFamily="18" charset="0"/>
                        </a:rPr>
                        <m:t>𝟎</m:t>
                      </m:r>
                    </m:oMath>
                  </m:oMathPara>
                </a14:m>
                <a:r>
                  <a:rPr lang="en-GB" smtClean="0"/>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3"/>
                <a:stretch>
                  <a:fillRect l="-86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229</a:t>
            </a:fld>
            <a:endParaRPr lang="da-DK">
              <a:solidFill>
                <a:prstClr val="black">
                  <a:tint val="75000"/>
                </a:prstClr>
              </a:solidFill>
            </a:endParaRPr>
          </a:p>
        </p:txBody>
      </p:sp>
    </p:spTree>
    <p:extLst>
      <p:ext uri="{BB962C8B-B14F-4D97-AF65-F5344CB8AC3E}">
        <p14:creationId xmlns:p14="http://schemas.microsoft.com/office/powerpoint/2010/main" val="3111345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err="1"/>
              <a:t>Wisdom of the Crowds</a:t>
            </a:r>
            <a:endParaRPr lang="da-DK"/>
          </a:p>
        </p:txBody>
      </p:sp>
      <p:sp>
        <p:nvSpPr>
          <p:cNvPr id="3" name="Content Placeholder 2"/>
          <p:cNvSpPr>
            <a:spLocks noGrp="1"/>
          </p:cNvSpPr>
          <p:nvPr>
            <p:ph idx="1"/>
          </p:nvPr>
        </p:nvSpPr>
        <p:spPr>
          <a:xfrm>
            <a:off x="467543" y="1268760"/>
            <a:ext cx="8409443" cy="5472608"/>
          </a:xfrm>
        </p:spPr>
        <p:txBody>
          <a:bodyPr>
            <a:normAutofit fontScale="92500" lnSpcReduction="20000"/>
          </a:bodyPr>
          <a:lstStyle/>
          <a:p>
            <a:r>
              <a:rPr lang="da-DK" sz="2400"/>
              <a:t>Dyrskue i Plymouth 1906</a:t>
            </a:r>
          </a:p>
          <a:p>
            <a:r>
              <a:rPr lang="da-DK" sz="2400"/>
              <a:t>Konkurrence om at gætte </a:t>
            </a:r>
            <a:br>
              <a:rPr lang="da-DK" sz="2400"/>
            </a:br>
            <a:r>
              <a:rPr lang="da-DK" sz="2400"/>
              <a:t>vægten på en okse</a:t>
            </a:r>
          </a:p>
          <a:p>
            <a:r>
              <a:rPr lang="da-DK" sz="2400"/>
              <a:t>787 personer deltog i konkurrencen,</a:t>
            </a:r>
            <a:br>
              <a:rPr lang="da-DK" sz="2400"/>
            </a:br>
            <a:r>
              <a:rPr lang="da-DK" sz="2400"/>
              <a:t>men ingen ramte rigtigt (</a:t>
            </a:r>
            <a:r>
              <a:rPr lang="da-DK" sz="2400">
                <a:solidFill>
                  <a:schemeClr val="accent1">
                    <a:lumMod val="75000"/>
                  </a:schemeClr>
                </a:solidFill>
              </a:rPr>
              <a:t>1198</a:t>
            </a:r>
            <a:r>
              <a:rPr lang="da-DK" sz="2400"/>
              <a:t> pund)</a:t>
            </a:r>
          </a:p>
          <a:p>
            <a:r>
              <a:rPr lang="da-DK" sz="2400"/>
              <a:t>En af deltagerne, statistikeren Francis </a:t>
            </a:r>
            <a:br>
              <a:rPr lang="da-DK" sz="2400"/>
            </a:br>
            <a:r>
              <a:rPr lang="da-DK" sz="2400"/>
              <a:t>Galton (fætter til Charles Darwin), </a:t>
            </a:r>
            <a:br>
              <a:rPr lang="da-DK" sz="2400"/>
            </a:br>
            <a:r>
              <a:rPr lang="da-DK" sz="2400"/>
              <a:t>opdagede at: </a:t>
            </a:r>
          </a:p>
          <a:p>
            <a:pPr lvl="1"/>
            <a:r>
              <a:rPr lang="da-DK" i="1"/>
              <a:t>medianen</a:t>
            </a:r>
            <a:r>
              <a:rPr lang="da-DK"/>
              <a:t> for observationerne (</a:t>
            </a:r>
            <a:r>
              <a:rPr lang="da-DK">
                <a:solidFill>
                  <a:schemeClr val="accent1">
                    <a:lumMod val="75000"/>
                  </a:schemeClr>
                </a:solidFill>
              </a:rPr>
              <a:t>1207</a:t>
            </a:r>
            <a:r>
              <a:rPr lang="da-DK"/>
              <a:t> pund) var mindre end 1% fra den korrekte værdi </a:t>
            </a:r>
          </a:p>
          <a:p>
            <a:pPr lvl="1"/>
            <a:r>
              <a:rPr lang="da-DK" i="1"/>
              <a:t>middelværdien</a:t>
            </a:r>
            <a:r>
              <a:rPr lang="da-DK"/>
              <a:t> (</a:t>
            </a:r>
            <a:r>
              <a:rPr lang="da-DK">
                <a:solidFill>
                  <a:schemeClr val="accent1">
                    <a:lumMod val="75000"/>
                  </a:schemeClr>
                </a:solidFill>
              </a:rPr>
              <a:t>1197</a:t>
            </a:r>
            <a:r>
              <a:rPr lang="da-DK"/>
              <a:t> pund) ramte næsten præcis rigtigt </a:t>
            </a:r>
          </a:p>
          <a:p>
            <a:r>
              <a:rPr lang="da-DK" sz="2400"/>
              <a:t>Morale: Ofte er vi klogere i flok end individuelt </a:t>
            </a:r>
          </a:p>
          <a:p>
            <a:r>
              <a:rPr lang="da-DK" sz="2400" b="1" err="1"/>
              <a:t>Wisdom of the Crowds</a:t>
            </a:r>
            <a:r>
              <a:rPr lang="da-DK" sz="2400"/>
              <a:t>: </a:t>
            </a:r>
            <a:br>
              <a:rPr lang="da-DK" sz="2400"/>
            </a:br>
            <a:r>
              <a:rPr lang="da-DK" sz="2400"/>
              <a:t>En forsamlings individuelle gæt kan modelleres </a:t>
            </a:r>
            <a:br>
              <a:rPr lang="da-DK" sz="2400"/>
            </a:br>
            <a:r>
              <a:rPr lang="da-DK" sz="2400"/>
              <a:t>som en sandsynlighedsfordeling, hvis </a:t>
            </a:r>
            <a:br>
              <a:rPr lang="da-DK" sz="2400"/>
            </a:br>
            <a:r>
              <a:rPr lang="da-DK" sz="2400"/>
              <a:t>middelværdi er tæt på den sande værdi for det, </a:t>
            </a:r>
            <a:br>
              <a:rPr lang="da-DK" sz="2400"/>
            </a:br>
            <a:r>
              <a:rPr lang="da-DK" sz="2400"/>
              <a:t>der skal gættes. </a:t>
            </a:r>
          </a:p>
        </p:txBody>
      </p:sp>
      <p:sp>
        <p:nvSpPr>
          <p:cNvPr id="4" name="Slide Number Placeholder 3"/>
          <p:cNvSpPr>
            <a:spLocks noGrp="1"/>
          </p:cNvSpPr>
          <p:nvPr>
            <p:ph type="sldNum" sz="quarter" idx="12"/>
          </p:nvPr>
        </p:nvSpPr>
        <p:spPr/>
        <p:txBody>
          <a:bodyPr/>
          <a:lstStyle/>
          <a:p>
            <a:fld id="{2CD97C06-EC96-4259-9516-82894ECCBF7D}" type="slidenum">
              <a:rPr lang="da-DK" smtClean="0"/>
              <a:t>23</a:t>
            </a:fld>
            <a:endParaRPr lang="da-DK"/>
          </a:p>
        </p:txBody>
      </p:sp>
      <p:pic>
        <p:nvPicPr>
          <p:cNvPr id="5" name="Picture 4" descr="Pedigree Alnwick Shorthorn bull “Sunstreak”, photographed by Sir Francis Galton"/>
          <p:cNvPicPr/>
          <p:nvPr/>
        </p:nvPicPr>
        <p:blipFill>
          <a:blip r:embed="rId3">
            <a:extLst>
              <a:ext uri="{28A0092B-C50C-407E-A947-70E740481C1C}">
                <a14:useLocalDpi xmlns:a14="http://schemas.microsoft.com/office/drawing/2010/main" val="0"/>
              </a:ext>
            </a:extLst>
          </a:blip>
          <a:srcRect l="12839" t="15804" b="5399"/>
          <a:stretch>
            <a:fillRect/>
          </a:stretch>
        </p:blipFill>
        <p:spPr bwMode="auto">
          <a:xfrm>
            <a:off x="5580112" y="1268760"/>
            <a:ext cx="3121609" cy="2109019"/>
          </a:xfrm>
          <a:prstGeom prst="rect">
            <a:avLst/>
          </a:prstGeom>
          <a:ln>
            <a:noFill/>
          </a:ln>
          <a:effectLst>
            <a:outerShdw blurRad="292100" dist="139700" dir="2700000" algn="tl" rotWithShape="0">
              <a:srgbClr val="333333">
                <a:alpha val="65000"/>
              </a:srgbClr>
            </a:outerShdw>
          </a:effectLst>
        </p:spPr>
      </p:pic>
      <p:pic>
        <p:nvPicPr>
          <p:cNvPr id="6" name="Picture 5" descr="imag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80115" y="4634166"/>
            <a:ext cx="2584373" cy="203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318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dur="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Interval-estimater</a:t>
            </a:r>
            <a:endParaRPr lang="da-DK"/>
          </a:p>
        </p:txBody>
      </p:sp>
      <mc:AlternateContent>
        <mc:Choice Requires="a14">
          <p:sp>
            <p:nvSpPr>
              <p:cNvPr id="3" name="Content Placeholder 2"/>
              <p:cNvSpPr>
                <a:spLocks noGrp="1"/>
              </p:cNvSpPr>
              <p:nvPr>
                <p:ph idx="1"/>
              </p:nvPr>
            </p:nvSpPr>
            <p:spPr/>
            <p:txBody>
              <a:bodyPr/>
              <a:lstStyle/>
              <a:p>
                <a:r>
                  <a:rPr lang="da-DK" smtClean="0"/>
                  <a:t>Vi er interesserede i at kunne angive et interval, hvor </a:t>
                </a:r>
                <a14:m>
                  <m:oMathPara>
                    <m:oMathParaPr>
                      <m:jc/>
                    </m:oMathParaPr>
                    <m:oMath>
                      <m:r>
                        <a:rPr lang="da-DK" i="1">
                          <a:latin typeface="Cambria Math"/>
                          <a:ea typeface="Cambria Math"/>
                        </a:rPr>
                        <m:t>𝜇</m:t>
                      </m:r>
                    </m:oMath>
                  </m:oMathPara>
                </a14:m>
                <a:r>
                  <a:rPr lang="da-DK" smtClean="0"/>
                  <a:t> ligger indenfor med en vis sandsynlighed</a:t>
                </a:r>
              </a:p>
              <a:p>
                <a:r>
                  <a:rPr lang="da-DK" smtClean="0"/>
                  <a:t>F.eks. ‘</a:t>
                </a:r>
                <a14:m>
                  <m:oMathPara>
                    <m:oMathParaPr>
                      <m:jc/>
                    </m:oMathParaPr>
                    <m:oMath>
                      <m:r>
                        <a:rPr lang="da-DK" i="1">
                          <a:latin typeface="Cambria Math"/>
                          <a:ea typeface="Cambria Math"/>
                        </a:rPr>
                        <m:t>𝜇</m:t>
                      </m:r>
                    </m:oMath>
                  </m:oMathPara>
                </a14:m>
                <a:r>
                  <a:rPr lang="da-DK" smtClean="0"/>
                  <a:t> ligger imellem </a:t>
                </a:r>
                <a14:m>
                  <m:oMathPara>
                    <m:oMathParaPr>
                      <m:jc/>
                    </m:oMathParaPr>
                    <m:oMath>
                      <m:r>
                        <a:rPr lang="da-DK" i="1" smtClean="0">
                          <a:latin typeface="Cambria Math" panose="02040503050406030204" pitchFamily="18" charset="0"/>
                        </a:rPr>
                        <m:t>120</m:t>
                      </m:r>
                    </m:oMath>
                  </m:oMathPara>
                </a14:m>
                <a:r>
                  <a:rPr lang="da-DK" smtClean="0"/>
                  <a:t> og </a:t>
                </a:r>
                <a14:m>
                  <m:oMathPara>
                    <m:oMathParaPr>
                      <m:jc/>
                    </m:oMathParaPr>
                    <m:oMath>
                      <m:r>
                        <a:rPr lang="da-DK" i="1" smtClean="0">
                          <a:latin typeface="Cambria Math" panose="02040503050406030204" pitchFamily="18" charset="0"/>
                        </a:rPr>
                        <m:t>140</m:t>
                      </m:r>
                    </m:oMath>
                  </m:oMathPara>
                </a14:m>
                <a:r>
                  <a:rPr lang="da-DK" smtClean="0"/>
                  <a:t> med </a:t>
                </a:r>
                <a14:m>
                  <m:oMathPara>
                    <m:oMathParaPr>
                      <m:jc/>
                    </m:oMathParaPr>
                    <m:oMath>
                      <m:r>
                        <a:rPr lang="da-DK" i="1" smtClean="0">
                          <a:latin typeface="Cambria Math" panose="02040503050406030204" pitchFamily="18" charset="0"/>
                        </a:rPr>
                        <m:t>95 %</m:t>
                      </m:r>
                    </m:oMath>
                  </m:oMathPara>
                </a14:m>
                <a:r>
                  <a:rPr lang="da-DK" smtClean="0"/>
                  <a:t> sikkerhed’</a:t>
                </a:r>
                <a:br>
                  <a:rPr lang="da-DK" smtClean="0"/>
                </a:br>
                <a:r>
                  <a:rPr lang="da-DK" smtClean="0"/>
                  <a:t>D.v.s.: </a:t>
                </a: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120&lt;</m:t>
                          </m:r>
                          <m:r>
                            <a:rPr lang="da-DK" b="0" i="1" smtClean="0">
                              <a:latin typeface="Cambria Math"/>
                              <a:ea typeface="Cambria Math"/>
                            </a:rPr>
                            <m:t>𝜇</m:t>
                          </m:r>
                          <m:r>
                            <a:rPr lang="da-DK" b="0" i="1" smtClean="0">
                              <a:latin typeface="Cambria Math"/>
                              <a:ea typeface="Cambria Math"/>
                            </a:rPr>
                            <m:t>&lt;140</m:t>
                          </m:r>
                        </m:e>
                      </m:d>
                      <m:r>
                        <a:rPr lang="da-DK" b="0" i="1" smtClean="0">
                          <a:latin typeface="Cambria Math"/>
                          <a:ea typeface="Cambria Math"/>
                        </a:rPr>
                        <m:t>=0.95</m:t>
                      </m:r>
                    </m:oMath>
                  </m:oMathPara>
                </a14:m>
                <a:endParaRPr lang="da-DK" smtClean="0"/>
              </a:p>
              <a:p>
                <a:r>
                  <a:rPr lang="da-DK" smtClean="0"/>
                  <a:t>Sådan et interval kaldes et </a:t>
                </a:r>
                <a:r>
                  <a:rPr lang="da-DK" smtClean="0">
                    <a:solidFill>
                      <a:schemeClr val="tx2"/>
                    </a:solidFill>
                  </a:rPr>
                  <a:t>interval-estimat</a:t>
                </a:r>
              </a:p>
              <a:p>
                <a:r>
                  <a:rPr lang="da-DK" smtClean="0">
                    <a:solidFill>
                      <a:schemeClr val="tx1"/>
                    </a:solidFill>
                  </a:rPr>
                  <a:t>I eksemplet kaldes intervallet mellem </a:t>
                </a:r>
                <a14:m>
                  <m:oMathPara>
                    <m:oMathParaPr>
                      <m:jc/>
                    </m:oMathParaPr>
                    <m:oMath>
                      <m:r>
                        <a:rPr lang="da-DK" i="1" smtClean="0">
                          <a:solidFill>
                            <a:schemeClr val="tx1"/>
                          </a:solidFill>
                          <a:latin typeface="Cambria Math" panose="02040503050406030204" pitchFamily="18" charset="0"/>
                        </a:rPr>
                        <m:t>120</m:t>
                      </m:r>
                    </m:oMath>
                  </m:oMathPara>
                </a14:m>
                <a:r>
                  <a:rPr lang="da-DK" smtClean="0">
                    <a:solidFill>
                      <a:schemeClr val="tx1"/>
                    </a:solidFill>
                  </a:rPr>
                  <a:t> og </a:t>
                </a:r>
                <a14:m>
                  <m:oMathPara>
                    <m:oMathParaPr>
                      <m:jc/>
                    </m:oMathParaPr>
                    <m:oMath>
                      <m:r>
                        <a:rPr lang="da-DK" i="1" smtClean="0">
                          <a:solidFill>
                            <a:schemeClr val="tx1"/>
                          </a:solidFill>
                          <a:latin typeface="Cambria Math" panose="02040503050406030204" pitchFamily="18" charset="0"/>
                        </a:rPr>
                        <m:t>140</m:t>
                      </m:r>
                    </m:oMath>
                  </m:oMathPara>
                </a14:m>
                <a:r>
                  <a:rPr lang="da-DK" smtClean="0">
                    <a:solidFill>
                      <a:schemeClr val="tx1"/>
                    </a:solidFill>
                  </a:rPr>
                  <a:t> for </a:t>
                </a:r>
                <a:br>
                  <a:rPr lang="da-DK" smtClean="0">
                    <a:solidFill>
                      <a:schemeClr val="tx1"/>
                    </a:solidFill>
                  </a:rPr>
                </a:br>
                <a14:m>
                  <m:oMathPara>
                    <m:oMathParaPr>
                      <m:jc/>
                    </m:oMathParaPr>
                    <m:oMath>
                      <m:r>
                        <a:rPr lang="da-DK" i="1" smtClean="0">
                          <a:solidFill>
                            <a:schemeClr val="tx2"/>
                          </a:solidFill>
                          <a:latin typeface="Cambria Math" panose="02040503050406030204" pitchFamily="18" charset="0"/>
                        </a:rPr>
                        <m:t>95 %</m:t>
                      </m:r>
                    </m:oMath>
                  </m:oMathPara>
                </a14:m>
                <a:r>
                  <a:rPr lang="da-DK" smtClean="0">
                    <a:solidFill>
                      <a:schemeClr val="tx2"/>
                    </a:solidFill>
                  </a:rPr>
                  <a:t> konfidensintervallet </a:t>
                </a:r>
                <a:r>
                  <a:rPr lang="da-DK" smtClean="0">
                    <a:solidFill>
                      <a:schemeClr val="tx1"/>
                    </a:solidFill>
                  </a:rPr>
                  <a:t>for </a:t>
                </a:r>
                <a14:m>
                  <m:oMathPara>
                    <m:oMathParaPr>
                      <m:jc/>
                    </m:oMathParaPr>
                    <m:oMath>
                      <m:r>
                        <a:rPr lang="da-DK" i="1">
                          <a:solidFill>
                            <a:schemeClr val="tx1"/>
                          </a:solidFill>
                          <a:latin typeface="Cambria Math"/>
                          <a:ea typeface="Cambria Math"/>
                        </a:rPr>
                        <m:t>𝜇</m:t>
                      </m:r>
                    </m:oMath>
                  </m:oMathPara>
                </a14:m>
                <a:r>
                  <a:rPr lang="da-DK" smtClean="0">
                    <a:solidFill>
                      <a:schemeClr val="tx1"/>
                    </a:solidFill>
                  </a:rPr>
                  <a:t> </a:t>
                </a:r>
                <a:br>
                  <a:rPr lang="da-DK" smtClean="0">
                    <a:solidFill>
                      <a:schemeClr val="tx1"/>
                    </a:solidFill>
                  </a:rPr>
                </a:br>
                <a:r>
                  <a:rPr lang="da-DK" smtClean="0">
                    <a:solidFill>
                      <a:schemeClr val="tx1"/>
                    </a:solidFill>
                  </a:rPr>
                  <a:t>(confidence ~ tillid)</a:t>
                </a:r>
              </a:p>
              <a:p>
                <a:r>
                  <a:rPr lang="da-DK" smtClean="0"/>
                  <a:t>Generelt kan vi vælge </a:t>
                </a:r>
                <a14:m>
                  <m:oMathPara>
                    <m:oMathParaPr>
                      <m:jc/>
                    </m:oMathParaPr>
                    <m:oMath>
                      <m:r>
                        <a:rPr lang="da-DK" i="1">
                          <a:latin typeface="Cambria Math"/>
                          <a:ea typeface="Cambria Math"/>
                        </a:rPr>
                        <m:t>𝛼</m:t>
                      </m:r>
                    </m:oMath>
                  </m:oMathPara>
                </a14:m>
                <a:r>
                  <a:rPr lang="da-DK" smtClean="0"/>
                  <a:t> mellem 0 og 1 og tale om </a:t>
                </a:r>
                <a:br>
                  <a:rPr lang="da-DK" smtClean="0"/>
                </a:br>
                <a14:m>
                  <m:oMathPara>
                    <m:oMathParaPr>
                      <m:jc/>
                    </m:oMathParaPr>
                    <m:oMath>
                      <m:d>
                        <m:dPr>
                          <m:begChr m:val="("/>
                          <m:sepChr m:val="|"/>
                          <m:endChr m:val=")"/>
                          <m:grow m:val="on"/>
                          <m:shp m:val="centered"/>
                          <m:ctrlPr>
                            <a:rPr lang="da-DK" i="1" smtClean="0">
                              <a:solidFill>
                                <a:schemeClr val="tx2"/>
                              </a:solidFill>
                              <a:latin typeface="Cambria Math" panose="02040503050406030204" pitchFamily="18" charset="0"/>
                            </a:rPr>
                          </m:ctrlPr>
                        </m:dPr>
                        <m:e>
                          <m:r>
                            <a:rPr lang="da-DK" i="1">
                              <a:solidFill>
                                <a:schemeClr val="tx2"/>
                              </a:solidFill>
                              <a:latin typeface="Cambria Math"/>
                            </a:rPr>
                            <m:t>1−</m:t>
                          </m:r>
                          <m:r>
                            <a:rPr lang="da-DK" i="1">
                              <a:solidFill>
                                <a:schemeClr val="tx2"/>
                              </a:solidFill>
                              <a:latin typeface="Cambria Math"/>
                              <a:ea typeface="Cambria Math"/>
                            </a:rPr>
                            <m:t>𝛼</m:t>
                          </m:r>
                        </m:e>
                      </m:d>
                      <m:r>
                        <a:rPr lang="da-DK" i="1">
                          <a:solidFill>
                            <a:schemeClr val="tx2"/>
                          </a:solidFill>
                          <a:latin typeface="Cambria Math"/>
                          <a:ea typeface="Cambria Math"/>
                        </a:rPr>
                        <m:t>∙100</m:t>
                      </m:r>
                      <m:r>
                        <a:rPr lang="en-US" b="0" i="1" smtClean="0">
                          <a:solidFill>
                            <a:schemeClr val="tx2"/>
                          </a:solidFill>
                          <a:latin typeface="Cambria Math" panose="02040503050406030204" pitchFamily="18" charset="0"/>
                          <a:ea typeface="Cambria Math"/>
                        </a:rPr>
                        <m:t> </m:t>
                      </m:r>
                      <m:r>
                        <a:rPr lang="da-DK" i="1">
                          <a:solidFill>
                            <a:schemeClr val="tx2"/>
                          </a:solidFill>
                          <a:latin typeface="Cambria Math"/>
                          <a:ea typeface="Cambria Math"/>
                        </a:rPr>
                        <m:t>%</m:t>
                      </m:r>
                    </m:oMath>
                  </m:oMathPara>
                </a14:m>
                <a:r>
                  <a:rPr lang="da-DK" smtClean="0">
                    <a:solidFill>
                      <a:schemeClr val="tx2"/>
                    </a:solidFill>
                  </a:rPr>
                  <a:t> konfidensintervallet</a:t>
                </a:r>
                <a:r>
                  <a:rPr lang="da-DK" smtClean="0">
                    <a:solidFill>
                      <a:schemeClr val="tx1"/>
                    </a:solidFill>
                  </a:rPr>
                  <a:t>. For </a:t>
                </a:r>
                <a14:m>
                  <m:oMathPara>
                    <m:oMathParaPr>
                      <m:jc/>
                    </m:oMathParaPr>
                    <m:oMath>
                      <m:r>
                        <a:rPr lang="da-DK" i="1">
                          <a:latin typeface="Cambria Math"/>
                          <a:ea typeface="Cambria Math"/>
                        </a:rPr>
                        <m:t>𝛼</m:t>
                      </m:r>
                      <m:r>
                        <a:rPr lang="da-DK" b="0" i="1" smtClean="0">
                          <a:latin typeface="Cambria Math"/>
                          <a:ea typeface="Cambria Math"/>
                        </a:rPr>
                        <m:t>=0.05</m:t>
                      </m:r>
                    </m:oMath>
                  </m:oMathPara>
                </a14:m>
                <a:r>
                  <a:rPr lang="da-DK" smtClean="0">
                    <a:solidFill>
                      <a:schemeClr val="tx1"/>
                    </a:solidFill>
                  </a:rPr>
                  <a:t> får vi </a:t>
                </a:r>
                <a14:m>
                  <m:oMathPara>
                    <m:oMathParaPr>
                      <m:jc/>
                    </m:oMathParaPr>
                    <m:oMath>
                      <m:r>
                        <a:rPr lang="da-DK" i="1" smtClean="0">
                          <a:solidFill>
                            <a:schemeClr val="tx1"/>
                          </a:solidFill>
                          <a:latin typeface="Cambria Math" panose="02040503050406030204" pitchFamily="18" charset="0"/>
                        </a:rPr>
                        <m:t>95 %</m:t>
                      </m:r>
                    </m:oMath>
                  </m:oMathPara>
                </a14:m>
                <a:r>
                  <a:rPr lang="da-DK" smtClean="0">
                    <a:solidFill>
                      <a:schemeClr val="tx1"/>
                    </a:solidFill>
                  </a:rPr>
                  <a:t> konfidensintervallet. </a:t>
                </a: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230</a:t>
            </a:fld>
            <a:endParaRPr lang="da-DK"/>
          </a:p>
        </p:txBody>
      </p:sp>
    </p:spTree>
    <p:extLst>
      <p:ext uri="{BB962C8B-B14F-4D97-AF65-F5344CB8AC3E}">
        <p14:creationId xmlns:p14="http://schemas.microsoft.com/office/powerpoint/2010/main" val="4017370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smtClean="0"/>
                  <a:t>Beregning </a:t>
                </a:r>
                <a:r>
                  <a:rPr lang="da-DK"/>
                  <a:t>af </a:t>
                </a:r>
                <a:r>
                  <a:rPr lang="da-DK" smtClean="0"/>
                  <a:t>konfidensinterval, kendt </a:t>
                </a:r>
                <a14:m>
                  <m:oMathPara>
                    <m:oMathParaPr>
                      <m:jc/>
                    </m:oMathParaPr>
                    <m:oMath>
                      <m:r>
                        <a:rPr lang="da-DK" i="1" smtClean="0">
                          <a:latin typeface="Cambria Math" panose="02040503050406030204" pitchFamily="18" charset="0"/>
                          <a:ea typeface="Cambria Math" panose="02040503050406030204" pitchFamily="18" charset="0"/>
                        </a:rPr>
                        <m:t>𝜎</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b="0" smtClean="0"/>
                  <a:t> 	   </a:t>
                </a:r>
                <a14:m>
                  <m:oMathPara>
                    <m:oMathParaPr>
                      <m:jc/>
                    </m:oMathParaPr>
                    <m:oMath>
                      <m:r>
                        <a:rPr lang="da-DK" b="0" i="1" smtClean="0">
                          <a:latin typeface="Cambria Math"/>
                        </a:rPr>
                        <m:t>1−</m:t>
                      </m:r>
                      <m:r>
                        <a:rPr lang="da-DK" b="0" i="1" smtClean="0">
                          <a:latin typeface="Cambria Math"/>
                          <a:ea typeface="Cambria Math"/>
                        </a:rPr>
                        <m:t>𝛼</m:t>
                      </m:r>
                      <m:r>
                        <a:rPr lang="da-DK" b="0" i="1" smtClean="0">
                          <a:latin typeface="Cambria Math"/>
                          <a:ea typeface="Cambria Math"/>
                        </a:rPr>
                        <m:t>=</m:t>
                      </m:r>
                      <m:r>
                        <a:rPr lang="da-DK" b="0" i="1" smtClean="0">
                          <a:latin typeface="Cambria Math"/>
                          <a:ea typeface="Cambria Math"/>
                        </a:rPr>
                        <m:t>𝑃</m:t>
                      </m:r>
                      <m:d>
                        <m:dPr>
                          <m:begChr m:val="("/>
                          <m:sepChr m:val="|"/>
                          <m:endChr m:val=")"/>
                          <m:grow m:val="on"/>
                          <m:shp m:val="centered"/>
                          <m:ctrlPr>
                            <a:rPr lang="da-DK" b="0" i="1" smtClean="0">
                              <a:latin typeface="Cambria Math" panose="02040503050406030204" pitchFamily="18" charset="0"/>
                              <a:ea typeface="Cambria Math"/>
                            </a:rPr>
                          </m:ctrlPr>
                        </m:dPr>
                        <m:e>
                          <m:r>
                            <a:rPr lang="da-DK" b="0" i="1" smtClean="0">
                              <a:latin typeface="Cambria Math"/>
                              <a:ea typeface="Cambria Math"/>
                            </a:rPr>
                            <m:t>−</m:t>
                          </m:r>
                          <m:sSub>
                            <m:sSubPr>
                              <m:ctrlPr>
                                <a:rPr lang="da-DK" b="0" i="1" smtClean="0">
                                  <a:latin typeface="Cambria Math" panose="02040503050406030204" pitchFamily="18" charset="0"/>
                                  <a:ea typeface="Cambria Math"/>
                                </a:rPr>
                              </m:ctrlPr>
                            </m:sSubPr>
                            <m:e>
                              <m:r>
                                <a:rPr lang="da-DK" b="0" i="1" smtClean="0">
                                  <a:latin typeface="Cambria Math"/>
                                  <a:ea typeface="Cambria Math"/>
                                </a:rPr>
                                <m:t>𝑧</m:t>
                              </m:r>
                            </m:e>
                            <m:sub>
                              <m:f>
                                <m:fPr>
                                  <m:type m:val="lin"/>
                                  <m:ctrlPr>
                                    <a:rPr lang="da-DK" b="0" i="1" smtClean="0">
                                      <a:latin typeface="Cambria Math" panose="02040503050406030204" pitchFamily="18" charset="0"/>
                                      <a:ea typeface="Cambria Math"/>
                                    </a:rPr>
                                  </m:ctrlPr>
                                </m:fPr>
                                <m:num>
                                  <m:r>
                                    <a:rPr lang="da-DK" b="0" i="1" smtClean="0">
                                      <a:latin typeface="Cambria Math"/>
                                      <a:ea typeface="Cambria Math"/>
                                    </a:rPr>
                                    <m:t>𝛼</m:t>
                                  </m:r>
                                </m:num>
                                <m:den>
                                  <m:r>
                                    <a:rPr lang="da-DK" b="0" i="1" smtClean="0">
                                      <a:latin typeface="Cambria Math"/>
                                      <a:ea typeface="Cambria Math"/>
                                    </a:rPr>
                                    <m:t>2</m:t>
                                  </m:r>
                                </m:den>
                              </m:f>
                            </m:sub>
                          </m:sSub>
                          <m:r>
                            <a:rPr lang="da-DK" b="0" i="1" smtClean="0">
                              <a:latin typeface="Cambria Math"/>
                              <a:ea typeface="Cambria Math"/>
                            </a:rPr>
                            <m:t>  ≤  </m:t>
                          </m:r>
                          <m:f>
                            <m:fPr>
                              <m:type m:val="bar"/>
                              <m:ctrlPr>
                                <a:rPr lang="da-DK" b="0" i="1" smtClean="0">
                                  <a:latin typeface="Cambria Math" panose="02040503050406030204" pitchFamily="18" charset="0"/>
                                  <a:ea typeface="Cambria Math"/>
                                </a:rPr>
                              </m:ctrlPr>
                            </m:fPr>
                            <m:num>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r>
                                <a:rPr lang="da-DK" b="0" i="1" smtClean="0">
                                  <a:latin typeface="Cambria Math"/>
                                  <a:ea typeface="Cambria Math"/>
                                </a:rPr>
                                <m:t>𝜇</m:t>
                              </m:r>
                            </m:num>
                            <m:den>
                              <m:f>
                                <m:fPr>
                                  <m:type m:val="lin"/>
                                  <m:ctrlPr>
                                    <a:rPr lang="da-DK" b="0" i="1" smtClean="0">
                                      <a:latin typeface="Cambria Math" panose="02040503050406030204" pitchFamily="18" charset="0"/>
                                      <a:ea typeface="Cambria Math"/>
                                    </a:rPr>
                                  </m:ctrlPr>
                                </m:fPr>
                                <m:num>
                                  <m:r>
                                    <a:rPr lang="da-DK" b="0" i="1" smtClean="0">
                                      <a:latin typeface="Cambria Math"/>
                                      <a:ea typeface="Cambria Math"/>
                                    </a:rPr>
                                    <m:t>𝜎</m:t>
                                  </m:r>
                                </m:num>
                                <m:den>
                                  <m:rad>
                                    <m:radPr>
                                      <m:degHide m:val="on"/>
                                      <m:ctrlPr>
                                        <a:rPr lang="da-DK" b="0" i="1" smtClean="0">
                                          <a:latin typeface="Cambria Math" panose="02040503050406030204" pitchFamily="18" charset="0"/>
                                          <a:ea typeface="Cambria Math"/>
                                        </a:rPr>
                                      </m:ctrlPr>
                                    </m:radPr>
                                    <m:deg/>
                                    <m:e>
                                      <m:r>
                                        <a:rPr lang="da-DK" b="0" i="1" smtClean="0">
                                          <a:latin typeface="Cambria Math"/>
                                          <a:ea typeface="Cambria Math"/>
                                        </a:rPr>
                                        <m:t>𝑛</m:t>
                                      </m:r>
                                    </m:e>
                                  </m:rad>
                                </m:den>
                              </m:f>
                            </m:den>
                          </m:f>
                          <m:r>
                            <a:rPr lang="da-DK" b="0" i="1" smtClean="0">
                              <a:latin typeface="Cambria Math"/>
                              <a:ea typeface="Cambria Math"/>
                            </a:rPr>
                            <m:t>  ≤  </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e>
                      </m:d>
                    </m:oMath>
                  </m:oMathPara>
                </a14:m>
                <a:r>
                  <a:rPr lang="da-DK" i="1" smtClean="0">
                    <a:latin typeface="Cambria Math"/>
                    <a:ea typeface="Cambria Math"/>
                  </a:rPr>
                  <a:t> </a:t>
                </a:r>
              </a:p>
              <a:p>
                <a:pPr marL="0" indent="0">
                  <a:buNone/>
                </a:pPr>
                <a:r>
                  <a:rPr lang="da-DK" b="0" smtClean="0"/>
                  <a:t> 		</a:t>
                </a:r>
                <a14:m>
                  <m:oMathPara>
                    <m:oMathParaPr>
                      <m:jc/>
                    </m:oMathParaPr>
                    <m:oMath>
                      <m:r>
                        <a:rPr lang="da-DK" b="0" i="1" smtClean="0">
                          <a:latin typeface="Cambria Math"/>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smtClean="0">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a:rPr lang="da-DK" b="0" i="1" smtClean="0">
                              <a:latin typeface="Cambria Math"/>
                              <a:ea typeface="Cambria Math"/>
                            </a:rPr>
                            <m:t>  </m:t>
                          </m:r>
                          <m:r>
                            <a:rPr lang="da-DK" i="1">
                              <a:latin typeface="Cambria Math"/>
                              <a:ea typeface="Cambria Math"/>
                            </a:rPr>
                            <m:t>≤</m:t>
                          </m:r>
                          <m:r>
                            <a:rPr lang="da-DK" b="0" i="1" smtClean="0">
                              <a:latin typeface="Cambria Math"/>
                              <a:ea typeface="Cambria Math"/>
                            </a:rPr>
                            <m:t>  </m:t>
                          </m:r>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i="1">
                              <a:latin typeface="Cambria Math"/>
                              <a:ea typeface="Cambria Math"/>
                            </a:rPr>
                            <m:t>−</m:t>
                          </m:r>
                          <m:r>
                            <a:rPr lang="da-DK" i="1">
                              <a:latin typeface="Cambria Math"/>
                              <a:ea typeface="Cambria Math"/>
                            </a:rPr>
                            <m:t>𝜇</m:t>
                          </m:r>
                          <m:r>
                            <a:rPr lang="da-DK" b="0" i="1" smtClean="0">
                              <a:latin typeface="Cambria Math"/>
                              <a:ea typeface="Cambria Math"/>
                            </a:rPr>
                            <m:t>  </m:t>
                          </m:r>
                          <m:r>
                            <a:rPr lang="da-DK" i="1">
                              <a:latin typeface="Cambria Math"/>
                              <a:ea typeface="Cambria Math"/>
                            </a:rPr>
                            <m:t>≤</m:t>
                          </m:r>
                          <m:r>
                            <a:rPr lang="da-DK" b="0" i="1" smtClean="0">
                              <a:latin typeface="Cambria Math"/>
                              <a:ea typeface="Cambria Math"/>
                            </a:rPr>
                            <m:t>  </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smtClean="0">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e>
                      </m:d>
                    </m:oMath>
                  </m:oMathPara>
                </a14:m>
                <a:r>
                  <a:rPr lang="da-DK" i="1" smtClean="0">
                    <a:latin typeface="Cambria Math"/>
                    <a:ea typeface="Cambria Math"/>
                  </a:rPr>
                  <a:t> </a:t>
                </a:r>
              </a:p>
              <a:p>
                <a:pPr marL="0" indent="0">
                  <a:buNone/>
                </a:pPr>
                <a:r>
                  <a:rPr lang="da-DK" smtClean="0"/>
                  <a:t> 		</a:t>
                </a:r>
                <a14:m>
                  <m:oMathPara>
                    <m:oMathParaPr>
                      <m:jc/>
                    </m:oMathParaPr>
                    <m:oMath>
                      <m:r>
                        <a:rPr lang="da-DK" i="1">
                          <a:latin typeface="Cambria Math"/>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r>
                            <a:rPr lang="da-DK" b="0" i="1" smtClean="0">
                              <a:latin typeface="Cambria Math"/>
                              <a:ea typeface="Cambria Math"/>
                            </a:rPr>
                            <m:t>−</m:t>
                          </m:r>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a:rPr lang="da-DK" b="0" i="1" smtClean="0">
                              <a:latin typeface="Cambria Math"/>
                              <a:ea typeface="Cambria Math"/>
                            </a:rPr>
                            <m:t>  </m:t>
                          </m:r>
                          <m:r>
                            <a:rPr lang="da-DK" i="1">
                              <a:latin typeface="Cambria Math"/>
                              <a:ea typeface="Cambria Math"/>
                            </a:rPr>
                            <m:t>≤</m:t>
                          </m:r>
                          <m:r>
                            <a:rPr lang="da-DK" b="0" i="1" smtClean="0">
                              <a:latin typeface="Cambria Math"/>
                              <a:ea typeface="Cambria Math"/>
                            </a:rPr>
                            <m:t>  </m:t>
                          </m:r>
                          <m:r>
                            <a:rPr lang="da-DK" i="1">
                              <a:latin typeface="Cambria Math"/>
                              <a:ea typeface="Cambria Math"/>
                            </a:rPr>
                            <m:t>−</m:t>
                          </m:r>
                          <m:r>
                            <a:rPr lang="da-DK" i="1">
                              <a:latin typeface="Cambria Math"/>
                              <a:ea typeface="Cambria Math"/>
                            </a:rPr>
                            <m:t>𝜇</m:t>
                          </m:r>
                          <m:r>
                            <a:rPr lang="da-DK" b="0" i="1" smtClean="0">
                              <a:latin typeface="Cambria Math"/>
                              <a:ea typeface="Cambria Math"/>
                            </a:rPr>
                            <m:t>  </m:t>
                          </m:r>
                          <m:r>
                            <a:rPr lang="da-DK" i="1">
                              <a:latin typeface="Cambria Math"/>
                              <a:ea typeface="Cambria Math"/>
                            </a:rPr>
                            <m:t>≤</m:t>
                          </m:r>
                          <m:r>
                            <a:rPr lang="da-DK" b="0" i="1" smtClean="0">
                              <a:latin typeface="Cambria Math"/>
                              <a:ea typeface="Cambria Math"/>
                            </a:rPr>
                            <m:t>  </m:t>
                          </m:r>
                          <m:sSub>
                            <m:sSubPr>
                              <m:ctrlPr>
                                <a:rPr lang="da-DK" i="1">
                                  <a:latin typeface="Cambria Math" panose="02040503050406030204" pitchFamily="18" charset="0"/>
                                  <a:ea typeface="Cambria Math"/>
                                </a:rPr>
                              </m:ctrlPr>
                            </m:sSubPr>
                            <m:e>
                              <m:r>
                                <a:rPr lang="da-DK" b="0" i="1" smtClean="0">
                                  <a:latin typeface="Cambria Math"/>
                                  <a:ea typeface="Cambria Math"/>
                                </a:rPr>
                                <m:t>−</m:t>
                              </m:r>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e>
                      </m:d>
                    </m:oMath>
                  </m:oMathPara>
                </a14:m>
                <a:r>
                  <a:rPr lang="da-DK" i="1" smtClean="0">
                    <a:latin typeface="Cambria Math"/>
                    <a:ea typeface="Cambria Math"/>
                  </a:rPr>
                  <a:t> </a:t>
                </a:r>
              </a:p>
              <a:p>
                <a:pPr marL="0" indent="0">
                  <a:buNone/>
                </a:pPr>
                <a:r>
                  <a:rPr lang="da-DK" smtClean="0"/>
                  <a:t> 		</a:t>
                </a:r>
                <a14:m>
                  <m:oMathPara>
                    <m:oMathParaPr>
                      <m:jc/>
                    </m:oMathParaPr>
                    <m:oMath>
                      <m:r>
                        <a:rPr lang="da-DK" i="1">
                          <a:latin typeface="Cambria Math"/>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a:rPr lang="da-DK" b="0" i="1" smtClean="0">
                              <a:latin typeface="Cambria Math"/>
                              <a:ea typeface="Cambria Math"/>
                            </a:rPr>
                            <m:t>  </m:t>
                          </m:r>
                          <m:r>
                            <a:rPr lang="da-DK" i="1" smtClean="0">
                              <a:latin typeface="Cambria Math"/>
                              <a:ea typeface="Cambria Math"/>
                            </a:rPr>
                            <m:t>≥</m:t>
                          </m:r>
                          <m:r>
                            <a:rPr lang="da-DK" b="0" i="1" smtClean="0">
                              <a:latin typeface="Cambria Math"/>
                              <a:ea typeface="Cambria Math"/>
                            </a:rPr>
                            <m:t>  </m:t>
                          </m:r>
                          <m:r>
                            <a:rPr lang="da-DK" i="1">
                              <a:latin typeface="Cambria Math"/>
                              <a:ea typeface="Cambria Math"/>
                            </a:rPr>
                            <m:t>𝜇</m:t>
                          </m:r>
                          <m:r>
                            <a:rPr lang="da-DK" b="0" i="1" smtClean="0">
                              <a:latin typeface="Cambria Math"/>
                              <a:ea typeface="Cambria Math"/>
                            </a:rPr>
                            <m:t>  </m:t>
                          </m:r>
                          <m:r>
                            <a:rPr lang="da-DK" i="1" smtClean="0">
                              <a:latin typeface="Cambria Math"/>
                              <a:ea typeface="Cambria Math"/>
                            </a:rPr>
                            <m:t>≥</m:t>
                          </m:r>
                          <m:r>
                            <a:rPr lang="da-DK" b="0" i="1" smtClean="0">
                              <a:latin typeface="Cambria Math"/>
                              <a:ea typeface="Cambria Math"/>
                            </a:rPr>
                            <m:t>  </m:t>
                          </m:r>
                          <m:sSub>
                            <m:sSubPr>
                              <m:ctrlPr>
                                <a:rPr lang="da-DK" i="1">
                                  <a:latin typeface="Cambria Math" panose="02040503050406030204" pitchFamily="18" charset="0"/>
                                  <a:ea typeface="Cambria Math"/>
                                </a:rPr>
                              </m:ctrlPr>
                            </m:sSubPr>
                            <m:e>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e>
                      </m:d>
                    </m:oMath>
                  </m:oMathPara>
                </a14:m>
                <a:r>
                  <a:rPr lang="da-DK" i="1" smtClean="0">
                    <a:latin typeface="Cambria Math"/>
                    <a:ea typeface="Cambria Math"/>
                  </a:rPr>
                  <a:t> </a:t>
                </a:r>
              </a:p>
              <a:p>
                <a:pPr marL="0" indent="0">
                  <a:buNone/>
                </a:pPr>
                <a:r>
                  <a:rPr lang="da-DK" smtClean="0"/>
                  <a:t> 		</a:t>
                </a:r>
                <a14:m>
                  <m:oMathPara>
                    <m:oMathParaPr>
                      <m:jc/>
                    </m:oMathParaPr>
                    <m:oMath>
                      <m:r>
                        <a:rPr lang="da-DK" i="1">
                          <a:latin typeface="Cambria Math"/>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a:rPr lang="da-DK" b="0" i="1" smtClean="0">
                              <a:latin typeface="Cambria Math"/>
                              <a:ea typeface="Cambria Math"/>
                            </a:rPr>
                            <m:t>  </m:t>
                          </m:r>
                          <m:r>
                            <a:rPr lang="da-DK" i="1" smtClean="0">
                              <a:latin typeface="Cambria Math"/>
                              <a:ea typeface="Cambria Math"/>
                            </a:rPr>
                            <m:t>≤</m:t>
                          </m:r>
                          <m:r>
                            <a:rPr lang="da-DK" b="0" i="1" smtClean="0">
                              <a:latin typeface="Cambria Math"/>
                              <a:ea typeface="Cambria Math"/>
                            </a:rPr>
                            <m:t>  </m:t>
                          </m:r>
                          <m:r>
                            <a:rPr lang="da-DK" i="1">
                              <a:latin typeface="Cambria Math"/>
                              <a:ea typeface="Cambria Math"/>
                            </a:rPr>
                            <m:t>𝜇</m:t>
                          </m:r>
                          <m:r>
                            <a:rPr lang="da-DK" b="0" i="1" smtClean="0">
                              <a:latin typeface="Cambria Math"/>
                              <a:ea typeface="Cambria Math"/>
                            </a:rPr>
                            <m:t>  </m:t>
                          </m:r>
                          <m:r>
                            <a:rPr lang="da-DK" i="1" smtClean="0">
                              <a:latin typeface="Cambria Math"/>
                              <a:ea typeface="Cambria Math"/>
                            </a:rPr>
                            <m:t>≤</m:t>
                          </m:r>
                          <m:r>
                            <a:rPr lang="da-DK" b="0" i="1" smtClean="0">
                              <a:latin typeface="Cambria Math"/>
                              <a:ea typeface="Cambria Math"/>
                            </a:rPr>
                            <m:t>  </m:t>
                          </m:r>
                          <m:sSub>
                            <m:sSubPr>
                              <m:ctrlPr>
                                <a:rPr lang="da-DK" i="1">
                                  <a:latin typeface="Cambria Math" panose="02040503050406030204" pitchFamily="18" charset="0"/>
                                  <a:ea typeface="Cambria Math"/>
                                </a:rPr>
                              </m:ctrlPr>
                            </m:sSubPr>
                            <m:e>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e>
                      </m:d>
                    </m:oMath>
                  </m:oMathPara>
                </a14:m>
                <a:r>
                  <a:rPr lang="da-DK" smtClean="0"/>
                  <a:t> </a:t>
                </a:r>
                <a:br>
                  <a:rPr lang="da-DK" smtClean="0"/>
                </a:br>
                <a:r>
                  <a:rPr lang="da-DK" sz="1050" smtClean="0"/>
                  <a:t> </a:t>
                </a:r>
                <a:endParaRPr lang="da-DK" smtClean="0"/>
              </a:p>
              <a:p>
                <a:r>
                  <a:rPr lang="da-DK" smtClean="0"/>
                  <a:t>Med andre ord: </a:t>
                </a:r>
                <a14:m>
                  <m:oMathPara>
                    <m:oMathParaPr>
                      <m:jc/>
                    </m:oMathParaPr>
                    <m:oMath>
                      <m:d>
                        <m:dPr>
                          <m:begChr m:val="("/>
                          <m:sepChr m:val="|"/>
                          <m:endChr m:val=")"/>
                          <m:grow m:val="on"/>
                          <m:shp m:val="centered"/>
                          <m:ctrlPr>
                            <a:rPr lang="da-DK" sz="2400" i="1">
                              <a:latin typeface="Cambria Math" panose="02040503050406030204" pitchFamily="18" charset="0"/>
                            </a:rPr>
                          </m:ctrlPr>
                        </m:dPr>
                        <m:e>
                          <m:r>
                            <a:rPr lang="da-DK" sz="2400" i="1">
                              <a:latin typeface="Cambria Math"/>
                            </a:rPr>
                            <m:t>1−</m:t>
                          </m:r>
                          <m:r>
                            <a:rPr lang="da-DK" sz="2400" i="1">
                              <a:latin typeface="Cambria Math"/>
                              <a:ea typeface="Cambria Math"/>
                            </a:rPr>
                            <m:t>𝛼</m:t>
                          </m:r>
                        </m:e>
                      </m:d>
                      <m:r>
                        <a:rPr lang="da-DK" sz="2400" i="1">
                          <a:latin typeface="Cambria Math"/>
                          <a:ea typeface="Cambria Math"/>
                        </a:rPr>
                        <m:t>∙100</m:t>
                      </m:r>
                      <m:r>
                        <a:rPr lang="en-US" sz="2400" b="0" i="1" smtClean="0">
                          <a:latin typeface="Cambria Math" panose="02040503050406030204" pitchFamily="18" charset="0"/>
                          <a:ea typeface="Cambria Math"/>
                        </a:rPr>
                        <m:t> </m:t>
                      </m:r>
                      <m:r>
                        <a:rPr lang="da-DK" sz="2400" i="1">
                          <a:latin typeface="Cambria Math"/>
                          <a:ea typeface="Cambria Math"/>
                        </a:rPr>
                        <m:t>%</m:t>
                      </m:r>
                    </m:oMath>
                  </m:oMathPara>
                </a14:m>
                <a:r>
                  <a:rPr lang="da-DK" smtClean="0"/>
                  <a:t> konfidensintervallet for </a:t>
                </a:r>
                <a14:m>
                  <m:oMathPara>
                    <m:oMathParaPr>
                      <m:jc/>
                    </m:oMathParaPr>
                    <m:oMath>
                      <m:r>
                        <a:rPr lang="da-DK" sz="2000" i="1" smtClean="0">
                          <a:latin typeface="Cambria Math"/>
                          <a:ea typeface="Cambria Math"/>
                        </a:rPr>
                        <m:t>𝜇</m:t>
                      </m:r>
                    </m:oMath>
                  </m:oMathPara>
                </a14:m>
                <a:r>
                  <a:rPr lang="da-DK" smtClean="0"/>
                  <a:t> er </a:t>
                </a:r>
                <a:br>
                  <a:rPr lang="da-DK" smtClean="0"/>
                </a:br>
                <a:r>
                  <a:rPr lang="da-DK" sz="1050" smtClean="0"/>
                  <a:t> </a:t>
                </a:r>
                <a:br>
                  <a:rPr lang="da-DK" smtClean="0"/>
                </a:br>
                <a14:m>
                  <m:oMathPara>
                    <m:oMathParaPr>
                      <m:jc/>
                    </m:oMathParaPr>
                    <m:oMath>
                      <m:sSub>
                        <m:sSubPr>
                          <m:ctrlPr>
                            <a:rPr lang="da-DK" i="1">
                              <a:latin typeface="Cambria Math" panose="02040503050406030204" pitchFamily="18" charset="0"/>
                              <a:ea typeface="Cambria Math"/>
                            </a:rPr>
                          </m:ctrlPr>
                        </m:sSubPr>
                        <m:e>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i="1" smtClean="0">
                              <a:latin typeface="Cambria Math"/>
                              <a:ea typeface="Cambria Math"/>
                            </a:rPr>
                            <m:t>±</m:t>
                          </m:r>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endParaRPr lang="da-DK" smtClean="0"/>
              </a:p>
              <a:p>
                <a:r>
                  <a:rPr lang="da-DK" smtClean="0"/>
                  <a:t>Bemærk: </a:t>
                </a:r>
                <a14:m>
                  <m:oMathPara>
                    <m:oMathParaPr>
                      <m:jc/>
                    </m:oMathParaPr>
                    <m:oMath>
                      <m:d>
                        <m:dPr>
                          <m:begChr m:val="("/>
                          <m:sepChr m:val="|"/>
                          <m:endChr m:val=")"/>
                          <m:grow m:val="on"/>
                          <m:shp m:val="centered"/>
                          <m:ctrlPr>
                            <a:rPr lang="da-DK" sz="2400" i="1">
                              <a:latin typeface="Cambria Math" panose="02040503050406030204" pitchFamily="18" charset="0"/>
                            </a:rPr>
                          </m:ctrlPr>
                        </m:dPr>
                        <m:e>
                          <m:r>
                            <a:rPr lang="da-DK" sz="2400" i="1">
                              <a:latin typeface="Cambria Math"/>
                            </a:rPr>
                            <m:t>1−</m:t>
                          </m:r>
                          <m:r>
                            <a:rPr lang="da-DK" sz="2400" i="1">
                              <a:latin typeface="Cambria Math"/>
                              <a:ea typeface="Cambria Math"/>
                            </a:rPr>
                            <m:t>𝛼</m:t>
                          </m:r>
                        </m:e>
                      </m:d>
                      <m:r>
                        <a:rPr lang="da-DK" sz="2400" i="1">
                          <a:latin typeface="Cambria Math"/>
                          <a:ea typeface="Cambria Math"/>
                        </a:rPr>
                        <m:t>∙100</m:t>
                      </m:r>
                      <m:r>
                        <a:rPr lang="en-US" sz="2400" b="0" i="1" smtClean="0">
                          <a:latin typeface="Cambria Math" panose="02040503050406030204" pitchFamily="18" charset="0"/>
                          <a:ea typeface="Cambria Math"/>
                        </a:rPr>
                        <m:t> </m:t>
                      </m:r>
                      <m:r>
                        <a:rPr lang="da-DK" sz="2400" i="1">
                          <a:latin typeface="Cambria Math"/>
                          <a:ea typeface="Cambria Math"/>
                        </a:rPr>
                        <m:t>%</m:t>
                      </m:r>
                    </m:oMath>
                  </m:oMathPara>
                </a14:m>
                <a:r>
                  <a:rPr lang="da-DK"/>
                  <a:t> </a:t>
                </a:r>
                <a:r>
                  <a:rPr lang="da-DK" smtClean="0"/>
                  <a:t>konfidensintervallet </a:t>
                </a:r>
                <a:r>
                  <a:rPr lang="da-DK"/>
                  <a:t>for </a:t>
                </a:r>
                <a14:m>
                  <m:oMathPara>
                    <m:oMathParaPr>
                      <m:jc/>
                    </m:oMathParaPr>
                    <m:oMath>
                      <m:r>
                        <a:rPr lang="da-DK" sz="2000" i="1">
                          <a:latin typeface="Cambria Math"/>
                          <a:ea typeface="Cambria Math"/>
                        </a:rPr>
                        <m:t>𝜇</m:t>
                      </m:r>
                    </m:oMath>
                  </m:oMathPara>
                </a14:m>
                <a:r>
                  <a:rPr lang="da-DK"/>
                  <a:t> </a:t>
                </a:r>
                <a:r>
                  <a:rPr lang="da-DK" smtClean="0"/>
                  <a:t>er </a:t>
                </a:r>
                <a:br>
                  <a:rPr lang="da-DK" smtClean="0"/>
                </a:br>
                <a14:m>
                  <m:oMathPara>
                    <m:oMathParaPr>
                      <m:jc/>
                    </m:oMathParaPr>
                    <m:oMath>
                      <m:acc>
                        <m:accPr>
                          <m:chr m:val="̅"/>
                          <m:ctrlPr>
                            <a:rPr lang="da-DK" i="1">
                              <a:latin typeface="Cambria Math" panose="02040503050406030204" pitchFamily="18" charset="0"/>
                              <a:ea typeface="Cambria Math"/>
                            </a:rPr>
                          </m:ctrlPr>
                        </m:accPr>
                        <m:e>
                          <m:r>
                            <a:rPr lang="en-US" i="1">
                              <a:latin typeface="Cambria Math" panose="02040503050406030204" pitchFamily="18" charset="0"/>
                              <a:ea typeface="Cambria Math"/>
                            </a:rPr>
                            <m:t>𝑥</m:t>
                          </m:r>
                        </m:e>
                      </m:acc>
                      <m:r>
                        <a:rPr lang="da-DK" i="1" smtClean="0">
                          <a:latin typeface="Cambria Math"/>
                          <a:ea typeface="Cambria Math"/>
                        </a:rPr>
                        <m:t>±</m:t>
                      </m:r>
                      <m:r>
                        <a:rPr lang="en-US" b="0" i="1" smtClean="0">
                          <a:latin typeface="Cambria Math" panose="02040503050406030204" pitchFamily="18" charset="0"/>
                          <a:ea typeface="Cambria Math" panose="02040503050406030204" pitchFamily="18" charset="0"/>
                        </a:rPr>
                        <m:t>𝐸</m:t>
                      </m:r>
                    </m:oMath>
                  </m:oMathPara>
                </a14:m>
                <a:br>
                  <a:rPr lang="en-US" smtClean="0"/>
                </a:br>
                <a:r>
                  <a:rPr lang="en-US" smtClean="0"/>
                  <a:t>hvor </a:t>
                </a:r>
                <a14:m>
                  <m:oMathPara>
                    <m:oMathParaPr>
                      <m:jc/>
                    </m:oMathParaPr>
                    <m:oMath>
                      <m:r>
                        <a:rPr lang="en-US" i="1" smtClean="0">
                          <a:latin typeface="Cambria Math" panose="02040503050406030204" pitchFamily="18" charset="0"/>
                        </a:rPr>
                        <m:t>𝐸</m:t>
                      </m:r>
                    </m:oMath>
                  </m:oMathPara>
                </a14:m>
                <a:r>
                  <a:rPr lang="en-US" smtClean="0"/>
                  <a:t> er den maksimale estimeringsfejl.</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4"/>
                <a:stretch>
                  <a:fillRect l="-868" b="-238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231</a:t>
            </a:fld>
            <a:endParaRPr lang="da-DK"/>
          </a:p>
        </p:txBody>
      </p:sp>
    </p:spTree>
    <p:extLst>
      <p:ext uri="{BB962C8B-B14F-4D97-AF65-F5344CB8AC3E}">
        <p14:creationId xmlns:p14="http://schemas.microsoft.com/office/powerpoint/2010/main" val="41559691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Beregning af stikprøvestørrelse</a:t>
            </a:r>
            <a:endParaRPr lang="da-DK"/>
          </a:p>
        </p:txBody>
      </p:sp>
      <mc:AlternateContent>
        <mc:Choice Requires="a14">
          <p:sp>
            <p:nvSpPr>
              <p:cNvPr id="3" name="Content Placeholder 2"/>
              <p:cNvSpPr>
                <a:spLocks noGrp="1"/>
              </p:cNvSpPr>
              <p:nvPr>
                <p:ph idx="1"/>
              </p:nvPr>
            </p:nvSpPr>
            <p:spPr>
              <a:xfrm>
                <a:off x="467544" y="1052736"/>
                <a:ext cx="8424936" cy="5688632"/>
              </a:xfrm>
            </p:spPr>
            <p:txBody>
              <a:bodyPr/>
              <a:lstStyle/>
              <a:p>
                <a14:m>
                  <m:oMathPara>
                    <m:oMathParaPr>
                      <m:jc/>
                    </m:oMathParaPr>
                    <m:oMath>
                      <m:d>
                        <m:dPr>
                          <m:begChr m:val="("/>
                          <m:sepChr m:val="|"/>
                          <m:endChr m:val=")"/>
                          <m:grow m:val="on"/>
                          <m:shp m:val="centered"/>
                          <m:ctrlPr>
                            <a:rPr lang="da-DK" sz="2000" i="1" smtClean="0">
                              <a:latin typeface="Cambria Math" panose="02040503050406030204" pitchFamily="18" charset="0"/>
                            </a:rPr>
                          </m:ctrlPr>
                        </m:dPr>
                        <m:e>
                          <m:r>
                            <a:rPr lang="da-DK" sz="2000" i="1">
                              <a:latin typeface="Cambria Math"/>
                            </a:rPr>
                            <m:t>1−</m:t>
                          </m:r>
                          <m:r>
                            <a:rPr lang="da-DK" sz="2000" i="1">
                              <a:latin typeface="Cambria Math"/>
                              <a:ea typeface="Cambria Math"/>
                            </a:rPr>
                            <m:t>𝛼</m:t>
                          </m:r>
                        </m:e>
                      </m:d>
                      <m:r>
                        <a:rPr lang="da-DK" sz="2000" i="1">
                          <a:latin typeface="Cambria Math"/>
                          <a:ea typeface="Cambria Math"/>
                        </a:rPr>
                        <m:t>∙100</m:t>
                      </m:r>
                      <m:r>
                        <a:rPr lang="en-US" sz="2000" b="0" i="1" smtClean="0">
                          <a:latin typeface="Cambria Math" panose="02040503050406030204" pitchFamily="18" charset="0"/>
                          <a:ea typeface="Cambria Math"/>
                        </a:rPr>
                        <m:t> </m:t>
                      </m:r>
                      <m:r>
                        <a:rPr lang="da-DK" sz="2000" i="1">
                          <a:latin typeface="Cambria Math"/>
                          <a:ea typeface="Cambria Math"/>
                        </a:rPr>
                        <m:t>%</m:t>
                      </m:r>
                    </m:oMath>
                  </m:oMathPara>
                </a14:m>
                <a:r>
                  <a:rPr lang="da-DK" sz="2000"/>
                  <a:t> </a:t>
                </a:r>
                <a:r>
                  <a:rPr lang="da-DK" sz="2000" smtClean="0"/>
                  <a:t>konfidensinterval:</a:t>
                </a:r>
                <a:br>
                  <a:rPr lang="da-DK" sz="2000"/>
                </a:br>
                <a:r>
                  <a:rPr lang="da-DK" sz="2000"/>
                  <a:t>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𝜎</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r>
                        <m:rPr>
                          <m:sty m:val="p"/>
                        </m:rPr>
                        <a:rPr lang="en-US" sz="2000" b="0" i="0" smtClean="0">
                          <a:latin typeface="Cambria Math" panose="02040503050406030204" pitchFamily="18" charset="0"/>
                          <a:ea typeface="Cambria Math"/>
                        </a:rPr>
                        <m:t>  =</m:t>
                      </m:r>
                      <m:r>
                        <a:rPr lang="en-US" sz="2000" b="0" i="1" smtClean="0">
                          <a:latin typeface="Cambria Math" panose="02040503050406030204" pitchFamily="18" charset="0"/>
                          <a:ea typeface="Cambria Math"/>
                        </a:rPr>
                        <m:t>  </m:t>
                      </m:r>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da-DK" sz="2000" i="1">
                          <a:latin typeface="Cambria Math"/>
                          <a:ea typeface="Cambria Math"/>
                        </a:rPr>
                        <m:t>±</m:t>
                      </m:r>
                      <m:r>
                        <a:rPr lang="en-US" sz="2000" b="0" i="1" smtClean="0">
                          <a:latin typeface="Cambria Math" panose="02040503050406030204" pitchFamily="18" charset="0"/>
                          <a:ea typeface="Cambria Math"/>
                        </a:rPr>
                        <m:t>𝐸</m:t>
                      </m:r>
                    </m:oMath>
                  </m:oMathPara>
                </a14:m>
                <a:endParaRPr lang="da-DK" sz="2000" smtClean="0"/>
              </a:p>
              <a:p>
                <a:r>
                  <a:rPr lang="da-DK" sz="2000" smtClean="0"/>
                  <a:t>Vi kan reducere </a:t>
                </a:r>
                <a14:m>
                  <m:oMathPara>
                    <m:oMathParaPr>
                      <m:jc/>
                    </m:oMathParaPr>
                    <m:oMath>
                      <m:r>
                        <a:rPr lang="da-DK" sz="2000" i="1" smtClean="0">
                          <a:latin typeface="Cambria Math" panose="02040503050406030204" pitchFamily="18" charset="0"/>
                        </a:rPr>
                        <m:t>𝐸</m:t>
                      </m:r>
                    </m:oMath>
                  </m:oMathPara>
                </a14:m>
                <a:r>
                  <a:rPr lang="da-DK" sz="2000" smtClean="0"/>
                  <a:t> og gøre konfidensintervallet smallere ved at øge stikprøvestørrelsen </a:t>
                </a:r>
                <a14:m>
                  <m:oMathPara>
                    <m:oMathParaPr>
                      <m:jc/>
                    </m:oMathParaPr>
                    <m:oMath>
                      <m:r>
                        <a:rPr lang="da-DK" sz="2000" b="0" i="1" smtClean="0">
                          <a:latin typeface="Cambria Math"/>
                        </a:rPr>
                        <m:t>𝑛</m:t>
                      </m:r>
                    </m:oMath>
                  </m:oMathPara>
                </a14:m>
                <a:endParaRPr lang="da-DK" sz="2000" smtClean="0"/>
              </a:p>
              <a:p>
                <a:r>
                  <a:rPr lang="da-DK" sz="2000" smtClean="0"/>
                  <a:t>For at reducere </a:t>
                </a:r>
                <a14:m>
                  <m:oMathPara>
                    <m:oMathParaPr>
                      <m:jc/>
                    </m:oMathParaPr>
                    <m:oMath>
                      <m:r>
                        <a:rPr lang="da-DK" sz="2000" i="1" smtClean="0">
                          <a:latin typeface="Cambria Math" panose="02040503050406030204" pitchFamily="18" charset="0"/>
                        </a:rPr>
                        <m:t>𝐸</m:t>
                      </m:r>
                    </m:oMath>
                  </m:oMathPara>
                </a14:m>
                <a:r>
                  <a:rPr lang="da-DK" sz="2000" smtClean="0"/>
                  <a:t> med en faktor </a:t>
                </a:r>
                <a14:m>
                  <m:oMathPara>
                    <m:oMathParaPr>
                      <m:jc/>
                    </m:oMathParaPr>
                    <m:oMath>
                      <m:r>
                        <a:rPr lang="da-DK" sz="2000" i="1" smtClean="0">
                          <a:latin typeface="Cambria Math" panose="02040503050406030204" pitchFamily="18" charset="0"/>
                        </a:rPr>
                        <m:t>10</m:t>
                      </m:r>
                    </m:oMath>
                  </m:oMathPara>
                </a14:m>
                <a:r>
                  <a:rPr lang="da-DK" sz="2000" smtClean="0"/>
                  <a:t> skal vil øge </a:t>
                </a:r>
                <a14:m>
                  <m:oMathPara>
                    <m:oMathParaPr>
                      <m:jc/>
                    </m:oMathParaPr>
                    <m:oMath>
                      <m:r>
                        <a:rPr lang="da-DK" sz="2000" i="1" smtClean="0">
                          <a:latin typeface="Cambria Math" panose="02040503050406030204" pitchFamily="18" charset="0"/>
                        </a:rPr>
                        <m:t>𝑛</m:t>
                      </m:r>
                    </m:oMath>
                  </m:oMathPara>
                </a14:m>
                <a:r>
                  <a:rPr lang="da-DK" sz="2000" smtClean="0"/>
                  <a:t> med en faktor </a:t>
                </a:r>
                <a14:m>
                  <m:oMathPara>
                    <m:oMathParaPr>
                      <m:jc/>
                    </m:oMathParaPr>
                    <m:oMath>
                      <m:r>
                        <a:rPr lang="da-DK" sz="2000" i="1" smtClean="0">
                          <a:latin typeface="Cambria Math" panose="02040503050406030204" pitchFamily="18" charset="0"/>
                        </a:rPr>
                        <m:t>100</m:t>
                      </m:r>
                    </m:oMath>
                  </m:oMathPara>
                </a14:m>
                <a:r>
                  <a:rPr lang="da-DK" sz="2000" smtClean="0"/>
                  <a:t> </a:t>
                </a:r>
                <a:br>
                  <a:rPr lang="da-DK" sz="2000" smtClean="0"/>
                </a:br>
                <a:r>
                  <a:rPr lang="da-DK" sz="2000" smtClean="0"/>
                  <a:t>(pga. kvadratroden)</a:t>
                </a:r>
                <a:endParaRPr lang="da-DK" sz="2000" smtClean="0"/>
              </a:p>
              <a:p>
                <a:r>
                  <a:rPr lang="da-DK" sz="2000" smtClean="0"/>
                  <a:t>Vi kan beregne hvor stor </a:t>
                </a:r>
                <a14:m>
                  <m:oMathPara>
                    <m:oMathParaPr>
                      <m:jc/>
                    </m:oMathParaPr>
                    <m:oMath>
                      <m:r>
                        <a:rPr lang="da-DK" sz="2000" i="1">
                          <a:latin typeface="Cambria Math"/>
                        </a:rPr>
                        <m:t>𝑛</m:t>
                      </m:r>
                      <m:r>
                        <a:rPr lang="da-DK" sz="2000" i="1">
                          <a:latin typeface="Cambria Math"/>
                        </a:rPr>
                        <m:t> </m:t>
                      </m:r>
                    </m:oMath>
                  </m:oMathPara>
                </a14:m>
                <a:r>
                  <a:rPr lang="da-DK" sz="2000" smtClean="0"/>
                  <a:t>skal være for at få en bestemt værdi af </a:t>
                </a:r>
                <a14:m>
                  <m:oMathPara>
                    <m:oMathParaPr>
                      <m:jc/>
                    </m:oMathParaPr>
                    <m:oMath>
                      <m:r>
                        <a:rPr lang="da-DK" sz="2000" i="1" smtClean="0">
                          <a:latin typeface="Cambria Math" panose="02040503050406030204" pitchFamily="18" charset="0"/>
                        </a:rPr>
                        <m:t>𝐸</m:t>
                      </m:r>
                    </m:oMath>
                  </m:oMathPara>
                </a14:m>
                <a:endParaRPr lang="da-DK" sz="2000" smtClean="0"/>
              </a:p>
              <a:p>
                <a:r>
                  <a:rPr lang="da-DK" sz="2000" smtClean="0"/>
                  <a:t>Hvad skal stikprøvestørrelsen være, for at </a:t>
                </a:r>
                <a14:m>
                  <m:oMathPara>
                    <m:oMathParaPr>
                      <m:jc/>
                    </m:oMathParaPr>
                    <m:oMath>
                      <m:r>
                        <a:rPr lang="da-DK" sz="2000" i="1" smtClean="0">
                          <a:latin typeface="Cambria Math" panose="02040503050406030204" pitchFamily="18" charset="0"/>
                        </a:rPr>
                        <m:t>95</m:t>
                      </m:r>
                    </m:oMath>
                  </m:oMathPara>
                </a14:m>
                <a:r>
                  <a:rPr lang="da-DK" sz="2000" smtClean="0"/>
                  <a:t> % konfidensintervallet er  </a:t>
                </a:r>
                <a:br>
                  <a:rPr lang="da-DK" sz="2000" smtClean="0"/>
                </a:b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r>
                        <a:rPr lang="da-DK" sz="2000" i="1">
                          <a:latin typeface="Cambria Math"/>
                          <a:ea typeface="Cambria Math"/>
                        </a:rPr>
                        <m:t>±</m:t>
                      </m:r>
                      <m:r>
                        <a:rPr lang="da-DK" sz="2000" b="0" i="1" smtClean="0">
                          <a:latin typeface="Cambria Math"/>
                          <a:ea typeface="Cambria Math"/>
                        </a:rPr>
                        <m:t>𝐵</m:t>
                      </m:r>
                    </m:oMath>
                  </m:oMathPara>
                </a14:m>
                <a:r>
                  <a:rPr lang="da-DK" sz="2000" smtClean="0"/>
                  <a:t> for en vilkårligt valgt værdi af </a:t>
                </a:r>
                <a14:m>
                  <m:oMathPara>
                    <m:oMathParaPr>
                      <m:jc/>
                    </m:oMathParaPr>
                    <m:oMath>
                      <m:r>
                        <a:rPr lang="da-DK" sz="2000" i="1" smtClean="0">
                          <a:latin typeface="Cambria Math" panose="02040503050406030204" pitchFamily="18" charset="0"/>
                        </a:rPr>
                        <m:t>𝐵</m:t>
                      </m:r>
                    </m:oMath>
                  </m:oMathPara>
                </a14:m>
                <a:r>
                  <a:rPr lang="da-DK" sz="2000" smtClean="0"/>
                  <a:t> ? </a:t>
                </a:r>
                <a:endParaRPr lang="da-DK" sz="2000" smtClean="0"/>
              </a:p>
              <a:p>
                <a:pPr marL="0" indent="0">
                  <a:buNone/>
                </a:pP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𝜎</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r>
                        <a:rPr lang="da-DK" sz="2000" b="0" i="1" smtClean="0">
                          <a:latin typeface="Cambria Math"/>
                          <a:ea typeface="Cambria Math"/>
                        </a:rPr>
                        <m:t>  </m:t>
                      </m:r>
                      <m:r>
                        <a:rPr lang="da-DK" sz="2000" i="1" smtClean="0">
                          <a:latin typeface="Cambria Math"/>
                          <a:ea typeface="Cambria Math"/>
                        </a:rPr>
                        <m:t>≤</m:t>
                      </m:r>
                      <m:r>
                        <a:rPr lang="da-DK" sz="2000" b="0" i="1" smtClean="0">
                          <a:latin typeface="Cambria Math"/>
                          <a:ea typeface="Cambria Math"/>
                        </a:rPr>
                        <m:t>  </m:t>
                      </m:r>
                      <m:r>
                        <a:rPr lang="da-DK" sz="2000" b="0" i="1" smtClean="0">
                          <a:latin typeface="Cambria Math"/>
                          <a:ea typeface="Cambria Math"/>
                        </a:rPr>
                        <m:t>𝐵</m:t>
                      </m:r>
                      <m:r>
                        <a:rPr lang="da-DK" sz="2000" b="0" i="1" smtClean="0">
                          <a:latin typeface="Cambria Math"/>
                          <a:ea typeface="Cambria Math"/>
                        </a:rPr>
                        <m:t>  </m:t>
                      </m:r>
                      <m:groupChr>
                        <m:groupChrPr>
                          <m:chr m:val="⇒"/>
                          <m:pos m:val="bot"/>
                          <m:vertJc m:val="bot"/>
                          <m:ctrlPr>
                            <a:rPr lang="da-DK" sz="2000" b="0" i="1" smtClean="0">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oMath>
                  </m:oMathPara>
                </a14:m>
                <a:endParaRPr lang="da-DK" sz="2000" smtClean="0"/>
              </a:p>
              <a:p>
                <a:pPr marL="0" indent="0">
                  <a:buNone/>
                </a:pP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r>
                        <a:rPr lang="da-DK" sz="2000" i="1">
                          <a:latin typeface="Cambria Math"/>
                          <a:ea typeface="Cambria Math"/>
                        </a:rPr>
                        <m:t>∙</m:t>
                      </m:r>
                      <m:r>
                        <a:rPr lang="da-DK" sz="2000" i="1">
                          <a:latin typeface="Cambria Math"/>
                          <a:ea typeface="Cambria Math"/>
                        </a:rPr>
                        <m:t>𝜎</m:t>
                      </m:r>
                      <m:r>
                        <a:rPr lang="da-DK" sz="2000" b="0" i="1" smtClean="0">
                          <a:latin typeface="Cambria Math"/>
                          <a:ea typeface="Cambria Math"/>
                        </a:rPr>
                        <m:t>  </m:t>
                      </m:r>
                      <m:r>
                        <a:rPr lang="da-DK" sz="2000" i="1" smtClean="0">
                          <a:latin typeface="Cambria Math"/>
                          <a:ea typeface="Cambria Math"/>
                        </a:rPr>
                        <m:t>≤</m:t>
                      </m:r>
                      <m:r>
                        <a:rPr lang="da-DK" sz="2000" b="0" i="1" smtClean="0">
                          <a:latin typeface="Cambria Math"/>
                          <a:ea typeface="Cambria Math"/>
                        </a:rPr>
                        <m:t>  </m:t>
                      </m:r>
                      <m:r>
                        <a:rPr lang="da-DK" sz="2000" b="0" i="1" smtClean="0">
                          <a:latin typeface="Cambria Math"/>
                          <a:ea typeface="Cambria Math"/>
                        </a:rPr>
                        <m:t>𝐵</m:t>
                      </m:r>
                      <m:r>
                        <a:rPr lang="da-DK" sz="2000" b="0" i="1" smtClean="0">
                          <a:latin typeface="Cambria Math"/>
                          <a:ea typeface="Cambria Math"/>
                        </a:rPr>
                        <m:t>∙</m:t>
                      </m:r>
                      <m:rad>
                        <m:radPr>
                          <m:degHide m:val="on"/>
                          <m:ctrlPr>
                            <a:rPr lang="da-DK" sz="2000" b="0" i="1" smtClean="0">
                              <a:latin typeface="Cambria Math" panose="02040503050406030204" pitchFamily="18" charset="0"/>
                              <a:ea typeface="Cambria Math"/>
                            </a:rPr>
                          </m:ctrlPr>
                        </m:radPr>
                        <m:deg/>
                        <m:e>
                          <m:r>
                            <a:rPr lang="da-DK" sz="2000" b="0" i="1" smtClean="0">
                              <a:latin typeface="Cambria Math"/>
                              <a:ea typeface="Cambria Math"/>
                            </a:rPr>
                            <m:t>𝑛</m:t>
                          </m:r>
                        </m:e>
                      </m:rad>
                      <m:r>
                        <a:rPr lang="da-DK" sz="2000" b="0" i="1" smtClean="0">
                          <a:latin typeface="Cambria Math"/>
                          <a:ea typeface="Cambria Math"/>
                        </a:rPr>
                        <m:t>  </m:t>
                      </m:r>
                      <m:groupChr>
                        <m:groupChrPr>
                          <m:chr m:val="⇒"/>
                          <m:pos m:val="bot"/>
                          <m:vertJc m:val="bot"/>
                          <m:ctrlPr>
                            <a:rPr lang="da-DK" sz="2000" b="0" i="1" smtClean="0">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oMath>
                  </m:oMathPara>
                </a14:m>
                <a:endParaRPr lang="en-US" sz="2000" b="0" i="1" smtClean="0">
                  <a:latin typeface="Cambria Math" panose="02040503050406030204" pitchFamily="18" charset="0"/>
                  <a:ea typeface="Cambria Math"/>
                </a:endParaRPr>
              </a:p>
              <a:p>
                <a:pPr marL="0" indent="0">
                  <a:buNone/>
                </a:pPr>
                <a14:m>
                  <m:oMathPara>
                    <m:oMathParaPr>
                      <m:jc/>
                    </m:oMathParaPr>
                    <m:oMath>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r>
                        <a:rPr lang="da-DK" sz="2000" b="0" i="1" smtClean="0">
                          <a:latin typeface="Cambria Math"/>
                          <a:ea typeface="Cambria Math"/>
                        </a:rPr>
                        <m:t>  ≥  </m:t>
                      </m:r>
                      <m:f>
                        <m:fPr>
                          <m:type m:val="bar"/>
                          <m:ctrlPr>
                            <a:rPr lang="da-DK" sz="2000" b="0" i="1" smtClean="0">
                              <a:latin typeface="Cambria Math" panose="02040503050406030204" pitchFamily="18" charset="0"/>
                              <a:ea typeface="Cambria Math"/>
                            </a:rPr>
                          </m:ctrlPr>
                        </m:fPr>
                        <m:num>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r>
                            <a:rPr lang="da-DK" sz="2000" i="1">
                              <a:latin typeface="Cambria Math"/>
                              <a:ea typeface="Cambria Math"/>
                            </a:rPr>
                            <m:t>∙</m:t>
                          </m:r>
                          <m:r>
                            <a:rPr lang="da-DK" sz="2000" i="1">
                              <a:latin typeface="Cambria Math"/>
                              <a:ea typeface="Cambria Math"/>
                            </a:rPr>
                            <m:t>𝜎</m:t>
                          </m:r>
                        </m:num>
                        <m:den>
                          <m:r>
                            <a:rPr lang="da-DK" sz="2000" b="0" i="1" smtClean="0">
                              <a:latin typeface="Cambria Math"/>
                              <a:ea typeface="Cambria Math"/>
                            </a:rPr>
                            <m:t>𝐵</m:t>
                          </m:r>
                        </m:den>
                      </m:f>
                      <m:r>
                        <a:rPr lang="da-DK" sz="2000" b="0" i="1" smtClean="0">
                          <a:latin typeface="Cambria Math"/>
                          <a:ea typeface="Cambria Math"/>
                        </a:rPr>
                        <m:t>  </m:t>
                      </m:r>
                      <m:groupChr>
                        <m:groupChrPr>
                          <m:chr m:val="⇒"/>
                          <m:pos m:val="bot"/>
                          <m:vertJc m:val="bot"/>
                          <m:ctrlPr>
                            <a:rPr lang="da-DK" sz="2000" b="0" i="1" smtClean="0">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oMath>
                  </m:oMathPara>
                </a14:m>
                <a:endParaRPr lang="en-US" sz="2000" b="0" i="1" smtClean="0">
                  <a:latin typeface="Cambria Math" panose="02040503050406030204" pitchFamily="18" charset="0"/>
                  <a:ea typeface="Cambria Math"/>
                </a:endParaRPr>
              </a:p>
              <a:p>
                <a:pPr marL="0" indent="0">
                  <a:buNone/>
                </a:pPr>
                <a14:m>
                  <m:oMathPara>
                    <m:oMathParaPr>
                      <m:jc/>
                    </m:oMathParaPr>
                    <m:oMath>
                      <m:r>
                        <a:rPr lang="da-DK" sz="2000" b="0" i="1" smtClean="0">
                          <a:latin typeface="Cambria Math"/>
                          <a:ea typeface="Cambria Math"/>
                        </a:rPr>
                        <m:t>𝑛</m:t>
                      </m:r>
                      <m:r>
                        <a:rPr lang="da-DK" sz="2000" i="1">
                          <a:latin typeface="Cambria Math"/>
                          <a:ea typeface="Cambria Math"/>
                        </a:rPr>
                        <m:t>  ≥  </m:t>
                      </m:r>
                      <m:sSup>
                        <m:sSupPr>
                          <m:ctrlPr>
                            <a:rPr lang="da-DK" sz="2000" i="1" smtClean="0">
                              <a:latin typeface="Cambria Math" panose="02040503050406030204" pitchFamily="18" charset="0"/>
                              <a:ea typeface="Cambria Math"/>
                            </a:rPr>
                          </m:ctrlPr>
                        </m:sSupPr>
                        <m:e>
                          <m:d>
                            <m:dPr>
                              <m:begChr m:val="("/>
                              <m:sepChr m:val="|"/>
                              <m:endChr m:val=")"/>
                              <m:grow m:val="on"/>
                              <m:shp m:val="centered"/>
                              <m:ctrlPr>
                                <a:rPr lang="da-DK" sz="2000" i="1" smtClean="0">
                                  <a:latin typeface="Cambria Math" panose="02040503050406030204" pitchFamily="18" charset="0"/>
                                  <a:ea typeface="Cambria Math"/>
                                </a:rPr>
                              </m:ctrlPr>
                            </m:dPr>
                            <m:e>
                              <m:f>
                                <m:fPr>
                                  <m:type m:val="bar"/>
                                  <m:ctrlPr>
                                    <a:rPr lang="da-DK" sz="2000" i="1">
                                      <a:latin typeface="Cambria Math" panose="02040503050406030204" pitchFamily="18" charset="0"/>
                                      <a:ea typeface="Cambria Math"/>
                                    </a:rPr>
                                  </m:ctrlPr>
                                </m:fPr>
                                <m:num>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r>
                                    <a:rPr lang="da-DK" sz="2000" i="1">
                                      <a:latin typeface="Cambria Math"/>
                                      <a:ea typeface="Cambria Math"/>
                                    </a:rPr>
                                    <m:t>∙</m:t>
                                  </m:r>
                                  <m:r>
                                    <a:rPr lang="da-DK" sz="2000" i="1">
                                      <a:latin typeface="Cambria Math"/>
                                      <a:ea typeface="Cambria Math"/>
                                    </a:rPr>
                                    <m:t>𝜎</m:t>
                                  </m:r>
                                </m:num>
                                <m:den>
                                  <m:r>
                                    <a:rPr lang="da-DK" sz="2000" i="1">
                                      <a:latin typeface="Cambria Math"/>
                                      <a:ea typeface="Cambria Math"/>
                                    </a:rPr>
                                    <m:t>𝐵</m:t>
                                  </m:r>
                                </m:den>
                              </m:f>
                            </m:e>
                          </m:d>
                        </m:e>
                        <m:sup>
                          <m:r>
                            <a:rPr lang="da-DK" sz="2000" b="0" i="1" smtClean="0">
                              <a:latin typeface="Cambria Math"/>
                              <a:ea typeface="Cambria Math"/>
                            </a:rPr>
                            <m:t>2</m:t>
                          </m:r>
                        </m:sup>
                      </m:sSup>
                    </m:oMath>
                  </m:oMathPara>
                </a14:m>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3"/>
                <a:stretch>
                  <a:fillRect l="-651" t="-64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232</a:t>
            </a:fld>
            <a:endParaRPr lang="da-DK"/>
          </a:p>
        </p:txBody>
      </p:sp>
    </p:spTree>
    <p:extLst>
      <p:ext uri="{BB962C8B-B14F-4D97-AF65-F5344CB8AC3E}">
        <p14:creationId xmlns:p14="http://schemas.microsoft.com/office/powerpoint/2010/main" val="383116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 7.3, s. 226: Stikprøvestørrelse</a:t>
            </a:r>
            <a:endParaRPr lang="en-GB"/>
          </a:p>
        </p:txBody>
      </p:sp>
      <mc:AlternateContent>
        <mc:Choice Requires="a14">
          <p:sp>
            <p:nvSpPr>
              <p:cNvPr id="6" name="Content Placeholder 5"/>
              <p:cNvSpPr>
                <a:spLocks noGrp="1"/>
              </p:cNvSpPr>
              <p:nvPr>
                <p:ph idx="1"/>
              </p:nvPr>
            </p:nvSpPr>
            <p:spPr/>
            <p:txBody>
              <a:bodyPr/>
              <a:lstStyle/>
              <a:p>
                <a:pPr marL="0" indent="0">
                  <a:buNone/>
                </a:pPr>
                <a:r>
                  <a:rPr lang="en-US" smtClean="0">
                    <a:solidFill>
                      <a:schemeClr val="accent1">
                        <a:lumMod val="75000"/>
                      </a:schemeClr>
                    </a:solidFill>
                  </a:rPr>
                  <a:t>Tidligere</a:t>
                </a:r>
                <a:r>
                  <a:rPr lang="en-US" smtClean="0"/>
                  <a:t>: En ingeniør vil punktestimere middelværdien for en population med standardafvigelse </a:t>
                </a:r>
                <a14:m>
                  <m:oMathPara>
                    <m:oMathParaPr>
                      <m:jc/>
                    </m:oMathParaPr>
                    <m:o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=6.2</m:t>
                      </m:r>
                    </m:oMath>
                  </m:oMathPara>
                </a14:m>
                <a:r>
                  <a:rPr lang="en-GB" smtClean="0"/>
                  <a:t>. Han vil bruge en stikprøve med størrelse </a:t>
                </a:r>
                <a:br>
                  <a:rPr lang="en-GB" smtClean="0"/>
                </a:b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=150</m:t>
                      </m:r>
                    </m:oMath>
                  </m:oMathPara>
                </a14:m>
                <a:r>
                  <a:rPr lang="en-GB" smtClean="0"/>
                  <a:t> og beregne </a:t>
                </a: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r>
                  <a:rPr lang="en-GB" smtClean="0"/>
                  <a:t>. Hvad er den maksimale estimeringsfejl med sandsynlighed </a:t>
                </a:r>
                <a14:m>
                  <m:oMathPara>
                    <m:oMathParaPr>
                      <m:jc/>
                    </m:oMathParaPr>
                    <m:oMath>
                      <m:r>
                        <a:rPr lang="en-GB" i="1" smtClean="0">
                          <a:latin typeface="Cambria Math" panose="02040503050406030204" pitchFamily="18" charset="0"/>
                        </a:rPr>
                        <m:t>0.99</m:t>
                      </m:r>
                    </m:oMath>
                  </m:oMathPara>
                </a14:m>
                <a:r>
                  <a:rPr lang="en-GB" smtClean="0"/>
                  <a:t>? </a:t>
                </a:r>
                <a:br>
                  <a:rPr lang="en-GB" smtClean="0"/>
                </a:br>
                <a14:m>
                  <m:oMathPara>
                    <m:oMathParaPr>
                      <m:jc/>
                    </m:oMathParaPr>
                    <m:oMath>
                      <m:r>
                        <a:rPr lang="en-US" i="1" smtClean="0">
                          <a:solidFill>
                            <a:schemeClr val="accent1">
                              <a:lumMod val="75000"/>
                            </a:schemeClr>
                          </a:solidFill>
                          <a:latin typeface="Cambria Math" panose="02040503050406030204" pitchFamily="18" charset="0"/>
                          <a:ea typeface="Cambria Math" panose="02040503050406030204" pitchFamily="18" charset="0"/>
                        </a:rPr>
                        <m:t>𝐸</m:t>
                      </m:r>
                      <m:r>
                        <a:rPr lang="en-US"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𝑧</m:t>
                          </m:r>
                        </m:e>
                        <m:sub>
                          <m:r>
                            <a:rPr lang="en-US" i="1">
                              <a:solidFill>
                                <a:schemeClr val="accent1">
                                  <a:lumMod val="75000"/>
                                </a:schemeClr>
                              </a:solidFill>
                              <a:latin typeface="Cambria Math" panose="02040503050406030204" pitchFamily="18" charset="0"/>
                              <a:ea typeface="Cambria Math" panose="02040503050406030204" pitchFamily="18" charset="0"/>
                            </a:rPr>
                            <m:t>𝛼</m:t>
                          </m:r>
                          <m:r>
                            <a:rPr lang="en-US" i="1">
                              <a:solidFill>
                                <a:schemeClr val="accent1">
                                  <a:lumMod val="75000"/>
                                </a:schemeClr>
                              </a:solidFill>
                              <a:latin typeface="Cambria Math" panose="02040503050406030204" pitchFamily="18" charset="0"/>
                              <a:ea typeface="Cambria Math" panose="02040503050406030204" pitchFamily="18" charset="0"/>
                            </a:rPr>
                            <m:t>/2</m:t>
                          </m:r>
                        </m:sub>
                      </m:sSub>
                      <m:r>
                        <a:rPr lang="en-US" i="1">
                          <a:solidFill>
                            <a:schemeClr val="accent1">
                              <a:lumMod val="75000"/>
                            </a:schemeClr>
                          </a:solidFill>
                          <a:latin typeface="Cambria Math" panose="02040503050406030204" pitchFamily="18" charset="0"/>
                          <a:ea typeface="Cambria Math" panose="02040503050406030204" pitchFamily="18" charset="0"/>
                        </a:rPr>
                        <m:t>∙</m:t>
                      </m:r>
                      <m:f>
                        <m:fPr>
                          <m:type m:val="lin"/>
                          <m:ctrlPr>
                            <a:rPr lang="da-DK" i="1">
                              <a:solidFill>
                                <a:schemeClr val="accent1">
                                  <a:lumMod val="75000"/>
                                </a:schemeClr>
                              </a:solidFill>
                              <a:latin typeface="Cambria Math" panose="02040503050406030204" pitchFamily="18" charset="0"/>
                              <a:ea typeface="Cambria Math"/>
                            </a:rPr>
                          </m:ctrlPr>
                        </m:fPr>
                        <m:num>
                          <m:r>
                            <a:rPr lang="da-DK" i="1">
                              <a:solidFill>
                                <a:schemeClr val="accent1">
                                  <a:lumMod val="75000"/>
                                </a:schemeClr>
                              </a:solidFill>
                              <a:latin typeface="Cambria Math"/>
                              <a:ea typeface="Cambria Math"/>
                            </a:rPr>
                            <m:t>𝜎</m:t>
                          </m:r>
                        </m:num>
                        <m:den>
                          <m:rad>
                            <m:radPr>
                              <m:degHide m:val="on"/>
                              <m:ctrlPr>
                                <a:rPr lang="da-DK" i="1">
                                  <a:solidFill>
                                    <a:schemeClr val="accent1">
                                      <a:lumMod val="75000"/>
                                    </a:schemeClr>
                                  </a:solidFill>
                                  <a:latin typeface="Cambria Math" panose="02040503050406030204" pitchFamily="18" charset="0"/>
                                  <a:ea typeface="Cambria Math"/>
                                </a:rPr>
                              </m:ctrlPr>
                            </m:radPr>
                            <m:deg/>
                            <m:e>
                              <m:r>
                                <a:rPr lang="da-DK" i="1">
                                  <a:solidFill>
                                    <a:schemeClr val="accent1">
                                      <a:lumMod val="75000"/>
                                    </a:schemeClr>
                                  </a:solidFill>
                                  <a:latin typeface="Cambria Math"/>
                                  <a:ea typeface="Cambria Math"/>
                                </a:rPr>
                                <m:t>𝑛</m:t>
                              </m:r>
                            </m:e>
                          </m:rad>
                        </m:den>
                      </m:f>
                      <m:r>
                        <m:rPr>
                          <m:sty m:val="p"/>
                        </m:rPr>
                        <a:rPr lang="en-US">
                          <a:solidFill>
                            <a:schemeClr val="accent1">
                              <a:lumMod val="75000"/>
                            </a:schemeClr>
                          </a:solidFill>
                          <a:latin typeface="Cambria Math" panose="02040503050406030204" pitchFamily="18" charset="0"/>
                          <a:ea typeface="Cambria Math"/>
                        </a:rPr>
                        <m:t>=2.576</m:t>
                      </m:r>
                      <m:r>
                        <a:rPr lang="en-US" i="1">
                          <a:solidFill>
                            <a:schemeClr val="accent1">
                              <a:lumMod val="75000"/>
                            </a:schemeClr>
                          </a:solidFill>
                          <a:latin typeface="Cambria Math" panose="02040503050406030204" pitchFamily="18" charset="0"/>
                          <a:ea typeface="Cambria Math" panose="02040503050406030204" pitchFamily="18" charset="0"/>
                        </a:rPr>
                        <m:t>∙</m:t>
                      </m:r>
                      <m:f>
                        <m:fPr>
                          <m:type m:val="lin"/>
                          <m:ctrlPr>
                            <a:rPr lang="en-US" i="1">
                              <a:solidFill>
                                <a:schemeClr val="accent1">
                                  <a:lumMod val="75000"/>
                                </a:schemeClr>
                              </a:solidFill>
                              <a:latin typeface="Cambria Math" panose="02040503050406030204" pitchFamily="18" charset="0"/>
                              <a:ea typeface="Cambria Math" panose="02040503050406030204" pitchFamily="18" charset="0"/>
                            </a:rPr>
                          </m:ctrlPr>
                        </m:fPr>
                        <m:num>
                          <m:r>
                            <a:rPr lang="en-US" i="1">
                              <a:solidFill>
                                <a:schemeClr val="accent1">
                                  <a:lumMod val="75000"/>
                                </a:schemeClr>
                              </a:solidFill>
                              <a:latin typeface="Cambria Math" panose="02040503050406030204" pitchFamily="18" charset="0"/>
                              <a:ea typeface="Cambria Math" panose="02040503050406030204" pitchFamily="18" charset="0"/>
                            </a:rPr>
                            <m:t>6.2</m:t>
                          </m:r>
                        </m:num>
                        <m:den>
                          <m:rad>
                            <m:radPr>
                              <m:degHide m:val="on"/>
                              <m:ctrlPr>
                                <a:rPr lang="en-US" i="1">
                                  <a:solidFill>
                                    <a:schemeClr val="accent1">
                                      <a:lumMod val="75000"/>
                                    </a:schemeClr>
                                  </a:solidFill>
                                  <a:latin typeface="Cambria Math" panose="02040503050406030204" pitchFamily="18" charset="0"/>
                                  <a:ea typeface="Cambria Math" panose="02040503050406030204" pitchFamily="18" charset="0"/>
                                </a:rPr>
                              </m:ctrlPr>
                            </m:radPr>
                            <m:deg/>
                            <m:e>
                              <m:r>
                                <a:rPr lang="en-US" i="1">
                                  <a:solidFill>
                                    <a:schemeClr val="accent1">
                                      <a:lumMod val="75000"/>
                                    </a:schemeClr>
                                  </a:solidFill>
                                  <a:latin typeface="Cambria Math" panose="02040503050406030204" pitchFamily="18" charset="0"/>
                                  <a:ea typeface="Cambria Math" panose="02040503050406030204" pitchFamily="18" charset="0"/>
                                </a:rPr>
                                <m:t>150</m:t>
                              </m:r>
                            </m:e>
                          </m:rad>
                        </m:den>
                      </m:f>
                      <m:r>
                        <a:rPr lang="en-US" i="1">
                          <a:solidFill>
                            <a:schemeClr val="accent1">
                              <a:lumMod val="75000"/>
                            </a:schemeClr>
                          </a:solidFill>
                          <a:latin typeface="Cambria Math" panose="02040503050406030204" pitchFamily="18" charset="0"/>
                          <a:ea typeface="Cambria Math" panose="02040503050406030204" pitchFamily="18" charset="0"/>
                        </a:rPr>
                        <m:t>=1.30</m:t>
                      </m:r>
                    </m:oMath>
                  </m:oMathPara>
                </a14:m>
                <a:endParaRPr lang="en-GB" smtClean="0"/>
              </a:p>
              <a:p>
                <a:pPr marL="0" indent="0">
                  <a:buNone/>
                </a:pPr>
                <a:r>
                  <a:rPr lang="en-GB" smtClean="0">
                    <a:solidFill>
                      <a:schemeClr val="accent1">
                        <a:lumMod val="75000"/>
                      </a:schemeClr>
                    </a:solidFill>
                  </a:rPr>
                  <a:t>Nu</a:t>
                </a:r>
                <a:r>
                  <a:rPr lang="en-GB" smtClean="0"/>
                  <a:t>: Ingeniøren vil beregne stikprøvestørrelsen, der er nødvendig for at opnå en maksimal estimeringsfejl på </a:t>
                </a:r>
                <a14:m>
                  <m:oMathPara>
                    <m:oMathParaPr>
                      <m:jc/>
                    </m:oMathParaPr>
                    <m:oMath>
                      <m:r>
                        <a:rPr lang="en-GB" i="1" smtClean="0">
                          <a:latin typeface="Cambria Math" panose="02040503050406030204" pitchFamily="18" charset="0"/>
                        </a:rPr>
                        <m:t>1.0</m:t>
                      </m:r>
                    </m:oMath>
                  </m:oMathPara>
                </a14:m>
                <a:r>
                  <a:rPr lang="en-GB"/>
                  <a:t>, d.v.s. så </a:t>
                </a:r>
                <a:r>
                  <a:rPr lang="en-GB" smtClean="0"/>
                  <a:t>99 </a:t>
                </a:r>
                <a:r>
                  <a:rPr lang="en-GB"/>
                  <a:t>% </a:t>
                </a:r>
                <a:r>
                  <a:rPr lang="en-GB" smtClean="0"/>
                  <a:t>konfidens-intervallet </a:t>
                </a:r>
                <a:r>
                  <a:rPr lang="en-GB"/>
                  <a:t>er </a:t>
                </a:r>
                <a14:m>
                  <m:oMathPara>
                    <m:oMathParaPr>
                      <m:jc/>
                    </m:oMathParaPr>
                    <m:o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GB"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r>
                  <a:rPr lang="en-GB" smtClean="0"/>
                  <a:t> med </a:t>
                </a:r>
                <a14:m>
                  <m:oMathPara>
                    <m:oMathParaPr>
                      <m:jc/>
                    </m:oMathParaPr>
                    <m:oMath>
                      <m:r>
                        <a:rPr lang="en-US" b="0" i="1" smtClean="0">
                          <a:latin typeface="Cambria Math" panose="02040503050406030204" pitchFamily="18" charset="0"/>
                        </a:rPr>
                        <m:t>𝐵</m:t>
                      </m:r>
                      <m:r>
                        <a:rPr lang="en-US" b="0" i="1" smtClean="0">
                          <a:latin typeface="Cambria Math" panose="02040503050406030204" pitchFamily="18" charset="0"/>
                        </a:rPr>
                        <m:t>=1.0</m:t>
                      </m:r>
                    </m:oMath>
                  </m:oMathPara>
                </a14:m>
                <a:r>
                  <a:rPr lang="en-GB" smtClean="0"/>
                  <a:t> </a:t>
                </a:r>
              </a:p>
              <a:p>
                <a:pPr marL="0" indent="0">
                  <a:buNone/>
                </a:pPr>
                <a:r>
                  <a:rPr lang="en-US" b="1" smtClean="0"/>
                  <a:t>Løsning: 		</a:t>
                </a:r>
                <a14:m>
                  <m:oMathPara>
                    <m:oMathParaPr>
                      <m:jc/>
                    </m:oMathParaPr>
                    <m:oMath>
                      <m:r>
                        <a:rPr lang="da-DK" sz="2000" i="1">
                          <a:latin typeface="Cambria Math"/>
                          <a:ea typeface="Cambria Math"/>
                        </a:rPr>
                        <m:t>𝑛</m:t>
                      </m:r>
                      <m:r>
                        <a:rPr lang="da-DK" sz="2000" i="1">
                          <a:latin typeface="Cambria Math"/>
                          <a:ea typeface="Cambria Math"/>
                        </a:rPr>
                        <m:t>  ≥  </m:t>
                      </m:r>
                      <m:sSup>
                        <m:sSupPr>
                          <m:ctrlPr>
                            <a:rPr lang="da-DK" sz="2000" i="1">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f>
                                <m:fPr>
                                  <m:type m:val="bar"/>
                                  <m:ctrlPr>
                                    <a:rPr lang="da-DK" sz="2000" i="1">
                                      <a:latin typeface="Cambria Math" panose="02040503050406030204" pitchFamily="18" charset="0"/>
                                      <a:ea typeface="Cambria Math"/>
                                    </a:rPr>
                                  </m:ctrlPr>
                                </m:fPr>
                                <m:num>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r>
                                        <a:rPr lang="en-US" sz="2000" b="0" i="1" smtClean="0">
                                          <a:latin typeface="Cambria Math" panose="02040503050406030204" pitchFamily="18" charset="0"/>
                                          <a:ea typeface="Cambria Math"/>
                                        </a:rPr>
                                        <m:t> </m:t>
                                      </m:r>
                                    </m:sub>
                                  </m:sSub>
                                  <m:r>
                                    <a:rPr lang="da-DK" sz="2000" i="1">
                                      <a:latin typeface="Cambria Math"/>
                                      <a:ea typeface="Cambria Math"/>
                                    </a:rPr>
                                    <m:t>∙</m:t>
                                  </m:r>
                                  <m:r>
                                    <a:rPr lang="en-US" sz="2000" b="0" i="1" smtClean="0">
                                      <a:latin typeface="Cambria Math" panose="02040503050406030204" pitchFamily="18" charset="0"/>
                                      <a:ea typeface="Cambria Math"/>
                                    </a:rPr>
                                    <m:t> </m:t>
                                  </m:r>
                                  <m:r>
                                    <a:rPr lang="da-DK" sz="2000" i="1">
                                      <a:latin typeface="Cambria Math"/>
                                      <a:ea typeface="Cambria Math"/>
                                    </a:rPr>
                                    <m:t>𝜎</m:t>
                                  </m:r>
                                </m:num>
                                <m:den>
                                  <m:r>
                                    <a:rPr lang="da-DK" sz="2000" i="1">
                                      <a:latin typeface="Cambria Math"/>
                                      <a:ea typeface="Cambria Math"/>
                                    </a:rPr>
                                    <m:t>𝐵</m:t>
                                  </m:r>
                                </m:den>
                              </m:f>
                            </m:e>
                          </m:d>
                        </m:e>
                        <m:sup>
                          <m:r>
                            <a:rPr lang="da-DK" sz="2000" i="1">
                              <a:latin typeface="Cambria Math"/>
                              <a:ea typeface="Cambria Math"/>
                            </a:rPr>
                            <m:t>2</m:t>
                          </m:r>
                        </m:sup>
                      </m:sSup>
                      <m:r>
                        <a:rPr lang="da-DK" sz="2000" i="1">
                          <a:latin typeface="Cambria Math"/>
                          <a:ea typeface="Cambria Math"/>
                        </a:rPr>
                        <m:t>  </m:t>
                      </m:r>
                      <m:groupChr>
                        <m:groupChrPr>
                          <m:chr m:val="⇒"/>
                          <m:pos m:val="bot"/>
                          <m:vertJc m:val="bot"/>
                          <m:ctrlPr>
                            <a:rPr lang="da-DK" sz="2000" i="1">
                              <a:latin typeface="Cambria Math" panose="02040503050406030204" pitchFamily="18" charset="0"/>
                              <a:ea typeface="Cambria Math"/>
                            </a:rPr>
                          </m:ctrlPr>
                        </m:groupChrPr>
                        <m:e>
                          <m:r>
                            <a:rPr lang="en-US" sz="2000" i="1">
                              <a:latin typeface="Cambria Math" panose="02040503050406030204" pitchFamily="18" charset="0"/>
                              <a:ea typeface="Cambria Math"/>
                            </a:rPr>
                            <m:t> </m:t>
                          </m:r>
                        </m:e>
                      </m:groupChr>
                    </m:oMath>
                  </m:oMathPara>
                </a14:m>
                <a:br>
                  <a:rPr lang="en-US" sz="2000" i="1">
                    <a:latin typeface="Cambria Math" panose="02040503050406030204" pitchFamily="18" charset="0"/>
                    <a:ea typeface="Cambria Math"/>
                  </a:rPr>
                </a:br>
                <a:r>
                  <a:rPr lang="en-US" sz="2000" i="1" smtClean="0">
                    <a:latin typeface="Cambria Math" panose="02040503050406030204" pitchFamily="18" charset="0"/>
                    <a:ea typeface="Cambria Math"/>
                  </a:rPr>
                  <a:t> 			</a:t>
                </a:r>
                <a14:m>
                  <m:oMathPara>
                    <m:oMathParaPr>
                      <m:jc/>
                    </m:oMathParaPr>
                    <m:oMath>
                      <m:r>
                        <a:rPr lang="da-DK" sz="2000" i="1">
                          <a:latin typeface="Cambria Math"/>
                          <a:ea typeface="Cambria Math"/>
                        </a:rPr>
                        <m:t>𝑛</m:t>
                      </m:r>
                      <m:r>
                        <a:rPr lang="da-DK" sz="2000" i="1">
                          <a:latin typeface="Cambria Math"/>
                          <a:ea typeface="Cambria Math"/>
                        </a:rPr>
                        <m:t>  ≥  </m:t>
                      </m:r>
                      <m:sSup>
                        <m:sSupPr>
                          <m:ctrlPr>
                            <a:rPr lang="da-DK" sz="2000" i="1">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f>
                                <m:fPr>
                                  <m:type m:val="bar"/>
                                  <m:ctrlPr>
                                    <a:rPr lang="da-DK" sz="2000" i="1">
                                      <a:latin typeface="Cambria Math" panose="02040503050406030204" pitchFamily="18" charset="0"/>
                                      <a:ea typeface="Cambria Math"/>
                                    </a:rPr>
                                  </m:ctrlPr>
                                </m:fPr>
                                <m:num>
                                  <m:r>
                                    <a:rPr lang="en-US" sz="2000" b="0" i="1" smtClean="0">
                                      <a:latin typeface="Cambria Math" panose="02040503050406030204" pitchFamily="18" charset="0"/>
                                      <a:ea typeface="Cambria Math"/>
                                    </a:rPr>
                                    <m:t>2.576 </m:t>
                                  </m:r>
                                  <m:r>
                                    <a:rPr lang="da-DK" sz="2000" i="1">
                                      <a:latin typeface="Cambria Math"/>
                                      <a:ea typeface="Cambria Math"/>
                                    </a:rPr>
                                    <m:t>∙</m:t>
                                  </m:r>
                                  <m:r>
                                    <a:rPr lang="en-US" sz="2000" b="0" i="1" smtClean="0">
                                      <a:latin typeface="Cambria Math" panose="02040503050406030204" pitchFamily="18" charset="0"/>
                                      <a:ea typeface="Cambria Math"/>
                                    </a:rPr>
                                    <m:t> 6.2</m:t>
                                  </m:r>
                                </m:num>
                                <m:den>
                                  <m:r>
                                    <a:rPr lang="en-US" sz="2000" b="0" i="1" smtClean="0">
                                      <a:latin typeface="Cambria Math" panose="02040503050406030204" pitchFamily="18" charset="0"/>
                                      <a:ea typeface="Cambria Math"/>
                                    </a:rPr>
                                    <m:t>1</m:t>
                                  </m:r>
                                  <m:r>
                                    <a:rPr lang="en-US" sz="2000" i="1">
                                      <a:latin typeface="Cambria Math" panose="02040503050406030204" pitchFamily="18" charset="0"/>
                                      <a:ea typeface="Cambria Math"/>
                                    </a:rPr>
                                    <m:t>.0</m:t>
                                  </m:r>
                                </m:den>
                              </m:f>
                            </m:e>
                          </m:d>
                        </m:e>
                        <m:sup>
                          <m:r>
                            <a:rPr lang="da-DK" sz="2000" i="1">
                              <a:latin typeface="Cambria Math"/>
                              <a:ea typeface="Cambria Math"/>
                            </a:rPr>
                            <m:t>2</m:t>
                          </m:r>
                        </m:sup>
                      </m:sSup>
                      <m:r>
                        <a:rPr lang="da-DK" sz="2000" i="1">
                          <a:latin typeface="Cambria Math"/>
                          <a:ea typeface="Cambria Math"/>
                        </a:rPr>
                        <m:t>  </m:t>
                      </m:r>
                      <m:groupChr>
                        <m:groupChrPr>
                          <m:chr m:val="⇒"/>
                          <m:pos m:val="bot"/>
                          <m:vertJc m:val="bot"/>
                          <m:ctrlPr>
                            <a:rPr lang="da-DK" sz="2000" i="1">
                              <a:latin typeface="Cambria Math" panose="02040503050406030204" pitchFamily="18" charset="0"/>
                              <a:ea typeface="Cambria Math"/>
                            </a:rPr>
                          </m:ctrlPr>
                        </m:groupChrPr>
                        <m:e>
                          <m:r>
                            <a:rPr lang="en-US" sz="2000" i="1">
                              <a:latin typeface="Cambria Math" panose="02040503050406030204" pitchFamily="18" charset="0"/>
                              <a:ea typeface="Cambria Math"/>
                            </a:rPr>
                            <m:t> </m:t>
                          </m:r>
                        </m:e>
                      </m:groupChr>
                    </m:oMath>
                  </m:oMathPara>
                </a14:m>
                <a:r>
                  <a:rPr lang="en-US" sz="2000" i="1" smtClean="0">
                    <a:latin typeface="Cambria Math" panose="02040503050406030204" pitchFamily="18" charset="0"/>
                    <a:ea typeface="Cambria Math"/>
                  </a:rPr>
                  <a:t>  </a:t>
                </a:r>
                <a:br>
                  <a:rPr lang="en-US" sz="2000" i="1">
                    <a:latin typeface="Cambria Math" panose="02040503050406030204" pitchFamily="18" charset="0"/>
                    <a:ea typeface="Cambria Math"/>
                  </a:rPr>
                </a:br>
                <a:r>
                  <a:rPr lang="en-US" sz="2000" i="1" smtClean="0">
                    <a:latin typeface="Cambria Math" panose="02040503050406030204" pitchFamily="18" charset="0"/>
                    <a:ea typeface="Cambria Math"/>
                  </a:rPr>
                  <a:t> 			</a:t>
                </a:r>
                <a14:m>
                  <m:oMathPara>
                    <m:oMathParaPr>
                      <m:jc/>
                    </m:oMathParaPr>
                    <m:oMath>
                      <m:r>
                        <a:rPr lang="da-DK" sz="2000" i="1">
                          <a:latin typeface="Cambria Math"/>
                        </a:rPr>
                        <m:t>𝑛</m:t>
                      </m:r>
                      <m:r>
                        <a:rPr lang="da-DK" sz="2000" i="1">
                          <a:latin typeface="Cambria Math"/>
                          <a:ea typeface="Cambria Math"/>
                        </a:rPr>
                        <m:t>≥</m:t>
                      </m:r>
                      <m:r>
                        <a:rPr lang="en-US" sz="2000" i="1">
                          <a:latin typeface="Cambria Math" panose="02040503050406030204" pitchFamily="18" charset="0"/>
                          <a:ea typeface="Cambria Math"/>
                        </a:rPr>
                        <m:t>255.0</m:t>
                      </m:r>
                      <m:r>
                        <a:rPr lang="en-US" sz="2000" b="0" i="1" smtClean="0">
                          <a:latin typeface="Cambria Math" panose="02040503050406030204" pitchFamily="18" charset="0"/>
                          <a:ea typeface="Cambria Math"/>
                        </a:rPr>
                        <m:t>5</m:t>
                      </m:r>
                      <m:r>
                        <a:rPr lang="da-DK" sz="2000" i="1">
                          <a:latin typeface="Cambria Math"/>
                          <a:ea typeface="Cambria Math"/>
                        </a:rPr>
                        <m:t>  </m:t>
                      </m:r>
                      <m:groupChr>
                        <m:groupChrPr>
                          <m:chr m:val="⇒"/>
                          <m:pos m:val="bot"/>
                          <m:vertJc m:val="bot"/>
                          <m:ctrlPr>
                            <a:rPr lang="da-DK" sz="2000" i="1">
                              <a:latin typeface="Cambria Math" panose="02040503050406030204" pitchFamily="18" charset="0"/>
                              <a:ea typeface="Cambria Math"/>
                            </a:rPr>
                          </m:ctrlPr>
                        </m:groupChrPr>
                        <m:e>
                          <m:r>
                            <a:rPr lang="en-US" sz="2000" i="1">
                              <a:latin typeface="Cambria Math" panose="02040503050406030204" pitchFamily="18" charset="0"/>
                              <a:ea typeface="Cambria Math"/>
                            </a:rPr>
                            <m:t> </m:t>
                          </m:r>
                        </m:e>
                      </m:groupChr>
                    </m:oMath>
                  </m:oMathPara>
                </a14:m>
                <a:r>
                  <a:rPr lang="en-US" sz="2000" i="1" smtClean="0">
                    <a:latin typeface="Cambria Math" panose="02040503050406030204" pitchFamily="18" charset="0"/>
                    <a:ea typeface="Cambria Math"/>
                  </a:rPr>
                  <a:t> </a:t>
                </a:r>
                <a:br>
                  <a:rPr lang="en-US" sz="2000" i="1">
                    <a:latin typeface="Cambria Math" panose="02040503050406030204" pitchFamily="18" charset="0"/>
                    <a:ea typeface="Cambria Math"/>
                  </a:rPr>
                </a:br>
                <a:r>
                  <a:rPr lang="en-US" sz="2000" i="1" smtClean="0">
                    <a:latin typeface="Cambria Math" panose="02040503050406030204" pitchFamily="18" charset="0"/>
                    <a:ea typeface="Cambria Math"/>
                  </a:rPr>
                  <a:t> 			</a:t>
                </a:r>
                <a14:m>
                  <m:oMathPara>
                    <m:oMathParaPr>
                      <m:jc/>
                    </m:oMathParaPr>
                    <m:oMath>
                      <m:r>
                        <a:rPr lang="da-DK" sz="2000" i="1">
                          <a:latin typeface="Cambria Math"/>
                          <a:ea typeface="Cambria Math"/>
                        </a:rPr>
                        <m:t>𝑛</m:t>
                      </m:r>
                      <m:r>
                        <a:rPr lang="da-DK" sz="2000" i="1">
                          <a:latin typeface="Cambria Math"/>
                          <a:ea typeface="Cambria Math"/>
                        </a:rPr>
                        <m:t>≥256</m:t>
                      </m:r>
                    </m:oMath>
                  </m:oMathPara>
                </a14:m>
                <a:r>
                  <a:rPr lang="da-DK" smtClean="0"/>
                  <a:t> </a:t>
                </a:r>
                <a:endParaRPr lang="da-DK"/>
              </a:p>
              <a:p>
                <a:r>
                  <a:rPr lang="da-DK"/>
                  <a:t>Husk at runde </a:t>
                </a:r>
                <a:r>
                  <a:rPr lang="da-DK" u="sng"/>
                  <a:t>op</a:t>
                </a:r>
                <a:r>
                  <a:rPr lang="da-DK"/>
                  <a:t> til nærmeste heltal.</a:t>
                </a:r>
                <a:endParaRPr lang="en-US" b="1" smtClean="0"/>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r="-152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233</a:t>
            </a:fld>
            <a:endParaRPr lang="da-DK">
              <a:solidFill>
                <a:prstClr val="black">
                  <a:tint val="75000"/>
                </a:prstClr>
              </a:solidFill>
            </a:endParaRPr>
          </a:p>
        </p:txBody>
      </p:sp>
    </p:spTree>
    <p:extLst>
      <p:ext uri="{BB962C8B-B14F-4D97-AF65-F5344CB8AC3E}">
        <p14:creationId xmlns:p14="http://schemas.microsoft.com/office/powerpoint/2010/main" val="10771101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Beregning af </a:t>
                </a:r>
                <a:r>
                  <a:rPr lang="da-DK" err="1" smtClean="0"/>
                  <a:t>konfidensinterval, ukendt </a:t>
                </a:r>
                <a14:m>
                  <m:oMathPara>
                    <m:oMathParaPr>
                      <m:jc/>
                    </m:oMathParaPr>
                    <m:oMath>
                      <m:r>
                        <a:rPr lang="da-DK" i="1">
                          <a:latin typeface="Cambria Math"/>
                          <a:ea typeface="Cambria Math"/>
                        </a:rPr>
                        <m:t>𝜎</m:t>
                      </m:r>
                    </m:oMath>
                  </m:oMathPara>
                </a14:m>
                <a:r>
                  <a:rPr lang="da-DK" smtClean="0"/>
                  <a:t> </a:t>
                </a:r>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3125" b="-20313"/>
                </a:stretch>
              </a:blipFill>
            </p:spPr>
            <p:txBody>
              <a:bodyPr/>
              <a:lstStyle/>
              <a:p>
                <a:r>
                  <a:rPr lang="en-GB">
                    <a:noFill/>
                  </a:rPr>
                  <a:t> </a:t>
                </a:r>
              </a:p>
            </p:txBody>
          </p:sp>
        </mc:Fallback>
      </mc:AlternateContent>
      <p:grpSp>
        <p:nvGrpSpPr>
          <p:cNvPr id="8" name="Group 7"/>
          <p:cNvGrpSpPr/>
          <p:nvPr/>
        </p:nvGrpSpPr>
        <p:grpSpPr>
          <a:xfrm>
            <a:off x="7270948" y="1268760"/>
            <a:ext cx="1909564" cy="2482433"/>
            <a:chOff x="7342956" y="2320077"/>
            <a:chExt cx="1909564" cy="2482433"/>
          </a:xfrm>
        </p:grpSpPr>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42956" y="2320077"/>
              <a:ext cx="1909564" cy="2482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mc:Choice Requires="a14">
            <p:sp>
              <p:nvSpPr>
                <p:cNvPr id="7" name="TextBox 6"/>
                <p:cNvSpPr txBox="1"/>
                <p:nvPr/>
              </p:nvSpPr>
              <p:spPr>
                <a:xfrm>
                  <a:off x="7359994" y="3961522"/>
                  <a:ext cx="881652" cy="394210"/>
                </a:xfrm>
                <a:prstGeom prst="rect">
                  <a:avLst/>
                </a:prstGeom>
                <a:solidFill>
                  <a:schemeClr val="bg1"/>
                </a:solid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𝑑𝑓</m:t>
                            </m:r>
                            <m:r>
                              <a:rPr lang="da-DK" i="1">
                                <a:latin typeface="Cambria Math"/>
                              </a:rPr>
                              <m:t>,</m:t>
                            </m:r>
                            <m:r>
                              <a:rPr lang="da-DK" i="1">
                                <a:latin typeface="Cambria Math"/>
                                <a:ea typeface="Cambria Math"/>
                              </a:rPr>
                              <m:t>𝛼</m:t>
                            </m:r>
                            <m:r>
                              <a:rPr lang="da-DK" i="1">
                                <a:latin typeface="Cambria Math"/>
                                <a:ea typeface="Cambria Math"/>
                              </a:rPr>
                              <m:t>/2</m:t>
                            </m:r>
                          </m:sub>
                        </m:sSub>
                      </m:oMath>
                    </m:oMathPara>
                  </a14:m>
                  <a:endParaRPr lang="da-DK"/>
                </a:p>
              </p:txBody>
            </p:sp>
          </mc:Choice>
          <mc:Fallback>
            <p:sp>
              <p:nvSpPr>
                <p:cNvPr id="7" name="TextBox 6"/>
                <p:cNvSpPr txBox="1">
                  <a:spLocks noRot="1" noChangeAspect="1" noMove="1" noResize="1" noEditPoints="1" noAdjustHandles="1" noChangeArrowheads="1" noChangeShapeType="1" noTextEdit="1"/>
                </p:cNvSpPr>
                <p:nvPr/>
              </p:nvSpPr>
              <p:spPr>
                <a:xfrm>
                  <a:off x="7359994" y="3961522"/>
                  <a:ext cx="881652" cy="394210"/>
                </a:xfrm>
                <a:prstGeom prst="rect">
                  <a:avLst/>
                </a:prstGeom>
                <a:blipFill rotWithShape="1">
                  <a:blip r:embed="rId5"/>
                  <a:stretch>
                    <a:fillRect b="-9231"/>
                  </a:stretch>
                </a:blipFill>
              </p:spPr>
              <p:txBody>
                <a:bodyPr/>
                <a:lstStyle/>
                <a:p>
                  <a:r>
                    <a:rPr lang="da-DK">
                      <a:noFill/>
                    </a:rPr>
                    <a:t> </a:t>
                  </a:r>
                </a:p>
              </p:txBody>
            </p:sp>
          </mc:Fallback>
        </mc:AlternateContent>
        <mc:AlternateContent>
          <mc:Choice Requires="a14">
            <p:sp>
              <p:nvSpPr>
                <p:cNvPr id="9" name="TextBox 8"/>
                <p:cNvSpPr txBox="1"/>
                <p:nvPr/>
              </p:nvSpPr>
              <p:spPr>
                <a:xfrm>
                  <a:off x="8026349" y="3284984"/>
                  <a:ext cx="542777" cy="369332"/>
                </a:xfrm>
                <a:prstGeom prst="rect">
                  <a:avLst/>
                </a:prstGeom>
                <a:solidFill>
                  <a:schemeClr val="bg1"/>
                </a:solid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 </a:t>
                  </a:r>
                  <a14:m>
                    <m:oMathPara>
                      <m:oMathParaPr>
                        <m:jc/>
                      </m:oMathParaPr>
                      <m:oMath>
                        <m:f>
                          <m:fPr>
                            <m:type m:val="skw"/>
                            <m:ctrlPr>
                              <a:rPr lang="da-DK" i="1" smtClean="0">
                                <a:latin typeface="Cambria Math" panose="02040503050406030204" pitchFamily="18" charset="0"/>
                              </a:rPr>
                            </m:ctrlPr>
                          </m:fPr>
                          <m:num>
                            <m:r>
                              <a:rPr lang="da-DK" i="1" smtClean="0">
                                <a:latin typeface="Cambria Math"/>
                                <a:ea typeface="Cambria Math"/>
                              </a:rPr>
                              <m:t>𝛼</m:t>
                            </m:r>
                          </m:num>
                          <m:den>
                            <m:r>
                              <a:rPr lang="da-DK" b="0" i="1" smtClean="0">
                                <a:latin typeface="Cambria Math"/>
                              </a:rPr>
                              <m:t>2</m:t>
                            </m:r>
                          </m:den>
                        </m:f>
                      </m:oMath>
                    </m:oMathPara>
                  </a14:m>
                  <a:endParaRPr lang="da-DK"/>
                </a:p>
              </p:txBody>
            </p:sp>
          </mc:Choice>
          <mc:Fallback>
            <p:sp>
              <p:nvSpPr>
                <p:cNvPr id="9" name="TextBox 8"/>
                <p:cNvSpPr txBox="1">
                  <a:spLocks noRot="1" noChangeAspect="1" noMove="1" noResize="1" noEditPoints="1" noAdjustHandles="1" noChangeArrowheads="1" noChangeShapeType="1" noTextEdit="1"/>
                </p:cNvSpPr>
                <p:nvPr/>
              </p:nvSpPr>
              <p:spPr>
                <a:xfrm>
                  <a:off x="8026349" y="3284984"/>
                  <a:ext cx="542777" cy="369332"/>
                </a:xfrm>
                <a:prstGeom prst="rect">
                  <a:avLst/>
                </a:prstGeom>
                <a:blipFill rotWithShape="1">
                  <a:blip r:embed="rId6"/>
                  <a:stretch>
                    <a:fillRect l="-32584" t="-115000" r="-87640" b="-183333"/>
                  </a:stretch>
                </a:blipFill>
              </p:spPr>
              <p:txBody>
                <a:bodyPr/>
                <a:lstStyle/>
                <a:p>
                  <a:r>
                    <a:rPr lang="da-DK">
                      <a:noFill/>
                    </a:rPr>
                    <a:t> </a:t>
                  </a:r>
                </a:p>
              </p:txBody>
            </p:sp>
          </mc:Fallback>
        </mc:AlternateContent>
      </p:grpSp>
      <mc:AlternateContent>
        <mc:Choice Requires="a14">
          <p:sp>
            <p:nvSpPr>
              <p:cNvPr id="3" name="Content Placeholder 2"/>
              <p:cNvSpPr>
                <a:spLocks noGrp="1"/>
              </p:cNvSpPr>
              <p:nvPr>
                <p:ph idx="1"/>
              </p:nvPr>
            </p:nvSpPr>
            <p:spPr>
              <a:xfrm>
                <a:off x="467544" y="1052736"/>
                <a:ext cx="8424936" cy="5688632"/>
              </a:xfrm>
            </p:spPr>
            <p:txBody>
              <a:bodyPr/>
              <a:lstStyle/>
              <a:p>
                <a:r>
                  <a:rPr lang="da-DK" sz="2000" smtClean="0"/>
                  <a:t>Hvis vi ikke </a:t>
                </a:r>
                <a:r>
                  <a:rPr lang="da-DK" sz="2000"/>
                  <a:t>kender </a:t>
                </a:r>
                <a:r>
                  <a:rPr lang="da-DK" sz="2000" smtClean="0"/>
                  <a:t>populations-standardafvigelsen </a:t>
                </a:r>
                <a14:m>
                  <m:oMathPara>
                    <m:oMathParaPr>
                      <m:jc/>
                    </m:oMathParaPr>
                    <m:oMath>
                      <m:r>
                        <a:rPr lang="da-DK" sz="2000" i="1">
                          <a:latin typeface="Cambria Math"/>
                          <a:ea typeface="Cambria Math"/>
                        </a:rPr>
                        <m:t>𝜎</m:t>
                      </m:r>
                    </m:oMath>
                  </m:oMathPara>
                </a14:m>
                <a:r>
                  <a:rPr lang="da-DK" sz="2000" smtClean="0"/>
                  <a:t>, </a:t>
                </a:r>
                <a:r>
                  <a:rPr lang="da-DK" sz="2000"/>
                  <a:t>så følger statistikken</a:t>
                </a:r>
                <a:br>
                  <a:rPr lang="da-DK" sz="2000"/>
                </a:br>
                <a:r>
                  <a:rPr lang="da-DK" sz="2000"/>
                  <a:t>	</a:t>
                </a:r>
                <a14:m>
                  <m:oMathPara>
                    <m:oMathParaPr>
                      <m:jc/>
                    </m:oMathParaPr>
                    <m:oMath>
                      <m:sSub>
                        <m:sSubPr>
                          <m:ctrlPr>
                            <a:rPr lang="da-DK" sz="2000" i="1">
                              <a:latin typeface="Cambria Math" panose="02040503050406030204" pitchFamily="18" charset="0"/>
                            </a:rPr>
                          </m:ctrlPr>
                        </m:sSubPr>
                        <m:e>
                          <m:r>
                            <a:rPr lang="da-DK" sz="2000" i="1">
                              <a:latin typeface="Cambria Math"/>
                            </a:rPr>
                            <m:t>𝑡</m:t>
                          </m:r>
                        </m:e>
                        <m:sub>
                          <m:r>
                            <a:rPr lang="da-DK" sz="2000" i="1">
                              <a:latin typeface="Cambria Math"/>
                            </a:rPr>
                            <m:t>0</m:t>
                          </m:r>
                        </m:sub>
                      </m:sSub>
                      <m:r>
                        <a:rPr lang="da-DK" sz="2000" i="1">
                          <a:latin typeface="Cambria Math"/>
                        </a:rPr>
                        <m:t>=</m:t>
                      </m:r>
                      <m:f>
                        <m:fPr>
                          <m:type m:val="bar"/>
                          <m:ctrlPr>
                            <a:rPr lang="da-DK" sz="2000" i="1">
                              <a:latin typeface="Cambria Math" panose="02040503050406030204" pitchFamily="18" charset="0"/>
                            </a:rPr>
                          </m:ctrlPr>
                        </m:fPr>
                        <m:num>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r>
                            <a:rPr lang="da-DK" sz="2000" i="1">
                              <a:latin typeface="Cambria Math"/>
                            </a:rPr>
                            <m:t>−</m:t>
                          </m:r>
                          <m:r>
                            <a:rPr lang="da-DK" sz="2000" i="1">
                              <a:latin typeface="Cambria Math"/>
                              <a:ea typeface="Cambria Math"/>
                            </a:rPr>
                            <m:t>𝜇</m:t>
                          </m:r>
                        </m:num>
                        <m:den>
                          <m:f>
                            <m:fPr>
                              <m:type m:val="lin"/>
                              <m:ctrlPr>
                                <a:rPr lang="da-DK" sz="2000" i="1">
                                  <a:latin typeface="Cambria Math" panose="02040503050406030204" pitchFamily="18" charset="0"/>
                                  <a:ea typeface="Cambria Math"/>
                                </a:rPr>
                              </m:ctrlPr>
                            </m:fPr>
                            <m:num>
                              <m:r>
                                <a:rPr lang="da-DK" sz="2000" i="1">
                                  <a:latin typeface="Cambria Math"/>
                                  <a:ea typeface="Cambria Math"/>
                                </a:rPr>
                                <m:t>𝑠</m:t>
                              </m:r>
                            </m:num>
                            <m:den>
                              <m:rad>
                                <m:radPr>
                                  <m:degHide m:val="on"/>
                                  <m:ctrlPr>
                                    <a:rPr lang="da-DK" sz="2000" i="1">
                                      <a:latin typeface="Cambria Math" panose="02040503050406030204" pitchFamily="18" charset="0"/>
                                    </a:rPr>
                                  </m:ctrlPr>
                                </m:radPr>
                                <m:deg/>
                                <m:e>
                                  <m:r>
                                    <a:rPr lang="da-DK" sz="2000" i="1">
                                      <a:latin typeface="Cambria Math"/>
                                    </a:rPr>
                                    <m:t>𝑛</m:t>
                                  </m:r>
                                </m:e>
                              </m:rad>
                            </m:den>
                          </m:f>
                        </m:den>
                      </m:f>
                    </m:oMath>
                  </m:oMathPara>
                </a14:m>
                <a:r>
                  <a:rPr lang="da-DK" sz="2000"/>
                  <a:t>   </a:t>
                </a:r>
                <a:r>
                  <a:rPr lang="da-DK" sz="2000" i="1"/>
                  <a:t>t</a:t>
                </a:r>
                <a:r>
                  <a:rPr lang="da-DK" sz="2000"/>
                  <a:t>-fordelingen med </a:t>
                </a:r>
                <a14:m>
                  <m:oMathPara>
                    <m:oMathParaPr>
                      <m:jc/>
                    </m:oMathParaPr>
                    <m:oMath>
                      <m:r>
                        <a:rPr lang="en-US" sz="2000" b="0" i="1" smtClean="0">
                          <a:latin typeface="Cambria Math" panose="02040503050406030204" pitchFamily="18" charset="0"/>
                        </a:rPr>
                        <m:t>𝑑𝑓</m:t>
                      </m:r>
                      <m:r>
                        <a:rPr lang="en-US" sz="2000" b="0" i="1" smtClean="0">
                          <a:latin typeface="Cambria Math" panose="02040503050406030204" pitchFamily="18" charset="0"/>
                        </a:rPr>
                        <m:t>=</m:t>
                      </m:r>
                      <m:r>
                        <a:rPr lang="en-US" sz="2000" i="1">
                          <a:latin typeface="Cambria Math" panose="02040503050406030204" pitchFamily="18" charset="0"/>
                        </a:rPr>
                        <m:t>𝑛</m:t>
                      </m:r>
                      <m:r>
                        <a:rPr lang="da-DK" sz="2000" i="1">
                          <a:latin typeface="Cambria Math"/>
                        </a:rPr>
                        <m:t>−1</m:t>
                      </m:r>
                    </m:oMath>
                  </m:oMathPara>
                </a14:m>
                <a:r>
                  <a:rPr lang="da-DK" sz="2000"/>
                  <a:t> frihedsgrader</a:t>
                </a:r>
              </a:p>
              <a:p>
                <a:r>
                  <a:rPr lang="da-DK" sz="2000" smtClean="0"/>
                  <a:t>Helt analogt er</a:t>
                </a:r>
                <a:br>
                  <a:rPr lang="da-DK" sz="2000" smtClean="0"/>
                </a:br>
                <a14:m>
                  <m:oMathPara>
                    <m:oMathParaPr>
                      <m:jc/>
                    </m:oMathParaPr>
                    <m:oMath>
                      <m:r>
                        <a:rPr lang="da-DK" sz="2000" i="1">
                          <a:latin typeface="Cambria Math"/>
                        </a:rPr>
                        <m:t>1−</m:t>
                      </m:r>
                      <m:r>
                        <a:rPr lang="da-DK" sz="2000" i="1">
                          <a:latin typeface="Cambria Math"/>
                          <a:ea typeface="Cambria Math"/>
                        </a:rPr>
                        <m:t>𝛼</m:t>
                      </m:r>
                      <m:r>
                        <a:rPr lang="da-DK" sz="2000" i="1">
                          <a:latin typeface="Cambria Math"/>
                          <a:ea typeface="Cambria Math"/>
                        </a:rPr>
                        <m:t>=</m:t>
                      </m:r>
                    </m:oMath>
                  </m:oMathPara>
                </a14:m>
                <a:br>
                  <a:rPr lang="da-DK" sz="2000" smtClean="0"/>
                </a:br>
                <a14:m>
                  <m:oMathPara>
                    <m:oMathParaPr>
                      <m:jc/>
                    </m:oMathParaPr>
                    <m:oMath>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m:t>
                          </m:r>
                          <m:sSub>
                            <m:sSubPr>
                              <m:ctrlPr>
                                <a:rPr lang="da-DK" sz="2000" i="1">
                                  <a:latin typeface="Cambria Math" panose="02040503050406030204" pitchFamily="18" charset="0"/>
                                </a:rPr>
                              </m:ctrlPr>
                            </m:sSubPr>
                            <m:e>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  </m:t>
                          </m:r>
                          <m:f>
                            <m:fPr>
                              <m:type m:val="bar"/>
                              <m:ctrlPr>
                                <a:rPr lang="da-DK" sz="2000" i="1">
                                  <a:latin typeface="Cambria Math" panose="02040503050406030204" pitchFamily="18" charset="0"/>
                                  <a:ea typeface="Cambria Math"/>
                                </a:rPr>
                              </m:ctrlPr>
                            </m:fPr>
                            <m:num>
                              <m:acc>
                                <m:accPr>
                                  <m:chr m:val="̅"/>
                                  <m:ctrlPr>
                                    <a:rPr lang="da-DK" sz="2000" i="1">
                                      <a:latin typeface="Cambria Math" panose="02040503050406030204" pitchFamily="18" charset="0"/>
                                      <a:ea typeface="Cambria Math"/>
                                    </a:rPr>
                                  </m:ctrlPr>
                                </m:accPr>
                                <m:e>
                                  <m:r>
                                    <a:rPr lang="en-US" sz="2000" b="0" i="1" smtClean="0">
                                      <a:latin typeface="Cambria Math" panose="02040503050406030204" pitchFamily="18" charset="0"/>
                                      <a:ea typeface="Cambria Math"/>
                                    </a:rPr>
                                    <m:t>𝑥</m:t>
                                  </m:r>
                                </m:e>
                              </m:acc>
                              <m:r>
                                <a:rPr lang="da-DK" sz="2000" i="1">
                                  <a:latin typeface="Cambria Math"/>
                                  <a:ea typeface="Cambria Math"/>
                                </a:rPr>
                                <m:t>−</m:t>
                              </m:r>
                              <m:r>
                                <a:rPr lang="da-DK" sz="2000" i="1">
                                  <a:latin typeface="Cambria Math"/>
                                  <a:ea typeface="Cambria Math"/>
                                </a:rPr>
                                <m:t>𝜇</m:t>
                              </m:r>
                            </m:num>
                            <m:den>
                              <m:f>
                                <m:fPr>
                                  <m:type m:val="lin"/>
                                  <m:ctrlPr>
                                    <a:rPr lang="da-DK" sz="2000" i="1">
                                      <a:latin typeface="Cambria Math" panose="02040503050406030204" pitchFamily="18" charset="0"/>
                                      <a:ea typeface="Cambria Math"/>
                                    </a:rPr>
                                  </m:ctrlPr>
                                </m:fPr>
                                <m:num>
                                  <m:r>
                                    <a:rPr lang="da-DK" sz="2000" b="0" i="1" smtClean="0">
                                      <a:latin typeface="Cambria Math"/>
                                      <a:ea typeface="Cambria Math"/>
                                    </a:rPr>
                                    <m:t>𝑠</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den>
                          </m:f>
                          <m:r>
                            <a:rPr lang="da-DK" sz="2000" i="1">
                              <a:latin typeface="Cambria Math"/>
                              <a:ea typeface="Cambria Math"/>
                            </a:rPr>
                            <m:t>  ≤</m:t>
                          </m:r>
                          <m:sSub>
                            <m:sSubPr>
                              <m:ctrlPr>
                                <a:rPr lang="da-DK" sz="2000" i="1">
                                  <a:latin typeface="Cambria Math" panose="02040503050406030204" pitchFamily="18" charset="0"/>
                                </a:rPr>
                              </m:ctrlPr>
                            </m:sSubPr>
                            <m:e>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e>
                      </m:d>
                    </m:oMath>
                  </m:oMathPara>
                </a14:m>
                <a:br>
                  <a:rPr lang="da-DK" sz="2000" smtClean="0"/>
                </a:br>
                <a14:m>
                  <m:oMathPara>
                    <m:oMathParaPr>
                      <m:jc/>
                    </m:oMathParaPr>
                    <m:oMath>
                      <m:r>
                        <a:rPr lang="da-DK" sz="2000" i="1">
                          <a:latin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acc>
                            <m:accPr>
                              <m:chr m:val="̅"/>
                              <m:ctrlPr>
                                <a:rPr lang="da-DK" sz="2000" i="1">
                                  <a:latin typeface="Cambria Math" panose="02040503050406030204" pitchFamily="18" charset="0"/>
                                  <a:ea typeface="Cambria Math"/>
                                </a:rPr>
                              </m:ctrlPr>
                            </m:accPr>
                            <m:e>
                              <m:r>
                                <a:rPr lang="en-US" sz="2000" b="0" i="1" smtClean="0">
                                  <a:latin typeface="Cambria Math" panose="02040503050406030204" pitchFamily="18" charset="0"/>
                                  <a:ea typeface="Cambria Math"/>
                                </a:rPr>
                                <m:t>𝑥</m:t>
                              </m:r>
                            </m:e>
                          </m:acc>
                          <m:r>
                            <a:rPr lang="da-DK" sz="2000" i="1">
                              <a:latin typeface="Cambria Math"/>
                              <a:ea typeface="Cambria Math"/>
                            </a:rPr>
                            <m:t>−</m:t>
                          </m:r>
                          <m:sSub>
                            <m:sSubPr>
                              <m:ctrlPr>
                                <a:rPr lang="da-DK" sz="2000" i="1">
                                  <a:latin typeface="Cambria Math" panose="02040503050406030204" pitchFamily="18" charset="0"/>
                                </a:rPr>
                              </m:ctrlPr>
                            </m:sSubPr>
                            <m:e>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𝑠</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r>
                            <a:rPr lang="da-DK" sz="2000" i="1">
                              <a:latin typeface="Cambria Math"/>
                              <a:ea typeface="Cambria Math"/>
                            </a:rPr>
                            <m:t>  ≤  </m:t>
                          </m:r>
                          <m:r>
                            <a:rPr lang="da-DK" sz="2000" i="1">
                              <a:latin typeface="Cambria Math"/>
                              <a:ea typeface="Cambria Math"/>
                            </a:rPr>
                            <m:t>𝜇</m:t>
                          </m:r>
                          <m:r>
                            <a:rPr lang="da-DK" sz="2000" i="1">
                              <a:latin typeface="Cambria Math"/>
                              <a:ea typeface="Cambria Math"/>
                            </a:rPr>
                            <m:t>  ≤</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ea typeface="Cambria Math"/>
                                    </a:rPr>
                                  </m:ctrlPr>
                                </m:accPr>
                                <m:e>
                                  <m:r>
                                    <a:rPr lang="en-US" sz="2000" b="0" i="1" smtClean="0">
                                      <a:latin typeface="Cambria Math" panose="02040503050406030204" pitchFamily="18" charset="0"/>
                                      <a:ea typeface="Cambria Math"/>
                                    </a:rPr>
                                    <m:t>𝑥</m:t>
                                  </m:r>
                                </m:e>
                              </m:acc>
                              <m:r>
                                <a:rPr lang="da-DK" sz="2000" b="0" i="1" smtClean="0">
                                  <a:latin typeface="Cambria Math"/>
                                  <a:ea typeface="Cambria Math"/>
                                </a:rPr>
                                <m:t>+</m:t>
                              </m:r>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𝑠</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e>
                      </m:d>
                    </m:oMath>
                  </m:oMathPara>
                </a14:m>
                <a:br>
                  <a:rPr lang="da-DK" sz="2000" smtClean="0"/>
                </a:br>
                <a:br>
                  <a:rPr lang="da-DK" sz="2000" smtClean="0"/>
                </a:br>
                <a:r>
                  <a:rPr lang="da-DK" sz="2000" smtClean="0"/>
                  <a:t>hvor </a:t>
                </a:r>
                <a14:m>
                  <m:oMathPara>
                    <m:oMathParaPr>
                      <m:jc/>
                    </m:oMathParaPr>
                    <m:oMath>
                      <m:sSub>
                        <m:sSubPr>
                          <m:ctrlPr>
                            <a:rPr lang="da-DK" sz="2000" i="1" smtClean="0">
                              <a:latin typeface="Cambria Math" panose="02040503050406030204" pitchFamily="18" charset="0"/>
                            </a:rPr>
                          </m:ctrlPr>
                        </m:sSubPr>
                        <m:e>
                          <m:r>
                            <a:rPr lang="da-DK" sz="2000" b="0" i="1" smtClean="0">
                              <a:latin typeface="Cambria Math"/>
                            </a:rPr>
                            <m:t>𝑡</m:t>
                          </m:r>
                        </m:e>
                        <m:sub>
                          <m:r>
                            <a:rPr lang="da-DK" sz="2000" b="0" i="1" smtClean="0">
                              <a:latin typeface="Cambria Math"/>
                            </a:rPr>
                            <m:t>𝑑𝑓</m:t>
                          </m:r>
                          <m:r>
                            <a:rPr lang="da-DK" sz="2000" b="0" i="1" smtClean="0">
                              <a:latin typeface="Cambria Math"/>
                            </a:rPr>
                            <m:t>,</m:t>
                          </m:r>
                          <m:r>
                            <a:rPr lang="da-DK" sz="2000" b="0" i="1" smtClean="0">
                              <a:latin typeface="Cambria Math"/>
                              <a:ea typeface="Cambria Math"/>
                            </a:rPr>
                            <m:t>𝛼</m:t>
                          </m:r>
                          <m:r>
                            <a:rPr lang="da-DK" sz="2000" b="0" i="1" smtClean="0">
                              <a:latin typeface="Cambria Math"/>
                              <a:ea typeface="Cambria Math"/>
                            </a:rPr>
                            <m:t>/2</m:t>
                          </m:r>
                        </m:sub>
                      </m:sSub>
                    </m:oMath>
                  </m:oMathPara>
                </a14:m>
                <a:r>
                  <a:rPr lang="da-DK" sz="2000" smtClean="0"/>
                  <a:t> er den værdi af </a:t>
                </a:r>
                <a14:m>
                  <m:oMathPara>
                    <m:oMathParaPr>
                      <m:jc/>
                    </m:oMathParaPr>
                    <m:oMath>
                      <m:r>
                        <a:rPr lang="da-DK" sz="2000" b="0" i="1" smtClean="0">
                          <a:latin typeface="Cambria Math"/>
                        </a:rPr>
                        <m:t>𝑡</m:t>
                      </m:r>
                    </m:oMath>
                  </m:oMathPara>
                </a14:m>
                <a:r>
                  <a:rPr lang="da-DK" sz="2000" smtClean="0"/>
                  <a:t>, hvor arealet i halen er </a:t>
                </a:r>
                <a14:m>
                  <m:oMathPara>
                    <m:oMathParaPr>
                      <m:jc/>
                    </m:oMathParaPr>
                    <m:oMath>
                      <m:r>
                        <a:rPr lang="da-DK" sz="2000" i="1" smtClean="0">
                          <a:latin typeface="Cambria Math"/>
                          <a:ea typeface="Cambria Math"/>
                        </a:rPr>
                        <m:t>𝛼</m:t>
                      </m:r>
                      <m:r>
                        <a:rPr lang="da-DK" sz="2000" b="0" i="1" smtClean="0">
                          <a:latin typeface="Cambria Math"/>
                          <a:ea typeface="Cambria Math"/>
                        </a:rPr>
                        <m:t>/2</m:t>
                      </m:r>
                    </m:oMath>
                  </m:oMathPara>
                </a14:m>
                <a:r>
                  <a:rPr lang="da-DK" sz="2000" smtClean="0"/>
                  <a:t> i </a:t>
                </a:r>
                <a:r>
                  <a:rPr lang="da-DK" sz="2000" i="1" smtClean="0"/>
                  <a:t>t</a:t>
                </a:r>
                <a:r>
                  <a:rPr lang="da-DK" sz="2000" smtClean="0"/>
                  <a:t>-fordelingen med </a:t>
                </a:r>
                <a14:m>
                  <m:oMathPara>
                    <m:oMathParaPr>
                      <m:jc/>
                    </m:oMathParaPr>
                    <m:oMath>
                      <m:r>
                        <a:rPr lang="da-DK" sz="2000" b="0" i="1" smtClean="0">
                          <a:latin typeface="Cambria Math"/>
                        </a:rPr>
                        <m:t>𝑑𝑓</m:t>
                      </m:r>
                    </m:oMath>
                  </m:oMathPara>
                </a14:m>
                <a:r>
                  <a:rPr lang="da-DK" sz="2000" smtClean="0"/>
                  <a:t> frihedsgrader</a:t>
                </a:r>
              </a:p>
              <a:p>
                <a14:m>
                  <m:oMathPara>
                    <m:oMathParaPr>
                      <m:jc/>
                    </m:oMathParaPr>
                    <m:oMath>
                      <m:d>
                        <m:dPr>
                          <m:begChr m:val="("/>
                          <m:sepChr m:val="|"/>
                          <m:endChr m:val=")"/>
                          <m:grow m:val="on"/>
                          <m:shp m:val="centered"/>
                          <m:ctrlPr>
                            <a:rPr lang="da-DK" sz="2000" i="1">
                              <a:latin typeface="Cambria Math" panose="02040503050406030204" pitchFamily="18" charset="0"/>
                            </a:rPr>
                          </m:ctrlPr>
                        </m:dPr>
                        <m:e>
                          <m:r>
                            <a:rPr lang="da-DK" sz="2000" i="1">
                              <a:latin typeface="Cambria Math"/>
                            </a:rPr>
                            <m:t>1−</m:t>
                          </m:r>
                          <m:r>
                            <a:rPr lang="da-DK" sz="2000" i="1">
                              <a:latin typeface="Cambria Math"/>
                              <a:ea typeface="Cambria Math"/>
                            </a:rPr>
                            <m:t>𝛼</m:t>
                          </m:r>
                        </m:e>
                      </m:d>
                      <m:r>
                        <a:rPr lang="da-DK" sz="2000" i="1">
                          <a:latin typeface="Cambria Math"/>
                          <a:ea typeface="Cambria Math"/>
                        </a:rPr>
                        <m:t>∙100</m:t>
                      </m:r>
                      <m:r>
                        <a:rPr lang="en-US" sz="2000" b="0" i="1" smtClean="0">
                          <a:latin typeface="Cambria Math" panose="02040503050406030204" pitchFamily="18" charset="0"/>
                          <a:ea typeface="Cambria Math"/>
                        </a:rPr>
                        <m:t> </m:t>
                      </m:r>
                      <m:r>
                        <a:rPr lang="da-DK" sz="2000" i="1">
                          <a:latin typeface="Cambria Math"/>
                          <a:ea typeface="Cambria Math"/>
                        </a:rPr>
                        <m:t>%</m:t>
                      </m:r>
                    </m:oMath>
                  </m:oMathPara>
                </a14:m>
                <a:r>
                  <a:rPr lang="da-DK" sz="2000"/>
                  <a:t> konfidensintervallet for </a:t>
                </a:r>
                <a14:m>
                  <m:oMathPara>
                    <m:oMathParaPr>
                      <m:jc/>
                    </m:oMathParaPr>
                    <m:oMath>
                      <m:r>
                        <a:rPr lang="da-DK" sz="1800" i="1">
                          <a:latin typeface="Cambria Math"/>
                          <a:ea typeface="Cambria Math"/>
                        </a:rPr>
                        <m:t>𝜇</m:t>
                      </m:r>
                    </m:oMath>
                  </m:oMathPara>
                </a14:m>
                <a:r>
                  <a:rPr lang="da-DK" sz="2000"/>
                  <a:t> </a:t>
                </a:r>
                <a:r>
                  <a:rPr lang="da-DK" sz="2000" smtClean="0"/>
                  <a:t>er:  </a:t>
                </a:r>
                <a:br>
                  <a:rPr lang="da-DK" sz="2000" smtClean="0"/>
                </a:b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ea typeface="Cambria Math"/>
                                </a:rPr>
                              </m:ctrlPr>
                            </m:accPr>
                            <m:e>
                              <m:r>
                                <a:rPr lang="en-US" sz="2000" b="0" i="1" smtClean="0">
                                  <a:latin typeface="Cambria Math" panose="02040503050406030204" pitchFamily="18" charset="0"/>
                                  <a:ea typeface="Cambria Math"/>
                                </a:rPr>
                                <m:t>𝑥</m:t>
                              </m:r>
                            </m:e>
                          </m:acc>
                          <m:r>
                            <a:rPr lang="da-DK" sz="2000" i="1" smtClean="0">
                              <a:latin typeface="Cambria Math"/>
                              <a:ea typeface="Cambria Math"/>
                            </a:rPr>
                            <m:t>±</m:t>
                          </m:r>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𝑠</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oMath>
                  </m:oMathPara>
                </a14:m>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7"/>
                <a:stretch>
                  <a:fillRect l="-651" t="-64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234</a:t>
            </a:fld>
            <a:endParaRPr lang="da-DK"/>
          </a:p>
        </p:txBody>
      </p:sp>
    </p:spTree>
    <p:extLst>
      <p:ext uri="{BB962C8B-B14F-4D97-AF65-F5344CB8AC3E}">
        <p14:creationId xmlns:p14="http://schemas.microsoft.com/office/powerpoint/2010/main" val="8112917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p:cNvPicPr>
            <a:picLocks noChangeAspect="1"/>
          </p:cNvPicPr>
          <p:nvPr/>
        </p:nvPicPr>
        <p:blipFill>
          <a:blip r:embed="rId2"/>
          <a:stretch>
            <a:fillRect/>
          </a:stretch>
        </p:blipFill>
        <p:spPr>
          <a:xfrm>
            <a:off x="4665264" y="1673523"/>
            <a:ext cx="4478736" cy="5067845"/>
          </a:xfrm>
          <a:prstGeom prst="rect">
            <a:avLst/>
          </a:prstGeom>
        </p:spPr>
      </p:pic>
      <p:sp>
        <p:nvSpPr>
          <p:cNvPr id="2" name="Title 1"/>
          <p:cNvSpPr>
            <a:spLocks noGrp="1"/>
          </p:cNvSpPr>
          <p:nvPr>
            <p:ph type="title"/>
          </p:nvPr>
        </p:nvSpPr>
        <p:spPr/>
        <p:txBody>
          <a:bodyPr/>
          <a:lstStyle/>
          <a:p>
            <a:r>
              <a:rPr lang="en-US" smtClean="0"/>
              <a:t>Konfidensintervallet er usikkert </a:t>
            </a:r>
            <a:endParaRPr lang="en-GB"/>
          </a:p>
        </p:txBody>
      </p:sp>
      <mc:AlternateContent>
        <mc:Choice Requires="a14">
          <p:sp>
            <p:nvSpPr>
              <p:cNvPr id="3" name="Content Placeholder 2"/>
              <p:cNvSpPr>
                <a:spLocks noGrp="1"/>
              </p:cNvSpPr>
              <p:nvPr>
                <p:ph idx="1"/>
              </p:nvPr>
            </p:nvSpPr>
            <p:spPr/>
            <p:txBody>
              <a:bodyPr/>
              <a:lstStyle/>
              <a:p>
                <a:r>
                  <a:rPr lang="en-US" smtClean="0"/>
                  <a:t>Et konfidensintervallet afhænger af stikprøven. Vi kender ikke den sande værdi for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en-US" smtClean="0"/>
                  <a:t>, så måske </a:t>
                </a:r>
                <a:br>
                  <a:rPr lang="en-US" smtClean="0"/>
                </a:br>
                <a:r>
                  <a:rPr lang="en-US" smtClean="0"/>
                  <a:t>indeholder konfidensintervallet </a:t>
                </a:r>
                <a:br>
                  <a:rPr lang="en-US" smtClean="0"/>
                </a:br>
                <a:r>
                  <a:rPr lang="en-US" smtClean="0"/>
                  <a:t>ikke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US" smtClean="0"/>
                  <a:t> </a:t>
                </a:r>
              </a:p>
              <a:p>
                <a:r>
                  <a:rPr lang="en-US" smtClean="0"/>
                  <a:t>Bogen har simuleret </a:t>
                </a:r>
                <a14:m>
                  <m:oMathPara>
                    <m:oMathParaPr>
                      <m:jc/>
                    </m:oMathParaPr>
                    <m:oMath>
                      <m:r>
                        <a:rPr lang="en-US" i="1" smtClean="0">
                          <a:latin typeface="Cambria Math" panose="02040503050406030204" pitchFamily="18" charset="0"/>
                        </a:rPr>
                        <m:t>20</m:t>
                      </m:r>
                    </m:oMath>
                  </m:oMathPara>
                </a14:m>
                <a:r>
                  <a:rPr lang="en-US" smtClean="0"/>
                  <a:t> stikprøver</a:t>
                </a:r>
                <a:br>
                  <a:rPr lang="en-US" smtClean="0"/>
                </a:br>
                <a:r>
                  <a:rPr lang="en-US" smtClean="0"/>
                  <a:t>hver med </a:t>
                </a:r>
                <a14:m>
                  <m:oMathPara>
                    <m:oMathParaPr>
                      <m:jc/>
                    </m:oMathParaPr>
                    <m:oMath>
                      <m:r>
                        <a:rPr lang="en-US" i="1" smtClean="0">
                          <a:latin typeface="Cambria Math" panose="02040503050406030204" pitchFamily="18" charset="0"/>
                        </a:rPr>
                        <m:t>𝑛</m:t>
                      </m:r>
                      <m:r>
                        <a:rPr lang="en-US" i="1" smtClean="0">
                          <a:latin typeface="Cambria Math" panose="02040503050406030204" pitchFamily="18" charset="0"/>
                        </a:rPr>
                        <m:t>=10</m:t>
                      </m:r>
                    </m:oMath>
                  </m:oMathPara>
                </a14:m>
                <a:r>
                  <a:rPr lang="en-US" smtClean="0"/>
                  <a:t> fra </a:t>
                </a:r>
                <a14:m>
                  <m:oMathPara>
                    <m:oMathParaPr>
                      <m:jc/>
                    </m:oMathParaPr>
                    <m:oMath>
                      <m:r>
                        <a:rPr lang="en-US" b="0" i="1" smtClean="0">
                          <a:latin typeface="Cambria Math" panose="02040503050406030204" pitchFamily="18" charset="0"/>
                        </a:rPr>
                        <m:t>𝑁</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20,5</m:t>
                          </m:r>
                        </m:e>
                      </m:d>
                    </m:oMath>
                  </m:oMathPara>
                </a14:m>
                <a:endParaRPr lang="en-US" b="0" smtClean="0"/>
              </a:p>
              <a:p>
                <a:r>
                  <a:rPr lang="en-US" smtClean="0"/>
                  <a:t>For hver stikprøve blev der be-</a:t>
                </a:r>
                <a:br>
                  <a:rPr lang="en-US" smtClean="0"/>
                </a:br>
                <a:r>
                  <a:rPr lang="en-US" smtClean="0"/>
                  <a:t>regnet </a:t>
                </a:r>
                <a14:m>
                  <m:oMathPara>
                    <m:oMathParaPr>
                      <m:jc/>
                    </m:oMathParaPr>
                    <m:oMath>
                      <m:r>
                        <a:rPr lang="en-US" i="1">
                          <a:latin typeface="Cambria Math" panose="02040503050406030204" pitchFamily="18" charset="0"/>
                        </a:rPr>
                        <m:t>95 %</m:t>
                      </m:r>
                    </m:oMath>
                  </m:oMathPara>
                </a14:m>
                <a:r>
                  <a:rPr lang="en-US" smtClean="0"/>
                  <a:t> konfidensinterval</a:t>
                </a:r>
                <a:endParaRPr lang="en-US" b="0" smtClean="0"/>
              </a:p>
              <a:p>
                <a:r>
                  <a:rPr lang="en-US" smtClean="0"/>
                  <a:t>Som det ses, var der </a:t>
                </a:r>
                <a14:m>
                  <m:oMathPara>
                    <m:oMathParaPr>
                      <m:jc/>
                    </m:oMathParaPr>
                    <m:oMath>
                      <m:r>
                        <a:rPr lang="en-US" i="1" smtClean="0">
                          <a:latin typeface="Cambria Math" panose="02040503050406030204" pitchFamily="18" charset="0"/>
                        </a:rPr>
                        <m:t>19</m:t>
                      </m:r>
                    </m:oMath>
                  </m:oMathPara>
                </a14:m>
                <a:r>
                  <a:rPr lang="en-US" smtClean="0"/>
                  <a:t> </a:t>
                </a:r>
                <a:br>
                  <a:rPr lang="en-US" smtClean="0"/>
                </a:br>
                <a:r>
                  <a:rPr lang="en-US" smtClean="0"/>
                  <a:t>konfidensintervaller, der inde-</a:t>
                </a:r>
                <a:br>
                  <a:rPr lang="en-US" smtClean="0"/>
                </a:br>
                <a:r>
                  <a:rPr lang="en-US" smtClean="0"/>
                  <a:t>holdt </a:t>
                </a:r>
                <a14:m>
                  <m:oMathPara>
                    <m:oMathParaPr>
                      <m:jc/>
                    </m:oMathParaPr>
                    <m:oMath>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=20</m:t>
                      </m:r>
                    </m:oMath>
                  </m:oMathPara>
                </a14:m>
                <a:r>
                  <a:rPr lang="en-US" smtClean="0"/>
                  <a:t>, og en enkelt, der </a:t>
                </a:r>
                <a:br>
                  <a:rPr lang="en-US" smtClean="0"/>
                </a:br>
                <a:r>
                  <a:rPr lang="en-US" smtClean="0"/>
                  <a:t>ikke gjorde</a:t>
                </a:r>
              </a:p>
              <a:p>
                <a:r>
                  <a:rPr lang="en-US" smtClean="0"/>
                  <a:t>19 ud af </a:t>
                </a:r>
                <a14:m>
                  <m:oMathPara>
                    <m:oMathParaPr>
                      <m:jc/>
                    </m:oMathParaPr>
                    <m:oMath>
                      <m:r>
                        <a:rPr lang="en-US" i="1" smtClean="0">
                          <a:latin typeface="Cambria Math" panose="02040503050406030204" pitchFamily="18" charset="0"/>
                        </a:rPr>
                        <m:t>20</m:t>
                      </m:r>
                    </m:oMath>
                  </m:oMathPara>
                </a14:m>
                <a:r>
                  <a:rPr lang="en-US" smtClean="0"/>
                  <a:t> svarer til </a:t>
                </a:r>
                <a14:m>
                  <m:oMathPara>
                    <m:oMathParaPr>
                      <m:jc/>
                    </m:oMathParaPr>
                    <m:oMath>
                      <m:r>
                        <a:rPr lang="en-US" i="1" smtClean="0">
                          <a:latin typeface="Cambria Math" panose="02040503050406030204" pitchFamily="18" charset="0"/>
                        </a:rPr>
                        <m:t>95 %</m:t>
                      </m:r>
                    </m:oMath>
                  </m:oMathPara>
                </a14:m>
                <a:r>
                  <a:rPr lang="en-US" smtClean="0"/>
                  <a:t>. </a:t>
                </a:r>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235</a:t>
            </a:fld>
            <a:endParaRPr lang="da-DK">
              <a:solidFill>
                <a:prstClr val="black">
                  <a:tint val="75000"/>
                </a:prstClr>
              </a:solidFill>
            </a:endParaRPr>
          </a:p>
        </p:txBody>
      </p:sp>
    </p:spTree>
    <p:extLst>
      <p:ext uri="{BB962C8B-B14F-4D97-AF65-F5344CB8AC3E}">
        <p14:creationId xmlns:p14="http://schemas.microsoft.com/office/powerpoint/2010/main" val="15627254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Prædiktionsinterval</a:t>
            </a:r>
            <a:endParaRPr lang="da-DK"/>
          </a:p>
        </p:txBody>
      </p:sp>
      <mc:AlternateContent>
        <mc:Choice Requires="a14">
          <p:sp>
            <p:nvSpPr>
              <p:cNvPr id="3" name="Content Placeholder 2"/>
              <p:cNvSpPr>
                <a:spLocks noGrp="1"/>
              </p:cNvSpPr>
              <p:nvPr>
                <p:ph idx="1"/>
              </p:nvPr>
            </p:nvSpPr>
            <p:spPr/>
            <p:txBody>
              <a:bodyPr/>
              <a:lstStyle/>
              <a:p>
                <a14:m>
                  <m:oMathPara>
                    <m:oMathParaPr>
                      <m:jc/>
                    </m:oMathParaPr>
                    <m:oMath>
                      <m:r>
                        <a:rPr lang="da-DK" sz="2000" i="1" smtClean="0">
                          <a:latin typeface="Cambria Math" panose="02040503050406030204" pitchFamily="18" charset="0"/>
                        </a:rPr>
                        <m:t>95 %</m:t>
                      </m:r>
                    </m:oMath>
                  </m:oMathPara>
                </a14:m>
                <a:r>
                  <a:rPr lang="da-DK" sz="2000" smtClean="0"/>
                  <a:t> </a:t>
                </a:r>
                <a:r>
                  <a:rPr lang="da-DK" sz="2000" err="1" smtClean="0">
                    <a:solidFill>
                      <a:schemeClr val="accent1">
                        <a:lumMod val="75000"/>
                      </a:schemeClr>
                    </a:solidFill>
                  </a:rPr>
                  <a:t>konfidensintervallet</a:t>
                </a:r>
                <a:r>
                  <a:rPr lang="da-DK" sz="2000" smtClean="0"/>
                  <a:t> giver et interval, hvor </a:t>
                </a:r>
                <a:r>
                  <a:rPr lang="da-DK" sz="2000" smtClean="0">
                    <a:solidFill>
                      <a:schemeClr val="accent1">
                        <a:lumMod val="75000"/>
                      </a:schemeClr>
                    </a:solidFill>
                  </a:rPr>
                  <a:t>populations-middelværdien</a:t>
                </a:r>
                <a:r>
                  <a:rPr lang="da-DK" sz="2000" smtClean="0"/>
                  <a:t> </a:t>
                </a:r>
                <a14:m>
                  <m:oMathPara>
                    <m:oMathParaPr>
                      <m:jc/>
                    </m:oMathParaPr>
                    <m:oMath>
                      <m:r>
                        <a:rPr lang="da-DK" sz="2000" i="1" smtClean="0">
                          <a:latin typeface="Cambria Math"/>
                          <a:ea typeface="Cambria Math"/>
                        </a:rPr>
                        <m:t>𝜇</m:t>
                      </m:r>
                    </m:oMath>
                  </m:oMathPara>
                </a14:m>
                <a:r>
                  <a:rPr lang="da-DK" sz="2000" smtClean="0"/>
                  <a:t> ligger indenfor med </a:t>
                </a:r>
                <a14:m>
                  <m:oMathPara>
                    <m:oMathParaPr>
                      <m:jc/>
                    </m:oMathParaPr>
                    <m:oMath>
                      <m:r>
                        <a:rPr lang="da-DK" sz="2000" i="1" smtClean="0">
                          <a:latin typeface="Cambria Math" panose="02040503050406030204" pitchFamily="18" charset="0"/>
                        </a:rPr>
                        <m:t>95 %</m:t>
                      </m:r>
                    </m:oMath>
                  </m:oMathPara>
                </a14:m>
                <a:r>
                  <a:rPr lang="da-DK" sz="2000" smtClean="0"/>
                  <a:t> sikkerhed: </a:t>
                </a:r>
                <a:br>
                  <a:rPr lang="da-DK" sz="2000"/>
                </a:br>
                <a:r>
                  <a:rPr lang="da-DK" sz="200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ea typeface="Cambria Math"/>
                                </a:rPr>
                              </m:ctrlPr>
                            </m:accPr>
                            <m:e>
                              <m:r>
                                <a:rPr lang="en-US" sz="2000" i="1">
                                  <a:latin typeface="Cambria Math" panose="02040503050406030204" pitchFamily="18" charset="0"/>
                                  <a:ea typeface="Cambria Math"/>
                                </a:rPr>
                                <m:t>𝑥</m:t>
                              </m:r>
                            </m:e>
                          </m:acc>
                          <m:r>
                            <a:rPr lang="da-DK" sz="2000" i="1">
                              <a:latin typeface="Cambria Math"/>
                              <a:ea typeface="Cambria Math"/>
                            </a:rPr>
                            <m:t>±</m:t>
                          </m:r>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𝑠</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oMath>
                  </m:oMathPara>
                </a14:m>
                <a:r>
                  <a:rPr lang="da-DK" sz="2000" smtClean="0"/>
                  <a:t>      =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ea typeface="Cambria Math"/>
                                </a:rPr>
                              </m:ctrlPr>
                            </m:accPr>
                            <m:e>
                              <m:r>
                                <a:rPr lang="en-US" sz="2000" i="1">
                                  <a:latin typeface="Cambria Math" panose="02040503050406030204" pitchFamily="18" charset="0"/>
                                  <a:ea typeface="Cambria Math"/>
                                </a:rPr>
                                <m:t>𝑥</m:t>
                              </m:r>
                            </m:e>
                          </m:acc>
                          <m:r>
                            <a:rPr lang="da-DK" sz="2000" i="1">
                              <a:latin typeface="Cambria Math"/>
                              <a:ea typeface="Cambria Math"/>
                            </a:rPr>
                            <m:t>±</m:t>
                          </m:r>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r>
                        <a:rPr lang="en-US" sz="2000" b="0" i="1" smtClean="0">
                          <a:latin typeface="Cambria Math" panose="02040503050406030204" pitchFamily="18" charset="0"/>
                          <a:ea typeface="Cambria Math"/>
                        </a:rPr>
                        <m:t>𝑠</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box>
                            <m:boxPr>
                              <m:noBreak m:val="off"/>
                              <m:ctrlPr>
                                <a:rPr lang="da-DK" sz="2000" i="1">
                                  <a:latin typeface="Cambria Math" panose="02040503050406030204" pitchFamily="18" charset="0"/>
                                  <a:ea typeface="Cambria Math"/>
                                </a:rPr>
                              </m:ctrlPr>
                            </m:boxPr>
                            <m:e>
                              <m:f>
                                <m:fPr>
                                  <m:type m:val="skw"/>
                                  <m:ctrlPr>
                                    <a:rPr lang="da-DK" sz="2000" i="1">
                                      <a:latin typeface="Cambria Math" panose="02040503050406030204" pitchFamily="18" charset="0"/>
                                      <a:ea typeface="Cambria Math"/>
                                    </a:rPr>
                                  </m:ctrlPr>
                                </m:fPr>
                                <m:num>
                                  <m:r>
                                    <a:rPr lang="da-DK" sz="2000" i="1">
                                      <a:latin typeface="Cambria Math"/>
                                      <a:ea typeface="Cambria Math"/>
                                    </a:rPr>
                                    <m:t>1</m:t>
                                  </m:r>
                                </m:num>
                                <m:den>
                                  <m:r>
                                    <a:rPr lang="da-DK" sz="2000" i="1">
                                      <a:latin typeface="Cambria Math"/>
                                      <a:ea typeface="Cambria Math"/>
                                    </a:rPr>
                                    <m:t>𝑛</m:t>
                                  </m:r>
                                </m:den>
                              </m:f>
                            </m:e>
                          </m:box>
                        </m:e>
                      </m:rad>
                    </m:oMath>
                  </m:oMathPara>
                </a14:m>
                <a:endParaRPr lang="da-DK" sz="2000" smtClean="0"/>
              </a:p>
              <a:p>
                <a14:m>
                  <m:oMathPara>
                    <m:oMathParaPr>
                      <m:jc/>
                    </m:oMathParaPr>
                    <m:oMath>
                      <m:r>
                        <a:rPr lang="da-DK" sz="2000" i="1" smtClean="0">
                          <a:latin typeface="Cambria Math" panose="02040503050406030204" pitchFamily="18" charset="0"/>
                        </a:rPr>
                        <m:t>95 %</m:t>
                      </m:r>
                    </m:oMath>
                  </m:oMathPara>
                </a14:m>
                <a:r>
                  <a:rPr lang="da-DK" sz="2000" smtClean="0"/>
                  <a:t> </a:t>
                </a:r>
                <a:r>
                  <a:rPr lang="da-DK" sz="2000" smtClean="0">
                    <a:solidFill>
                      <a:schemeClr val="tx2"/>
                    </a:solidFill>
                  </a:rPr>
                  <a:t>prædiktionsintervallet</a:t>
                </a:r>
                <a:r>
                  <a:rPr lang="da-DK" sz="2000" smtClean="0"/>
                  <a:t> giver et interval, hvor de enkelte observationer (</a:t>
                </a:r>
                <a:r>
                  <a:rPr lang="da-DK" sz="2000" smtClean="0">
                    <a:solidFill>
                      <a:schemeClr val="accent1">
                        <a:lumMod val="75000"/>
                      </a:schemeClr>
                    </a:solidFill>
                  </a:rPr>
                  <a:t>stikprøve-middelværdier</a:t>
                </a:r>
                <a:r>
                  <a:rPr lang="da-DK" sz="2000" smtClean="0"/>
                  <a:t>) ligger indenfor med </a:t>
                </a:r>
                <a14:m>
                  <m:oMathPara>
                    <m:oMathParaPr>
                      <m:jc/>
                    </m:oMathParaPr>
                    <m:oMath>
                      <m:r>
                        <a:rPr lang="da-DK" sz="2000" i="1" smtClean="0">
                          <a:latin typeface="Cambria Math" panose="02040503050406030204" pitchFamily="18" charset="0"/>
                        </a:rPr>
                        <m:t>95 %</m:t>
                      </m:r>
                    </m:oMath>
                  </m:oMathPara>
                </a14:m>
                <a:r>
                  <a:rPr lang="da-DK" sz="2000" smtClean="0"/>
                  <a:t> sikkerhed</a:t>
                </a:r>
              </a:p>
              <a:p>
                <a:r>
                  <a:rPr lang="da-DK" sz="2000" smtClean="0"/>
                  <a:t>Definition på </a:t>
                </a:r>
                <a14:m>
                  <m:oMathPara>
                    <m:oMathParaPr>
                      <m:jc/>
                    </m:oMathParaPr>
                    <m:oMath>
                      <m:d>
                        <m:dPr>
                          <m:begChr m:val="("/>
                          <m:sepChr m:val="|"/>
                          <m:endChr m:val=")"/>
                          <m:grow m:val="on"/>
                          <m:shp m:val="centered"/>
                          <m:ctrlPr>
                            <a:rPr lang="da-DK" sz="2000" b="0" i="1" smtClean="0">
                              <a:solidFill>
                                <a:schemeClr val="tx2"/>
                              </a:solidFill>
                              <a:latin typeface="Cambria Math" panose="02040503050406030204" pitchFamily="18" charset="0"/>
                            </a:rPr>
                          </m:ctrlPr>
                        </m:dPr>
                        <m:e>
                          <m:r>
                            <a:rPr lang="da-DK" sz="2000" b="0" i="1" smtClean="0">
                              <a:solidFill>
                                <a:schemeClr val="tx2"/>
                              </a:solidFill>
                              <a:latin typeface="Cambria Math"/>
                            </a:rPr>
                            <m:t>1−</m:t>
                          </m:r>
                          <m:r>
                            <a:rPr lang="da-DK" sz="2000" b="0" i="1" smtClean="0">
                              <a:solidFill>
                                <a:schemeClr val="tx2"/>
                              </a:solidFill>
                              <a:latin typeface="Cambria Math"/>
                              <a:ea typeface="Cambria Math"/>
                            </a:rPr>
                            <m:t>𝛼</m:t>
                          </m:r>
                        </m:e>
                      </m:d>
                      <m:r>
                        <a:rPr lang="da-DK" sz="2000" b="0" i="1" smtClean="0">
                          <a:solidFill>
                            <a:schemeClr val="tx2"/>
                          </a:solidFill>
                          <a:latin typeface="Cambria Math"/>
                          <a:ea typeface="Cambria Math"/>
                        </a:rPr>
                        <m:t>∙100</m:t>
                      </m:r>
                      <m:r>
                        <a:rPr lang="en-US" sz="2000" b="0" i="1" smtClean="0">
                          <a:solidFill>
                            <a:schemeClr val="tx2"/>
                          </a:solidFill>
                          <a:latin typeface="Cambria Math" panose="02040503050406030204" pitchFamily="18" charset="0"/>
                          <a:ea typeface="Cambria Math"/>
                        </a:rPr>
                        <m:t> </m:t>
                      </m:r>
                      <m:r>
                        <a:rPr lang="da-DK" sz="2000" b="0" i="1" smtClean="0">
                          <a:solidFill>
                            <a:schemeClr val="tx2"/>
                          </a:solidFill>
                          <a:latin typeface="Cambria Math"/>
                          <a:ea typeface="Cambria Math"/>
                        </a:rPr>
                        <m:t>%</m:t>
                      </m:r>
                    </m:oMath>
                  </m:oMathPara>
                </a14:m>
                <a:r>
                  <a:rPr lang="da-DK" sz="2000" smtClean="0">
                    <a:solidFill>
                      <a:schemeClr val="tx2"/>
                    </a:solidFill>
                  </a:rPr>
                  <a:t> prædiktionsinterval</a:t>
                </a:r>
                <a:r>
                  <a:rPr lang="da-DK" sz="2000" smtClean="0"/>
                  <a:t>:</a:t>
                </a:r>
                <a:br>
                  <a:rPr lang="da-DK" sz="2000" smtClean="0"/>
                </a:br>
                <a:r>
                  <a:rPr lang="da-DK" sz="2000" smtClean="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ea typeface="Cambria Math"/>
                                </a:rPr>
                              </m:ctrlPr>
                            </m:accPr>
                            <m:e>
                              <m:r>
                                <a:rPr lang="en-US" sz="2000" i="1">
                                  <a:latin typeface="Cambria Math" panose="02040503050406030204" pitchFamily="18" charset="0"/>
                                  <a:ea typeface="Cambria Math"/>
                                </a:rPr>
                                <m:t>𝑥</m:t>
                              </m:r>
                            </m:e>
                          </m:acc>
                          <m:r>
                            <a:rPr lang="da-DK" sz="2000" i="1">
                              <a:latin typeface="Cambria Math"/>
                              <a:ea typeface="Cambria Math"/>
                            </a:rPr>
                            <m:t>±</m:t>
                          </m:r>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r>
                        <a:rPr lang="en-US" sz="2000" i="1">
                          <a:latin typeface="Cambria Math" panose="02040503050406030204" pitchFamily="18" charset="0"/>
                          <a:ea typeface="Cambria Math"/>
                        </a:rPr>
                        <m:t>𝑠</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r>
                            <a:rPr lang="da-DK" sz="2000" i="1" smtClean="0">
                              <a:solidFill>
                                <a:srgbClr val="C00000"/>
                              </a:solidFill>
                              <a:latin typeface="Cambria Math"/>
                              <a:ea typeface="Cambria Math"/>
                            </a:rPr>
                            <m:t>1+</m:t>
                          </m:r>
                          <m:box>
                            <m:boxPr>
                              <m:noBreak m:val="off"/>
                              <m:ctrlPr>
                                <a:rPr lang="da-DK" sz="2000" i="1">
                                  <a:latin typeface="Cambria Math" panose="02040503050406030204" pitchFamily="18" charset="0"/>
                                  <a:ea typeface="Cambria Math"/>
                                </a:rPr>
                              </m:ctrlPr>
                            </m:boxPr>
                            <m:e>
                              <m:f>
                                <m:fPr>
                                  <m:type m:val="bar"/>
                                  <m:ctrlPr>
                                    <a:rPr lang="da-DK" sz="2000" i="1">
                                      <a:latin typeface="Cambria Math" panose="02040503050406030204" pitchFamily="18" charset="0"/>
                                      <a:ea typeface="Cambria Math"/>
                                    </a:rPr>
                                  </m:ctrlPr>
                                </m:fPr>
                                <m:num>
                                  <m:r>
                                    <a:rPr lang="da-DK" sz="2000" i="1">
                                      <a:latin typeface="Cambria Math"/>
                                      <a:ea typeface="Cambria Math"/>
                                    </a:rPr>
                                    <m:t>1</m:t>
                                  </m:r>
                                </m:num>
                                <m:den>
                                  <m:r>
                                    <a:rPr lang="da-DK" sz="2000" i="1">
                                      <a:latin typeface="Cambria Math"/>
                                      <a:ea typeface="Cambria Math"/>
                                    </a:rPr>
                                    <m:t>𝑛</m:t>
                                  </m:r>
                                </m:den>
                              </m:f>
                            </m:e>
                          </m:box>
                        </m:e>
                      </m:rad>
                    </m:oMath>
                  </m:oMathPara>
                </a14:m>
                <a:r>
                  <a:rPr lang="da-DK" sz="2000" smtClean="0"/>
                  <a:t> </a:t>
                </a:r>
                <a:br>
                  <a:rPr lang="da-DK" smtClean="0"/>
                </a:b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49" r="-507"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236</a:t>
            </a:fld>
            <a:endParaRPr lang="da-DK"/>
          </a:p>
        </p:txBody>
      </p:sp>
    </p:spTree>
    <p:extLst>
      <p:ext uri="{BB962C8B-B14F-4D97-AF65-F5344CB8AC3E}">
        <p14:creationId xmlns:p14="http://schemas.microsoft.com/office/powerpoint/2010/main" val="23356832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7.1-2: Prædiktionsinterval </a:t>
            </a:r>
            <a:endParaRPr lang="en-GB"/>
          </a:p>
        </p:txBody>
      </p:sp>
      <mc:AlternateContent>
        <mc:Choice Requires="a14">
          <p:sp>
            <p:nvSpPr>
              <p:cNvPr id="3" name="Content Placeholder 2"/>
              <p:cNvSpPr>
                <a:spLocks noGrp="1"/>
              </p:cNvSpPr>
              <p:nvPr>
                <p:ph idx="1"/>
              </p:nvPr>
            </p:nvSpPr>
            <p:spPr>
              <a:xfrm>
                <a:off x="467544" y="1196752"/>
                <a:ext cx="8496944" cy="5544616"/>
              </a:xfrm>
            </p:spPr>
            <p:txBody>
              <a:bodyPr/>
              <a:lstStyle/>
              <a:p>
                <a:r>
                  <a:rPr lang="en-US" smtClean="0"/>
                  <a:t>Punktestimat af </a:t>
                </a:r>
                <a14:m>
                  <m:oMathPara>
                    <m:oMathParaPr>
                      <m:jc/>
                    </m:oMathParaPr>
                    <m:oMath>
                      <m:r>
                        <a:rPr lang="da-DK" i="1">
                          <a:latin typeface="Cambria Math"/>
                          <a:ea typeface="Cambria Math"/>
                        </a:rPr>
                        <m:t>𝜇</m:t>
                      </m:r>
                    </m:oMath>
                  </m:oMathPara>
                </a14:m>
                <a:r>
                  <a:rPr lang="en-GB" smtClean="0"/>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r>
                        <m:rPr>
                          <m:sty m:val="bi"/>
                        </m:rPr>
                        <a:rPr lang="en-US" b="1" i="1" smtClean="0">
                          <a:latin typeface="Cambria Math" panose="02040503050406030204" pitchFamily="18" charset="0"/>
                        </a:rPr>
                        <m:t>𝟏𝟔𝟖</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m:t>
                      </m:r>
                    </m:oMath>
                  </m:oMathPara>
                </a14:m>
                <a:endParaRPr lang="en-GB" b="1" smtClean="0"/>
              </a:p>
              <a:p>
                <a:r>
                  <a:rPr lang="en-US" smtClean="0"/>
                  <a:t>Estimeret standardfejl: 		</a:t>
                </a:r>
                <a14:m>
                  <m:oMathPara>
                    <m:oMathParaPr>
                      <m:jc/>
                    </m:oMathParaPr>
                    <m:oMath>
                      <m:f>
                        <m:fPr>
                          <m:type m:val="bar"/>
                          <m:ctrlPr>
                            <a:rPr lang="en-US" i="1" smtClean="0">
                              <a:latin typeface="Cambria Math" panose="02040503050406030204" pitchFamily="18" charset="0"/>
                            </a:rPr>
                          </m:ctrlPr>
                        </m:fPr>
                        <m:num>
                          <m:r>
                            <a:rPr lang="en-US" b="0" i="1" smtClean="0">
                              <a:latin typeface="Cambria Math" panose="02040503050406030204" pitchFamily="18" charset="0"/>
                            </a:rPr>
                            <m:t>𝑠</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18.10</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18</m:t>
                              </m:r>
                            </m:e>
                          </m:rad>
                        </m:den>
                      </m:f>
                      <m:r>
                        <a:rPr lang="en-US" b="0" i="1" smtClean="0">
                          <a:latin typeface="Cambria Math" panose="02040503050406030204" pitchFamily="18" charset="0"/>
                        </a:rPr>
                        <m:t>=</m:t>
                      </m:r>
                      <m:r>
                        <m:rPr>
                          <m:sty m:val="bi"/>
                        </m:rPr>
                        <a:rPr lang="en-US" b="1" i="1" smtClean="0">
                          <a:latin typeface="Cambria Math" panose="02040503050406030204" pitchFamily="18" charset="0"/>
                        </a:rPr>
                        <m:t>𝟒</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𝟐𝟕</m:t>
                      </m:r>
                    </m:oMath>
                  </m:oMathPara>
                </a14:m>
                <a:endParaRPr lang="en-GB" b="1" smtClean="0"/>
              </a:p>
              <a:p>
                <a:r>
                  <a:rPr lang="en-US" smtClean="0"/>
                  <a:t>Maksimal fejl af punktestimatet:</a:t>
                </a:r>
                <a:r>
                  <a:rPr lang="en-US" b="0" smtClean="0">
                    <a:ea typeface="Cambria Math" panose="02040503050406030204" pitchFamily="18" charset="0"/>
                  </a:rPr>
                  <a:t> 	</a:t>
                </a:r>
                <a14:m>
                  <m:oMathPara>
                    <m:oMathParaPr>
                      <m:jc/>
                    </m:oMathParaPr>
                    <m:oMath>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lin"/>
                          <m:ctrlPr>
                            <a:rPr lang="da-DK" i="1">
                              <a:latin typeface="Cambria Math" panose="02040503050406030204" pitchFamily="18" charset="0"/>
                              <a:ea typeface="Cambria Math"/>
                            </a:rPr>
                          </m:ctrlPr>
                        </m:fPr>
                        <m:num>
                          <m:r>
                            <a:rPr lang="en-US" b="0" i="1" smtClean="0">
                              <a:latin typeface="Cambria Math" panose="02040503050406030204" pitchFamily="18" charset="0"/>
                              <a:ea typeface="Cambria Math"/>
                            </a:rPr>
                            <m:t>𝑠</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m:rPr>
                          <m:sty m:val="p"/>
                        </m:rPr>
                        <a:rPr lang="en-US" b="0" i="0" smtClean="0">
                          <a:latin typeface="Cambria Math" panose="02040503050406030204" pitchFamily="18" charset="0"/>
                          <a:ea typeface="Cambria Math"/>
                        </a:rPr>
                        <m:t>=</m:t>
                      </m:r>
                      <m:r>
                        <m:rPr>
                          <m:sty m:val="bi"/>
                        </m:rPr>
                        <a:rPr lang="en-US" b="1" i="1" smtClean="0">
                          <a:latin typeface="Cambria Math" panose="02040503050406030204" pitchFamily="18" charset="0"/>
                          <a:ea typeface="Cambria Math" panose="02040503050406030204" pitchFamily="18" charset="0"/>
                        </a:rPr>
                        <m:t>𝟗</m:t>
                      </m:r>
                      <m:r>
                        <m:rPr>
                          <m:sty m:val="bi"/>
                        </m:rPr>
                        <a:rPr lang="en-US" b="1" i="1" smtClean="0">
                          <a:latin typeface="Cambria Math" panose="02040503050406030204" pitchFamily="18" charset="0"/>
                          <a:ea typeface="Cambria Math" panose="02040503050406030204" pitchFamily="18" charset="0"/>
                        </a:rPr>
                        <m:t>.</m:t>
                      </m:r>
                      <m:r>
                        <m:rPr>
                          <m:sty m:val="bi"/>
                        </m:rPr>
                        <a:rPr lang="en-US" b="1" i="1" smtClean="0">
                          <a:latin typeface="Cambria Math" panose="02040503050406030204" pitchFamily="18" charset="0"/>
                          <a:ea typeface="Cambria Math" panose="02040503050406030204" pitchFamily="18" charset="0"/>
                        </a:rPr>
                        <m:t>𝟎</m:t>
                      </m:r>
                    </m:oMath>
                  </m:oMathPara>
                </a14:m>
                <a:br>
                  <a:rPr lang="en-US" smtClean="0"/>
                </a:br>
                <a:r>
                  <a:rPr lang="en-US" sz="1400" smtClean="0"/>
                  <a:t> </a:t>
                </a:r>
                <a:endParaRPr lang="en-GB" smtClean="0"/>
              </a:p>
              <a:p>
                <a:r>
                  <a:rPr lang="en-US" smtClean="0"/>
                  <a:t>95 % konfidensinterval: </a:t>
                </a:r>
                <a:br>
                  <a:rPr lang="en-US" smtClean="0"/>
                </a:br>
                <a:r>
                  <a:rPr lang="en-US" smtClean="0"/>
                  <a:t>	</a:t>
                </a:r>
                <a14:m>
                  <m:oMathPara>
                    <m:oMathParaPr>
                      <m:jc/>
                    </m:oMathParaPr>
                    <m:oMath>
                      <m:r>
                        <a:rPr lang="en-US" i="1" smtClean="0">
                          <a:latin typeface="Cambria Math" panose="02040503050406030204" pitchFamily="18" charset="0"/>
                        </a:rPr>
                        <m:t>168.2</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r>
                        <m:rPr>
                          <m:sty m:val="p"/>
                        </m:rPr>
                        <a:rPr lang="en-US" b="0" i="0" smtClean="0">
                          <a:latin typeface="Cambria Math" panose="02040503050406030204" pitchFamily="18" charset="0"/>
                          <a:ea typeface="Cambria Math" panose="02040503050406030204" pitchFamily="18" charset="0"/>
                        </a:rPr>
                        <m:t>=[159.2;177.2]</m:t>
                      </m:r>
                    </m:oMath>
                  </m:oMathPara>
                </a14:m>
                <a:r>
                  <a:rPr lang="en-US" smtClean="0"/>
                  <a:t>)</a:t>
                </a:r>
              </a:p>
              <a:p>
                <a:r>
                  <a:rPr lang="en-US" smtClean="0"/>
                  <a:t>95 % prædiktionsinterval: </a:t>
                </a:r>
                <a:br>
                  <a:rPr lang="en-US" smtClean="0"/>
                </a:br>
                <a:r>
                  <a:rPr lang="en-US" smtClean="0"/>
                  <a:t> 	</a:t>
                </a:r>
                <a14:m>
                  <m:oMathPara>
                    <m:oMathParaPr>
                      <m:jc/>
                    </m:oMathParaPr>
                    <m:oMath>
                      <m:sSub>
                        <m:sSubPr>
                          <m:ctrlPr>
                            <a:rPr lang="da-DK" i="1">
                              <a:latin typeface="Cambria Math" panose="02040503050406030204" pitchFamily="18" charset="0"/>
                            </a:rPr>
                          </m:ctrlPr>
                        </m:sSubPr>
                        <m:e>
                          <m:acc>
                            <m:accPr>
                              <m:chr m:val="̅"/>
                              <m:ctrlPr>
                                <a:rPr lang="da-DK" i="1">
                                  <a:latin typeface="Cambria Math" panose="02040503050406030204" pitchFamily="18" charset="0"/>
                                  <a:ea typeface="Cambria Math"/>
                                </a:rPr>
                              </m:ctrlPr>
                            </m:accPr>
                            <m:e>
                              <m:r>
                                <a:rPr lang="en-US" i="1">
                                  <a:latin typeface="Cambria Math" panose="02040503050406030204" pitchFamily="18" charset="0"/>
                                  <a:ea typeface="Cambria Math"/>
                                </a:rPr>
                                <m:t>𝑥</m:t>
                              </m:r>
                            </m:e>
                          </m:acc>
                          <m:r>
                            <a:rPr lang="da-DK" i="1">
                              <a:latin typeface="Cambria Math"/>
                              <a:ea typeface="Cambria Math"/>
                            </a:rPr>
                            <m:t>±</m:t>
                          </m:r>
                          <m:r>
                            <a:rPr lang="da-DK" i="1">
                              <a:latin typeface="Cambria Math"/>
                            </a:rPr>
                            <m:t>𝑡</m:t>
                          </m:r>
                        </m:e>
                        <m:sub>
                          <m:r>
                            <a:rPr lang="da-DK" i="1">
                              <a:latin typeface="Cambria Math"/>
                            </a:rPr>
                            <m:t>𝑑𝑓</m:t>
                          </m:r>
                          <m:r>
                            <a:rPr lang="da-DK" i="1">
                              <a:latin typeface="Cambria Math"/>
                            </a:rPr>
                            <m:t>,</m:t>
                          </m:r>
                          <m:r>
                            <a:rPr lang="da-DK" i="1">
                              <a:latin typeface="Cambria Math"/>
                              <a:ea typeface="Cambria Math"/>
                            </a:rPr>
                            <m:t>𝛼</m:t>
                          </m:r>
                          <m:r>
                            <a:rPr lang="da-DK" i="1">
                              <a:latin typeface="Cambria Math"/>
                              <a:ea typeface="Cambria Math"/>
                            </a:rPr>
                            <m:t>/2</m:t>
                          </m:r>
                        </m:sub>
                      </m:sSub>
                      <m:r>
                        <a:rPr lang="da-DK" i="1">
                          <a:latin typeface="Cambria Math"/>
                          <a:ea typeface="Cambria Math"/>
                        </a:rPr>
                        <m:t>∙</m:t>
                      </m:r>
                      <m:r>
                        <a:rPr lang="en-US" i="1">
                          <a:latin typeface="Cambria Math" panose="02040503050406030204" pitchFamily="18" charset="0"/>
                          <a:ea typeface="Cambria Math"/>
                        </a:rPr>
                        <m:t>𝑠</m:t>
                      </m:r>
                      <m:r>
                        <a:rPr lang="da-DK" i="1">
                          <a:latin typeface="Cambria Math"/>
                          <a:ea typeface="Cambria Math"/>
                        </a:rPr>
                        <m:t>∙</m:t>
                      </m:r>
                      <m:rad>
                        <m:radPr>
                          <m:degHide m:val="on"/>
                          <m:ctrlPr>
                            <a:rPr lang="da-DK" i="1" smtClean="0">
                              <a:solidFill>
                                <a:schemeClr val="tx1"/>
                              </a:solidFill>
                              <a:latin typeface="Cambria Math" panose="02040503050406030204" pitchFamily="18" charset="0"/>
                              <a:ea typeface="Cambria Math"/>
                            </a:rPr>
                          </m:ctrlPr>
                        </m:radPr>
                        <m:deg/>
                        <m:e>
                          <m:r>
                            <a:rPr lang="da-DK" i="1">
                              <a:solidFill>
                                <a:schemeClr val="tx1"/>
                              </a:solidFill>
                              <a:latin typeface="Cambria Math"/>
                              <a:ea typeface="Cambria Math"/>
                            </a:rPr>
                            <m:t>1+</m:t>
                          </m:r>
                          <m:box>
                            <m:boxPr>
                              <m:noBreak m:val="off"/>
                              <m:ctrlPr>
                                <a:rPr lang="da-DK" i="1">
                                  <a:solidFill>
                                    <a:schemeClr val="tx1"/>
                                  </a:solidFill>
                                  <a:latin typeface="Cambria Math" panose="02040503050406030204" pitchFamily="18" charset="0"/>
                                  <a:ea typeface="Cambria Math"/>
                                </a:rPr>
                              </m:ctrlPr>
                            </m:boxPr>
                            <m:e>
                              <m:f>
                                <m:fPr>
                                  <m:type m:val="bar"/>
                                  <m:ctrlPr>
                                    <a:rPr lang="da-DK" i="1">
                                      <a:solidFill>
                                        <a:schemeClr val="tx1"/>
                                      </a:solidFill>
                                      <a:latin typeface="Cambria Math" panose="02040503050406030204" pitchFamily="18" charset="0"/>
                                      <a:ea typeface="Cambria Math"/>
                                    </a:rPr>
                                  </m:ctrlPr>
                                </m:fPr>
                                <m:num>
                                  <m:r>
                                    <a:rPr lang="da-DK" i="1">
                                      <a:solidFill>
                                        <a:schemeClr val="tx1"/>
                                      </a:solidFill>
                                      <a:latin typeface="Cambria Math"/>
                                      <a:ea typeface="Cambria Math"/>
                                    </a:rPr>
                                    <m:t>1</m:t>
                                  </m:r>
                                </m:num>
                                <m:den>
                                  <m:r>
                                    <a:rPr lang="da-DK" i="1">
                                      <a:solidFill>
                                        <a:schemeClr val="tx1"/>
                                      </a:solidFill>
                                      <a:latin typeface="Cambria Math"/>
                                      <a:ea typeface="Cambria Math"/>
                                    </a:rPr>
                                    <m:t>𝑛</m:t>
                                  </m:r>
                                </m:den>
                              </m:f>
                            </m:e>
                          </m:box>
                        </m:e>
                      </m:rad>
                      <m:r>
                        <a:rPr lang="en-US" b="0" i="1" smtClean="0">
                          <a:solidFill>
                            <a:schemeClr val="tx1"/>
                          </a:solidFill>
                          <a:latin typeface="Cambria Math" panose="02040503050406030204" pitchFamily="18" charset="0"/>
                          <a:ea typeface="Cambria Math"/>
                        </a:rPr>
                        <m:t>=168.2</m:t>
                      </m:r>
                      <m:r>
                        <a:rPr lang="en-US" b="0" i="1" smtClean="0">
                          <a:solidFill>
                            <a:schemeClr val="tx1"/>
                          </a:solidFill>
                          <a:latin typeface="Cambria Math" panose="02040503050406030204" pitchFamily="18" charset="0"/>
                          <a:ea typeface="Cambria Math" panose="02040503050406030204" pitchFamily="18" charset="0"/>
                        </a:rPr>
                        <m:t>±</m:t>
                      </m:r>
                    </m:oMath>
                  </m:oMathPara>
                </a14:m>
                <a:r>
                  <a:rPr lang="da-DK" smtClean="0"/>
                  <a:t> </a:t>
                </a:r>
                <a14:m>
                  <m:oMathPara>
                    <m:oMathParaPr>
                      <m:jc/>
                    </m:oMathParaPr>
                    <m:oMath>
                      <m:r>
                        <a:rPr lang="da-DK" i="1" smtClean="0">
                          <a:latin typeface="Cambria Math" panose="02040503050406030204" pitchFamily="18" charset="0"/>
                        </a:rPr>
                        <m:t>39.2</m:t>
                      </m:r>
                      <m:r>
                        <a:rPr lang="en-US" b="0" i="1" smtClean="0">
                          <a:latin typeface="Cambria Math" panose="02040503050406030204" pitchFamily="18" charset="0"/>
                        </a:rPr>
                        <m:t>=[129.0;207.4]</m:t>
                      </m:r>
                    </m:oMath>
                  </m:oMathPara>
                </a14:m>
                <a:r>
                  <a:rPr lang="da-DK" smtClean="0"/>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2"/>
                <a:stretch>
                  <a:fillRect l="-86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237</a:t>
            </a:fld>
            <a:endParaRPr lang="da-DK">
              <a:solidFill>
                <a:prstClr val="black">
                  <a:tint val="75000"/>
                </a:prstClr>
              </a:solidFill>
            </a:endParaRPr>
          </a:p>
        </p:txBody>
      </p:sp>
    </p:spTree>
    <p:extLst>
      <p:ext uri="{BB962C8B-B14F-4D97-AF65-F5344CB8AC3E}">
        <p14:creationId xmlns:p14="http://schemas.microsoft.com/office/powerpoint/2010/main" val="40888673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Hypotesetest – indledende eksempel</a:t>
            </a:r>
            <a:endParaRPr lang="en-GB"/>
          </a:p>
        </p:txBody>
      </p:sp>
      <mc:AlternateContent>
        <mc:Choice Requires="a14">
          <p:sp>
            <p:nvSpPr>
              <p:cNvPr id="3" name="Content Placeholder 2"/>
              <p:cNvSpPr>
                <a:spLocks noGrp="1"/>
              </p:cNvSpPr>
              <p:nvPr>
                <p:ph idx="1"/>
              </p:nvPr>
            </p:nvSpPr>
            <p:spPr/>
            <p:txBody>
              <a:bodyPr/>
              <a:lstStyle/>
              <a:p>
                <a:r>
                  <a:rPr lang="en-US" smtClean="0"/>
                  <a:t>En forskergruppe har udviklet en ny type lithium-batteri til elbiler. De vil gerne kunne påstå, at batterierne kan klare opladning mere end 1600 gange. De vil tage en stikprøve på 36 nye batterier og genoplade dem, indtil de fejler</a:t>
                </a:r>
              </a:p>
              <a:p>
                <a:r>
                  <a:rPr lang="en-US" smtClean="0"/>
                  <a:t>Stikprøvens middelværdi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oMath>
                  </m:oMathPara>
                </a14:m>
                <a:r>
                  <a:rPr lang="en-US" smtClean="0"/>
                  <a:t> skal bruges som bevismateriale for påstanden (hypotesen) at </a:t>
                </a:r>
                <a14:m>
                  <m:oMathPara>
                    <m:oMathParaPr>
                      <m:jc/>
                    </m:oMathParaPr>
                    <m:oMath>
                      <m:r>
                        <a:rPr lang="en-US" i="1">
                          <a:solidFill>
                            <a:schemeClr val="accent1">
                              <a:lumMod val="75000"/>
                            </a:schemeClr>
                          </a:solidFill>
                          <a:latin typeface="Cambria Math" panose="02040503050406030204" pitchFamily="18" charset="0"/>
                          <a:ea typeface="Cambria Math" panose="02040503050406030204" pitchFamily="18" charset="0"/>
                        </a:rPr>
                        <m:t>𝜇</m:t>
                      </m:r>
                      <m:r>
                        <a:rPr lang="en-US" i="1">
                          <a:solidFill>
                            <a:schemeClr val="accent1">
                              <a:lumMod val="75000"/>
                            </a:schemeClr>
                          </a:solidFill>
                          <a:latin typeface="Cambria Math" panose="02040503050406030204" pitchFamily="18" charset="0"/>
                          <a:ea typeface="Cambria Math" panose="02040503050406030204" pitchFamily="18" charset="0"/>
                        </a:rPr>
                        <m:t>&gt;1600</m:t>
                      </m:r>
                    </m:oMath>
                  </m:oMathPara>
                </a14:m>
                <a:endParaRPr lang="en-US" smtClean="0"/>
              </a:p>
              <a:p>
                <a:r>
                  <a:rPr lang="en-US" smtClean="0"/>
                  <a:t>Hvordan skal de fortolke resultatet af stikprøven?</a:t>
                </a:r>
              </a:p>
              <a:p>
                <a:pPr lvl="1"/>
                <a:r>
                  <a:rPr lang="en-US" smtClean="0"/>
                  <a:t>Hvis f.eks.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rPr>
                        <m:t>=</m:t>
                      </m:r>
                    </m:oMath>
                  </m:oMathPara>
                </a14:m>
                <a:r>
                  <a:rPr lang="en-US" smtClean="0"/>
                  <a:t> 1610, så tyder det på, at påstanden holder, men det kunne sagtens være tilfældigt p.g.a. stikprøven</a:t>
                </a:r>
              </a:p>
              <a:p>
                <a:pPr lvl="1"/>
                <a:r>
                  <a:rPr lang="en-US"/>
                  <a:t>Hvis f.eks.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da-DK" i="1">
                          <a:latin typeface="Cambria Math"/>
                        </a:rPr>
                        <m:t>=</m:t>
                      </m:r>
                    </m:oMath>
                  </m:oMathPara>
                </a14:m>
                <a:r>
                  <a:rPr lang="en-US"/>
                  <a:t> </a:t>
                </a:r>
                <a:r>
                  <a:rPr lang="en-US" smtClean="0"/>
                  <a:t>1590</a:t>
                </a:r>
                <a:r>
                  <a:rPr lang="en-US"/>
                  <a:t>, så tyder det på, at påstanden </a:t>
                </a:r>
                <a:r>
                  <a:rPr lang="en-US" smtClean="0"/>
                  <a:t>ikke holder</a:t>
                </a:r>
                <a:r>
                  <a:rPr lang="en-US"/>
                  <a:t>, men det kunne sagtens være tilfældigt p.g.a. stikprøven</a:t>
                </a:r>
              </a:p>
              <a:p>
                <a:pPr lvl="1"/>
                <a:r>
                  <a:rPr lang="en-US"/>
                  <a:t>Hvis f.eks.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da-DK" i="1">
                          <a:latin typeface="Cambria Math"/>
                        </a:rPr>
                        <m:t>=</m:t>
                      </m:r>
                    </m:oMath>
                  </m:oMathPara>
                </a14:m>
                <a:r>
                  <a:rPr lang="en-US"/>
                  <a:t> </a:t>
                </a:r>
                <a:r>
                  <a:rPr lang="en-US" smtClean="0"/>
                  <a:t>1720, så </a:t>
                </a:r>
                <a:r>
                  <a:rPr lang="en-US"/>
                  <a:t>tyder det på, at påstanden </a:t>
                </a:r>
                <a:r>
                  <a:rPr lang="en-US" smtClean="0"/>
                  <a:t>holder. Vi er mere overbeviste, for det virker usandsynligt, at en tilfældig stikprøve af en population med </a:t>
                </a:r>
                <a14:m>
                  <m:oMathPara>
                    <m:oMathParaPr>
                      <m:jc/>
                    </m:oMathParaPr>
                    <m:o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≤1600</m:t>
                      </m:r>
                    </m:oMath>
                  </m:oMathPara>
                </a14:m>
                <a:r>
                  <a:rPr lang="en-US" smtClean="0"/>
                  <a:t> kommer ud med et snit så langt over populationens middelværdi.</a:t>
                </a:r>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152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238</a:t>
            </a:fld>
            <a:endParaRPr lang="da-DK">
              <a:solidFill>
                <a:prstClr val="black">
                  <a:tint val="75000"/>
                </a:prstClr>
              </a:solidFill>
            </a:endParaRPr>
          </a:p>
        </p:txBody>
      </p:sp>
    </p:spTree>
    <p:extLst>
      <p:ext uri="{BB962C8B-B14F-4D97-AF65-F5344CB8AC3E}">
        <p14:creationId xmlns:p14="http://schemas.microsoft.com/office/powerpoint/2010/main" val="31021083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Hypotesetest – indledende eksempel</a:t>
            </a:r>
            <a:endParaRPr lang="en-GB"/>
          </a:p>
        </p:txBody>
      </p:sp>
      <mc:AlternateContent>
        <mc:Choice Requires="a14">
          <p:sp>
            <p:nvSpPr>
              <p:cNvPr id="3" name="Content Placeholder 2"/>
              <p:cNvSpPr>
                <a:spLocks noGrp="1"/>
              </p:cNvSpPr>
              <p:nvPr>
                <p:ph idx="1"/>
              </p:nvPr>
            </p:nvSpPr>
            <p:spPr/>
            <p:txBody>
              <a:bodyPr/>
              <a:lstStyle/>
              <a:p>
                <a:r>
                  <a:rPr lang="en-US" smtClean="0"/>
                  <a:t>Forskergruppen vælger, at de vil forkaste påstanden, med mindre </a:t>
                </a:r>
                <a:br>
                  <a:rPr lang="en-US" smtClean="0"/>
                </a:b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&gt;</m:t>
                      </m:r>
                    </m:oMath>
                  </m:oMathPara>
                </a14:m>
                <a:r>
                  <a:rPr lang="en-US"/>
                  <a:t> </a:t>
                </a:r>
                <a14:m>
                  <m:oMathPara>
                    <m:oMathParaPr>
                      <m:jc/>
                    </m:oMathParaPr>
                    <m:oMath>
                      <m:r>
                        <a:rPr lang="en-US" i="1" smtClean="0">
                          <a:latin typeface="Cambria Math" panose="02040503050406030204" pitchFamily="18" charset="0"/>
                        </a:rPr>
                        <m:t>1660</m:t>
                      </m:r>
                    </m:oMath>
                  </m:oMathPara>
                </a14:m>
                <a:r>
                  <a:rPr lang="en-US" smtClean="0"/>
                  <a:t>. De vurderer (lidt arbitrært), at en stikprøve med </a:t>
                </a:r>
                <a14:m>
                  <m:oMathPara>
                    <m:oMathParaPr>
                      <m:jc/>
                    </m:oMathParaPr>
                    <m:oMath>
                      <m:acc>
                        <m:accPr>
                          <m:chr m:val="̅"/>
                          <m:ctrlPr>
                            <a:rPr lang="da-DK" i="1" smtClean="0">
                              <a:latin typeface="Cambria Math" panose="02040503050406030204" pitchFamily="18" charset="0"/>
                            </a:rPr>
                          </m:ctrlPr>
                        </m:accPr>
                        <m:e>
                          <m:r>
                            <a:rPr lang="en-US" i="1">
                              <a:latin typeface="Cambria Math" panose="02040503050406030204" pitchFamily="18" charset="0"/>
                            </a:rPr>
                            <m:t>𝑥</m:t>
                          </m:r>
                        </m:e>
                      </m:acc>
                      <m:r>
                        <a:rPr lang="en-US" i="1" smtClean="0">
                          <a:latin typeface="Cambria Math" panose="02040503050406030204" pitchFamily="18" charset="0"/>
                        </a:rPr>
                        <m:t>&gt;</m:t>
                      </m:r>
                    </m:oMath>
                  </m:oMathPara>
                </a14:m>
                <a:r>
                  <a:rPr lang="en-US" smtClean="0"/>
                  <a:t> </a:t>
                </a:r>
                <a14:m>
                  <m:oMathPara>
                    <m:oMathParaPr>
                      <m:jc/>
                    </m:oMathParaPr>
                    <m:oMath>
                      <m:r>
                        <a:rPr lang="en-US" i="1" smtClean="0">
                          <a:latin typeface="Cambria Math" panose="02040503050406030204" pitchFamily="18" charset="0"/>
                        </a:rPr>
                        <m:t>1660</m:t>
                      </m:r>
                    </m:oMath>
                  </m:oMathPara>
                </a14:m>
                <a:r>
                  <a:rPr lang="en-US" smtClean="0"/>
                  <a:t> vil være et tilstrækkeligt stærkt bevis for påstanden om at </a:t>
                </a:r>
                <a14:m>
                  <m:oMathPara>
                    <m:oMathParaPr>
                      <m:jc/>
                    </m:oMathParaPr>
                    <m:o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&gt;1600</m:t>
                      </m:r>
                    </m:oMath>
                  </m:oMathPara>
                </a14:m>
                <a:endParaRPr lang="en-US" smtClean="0"/>
              </a:p>
              <a:p>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m:t>
                      </m:r>
                    </m:oMath>
                  </m:oMathPara>
                </a14:m>
                <a:r>
                  <a:rPr lang="en-US"/>
                  <a:t> </a:t>
                </a:r>
                <a14:m>
                  <m:oMathPara>
                    <m:oMathParaPr>
                      <m:jc/>
                    </m:oMathParaPr>
                    <m:oMath>
                      <m:r>
                        <a:rPr lang="en-US" i="1">
                          <a:latin typeface="Cambria Math" panose="02040503050406030204" pitchFamily="18" charset="0"/>
                        </a:rPr>
                        <m:t>1660</m:t>
                      </m:r>
                    </m:oMath>
                  </m:oMathPara>
                </a14:m>
                <a:r>
                  <a:rPr lang="en-US" smtClean="0"/>
                  <a:t>: 	Vi tror på påstanden </a:t>
                </a: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&gt;1600</m:t>
                      </m:r>
                    </m:oMath>
                  </m:oMathPara>
                </a14:m>
                <a:r>
                  <a:rPr lang="en-US" smtClean="0"/>
                  <a:t> </a:t>
                </a:r>
                <a:br>
                  <a:rPr lang="en-US" smtClean="0"/>
                </a:b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smtClean="0">
                          <a:latin typeface="Cambria Math" panose="02040503050406030204" pitchFamily="18" charset="0"/>
                          <a:ea typeface="Cambria Math" panose="02040503050406030204" pitchFamily="18" charset="0"/>
                        </a:rPr>
                        <m:t>≤</m:t>
                      </m:r>
                    </m:oMath>
                  </m:oMathPara>
                </a14:m>
                <a:r>
                  <a:rPr lang="en-US"/>
                  <a:t> </a:t>
                </a:r>
                <a14:m>
                  <m:oMathPara>
                    <m:oMathParaPr>
                      <m:jc/>
                    </m:oMathParaPr>
                    <m:oMath>
                      <m:r>
                        <a:rPr lang="en-US" i="1">
                          <a:latin typeface="Cambria Math" panose="02040503050406030204" pitchFamily="18" charset="0"/>
                        </a:rPr>
                        <m:t>1660</m:t>
                      </m:r>
                    </m:oMath>
                  </m:oMathPara>
                </a14:m>
                <a:r>
                  <a:rPr lang="en-US"/>
                  <a:t>: 	Vi </a:t>
                </a:r>
                <a:r>
                  <a:rPr lang="en-US" smtClean="0"/>
                  <a:t>tror ikke </a:t>
                </a:r>
                <a:r>
                  <a:rPr lang="en-US"/>
                  <a:t>på påstanden </a:t>
                </a: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&gt;1600</m:t>
                      </m:r>
                    </m:oMath>
                  </m:oMathPara>
                </a14:m>
                <a:r>
                  <a:rPr lang="en-US" smtClean="0"/>
                  <a:t> </a:t>
                </a:r>
              </a:p>
              <a:p>
                <a:r>
                  <a:rPr lang="en-US" smtClean="0"/>
                  <a:t>Selv med disse krystalklare regler kan vi begå fejl:</a:t>
                </a:r>
              </a:p>
              <a:p>
                <a:pPr lvl="1"/>
                <a:r>
                  <a:rPr lang="en-US" smtClean="0"/>
                  <a:t>En population med </a:t>
                </a:r>
                <a14:m>
                  <m:oMathPara>
                    <m:oMathParaPr>
                      <m:jc/>
                    </m:oMathParaPr>
                    <m:oMath>
                      <m:r>
                        <a:rPr lang="en-US" i="1">
                          <a:latin typeface="Cambria Math" panose="02040503050406030204" pitchFamily="18" charset="0"/>
                          <a:ea typeface="Cambria Math" panose="02040503050406030204" pitchFamily="18" charset="0"/>
                        </a:rPr>
                        <m:t>𝜇</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1600</m:t>
                      </m:r>
                    </m:oMath>
                  </m:oMathPara>
                </a14:m>
                <a:r>
                  <a:rPr lang="en-US" smtClean="0"/>
                  <a:t> kan give en stikprøve med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m:t>
                      </m:r>
                    </m:oMath>
                  </m:oMathPara>
                </a14:m>
                <a:r>
                  <a:rPr lang="en-US"/>
                  <a:t> </a:t>
                </a:r>
                <a14:m>
                  <m:oMathPara>
                    <m:oMathParaPr>
                      <m:jc/>
                    </m:oMathParaPr>
                    <m:oMath>
                      <m:r>
                        <a:rPr lang="en-US" i="1">
                          <a:latin typeface="Cambria Math" panose="02040503050406030204" pitchFamily="18" charset="0"/>
                        </a:rPr>
                        <m:t>1660</m:t>
                      </m:r>
                    </m:oMath>
                  </m:oMathPara>
                </a14:m>
                <a:r>
                  <a:rPr lang="en-US" smtClean="0"/>
                  <a:t>, og så godkender vi påstanden, selv om den er forkert</a:t>
                </a:r>
              </a:p>
              <a:p>
                <a:pPr lvl="1"/>
                <a:r>
                  <a:rPr lang="en-US"/>
                  <a:t>En population med </a:t>
                </a:r>
                <a14:m>
                  <m:oMathPara>
                    <m:oMathParaPr>
                      <m:jc/>
                    </m:oMathParaPr>
                    <m:oMath>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ea typeface="Cambria Math" panose="02040503050406030204" pitchFamily="18" charset="0"/>
                        </a:rPr>
                        <m:t>1600</m:t>
                      </m:r>
                    </m:oMath>
                  </m:oMathPara>
                </a14:m>
                <a:r>
                  <a:rPr lang="en-US"/>
                  <a:t> kan give en stikprøve med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&lt;</m:t>
                      </m:r>
                    </m:oMath>
                  </m:oMathPara>
                </a14:m>
                <a:r>
                  <a:rPr lang="en-US"/>
                  <a:t> </a:t>
                </a:r>
                <a14:m>
                  <m:oMathPara>
                    <m:oMathParaPr>
                      <m:jc/>
                    </m:oMathParaPr>
                    <m:oMath>
                      <m:r>
                        <a:rPr lang="en-US" i="1">
                          <a:latin typeface="Cambria Math" panose="02040503050406030204" pitchFamily="18" charset="0"/>
                        </a:rPr>
                        <m:t>1660</m:t>
                      </m:r>
                    </m:oMath>
                  </m:oMathPara>
                </a14:m>
                <a:r>
                  <a:rPr lang="en-US"/>
                  <a:t>, og så </a:t>
                </a:r>
                <a:r>
                  <a:rPr lang="en-US" smtClean="0"/>
                  <a:t>forkaster </a:t>
                </a:r>
                <a:r>
                  <a:rPr lang="en-US"/>
                  <a:t>vi påstanden, selv om den er </a:t>
                </a:r>
                <a:r>
                  <a:rPr lang="en-US" smtClean="0"/>
                  <a:t>korrekt.</a:t>
                </a:r>
                <a:endParaRPr lang="en-US"/>
              </a:p>
              <a:p>
                <a:endParaRPr lang="en-US" smtClean="0"/>
              </a:p>
              <a:p>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239</a:t>
            </a:fld>
            <a:endParaRPr lang="da-DK">
              <a:solidFill>
                <a:prstClr val="black">
                  <a:tint val="75000"/>
                </a:prstClr>
              </a:solidFill>
            </a:endParaRPr>
          </a:p>
        </p:txBody>
      </p:sp>
    </p:spTree>
    <p:extLst>
      <p:ext uri="{BB962C8B-B14F-4D97-AF65-F5344CB8AC3E}">
        <p14:creationId xmlns:p14="http://schemas.microsoft.com/office/powerpoint/2010/main" val="2603960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Hjemmeopgave</a:t>
            </a:r>
          </a:p>
        </p:txBody>
      </p:sp>
      <p:sp>
        <p:nvSpPr>
          <p:cNvPr id="3" name="Content Placeholder 2"/>
          <p:cNvSpPr>
            <a:spLocks noGrp="1"/>
          </p:cNvSpPr>
          <p:nvPr>
            <p:ph idx="1"/>
          </p:nvPr>
        </p:nvSpPr>
        <p:spPr/>
        <p:txBody>
          <a:bodyPr/>
          <a:lstStyle/>
          <a:p>
            <a:r>
              <a:rPr lang="da-DK"/>
              <a:t>Hent datasættet over jeres gæt på Brightspace (Filer under K1)</a:t>
            </a:r>
            <a:endParaRPr lang="da-DK"/>
          </a:p>
          <a:p>
            <a:r>
              <a:rPr lang="da-DK"/>
              <a:t>Indlæs datasættet i RStudio</a:t>
            </a:r>
          </a:p>
          <a:p>
            <a:r>
              <a:rPr lang="da-DK"/>
              <a:t>Brug R til at bestemme:  </a:t>
            </a:r>
          </a:p>
          <a:p>
            <a:pPr lvl="1"/>
            <a:r>
              <a:rPr lang="da-DK"/>
              <a:t>Antal observationer</a:t>
            </a:r>
          </a:p>
          <a:p>
            <a:pPr lvl="1"/>
            <a:r>
              <a:rPr lang="da-DK"/>
              <a:t>Minimumværdi</a:t>
            </a:r>
          </a:p>
          <a:p>
            <a:pPr lvl="1"/>
            <a:r>
              <a:rPr lang="da-DK"/>
              <a:t>Maksimumværdi</a:t>
            </a:r>
          </a:p>
          <a:p>
            <a:pPr lvl="1"/>
            <a:r>
              <a:rPr lang="da-DK"/>
              <a:t>Median</a:t>
            </a:r>
          </a:p>
          <a:p>
            <a:pPr lvl="1"/>
            <a:r>
              <a:rPr lang="da-DK"/>
              <a:t>Middelværdi</a:t>
            </a:r>
          </a:p>
          <a:p>
            <a:pPr lvl="1"/>
            <a:r>
              <a:rPr lang="da-DK"/>
              <a:t>Varians</a:t>
            </a:r>
          </a:p>
          <a:p>
            <a:pPr lvl="1"/>
            <a:r>
              <a:rPr lang="da-DK"/>
              <a:t>Standardafvigelse.</a:t>
            </a:r>
          </a:p>
        </p:txBody>
      </p:sp>
      <p:sp>
        <p:nvSpPr>
          <p:cNvPr id="4" name="Slide Number Placeholder 3"/>
          <p:cNvSpPr>
            <a:spLocks noGrp="1"/>
          </p:cNvSpPr>
          <p:nvPr>
            <p:ph type="sldNum" sz="quarter" idx="12"/>
          </p:nvPr>
        </p:nvSpPr>
        <p:spPr/>
        <p:txBody>
          <a:bodyPr/>
          <a:lstStyle/>
          <a:p>
            <a:fld id="{2CD97C06-EC96-4259-9516-82894ECCBF7D}" type="slidenum">
              <a:rPr lang="da-DK" smtClean="0"/>
              <a:t>24</a:t>
            </a:fld>
            <a:endParaRPr lang="da-DK"/>
          </a:p>
        </p:txBody>
      </p:sp>
    </p:spTree>
    <p:extLst>
      <p:ext uri="{BB962C8B-B14F-4D97-AF65-F5344CB8AC3E}">
        <p14:creationId xmlns:p14="http://schemas.microsoft.com/office/powerpoint/2010/main" val="10480003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Nul- og alternativhypoteser</a:t>
            </a:r>
            <a:endParaRPr lang="en-GB"/>
          </a:p>
        </p:txBody>
      </p:sp>
      <mc:AlternateContent>
        <mc:Choice Requires="a14">
          <p:sp>
            <p:nvSpPr>
              <p:cNvPr id="3" name="Content Placeholder 2"/>
              <p:cNvSpPr>
                <a:spLocks noGrp="1"/>
              </p:cNvSpPr>
              <p:nvPr>
                <p:ph idx="1"/>
              </p:nvPr>
            </p:nvSpPr>
            <p:spPr>
              <a:xfrm>
                <a:off x="467544" y="1196752"/>
                <a:ext cx="8496944" cy="5544616"/>
              </a:xfrm>
            </p:spPr>
            <p:txBody>
              <a:bodyPr/>
              <a:lstStyle/>
              <a:p>
                <a:r>
                  <a:rPr lang="en-US" sz="2000" smtClean="0"/>
                  <a:t>For at formulere problemstillingen som en hypotesetest skal forskergruppen </a:t>
                </a:r>
                <a:r>
                  <a:rPr lang="da-DK" sz="2000" smtClean="0"/>
                  <a:t>opstille </a:t>
                </a:r>
                <a:r>
                  <a:rPr lang="da-DK" sz="2000"/>
                  <a:t>to hypoteser:</a:t>
                </a:r>
              </a:p>
              <a:p>
                <a:pPr lvl="1"/>
                <a:r>
                  <a:rPr lang="da-DK">
                    <a:solidFill>
                      <a:schemeClr val="tx2"/>
                    </a:solidFill>
                  </a:rPr>
                  <a:t>Nulhypotesen </a:t>
                </a:r>
                <a:r>
                  <a:rPr lang="da-DK" smtClean="0">
                    <a:solidFill>
                      <a:schemeClr val="tx2"/>
                    </a:solidFill>
                  </a:rPr>
                  <a:t>(</a:t>
                </a:r>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𝐻</m:t>
                          </m:r>
                        </m:e>
                        <m:sub>
                          <m:r>
                            <a:rPr lang="da-DK" i="1">
                              <a:solidFill>
                                <a:schemeClr val="tx2"/>
                              </a:solidFill>
                              <a:latin typeface="Cambria Math"/>
                            </a:rPr>
                            <m:t>0</m:t>
                          </m:r>
                        </m:sub>
                      </m:sSub>
                    </m:oMath>
                  </m:oMathPara>
                </a14:m>
                <a:r>
                  <a:rPr lang="da-DK" smtClean="0"/>
                  <a:t>)</a:t>
                </a:r>
                <a:endParaRPr lang="da-DK"/>
              </a:p>
              <a:p>
                <a:pPr lvl="1"/>
                <a:r>
                  <a:rPr lang="da-DK" smtClean="0">
                    <a:solidFill>
                      <a:schemeClr val="tx2"/>
                    </a:solidFill>
                  </a:rPr>
                  <a:t>Alternativhypotesen (</a:t>
                </a:r>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𝐻</m:t>
                          </m:r>
                        </m:e>
                        <m:sub>
                          <m:r>
                            <a:rPr lang="en-US" b="0" i="1" smtClean="0">
                              <a:solidFill>
                                <a:schemeClr val="tx2"/>
                              </a:solidFill>
                              <a:latin typeface="Cambria Math" panose="02040503050406030204" pitchFamily="18" charset="0"/>
                            </a:rPr>
                            <m:t>1</m:t>
                          </m:r>
                        </m:sub>
                      </m:sSub>
                    </m:oMath>
                  </m:oMathPara>
                </a14:m>
                <a:r>
                  <a:rPr lang="da-DK" smtClean="0"/>
                  <a:t> (eller </a:t>
                </a:r>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𝐻</m:t>
                          </m:r>
                        </m:e>
                        <m:sub>
                          <m:r>
                            <a:rPr lang="da-DK" i="1">
                              <a:solidFill>
                                <a:schemeClr val="tx2"/>
                              </a:solidFill>
                              <a:latin typeface="Cambria Math"/>
                            </a:rPr>
                            <m:t>𝑎</m:t>
                          </m:r>
                        </m:sub>
                      </m:sSub>
                    </m:oMath>
                  </m:oMathPara>
                </a14:m>
                <a:r>
                  <a:rPr lang="da-DK" smtClean="0"/>
                  <a:t>))</a:t>
                </a:r>
                <a:endParaRPr lang="da-DK"/>
              </a:p>
              <a:p>
                <a:r>
                  <a:rPr lang="da-DK" sz="2000" smtClean="0"/>
                  <a:t>Som regel formuleres </a:t>
                </a:r>
                <a:r>
                  <a:rPr lang="da-DK" sz="2000" b="1" smtClean="0"/>
                  <a:t>alternativhypotesen</a:t>
                </a:r>
                <a:r>
                  <a:rPr lang="da-DK" sz="2000" smtClean="0"/>
                  <a:t> som det, man tror er sandt, eller det, man gerne vil bekræfte. Her:</a:t>
                </a:r>
                <a:br>
                  <a:rPr lang="da-DK" sz="2000" smtClean="0"/>
                </a:br>
                <a:r>
                  <a:rPr lang="da-DK" sz="2000" smtClean="0"/>
                  <a:t> 	</a:t>
                </a:r>
                <a14:m>
                  <m:oMathPara>
                    <m:oMathParaPr>
                      <m:jc/>
                    </m:oMathParaPr>
                    <m:oMath>
                      <m:sSub>
                        <m:sSubPr>
                          <m:ctrlPr>
                            <a:rPr lang="da-DK" sz="2000" i="1">
                              <a:solidFill>
                                <a:schemeClr val="tx2"/>
                              </a:solidFill>
                              <a:latin typeface="Cambria Math" panose="02040503050406030204" pitchFamily="18" charset="0"/>
                            </a:rPr>
                          </m:ctrlPr>
                        </m:sSubPr>
                        <m:e>
                          <m:r>
                            <a:rPr lang="da-DK" sz="2000" i="1">
                              <a:solidFill>
                                <a:schemeClr val="tx2"/>
                              </a:solidFill>
                              <a:latin typeface="Cambria Math"/>
                            </a:rPr>
                            <m:t>𝐻</m:t>
                          </m:r>
                        </m:e>
                        <m:sub>
                          <m:r>
                            <a:rPr lang="en-US" sz="2000" b="0" i="1" smtClean="0">
                              <a:solidFill>
                                <a:schemeClr val="tx2"/>
                              </a:solidFill>
                              <a:latin typeface="Cambria Math" panose="02040503050406030204" pitchFamily="18" charset="0"/>
                            </a:rPr>
                            <m:t>1</m:t>
                          </m:r>
                        </m:sub>
                      </m:sSub>
                    </m:oMath>
                  </m:oMathPara>
                </a14:m>
                <a:r>
                  <a:rPr lang="da-DK" sz="2000" smtClean="0"/>
                  <a:t>: </a:t>
                </a:r>
                <a14:m>
                  <m:oMathPara>
                    <m:oMathParaPr>
                      <m:jc/>
                    </m:oMathParaPr>
                    <m:oMath>
                      <m:r>
                        <a:rPr lang="da-DK" sz="2000" i="1">
                          <a:latin typeface="Cambria Math"/>
                          <a:ea typeface="Cambria Math"/>
                        </a:rPr>
                        <m:t>𝜇</m:t>
                      </m:r>
                      <m:r>
                        <a:rPr lang="da-DK" sz="2000" i="1">
                          <a:latin typeface="Cambria Math"/>
                          <a:ea typeface="Cambria Math"/>
                        </a:rPr>
                        <m:t>&gt;1600</m:t>
                      </m:r>
                    </m:oMath>
                  </m:oMathPara>
                </a14:m>
                <a:endParaRPr lang="da-DK" sz="2000" smtClean="0"/>
              </a:p>
              <a:p>
                <a:r>
                  <a:rPr lang="da-DK" sz="2000" smtClean="0"/>
                  <a:t>Altern</a:t>
                </a:r>
                <a:r>
                  <a:rPr lang="da-DK" sz="2000" smtClean="0">
                    <a:solidFill>
                      <a:schemeClr val="tx1"/>
                    </a:solidFill>
                  </a:rPr>
                  <a:t>ativhypotesen er alternativet til </a:t>
                </a:r>
                <a:r>
                  <a:rPr lang="da-DK" sz="2000" b="1" smtClean="0">
                    <a:solidFill>
                      <a:schemeClr val="tx1"/>
                    </a:solidFill>
                  </a:rPr>
                  <a:t>nulhypotesen</a:t>
                </a:r>
                <a:r>
                  <a:rPr lang="da-DK" sz="2000" smtClean="0">
                    <a:solidFill>
                      <a:schemeClr val="tx1"/>
                    </a:solidFill>
                  </a:rPr>
                  <a:t>, så umiddelbart formuleres </a:t>
                </a:r>
                <a14:m>
                  <m:oMathPara>
                    <m:oMathParaPr>
                      <m:jc/>
                    </m:oMathParaPr>
                    <m:oMath>
                      <m:sSub>
                        <m:sSubPr>
                          <m:ctrlPr>
                            <a:rPr lang="da-DK" sz="2000" i="1">
                              <a:solidFill>
                                <a:schemeClr val="tx1"/>
                              </a:solidFill>
                              <a:latin typeface="Cambria Math" panose="02040503050406030204" pitchFamily="18" charset="0"/>
                            </a:rPr>
                          </m:ctrlPr>
                        </m:sSubPr>
                        <m:e>
                          <m:r>
                            <a:rPr lang="da-DK" sz="2000" i="1">
                              <a:solidFill>
                                <a:schemeClr val="tx1"/>
                              </a:solidFill>
                              <a:latin typeface="Cambria Math"/>
                            </a:rPr>
                            <m:t>𝐻</m:t>
                          </m:r>
                        </m:e>
                        <m:sub>
                          <m:r>
                            <a:rPr lang="en-US" sz="2000" b="0" i="1" smtClean="0">
                              <a:solidFill>
                                <a:schemeClr val="tx1"/>
                              </a:solidFill>
                              <a:latin typeface="Cambria Math" panose="02040503050406030204" pitchFamily="18" charset="0"/>
                            </a:rPr>
                            <m:t>0</m:t>
                          </m:r>
                        </m:sub>
                      </m:sSub>
                    </m:oMath>
                  </m:oMathPara>
                </a14:m>
                <a:r>
                  <a:rPr lang="da-DK" sz="2000" smtClean="0">
                    <a:solidFill>
                      <a:schemeClr val="tx1"/>
                    </a:solidFill>
                  </a:rPr>
                  <a:t> som det modsatte af </a:t>
                </a:r>
                <a14:m>
                  <m:oMathPara>
                    <m:oMathParaPr>
                      <m:jc/>
                    </m:oMathParaPr>
                    <m:oMath>
                      <m:sSub>
                        <m:sSubPr>
                          <m:ctrlPr>
                            <a:rPr lang="da-DK" sz="2000" i="1">
                              <a:solidFill>
                                <a:schemeClr val="tx1"/>
                              </a:solidFill>
                              <a:latin typeface="Cambria Math" panose="02040503050406030204" pitchFamily="18" charset="0"/>
                            </a:rPr>
                          </m:ctrlPr>
                        </m:sSubPr>
                        <m:e>
                          <m:r>
                            <a:rPr lang="da-DK" sz="2000" i="1">
                              <a:solidFill>
                                <a:schemeClr val="tx1"/>
                              </a:solidFill>
                              <a:latin typeface="Cambria Math"/>
                            </a:rPr>
                            <m:t>𝐻</m:t>
                          </m:r>
                        </m:e>
                        <m:sub>
                          <m:r>
                            <a:rPr lang="en-US" sz="2000" i="1">
                              <a:solidFill>
                                <a:schemeClr val="tx1"/>
                              </a:solidFill>
                              <a:latin typeface="Cambria Math" panose="02040503050406030204" pitchFamily="18" charset="0"/>
                            </a:rPr>
                            <m:t>1</m:t>
                          </m:r>
                        </m:sub>
                      </m:sSub>
                    </m:oMath>
                  </m:oMathPara>
                </a14:m>
                <a:r>
                  <a:rPr lang="da-DK" sz="2000" smtClean="0"/>
                  <a:t>:</a:t>
                </a:r>
                <a:br>
                  <a:rPr lang="da-DK" sz="2000" smtClean="0"/>
                </a:br>
                <a:r>
                  <a:rPr lang="da-DK" sz="2000" smtClean="0"/>
                  <a:t> 	</a:t>
                </a:r>
                <a14:m>
                  <m:oMathPara>
                    <m:oMathParaPr>
                      <m:jc/>
                    </m:oMathParaPr>
                    <m:oMath>
                      <m:sSub>
                        <m:sSubPr>
                          <m:ctrlPr>
                            <a:rPr lang="da-DK" sz="2000" i="1">
                              <a:solidFill>
                                <a:schemeClr val="tx2"/>
                              </a:solidFill>
                              <a:latin typeface="Cambria Math" panose="02040503050406030204" pitchFamily="18" charset="0"/>
                            </a:rPr>
                          </m:ctrlPr>
                        </m:sSubPr>
                        <m:e>
                          <m:r>
                            <a:rPr lang="da-DK" sz="2000" i="1">
                              <a:solidFill>
                                <a:schemeClr val="tx2"/>
                              </a:solidFill>
                              <a:latin typeface="Cambria Math"/>
                            </a:rPr>
                            <m:t>𝐻</m:t>
                          </m:r>
                        </m:e>
                        <m:sub>
                          <m:r>
                            <a:rPr lang="en-US" sz="2000" b="0" i="1" smtClean="0">
                              <a:solidFill>
                                <a:schemeClr val="tx2"/>
                              </a:solidFill>
                              <a:latin typeface="Cambria Math" panose="02040503050406030204" pitchFamily="18" charset="0"/>
                            </a:rPr>
                            <m:t>0</m:t>
                          </m:r>
                        </m:sub>
                      </m:sSub>
                    </m:oMath>
                  </m:oMathPara>
                </a14:m>
                <a:r>
                  <a:rPr lang="da-DK" sz="2000" smtClean="0"/>
                  <a:t>: </a:t>
                </a:r>
                <a14:m>
                  <m:oMathPara>
                    <m:oMathParaPr>
                      <m:jc/>
                    </m:oMathParaPr>
                    <m:oMath>
                      <m:r>
                        <a:rPr lang="da-DK" sz="2000" i="1">
                          <a:latin typeface="Cambria Math"/>
                          <a:ea typeface="Cambria Math"/>
                        </a:rPr>
                        <m:t>𝜇</m:t>
                      </m:r>
                      <m:r>
                        <a:rPr lang="da-DK" sz="2000" i="1" smtClean="0">
                          <a:latin typeface="Cambria Math" panose="02040503050406030204" pitchFamily="18" charset="0"/>
                          <a:ea typeface="Cambria Math" panose="02040503050406030204" pitchFamily="18" charset="0"/>
                        </a:rPr>
                        <m:t>≤</m:t>
                      </m:r>
                      <m:r>
                        <a:rPr lang="da-DK" sz="2000" i="1">
                          <a:latin typeface="Cambria Math"/>
                          <a:ea typeface="Cambria Math"/>
                        </a:rPr>
                        <m:t>1600</m:t>
                      </m:r>
                    </m:oMath>
                  </m:oMathPara>
                </a14:m>
                <a:endParaRPr lang="da-DK" sz="2000" smtClean="0"/>
              </a:p>
              <a:p>
                <a:r>
                  <a:rPr lang="da-DK" sz="2000" smtClean="0"/>
                  <a:t>Hypotesetesten foregår ved at antage, </a:t>
                </a:r>
                <a:r>
                  <a:rPr lang="da-DK" sz="2000"/>
                  <a:t>at nulhypotesen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r>
                        <a:rPr lang="da-DK" sz="2000" i="1">
                          <a:latin typeface="Cambria Math"/>
                        </a:rPr>
                        <m:t> </m:t>
                      </m:r>
                    </m:oMath>
                  </m:oMathPara>
                </a14:m>
                <a:r>
                  <a:rPr lang="da-DK" sz="2000"/>
                  <a:t>er </a:t>
                </a:r>
                <a:r>
                  <a:rPr lang="da-DK" sz="2000" smtClean="0"/>
                  <a:t>sand. Hvis </a:t>
                </a:r>
                <a:r>
                  <a:rPr lang="da-DK" sz="2000"/>
                  <a:t>de statistiske undersøgelser viser, at </a:t>
                </a:r>
                <a:r>
                  <a:rPr lang="da-DK" sz="2000" smtClean="0"/>
                  <a:t>det har usandsynlige konsekvenser, </a:t>
                </a:r>
                <a:r>
                  <a:rPr lang="da-DK" sz="2000"/>
                  <a:t>så må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forkastes, og dermed </a:t>
                </a:r>
                <a:r>
                  <a:rPr lang="da-DK" sz="2000" smtClean="0"/>
                  <a:t>kan </a:t>
                </a:r>
                <a:r>
                  <a:rPr lang="da-DK" sz="2000"/>
                  <a:t>vi acceptere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endParaRPr lang="da-DK" sz="2000" smtClean="0"/>
              </a:p>
              <a:p>
                <a:r>
                  <a:rPr lang="da-DK" sz="2000" smtClean="0"/>
                  <a:t>For at kunne beregne konsekvenser af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formuleres den som regel med ‘=‘ :</a:t>
                </a:r>
                <a:endParaRPr lang="da-DK" sz="2000"/>
              </a:p>
              <a:p>
                <a:pPr lvl="1"/>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𝐻</m:t>
                          </m:r>
                        </m:e>
                        <m:sub>
                          <m:r>
                            <a:rPr lang="da-DK" i="1">
                              <a:solidFill>
                                <a:schemeClr val="tx2"/>
                              </a:solidFill>
                              <a:latin typeface="Cambria Math"/>
                            </a:rPr>
                            <m:t>0</m:t>
                          </m:r>
                        </m:sub>
                      </m:sSub>
                    </m:oMath>
                  </m:oMathPara>
                </a14:m>
                <a:r>
                  <a:rPr lang="da-DK" smtClean="0"/>
                  <a:t>: </a:t>
                </a:r>
                <a14:m>
                  <m:oMathPara>
                    <m:oMathParaPr>
                      <m:jc/>
                    </m:oMathParaPr>
                    <m:oMath>
                      <m:r>
                        <a:rPr lang="da-DK" i="1">
                          <a:latin typeface="Cambria Math"/>
                          <a:ea typeface="Cambria Math"/>
                        </a:rPr>
                        <m:t>𝜇</m:t>
                      </m:r>
                      <m:r>
                        <a:rPr lang="da-DK" i="1" smtClean="0">
                          <a:solidFill>
                            <a:schemeClr val="accent1">
                              <a:lumMod val="75000"/>
                            </a:schemeClr>
                          </a:solidFill>
                          <a:latin typeface="Cambria Math"/>
                          <a:ea typeface="Cambria Math"/>
                        </a:rPr>
                        <m:t>=</m:t>
                      </m:r>
                      <m:r>
                        <a:rPr lang="da-DK" i="1">
                          <a:latin typeface="Cambria Math"/>
                          <a:ea typeface="Cambria Math"/>
                        </a:rPr>
                        <m:t>1600</m:t>
                      </m:r>
                    </m:oMath>
                  </m:oMathPara>
                </a14:m>
                <a:endParaRPr lang="da-DK"/>
              </a:p>
              <a:p>
                <a:pPr lvl="1"/>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𝐻</m:t>
                          </m:r>
                        </m:e>
                        <m:sub>
                          <m:r>
                            <a:rPr lang="en-US" i="1">
                              <a:solidFill>
                                <a:schemeClr val="tx2"/>
                              </a:solidFill>
                              <a:latin typeface="Cambria Math" panose="02040503050406030204" pitchFamily="18" charset="0"/>
                            </a:rPr>
                            <m:t>1</m:t>
                          </m:r>
                        </m:sub>
                      </m:sSub>
                    </m:oMath>
                  </m:oMathPara>
                </a14:m>
                <a:r>
                  <a:rPr lang="da-DK" smtClean="0"/>
                  <a:t>: </a:t>
                </a:r>
                <a14:m>
                  <m:oMathPara>
                    <m:oMathParaPr>
                      <m:jc/>
                    </m:oMathParaPr>
                    <m:oMath>
                      <m:r>
                        <a:rPr lang="da-DK" i="1">
                          <a:latin typeface="Cambria Math"/>
                          <a:ea typeface="Cambria Math"/>
                        </a:rPr>
                        <m:t>𝜇</m:t>
                      </m:r>
                      <m:r>
                        <a:rPr lang="da-DK" i="1">
                          <a:latin typeface="Cambria Math"/>
                          <a:ea typeface="Cambria Math"/>
                        </a:rPr>
                        <m:t>&gt;1600</m:t>
                      </m:r>
                    </m:oMath>
                  </m:oMathPara>
                </a14:m>
                <a:r>
                  <a:rPr lang="en-GB" smtClean="0"/>
                  <a:t>.</a:t>
                </a:r>
                <a:endParaRPr lang="en-GB"/>
              </a:p>
              <a:p>
                <a:endParaRPr lang="en-US"/>
              </a:p>
              <a:p>
                <a:pPr lvl="1"/>
                <a:endParaRPr lang="en-US"/>
              </a:p>
              <a:p>
                <a:endParaRPr lang="en-US" smtClean="0"/>
              </a:p>
              <a:p>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2"/>
                <a:stretch>
                  <a:fillRect l="-646" t="-549" r="-359" b="-33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240</a:t>
            </a:fld>
            <a:endParaRPr lang="da-DK">
              <a:solidFill>
                <a:prstClr val="black">
                  <a:tint val="75000"/>
                </a:prstClr>
              </a:solidFill>
            </a:endParaRPr>
          </a:p>
        </p:txBody>
      </p:sp>
    </p:spTree>
    <p:extLst>
      <p:ext uri="{BB962C8B-B14F-4D97-AF65-F5344CB8AC3E}">
        <p14:creationId xmlns:p14="http://schemas.microsoft.com/office/powerpoint/2010/main" val="1399566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Hypotesetest i retssalen</a:t>
            </a:r>
            <a:endParaRPr lang="da-DK"/>
          </a:p>
        </p:txBody>
      </p:sp>
      <mc:AlternateContent>
        <mc:Choice Requires="a14">
          <p:sp>
            <p:nvSpPr>
              <p:cNvPr id="3" name="Content Placeholder 2"/>
              <p:cNvSpPr>
                <a:spLocks noGrp="1"/>
              </p:cNvSpPr>
              <p:nvPr>
                <p:ph idx="1"/>
              </p:nvPr>
            </p:nvSpPr>
            <p:spPr/>
            <p:txBody>
              <a:bodyPr/>
              <a:lstStyle/>
              <a:p>
                <a:r>
                  <a:rPr lang="da-DK" smtClean="0"/>
                  <a:t>En mand er anklaget for mord</a:t>
                </a:r>
              </a:p>
              <a:p>
                <a:r>
                  <a:rPr lang="da-DK" smtClean="0"/>
                  <a:t>Hypotesetest:</a:t>
                </a:r>
              </a:p>
              <a:p>
                <a:pPr lvl="1"/>
                <a:r>
                  <a:rPr lang="da-DK" sz="1800">
                    <a:solidFill>
                      <a:schemeClr val="tx2"/>
                    </a:solidFill>
                  </a:rPr>
                  <a:t>Nulhypotesen </a:t>
                </a:r>
                <a14:m>
                  <m:oMathPara>
                    <m:oMathParaPr>
                      <m:jc/>
                    </m:oMathParaPr>
                    <m:oMath>
                      <m:sSub>
                        <m:sSubPr>
                          <m:ctrlPr>
                            <a:rPr lang="da-DK" sz="1800" i="1">
                              <a:solidFill>
                                <a:schemeClr val="tx2"/>
                              </a:solidFill>
                              <a:latin typeface="Cambria Math" panose="02040503050406030204" pitchFamily="18" charset="0"/>
                            </a:rPr>
                          </m:ctrlPr>
                        </m:sSubPr>
                        <m:e>
                          <m:r>
                            <a:rPr lang="da-DK" sz="1800" i="1">
                              <a:solidFill>
                                <a:schemeClr val="tx2"/>
                              </a:solidFill>
                              <a:latin typeface="Cambria Math"/>
                            </a:rPr>
                            <m:t>𝐻</m:t>
                          </m:r>
                        </m:e>
                        <m:sub>
                          <m:r>
                            <a:rPr lang="da-DK" sz="1800" i="1">
                              <a:solidFill>
                                <a:schemeClr val="tx2"/>
                              </a:solidFill>
                              <a:latin typeface="Cambria Math"/>
                            </a:rPr>
                            <m:t>0</m:t>
                          </m:r>
                        </m:sub>
                      </m:sSub>
                    </m:oMath>
                  </m:oMathPara>
                </a14:m>
                <a:r>
                  <a:rPr lang="da-DK" sz="1800"/>
                  <a:t>:</a:t>
                </a:r>
                <a:r>
                  <a:rPr lang="da-DK" sz="1800" smtClean="0"/>
                  <a:t> Den anklagede er uskyldig</a:t>
                </a:r>
                <a:endParaRPr lang="da-DK" sz="1800"/>
              </a:p>
              <a:p>
                <a:pPr lvl="1"/>
                <a:r>
                  <a:rPr lang="da-DK" sz="1800">
                    <a:solidFill>
                      <a:schemeClr val="tx2"/>
                    </a:solidFill>
                  </a:rPr>
                  <a:t>Den alternative hypotese </a:t>
                </a:r>
                <a14:m>
                  <m:oMathPara>
                    <m:oMathParaPr>
                      <m:jc/>
                    </m:oMathParaPr>
                    <m:oMath>
                      <m:sSub>
                        <m:sSubPr>
                          <m:ctrlPr>
                            <a:rPr lang="da-DK" sz="1800" i="1">
                              <a:solidFill>
                                <a:schemeClr val="tx2"/>
                              </a:solidFill>
                              <a:latin typeface="Cambria Math" panose="02040503050406030204" pitchFamily="18" charset="0"/>
                            </a:rPr>
                          </m:ctrlPr>
                        </m:sSubPr>
                        <m:e>
                          <m:r>
                            <a:rPr lang="da-DK" sz="1800" i="1">
                              <a:solidFill>
                                <a:schemeClr val="tx2"/>
                              </a:solidFill>
                              <a:latin typeface="Cambria Math"/>
                            </a:rPr>
                            <m:t>𝐻</m:t>
                          </m:r>
                        </m:e>
                        <m:sub>
                          <m:r>
                            <a:rPr lang="en-US" sz="1800" b="0" i="1" smtClean="0">
                              <a:solidFill>
                                <a:schemeClr val="tx2"/>
                              </a:solidFill>
                              <a:latin typeface="Cambria Math" panose="02040503050406030204" pitchFamily="18" charset="0"/>
                            </a:rPr>
                            <m:t>1</m:t>
                          </m:r>
                        </m:sub>
                      </m:sSub>
                    </m:oMath>
                  </m:oMathPara>
                </a14:m>
                <a:r>
                  <a:rPr lang="da-DK" sz="1800"/>
                  <a:t>: </a:t>
                </a:r>
                <a:r>
                  <a:rPr lang="da-DK" sz="1800" smtClean="0"/>
                  <a:t>Den anklagede er skyldig</a:t>
                </a:r>
              </a:p>
              <a:p>
                <a:r>
                  <a:rPr lang="da-DK" sz="2000" smtClean="0"/>
                  <a:t>Den anklagede er uskyldig indtil det modsatte er bevist (uskyldsformodningen), og det er anklageren, der skal løfte bevisbyrden</a:t>
                </a:r>
              </a:p>
              <a:p>
                <a:r>
                  <a:rPr lang="da-DK" sz="2000" smtClean="0"/>
                  <a:t>På engelsk/amerikansk: A </a:t>
                </a:r>
                <a:r>
                  <a:rPr lang="en-GB" sz="2000" smtClean="0"/>
                  <a:t>person </a:t>
                </a:r>
                <a:r>
                  <a:rPr lang="en-GB" sz="2000"/>
                  <a:t>is innocent unless and until proven </a:t>
                </a:r>
                <a:r>
                  <a:rPr lang="en-GB" sz="2000" smtClean="0"/>
                  <a:t>guilty with evidence </a:t>
                </a:r>
                <a:r>
                  <a:rPr lang="en-GB" sz="2000"/>
                  <a:t>that is beyond </a:t>
                </a:r>
                <a:r>
                  <a:rPr lang="en-GB" sz="2000" b="1"/>
                  <a:t>reasonable doubt</a:t>
                </a:r>
                <a:r>
                  <a:rPr lang="en-GB" sz="2000"/>
                  <a:t> </a:t>
                </a:r>
                <a:endParaRPr lang="da-DK" sz="2000"/>
              </a:p>
              <a:p>
                <a:r>
                  <a:rPr lang="da-DK" sz="2000" smtClean="0"/>
                  <a:t>Anklageren fremlægger beviser, der skal forkaste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Hvis det lykkes, accepteres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r>
                  <a:rPr lang="da-DK" sz="2000" smtClean="0"/>
                  <a:t> og den anklagede dømmes skyldig</a:t>
                </a:r>
              </a:p>
              <a:p>
                <a:r>
                  <a:rPr lang="da-DK" sz="2000" smtClean="0"/>
                  <a:t>Hvis det ikke lykkes anklageren at forkaste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så bliver den anklagede frikendt </a:t>
                </a:r>
              </a:p>
              <a:p>
                <a:r>
                  <a:rPr lang="da-DK" sz="2000" smtClean="0"/>
                  <a:t>Hvis den anklagede bliver frikendt, betyder det ikke, at han er uskyldig. Han begik måske mordet i virkeligheden – det kunne bare ikke bevises ‘beyond reasonable doubt’, at det var ham, der gjorde det </a:t>
                </a:r>
              </a:p>
              <a:p>
                <a:r>
                  <a:rPr lang="da-DK" sz="2000" smtClean="0"/>
                  <a:t>Vi har ikke bevist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a:t>
                </a:r>
                <a:r>
                  <a:rPr lang="da-DK" sz="2000"/>
                  <a:t>– </a:t>
                </a:r>
                <a:r>
                  <a:rPr lang="da-DK" sz="2000" smtClean="0"/>
                  <a:t>der var bare ikke bevis nok til at kunne forkaste den.</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72" b="-131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241</a:t>
            </a:fld>
            <a:endParaRPr lang="da-DK"/>
          </a:p>
        </p:txBody>
      </p:sp>
    </p:spTree>
    <p:extLst>
      <p:ext uri="{BB962C8B-B14F-4D97-AF65-F5344CB8AC3E}">
        <p14:creationId xmlns:p14="http://schemas.microsoft.com/office/powerpoint/2010/main" val="17960717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cond evt="onBegin" delay="0">
                          <p:tn val="32"/>
                        </p:cond>
                      </p:stCondLst>
                      <p:childTnLst>
                        <p:par>
                          <p:cTn id="34" fill="hold">
                            <p:stCondLst>
                              <p:cond delay="0"/>
                            </p:stCondLst>
                            <p:childTnLst>
                              <p:par>
                                <p:cTn id="35" presetID="1" presetClass="entr" presetSubtype="0" dur="1"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Tvivlen skal komme den anklagede til gode</a:t>
            </a:r>
            <a:endParaRPr lang="da-DK"/>
          </a:p>
        </p:txBody>
      </p:sp>
      <p:sp>
        <p:nvSpPr>
          <p:cNvPr id="3" name="Content Placeholder 2"/>
          <p:cNvSpPr>
            <a:spLocks noGrp="1"/>
          </p:cNvSpPr>
          <p:nvPr>
            <p:ph idx="1"/>
          </p:nvPr>
        </p:nvSpPr>
        <p:spPr>
          <a:xfrm>
            <a:off x="683568" y="4149080"/>
            <a:ext cx="7848872" cy="2520280"/>
          </a:xfrm>
        </p:spPr>
        <p:txBody>
          <a:bodyPr/>
          <a:lstStyle/>
          <a:p>
            <a:pPr marL="0" indent="0">
              <a:buNone/>
            </a:pPr>
            <a:r>
              <a:rPr lang="da-DK" smtClean="0"/>
              <a:t>En mistænkt blev frifundet for indbrud selvom hans DNA forbandt ham til forbrydelsen. </a:t>
            </a:r>
            <a:br>
              <a:rPr lang="da-DK" smtClean="0"/>
            </a:br>
            <a:r>
              <a:rPr lang="da-DK" sz="1400" smtClean="0"/>
              <a:t>  </a:t>
            </a:r>
            <a:br>
              <a:rPr lang="da-DK" smtClean="0"/>
            </a:br>
            <a:r>
              <a:rPr lang="da-DK" smtClean="0"/>
              <a:t>Hans DNA blev nemlig ikke fundet på selve gerningsstedet, kun på det brækjern, der blev brugt til indbruddet. </a:t>
            </a:r>
            <a:br>
              <a:rPr lang="da-DK" smtClean="0"/>
            </a:br>
            <a:r>
              <a:rPr lang="da-DK" sz="1400" smtClean="0"/>
              <a:t> </a:t>
            </a:r>
            <a:endParaRPr lang="da-DK" smtClean="0"/>
          </a:p>
          <a:p>
            <a:pPr marL="0" indent="0">
              <a:buNone/>
            </a:pPr>
            <a:r>
              <a:rPr lang="da-DK" smtClean="0"/>
              <a:t>Man kunne ikke bevise, at han havde været på gerningsstedet.</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242</a:t>
            </a:fld>
            <a:endParaRPr lang="da-DK"/>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9592" y="1340768"/>
            <a:ext cx="6540500" cy="257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643299"/>
      </p:ext>
    </p:extLst>
  </p:cSld>
  <p:clrMapOvr>
    <a:masterClrMapping/>
  </p:clrMapOvr>
  <p:transition/>
  <p:timing/>
</p:sld>
</file>

<file path=ppt/slides/slide2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To typer af fejl</a:t>
            </a:r>
            <a:endParaRPr lang="da-DK"/>
          </a:p>
        </p:txBody>
      </p:sp>
      <mc:AlternateContent>
        <mc:Choice Requires="a14">
          <p:sp>
            <p:nvSpPr>
              <p:cNvPr id="3" name="Content Placeholder 2"/>
              <p:cNvSpPr>
                <a:spLocks noGrp="1"/>
              </p:cNvSpPr>
              <p:nvPr>
                <p:ph sz="half" idx="1"/>
              </p:nvPr>
            </p:nvSpPr>
            <p:spPr>
              <a:xfrm>
                <a:off x="467544" y="3717032"/>
                <a:ext cx="4038600" cy="3140968"/>
              </a:xfrm>
            </p:spPr>
            <p:txBody>
              <a:bodyPr>
                <a:normAutofit lnSpcReduction="10000"/>
              </a:bodyPr>
              <a:lstStyle/>
              <a:p>
                <a:pPr marL="457200" lvl="1">
                  <a:buNone/>
                </a:pPr>
                <a:r>
                  <a:rPr lang="da-DK" sz="2000" smtClean="0">
                    <a:solidFill>
                      <a:schemeClr val="tx2"/>
                    </a:solidFill>
                  </a:rPr>
                  <a:t>Type I fejl</a:t>
                </a:r>
                <a:r>
                  <a:rPr lang="da-DK" sz="2000" smtClean="0"/>
                  <a:t>: </a:t>
                </a:r>
              </a:p>
              <a:p>
                <a:pPr marL="263525" lvl="1" indent="-263525">
                  <a:buFont typeface="Arial" pitchFamily="34" charset="0"/>
                  <a:buChar char="•"/>
                </a:pPr>
                <a:r>
                  <a:rPr lang="da-DK" sz="2000" smtClean="0"/>
                  <a:t>Vi dømmer en uskyldig</a:t>
                </a:r>
              </a:p>
              <a:p>
                <a:pPr marL="263525" lvl="1" indent="-263525">
                  <a:buFont typeface="Arial" pitchFamily="34" charset="0"/>
                  <a:buChar char="•"/>
                </a:pPr>
                <a:r>
                  <a:rPr lang="da-DK" sz="2000" smtClean="0"/>
                  <a:t>Vi 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selvom den er sand</a:t>
                </a:r>
              </a:p>
              <a:p>
                <a:pPr marL="263525" lvl="1" indent="-263525">
                  <a:buFont typeface="Arial" pitchFamily="34" charset="0"/>
                  <a:buChar char="•"/>
                </a:pPr>
                <a:r>
                  <a:rPr lang="da-DK" sz="2000" smtClean="0"/>
                  <a:t>Vi vurderer, at der er noget galt, selvom der ikke er </a:t>
                </a:r>
              </a:p>
              <a:p>
                <a:pPr marL="263525" lvl="1" indent="-263525">
                  <a:buFont typeface="Arial" pitchFamily="34" charset="0"/>
                  <a:buChar char="•"/>
                </a:pPr>
                <a:r>
                  <a:rPr lang="da-DK" sz="2000" smtClean="0"/>
                  <a:t>Sandsynligheden </a:t>
                </a:r>
                <a:br>
                  <a:rPr lang="da-DK" sz="2000" smtClean="0"/>
                </a:br>
                <a14:m>
                  <m:oMathPara>
                    <m:oMathParaPr>
                      <m:jc/>
                    </m:oMathParaPr>
                    <m:oMath>
                      <m:r>
                        <a:rPr lang="da-DK" sz="2000" i="1" smtClean="0">
                          <a:latin typeface="Cambria Math"/>
                          <a:ea typeface="Cambria Math"/>
                        </a:rPr>
                        <m:t>𝛼</m:t>
                      </m:r>
                      <m:r>
                        <a:rPr lang="da-DK" sz="2000" b="0" i="1" smtClean="0">
                          <a:latin typeface="Cambria Math"/>
                          <a:ea typeface="Cambria Math"/>
                        </a:rPr>
                        <m:t>=</m:t>
                      </m:r>
                      <m:r>
                        <a:rPr lang="da-DK" sz="2000" b="0" i="1" smtClean="0">
                          <a:latin typeface="Cambria Math"/>
                          <a:ea typeface="Cambria Math"/>
                        </a:rPr>
                        <m:t>𝑃</m:t>
                      </m:r>
                      <m:r>
                        <a:rPr lang="da-DK" sz="2000" b="0" i="1" smtClean="0">
                          <a:latin typeface="Cambria Math"/>
                          <a:ea typeface="Cambria Math"/>
                        </a:rPr>
                        <m:t>(</m:t>
                      </m:r>
                    </m:oMath>
                  </m:oMathPara>
                </a14:m>
                <a:r>
                  <a:rPr lang="da-DK" sz="2000" smtClean="0"/>
                  <a:t>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er sand)</a:t>
                </a:r>
              </a:p>
              <a:p>
                <a:pPr marL="263525" lvl="1" indent="-263525">
                  <a:buFont typeface="Arial" pitchFamily="34" charset="0"/>
                  <a:buChar char="•"/>
                </a:pPr>
                <a14:m>
                  <m:oMathPara>
                    <m:oMathParaPr>
                      <m:jc/>
                    </m:oMathParaPr>
                    <m:oMath>
                      <m:r>
                        <a:rPr lang="da-DK" sz="2000" i="1">
                          <a:latin typeface="Cambria Math"/>
                          <a:ea typeface="Cambria Math"/>
                        </a:rPr>
                        <m:t>𝛼</m:t>
                      </m:r>
                      <m:r>
                        <a:rPr lang="da-DK" sz="2000" i="1" smtClean="0">
                          <a:latin typeface="Cambria Math"/>
                          <a:ea typeface="Cambria Math"/>
                        </a:rPr>
                        <m:t>~</m:t>
                      </m:r>
                      <m:r>
                        <a:rPr lang="da-DK" sz="2000" b="0" i="1" smtClean="0">
                          <a:latin typeface="Cambria Math"/>
                          <a:ea typeface="Cambria Math"/>
                        </a:rPr>
                        <m:t> </m:t>
                      </m:r>
                    </m:oMath>
                  </m:oMathPara>
                </a14:m>
                <a:r>
                  <a:rPr lang="da-DK" sz="2000" smtClean="0"/>
                  <a:t>hvor stærke beviser kræves (beyound reasonable doubt). </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67544" y="3717032"/>
                <a:ext cx="4038600" cy="3140968"/>
              </a:xfrm>
              <a:blipFill rotWithShape="1">
                <a:blip r:embed="rId3"/>
                <a:stretch>
                  <a:fillRect l="-1662" t="-1942" b="-3495"/>
                </a:stretch>
              </a:blipFill>
            </p:spPr>
            <p:txBody>
              <a:bodyPr/>
              <a:lstStyle/>
              <a:p>
                <a:r>
                  <a:rPr lang="da-DK">
                    <a:noFill/>
                  </a:rPr>
                  <a:t> </a:t>
                </a:r>
              </a:p>
            </p:txBody>
          </p:sp>
        </mc:Fallback>
      </mc:AlternateContent>
      <mc:AlternateContent>
        <mc:Choice Requires="a14">
          <p:sp>
            <p:nvSpPr>
              <p:cNvPr id="10" name="Content Placeholder 9"/>
              <p:cNvSpPr>
                <a:spLocks noGrp="1"/>
              </p:cNvSpPr>
              <p:nvPr>
                <p:ph sz="half" idx="2"/>
              </p:nvPr>
            </p:nvSpPr>
            <p:spPr>
              <a:xfrm>
                <a:off x="4658544" y="3741455"/>
                <a:ext cx="4377952" cy="2927905"/>
              </a:xfrm>
            </p:spPr>
            <p:txBody>
              <a:bodyPr>
                <a:normAutofit lnSpcReduction="10000"/>
              </a:bodyPr>
              <a:lstStyle/>
              <a:p>
                <a:pPr marL="0" indent="0">
                  <a:buNone/>
                </a:pPr>
                <a:r>
                  <a:rPr lang="da-DK" sz="2000" smtClean="0">
                    <a:solidFill>
                      <a:schemeClr val="tx2"/>
                    </a:solidFill>
                  </a:rPr>
                  <a:t>Type II fejl</a:t>
                </a:r>
                <a:r>
                  <a:rPr lang="da-DK" sz="2000" smtClean="0"/>
                  <a:t>: </a:t>
                </a:r>
              </a:p>
              <a:p>
                <a:pPr marL="263525" indent="-263525">
                  <a:buFont typeface="Arial" pitchFamily="34" charset="0"/>
                  <a:buChar char="•"/>
                </a:pPr>
                <a:r>
                  <a:rPr lang="da-DK" sz="2000" smtClean="0"/>
                  <a:t>Vi frikender en skyldig</a:t>
                </a:r>
              </a:p>
              <a:p>
                <a:pPr marL="263525" indent="-263525">
                  <a:buFont typeface="Arial" pitchFamily="34" charset="0"/>
                  <a:buChar char="•"/>
                </a:pPr>
                <a:r>
                  <a:rPr lang="da-DK" sz="2000" smtClean="0"/>
                  <a:t>Vi forkaster ikke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selvom den er falsk</a:t>
                </a:r>
              </a:p>
              <a:p>
                <a:pPr marL="263525" indent="-263525">
                  <a:buFont typeface="Arial" pitchFamily="34" charset="0"/>
                  <a:buChar char="•"/>
                </a:pPr>
                <a:r>
                  <a:rPr lang="da-DK" sz="2000" smtClean="0"/>
                  <a:t>Vi opdager ikke, at der er noget galt</a:t>
                </a:r>
                <a:br>
                  <a:rPr lang="da-DK" sz="2000" smtClean="0"/>
                </a:br>
                <a:endParaRPr lang="da-DK" sz="2000" smtClean="0"/>
              </a:p>
              <a:p>
                <a:pPr marL="263525" indent="-263525">
                  <a:buFont typeface="Arial" pitchFamily="34" charset="0"/>
                  <a:buChar char="•"/>
                </a:pPr>
                <a:r>
                  <a:rPr lang="da-DK" sz="2000" smtClean="0">
                    <a:ea typeface="Cambria Math"/>
                  </a:rPr>
                  <a:t>Sandsynligheden</a:t>
                </a:r>
                <a:br>
                  <a:rPr lang="da-DK" sz="2000" smtClean="0">
                    <a:ea typeface="Cambria Math"/>
                  </a:rPr>
                </a:br>
                <a14:m>
                  <m:oMathPara>
                    <m:oMathParaPr>
                      <m:jc/>
                    </m:oMathParaPr>
                    <m:oMath>
                      <m:r>
                        <a:rPr lang="da-DK"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r>
                        <a:rPr lang="da-DK" sz="2000" i="1">
                          <a:latin typeface="Cambria Math"/>
                          <a:ea typeface="Cambria Math"/>
                        </a:rPr>
                        <m:t>(</m:t>
                      </m:r>
                    </m:oMath>
                  </m:oMathPara>
                </a14:m>
                <a:r>
                  <a:rPr lang="da-DK" sz="2000" smtClean="0"/>
                  <a:t>accepterer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r>
                  <a:rPr lang="da-DK" sz="2000"/>
                  <a:t> er sand)</a:t>
                </a:r>
              </a:p>
            </p:txBody>
          </p:sp>
        </mc:Choice>
        <mc:Fallback>
          <p:sp>
            <p:nvSpPr>
              <p:cNvPr id="10" name="Content Placeholder 9"/>
              <p:cNvSpPr>
                <a:spLocks noGrp="1" noRot="1" noChangeAspect="1" noMove="1" noResize="1" noEditPoints="1" noAdjustHandles="1" noChangeArrowheads="1" noChangeShapeType="1" noTextEdit="1"/>
              </p:cNvSpPr>
              <p:nvPr>
                <p:ph sz="half" idx="2"/>
              </p:nvPr>
            </p:nvSpPr>
            <p:spPr>
              <a:xfrm>
                <a:off x="4658544" y="3741455"/>
                <a:ext cx="4377952" cy="2927905"/>
              </a:xfrm>
              <a:blipFill>
                <a:blip r:embed="rId4"/>
                <a:stretch>
                  <a:fillRect l="-1393" t="-2292"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243</a:t>
            </a:fld>
            <a:endParaRPr lang="da-DK"/>
          </a:p>
        </p:txBody>
      </p:sp>
      <p:graphicFrame>
        <p:nvGraphicFramePr>
          <p:cNvPr id="9" name="Table 8"/>
          <p:cNvGraphicFramePr>
            <a:graphicFrameLocks noGrp="1"/>
          </p:cNvGraphicFramePr>
          <p:nvPr>
            <p:extLst/>
          </p:nvPr>
        </p:nvGraphicFramePr>
        <p:xfrm>
          <a:off x="3203847" y="1196752"/>
          <a:ext cx="5544617" cy="2253680"/>
        </p:xfrm>
        <a:graphic>
          <a:graphicData uri="http://schemas.openxmlformats.org/drawingml/2006/table">
            <a:tbl>
              <a:tblPr/>
              <a:tblGrid>
                <a:gridCol w="1583383">
                  <a:extLst>
                    <a:ext uri="{9D8B030D-6E8A-4147-A177-3AD203B41FA5}">
                      <a16:colId xmlns:a16="http://schemas.microsoft.com/office/drawing/2014/main" val="20000"/>
                    </a:ext>
                  </a:extLst>
                </a:gridCol>
                <a:gridCol w="1377821">
                  <a:extLst>
                    <a:ext uri="{9D8B030D-6E8A-4147-A177-3AD203B41FA5}">
                      <a16:colId xmlns:a16="http://schemas.microsoft.com/office/drawing/2014/main" val="20001"/>
                    </a:ext>
                  </a:extLst>
                </a:gridCol>
                <a:gridCol w="1300040">
                  <a:extLst>
                    <a:ext uri="{9D8B030D-6E8A-4147-A177-3AD203B41FA5}">
                      <a16:colId xmlns:a16="http://schemas.microsoft.com/office/drawing/2014/main" val="20002"/>
                    </a:ext>
                  </a:extLst>
                </a:gridCol>
                <a:gridCol w="1283373">
                  <a:extLst>
                    <a:ext uri="{9D8B030D-6E8A-4147-A177-3AD203B41FA5}">
                      <a16:colId xmlns:a16="http://schemas.microsoft.com/office/drawing/2014/main" val="20003"/>
                    </a:ext>
                  </a:extLst>
                </a:gridCol>
              </a:tblGrid>
              <a:tr h="477229">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gridSpan="2">
                  <a:txBody>
                    <a:bodyPr vert="horz" wrap="square"/>
                    <a:lstStyle/>
                    <a:p>
                      <a:pPr algn="ctr" fontAlgn="ctr"/>
                      <a:r>
                        <a:rPr lang="en-GB" sz="1800" b="1" i="0" u="none" strike="noStrike" err="1">
                          <a:solidFill>
                            <a:srgbClr val="000000"/>
                          </a:solidFill>
                          <a:effectLst/>
                          <a:latin typeface="Calibri"/>
                        </a:rPr>
                        <a:t>Rettens afgørelse</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hMerge="1">
                  <a:txBody>
                    <a:bodyPr vert="horz" wrap="square"/>
                    <a:lstStyle/>
                    <a:p>
                      <a:endParaRPr lang="da-DK"/>
                    </a:p>
                  </a:txBody>
                  <a:tcPr/>
                </a:tc>
                <a:extLst>
                  <a:ext uri="{0D108BD9-81ED-4DB2-BD59-A6C34878D82A}">
                    <a16:rowId xmlns:a16="http://schemas.microsoft.com/office/drawing/2014/main" val="10000"/>
                  </a:ext>
                </a:extLst>
              </a:tr>
              <a:tr h="530883">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r>
                        <a:rPr lang="en-GB" sz="1800" b="0" i="0" u="none" strike="noStrike" err="1">
                          <a:solidFill>
                            <a:srgbClr val="000000"/>
                          </a:solidFill>
                          <a:effectLst/>
                          <a:latin typeface="Calibri"/>
                        </a:rPr>
                        <a:t>Dømt</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tc>
                  <a:txBody>
                    <a:bodyPr vert="horz" wrap="square"/>
                    <a:lstStyle/>
                    <a:p>
                      <a:pPr algn="ctr" fontAlgn="ctr"/>
                      <a:r>
                        <a:rPr lang="en-GB" sz="1800" b="0" i="0" u="none" strike="noStrike" err="1">
                          <a:solidFill>
                            <a:srgbClr val="000000"/>
                          </a:solidFill>
                          <a:effectLst/>
                          <a:latin typeface="Calibri"/>
                        </a:rPr>
                        <a:t>Frikendt</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2784">
                <a:tc rowSpan="2">
                  <a:txBody>
                    <a:bodyPr vert="horz" wrap="square"/>
                    <a:lstStyle/>
                    <a:p>
                      <a:pPr algn="ctr" fontAlgn="ctr"/>
                      <a:r>
                        <a:rPr lang="en-GB" sz="1800" b="1" i="0" u="none" strike="noStrike" err="1">
                          <a:solidFill>
                            <a:srgbClr val="000000"/>
                          </a:solidFill>
                          <a:effectLst/>
                          <a:latin typeface="Calibri"/>
                        </a:rPr>
                        <a:t>Anklagedes sande tilsand</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marL="0" indent="0" algn="r" fontAlgn="ctr"/>
                      <a:r>
                        <a:rPr lang="en-GB" sz="1800" b="0" i="0" u="none" strike="noStrike" err="1" smtClean="0">
                          <a:solidFill>
                            <a:srgbClr val="000000"/>
                          </a:solidFill>
                          <a:effectLst/>
                          <a:latin typeface="Calibri"/>
                        </a:rPr>
                        <a:t>Uskyldig (</a:t>
                      </a: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en-GB" sz="1800" b="0" i="0" u="none" strike="noStrike" smtClean="0">
                          <a:solidFill>
                            <a:srgbClr val="000000"/>
                          </a:solidFill>
                          <a:effectLst/>
                          <a:latin typeface="Calibri"/>
                        </a:rPr>
                        <a:t>)      </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a:solidFill>
                            <a:srgbClr val="000000"/>
                          </a:solidFill>
                          <a:effectLst/>
                          <a:latin typeface="Calibri"/>
                        </a:rPr>
                        <a:t>Type I fejl</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tc>
                  <a:txBody>
                    <a:bodyPr vert="horz" wrap="square"/>
                    <a:lstStyle/>
                    <a:p>
                      <a:pPr algn="ctr" fontAlgn="ctr"/>
                      <a:r>
                        <a:rPr lang="en-GB" sz="1800" b="0" i="0" u="none" strike="noStrike">
                          <a:solidFill>
                            <a:srgbClr val="000000"/>
                          </a:solidFill>
                          <a:effectLst/>
                          <a:latin typeface="Calibri"/>
                        </a:rPr>
                        <a:t>OK</a:t>
                      </a: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622784">
                <a:tc vMerge="1">
                  <a:txBody>
                    <a:bodyPr vert="horz" wrap="square"/>
                    <a:lstStyle/>
                    <a:p>
                      <a:endParaRPr lang="da-DK"/>
                    </a:p>
                  </a:txBody>
                  <a:tcPr/>
                </a:tc>
                <a:tc>
                  <a:txBody>
                    <a:bodyPr vert="horz" wrap="square"/>
                    <a:lstStyle/>
                    <a:p>
                      <a:pPr algn="r" fontAlgn="ctr"/>
                      <a:r>
                        <a:rPr lang="en-GB" sz="1800" b="0" i="0" u="none" strike="noStrike" smtClean="0">
                          <a:solidFill>
                            <a:srgbClr val="000000"/>
                          </a:solidFill>
                          <a:effectLst/>
                          <a:latin typeface="Calibri"/>
                        </a:rPr>
                        <a:t>Skyldig (</a:t>
                      </a: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b="0" i="1" smtClean="0">
                                    <a:latin typeface="Cambria Math"/>
                                  </a:rPr>
                                  <m:t>𝑎</m:t>
                                </m:r>
                              </m:sub>
                            </m:sSub>
                          </m:oMath>
                        </m:oMathPara>
                      </a14:m>
                      <a:r>
                        <a:rPr lang="en-GB" sz="1800" b="0" i="0" u="none" strike="noStrike" smtClean="0">
                          <a:solidFill>
                            <a:srgbClr val="000000"/>
                          </a:solidFill>
                          <a:effectLst/>
                          <a:latin typeface="Calibri"/>
                        </a:rPr>
                        <a:t>) </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a:solidFill>
                            <a:srgbClr val="000000"/>
                          </a:solidFill>
                          <a:effectLst/>
                          <a:latin typeface="Calibri"/>
                        </a:rPr>
                        <a:t>OK</a:t>
                      </a: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vert="horz" wrap="square"/>
                    <a:lstStyle/>
                    <a:p>
                      <a:pPr algn="ctr" fontAlgn="ctr"/>
                      <a:r>
                        <a:rPr lang="en-GB" sz="1800" b="0" i="0" u="none" strike="noStrike">
                          <a:solidFill>
                            <a:srgbClr val="000000"/>
                          </a:solidFill>
                          <a:effectLst/>
                          <a:latin typeface="Calibri"/>
                        </a:rPr>
                        <a:t>Type II fejl</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extLst>
                  <a:ext uri="{0D108BD9-81ED-4DB2-BD59-A6C34878D82A}">
                    <a16:rowId xmlns:a16="http://schemas.microsoft.com/office/drawing/2014/main" val="10003"/>
                  </a:ext>
                </a:extLst>
              </a:tr>
            </a:tbl>
          </a:graphicData>
        </a:graphic>
      </p:graphicFrame>
      <mc:AlternateContent>
        <mc:Choice Requires="a14">
          <p:sp>
            <p:nvSpPr>
              <p:cNvPr id="13" name="Content Placeholder 9"/>
              <p:cNvSpPr txBox="1"/>
              <p:nvPr/>
            </p:nvSpPr>
            <p:spPr>
              <a:xfrm>
                <a:off x="405184" y="1556793"/>
                <a:ext cx="2942680" cy="1224136"/>
              </a:xfrm>
              <a:prstGeom prst="rect">
                <a:avLst/>
              </a:prstGeom>
            </p:spPr>
            <p:txBody>
              <a:bodyPr vert="horz" lIns="91440" tIns="45720" rIns="91440" bIns="45720" rtlCol="0">
                <a:normAutofit/>
              </a:bodyPr>
              <a:lstStyle>
                <a:defPPr>
                  <a:defRPr lang="da-DK"/>
                </a:defPPr>
                <a:lvl1pPr marL="457200" indent="-457200" algn="l" defTabSz="914400" rtl="0" eaLnBrk="1" latinLnBrk="0" hangingPunct="1">
                  <a:spcBef>
                    <a:spcPct val="20000"/>
                  </a:spcBef>
                  <a:buClr>
                    <a:schemeClr val="tx2"/>
                  </a:buClr>
                  <a:buFont typeface="+mj-lt"/>
                  <a:buAutoNum type="arabicPeriod"/>
                  <a:defRPr sz="28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m:oMathParaPr>
                      <m:jc/>
                    </m:oMathParaPr>
                    <m:oMath>
                      <m:sSub>
                        <m:sSubPr>
                          <m:ctrlPr>
                            <a:rPr lang="da-DK" sz="2000" i="1" smtClean="0">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Anklagede er uskyldig</a:t>
                </a:r>
              </a:p>
              <a:p>
                <a:pPr marL="0" indent="0">
                  <a:buNone/>
                </a:pP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r>
                  <a:rPr lang="da-DK" sz="2000" smtClean="0"/>
                  <a:t>: Anklagede er skyldig</a:t>
                </a:r>
              </a:p>
            </p:txBody>
          </p:sp>
        </mc:Choice>
        <mc:Fallback>
          <p:sp>
            <p:nvSpPr>
              <p:cNvPr id="13" name="Content Placeholder 9"/>
              <p:cNvSpPr txBox="1">
                <a:spLocks noRot="1" noChangeAspect="1" noMove="1" noResize="1" noEditPoints="1" noAdjustHandles="1" noChangeArrowheads="1" noChangeShapeType="1" noTextEdit="1"/>
              </p:cNvSpPr>
              <p:nvPr/>
            </p:nvSpPr>
            <p:spPr>
              <a:xfrm>
                <a:off x="405184" y="1556793"/>
                <a:ext cx="2942680" cy="1224136"/>
              </a:xfrm>
              <a:prstGeom prst="rect">
                <a:avLst/>
              </a:prstGeom>
              <a:blipFill>
                <a:blip r:embed="rId5"/>
                <a:stretch>
                  <a:fillRect t="-2488"/>
                </a:stretch>
              </a:blipFill>
            </p:spPr>
            <p:txBody>
              <a:bodyPr/>
              <a:lstStyle/>
              <a:p>
                <a:r>
                  <a:rPr lang="en-GB">
                    <a:noFill/>
                  </a:rPr>
                  <a:t> </a:t>
                </a:r>
              </a:p>
            </p:txBody>
          </p:sp>
        </mc:Fallback>
      </mc:AlternateContent>
    </p:spTree>
    <p:extLst>
      <p:ext uri="{BB962C8B-B14F-4D97-AF65-F5344CB8AC3E}">
        <p14:creationId xmlns:p14="http://schemas.microsoft.com/office/powerpoint/2010/main" val="31496024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dur="1" fill="hold" grpId="0"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p:stCondLst>
                              <p:cond delay="0"/>
                            </p:stCondLst>
                            <p:childTnLst>
                              <p:par>
                                <p:cTn id="39" presetID="1" presetClass="entr" presetSubtype="0" dur="1"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build="p"/>
    </p:bldLst>
  </p:timing>
</p:sld>
</file>

<file path=ppt/slides/slide2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Test for sygdom</a:t>
            </a:r>
            <a:endParaRPr lang="da-DK"/>
          </a:p>
        </p:txBody>
      </p:sp>
      <mc:AlternateContent>
        <mc:Choice Requires="a14">
          <p:sp>
            <p:nvSpPr>
              <p:cNvPr id="3" name="Content Placeholder 2"/>
              <p:cNvSpPr>
                <a:spLocks noGrp="1"/>
              </p:cNvSpPr>
              <p:nvPr>
                <p:ph sz="half" idx="1"/>
              </p:nvPr>
            </p:nvSpPr>
            <p:spPr>
              <a:xfrm>
                <a:off x="405184" y="3861048"/>
                <a:ext cx="8343280" cy="2880320"/>
              </a:xfrm>
            </p:spPr>
            <p:txBody>
              <a:bodyPr>
                <a:normAutofit fontScale="85000" lnSpcReduction="20000"/>
              </a:bodyPr>
              <a:lstStyle/>
              <a:p>
                <a:pPr marL="263525" lvl="1" indent="-263525">
                  <a:buFont typeface="Arial" pitchFamily="34" charset="0"/>
                  <a:buChar char="•"/>
                </a:pPr>
                <a:r>
                  <a:rPr lang="da-DK"/>
                  <a:t>Type I fejl: Testen siger, at en rask person er syg (testen er falsk positiv</a:t>
                </a:r>
                <a:r>
                  <a:rPr lang="da-DK" smtClean="0"/>
                  <a:t>)</a:t>
                </a:r>
              </a:p>
              <a:p>
                <a:pPr marL="263525" lvl="1" indent="-263525">
                  <a:buFont typeface="Arial" pitchFamily="34" charset="0"/>
                  <a:buChar char="•"/>
                </a:pPr>
                <a:r>
                  <a:rPr lang="da-DK"/>
                  <a:t>Type </a:t>
                </a:r>
                <a:r>
                  <a:rPr lang="da-DK" smtClean="0"/>
                  <a:t>II </a:t>
                </a:r>
                <a:r>
                  <a:rPr lang="da-DK"/>
                  <a:t>fejl: Testen siger, at en </a:t>
                </a:r>
                <a:r>
                  <a:rPr lang="da-DK" smtClean="0"/>
                  <a:t>syg person </a:t>
                </a:r>
                <a:r>
                  <a:rPr lang="da-DK"/>
                  <a:t>er </a:t>
                </a:r>
                <a:r>
                  <a:rPr lang="da-DK" smtClean="0"/>
                  <a:t>rask </a:t>
                </a:r>
                <a:r>
                  <a:rPr lang="da-DK"/>
                  <a:t>(testen er falsk </a:t>
                </a:r>
                <a:r>
                  <a:rPr lang="da-DK" smtClean="0"/>
                  <a:t>negativ) </a:t>
                </a:r>
              </a:p>
              <a:p>
                <a:pPr marL="263525" lvl="1" indent="-263525">
                  <a:buFont typeface="Arial" pitchFamily="34" charset="0"/>
                  <a:buChar char="•"/>
                </a:pPr>
                <a:r>
                  <a:rPr lang="da-DK" smtClean="0"/>
                  <a:t>Hvis man gerne vil reducere sandsynligheden for type I fejl (reducere </a:t>
                </a:r>
                <a14:m>
                  <m:oMathPara>
                    <m:oMathParaPr>
                      <m:jc/>
                    </m:oMathParaPr>
                    <m:oMath>
                      <m:r>
                        <a:rPr lang="da-DK" i="1">
                          <a:latin typeface="Cambria Math"/>
                          <a:ea typeface="Cambria Math"/>
                        </a:rPr>
                        <m:t>𝛼</m:t>
                      </m:r>
                    </m:oMath>
                  </m:oMathPara>
                </a14:m>
                <a:r>
                  <a:rPr lang="da-DK" smtClean="0"/>
                  <a:t>) kan testens følsomhed reduceres, så færre testes positiv</a:t>
                </a:r>
                <a:endParaRPr lang="da-DK" smtClean="0"/>
              </a:p>
              <a:p>
                <a:pPr marL="263525" lvl="1" indent="-263525">
                  <a:buFont typeface="Arial" pitchFamily="34" charset="0"/>
                  <a:buChar char="•"/>
                </a:pPr>
                <a:r>
                  <a:rPr lang="da-DK" smtClean="0"/>
                  <a:t>Dette vil typisk øge sandsynligheden for type II fejl, da den ændrede følsomhed får testen til at reducere i antal positive testresultater, både for raske og syge</a:t>
                </a:r>
              </a:p>
              <a:p>
                <a:pPr marL="263525" lvl="1" indent="-263525">
                  <a:buFont typeface="Arial" pitchFamily="34" charset="0"/>
                  <a:buChar char="•"/>
                </a:pPr>
                <a:r>
                  <a:rPr lang="da-DK" smtClean="0"/>
                  <a:t>Tilsvarende problem med f.eks. røgalarmer – en følsom alarm bipper ved madlavning, en mindre følsom reagerer måske for sent på en brand</a:t>
                </a:r>
              </a:p>
              <a:p>
                <a:pPr marL="263525" lvl="1" indent="-263525">
                  <a:buFont typeface="Arial" pitchFamily="34" charset="0"/>
                  <a:buChar char="•"/>
                </a:pPr>
                <a:r>
                  <a:rPr lang="da-DK" smtClean="0"/>
                  <a:t>Hvilken fejltype er mest alvorlig?.</a:t>
                </a:r>
                <a:endParaRPr lang="da-DK" smtClean="0"/>
              </a:p>
              <a:p>
                <a:pPr marL="263525" lvl="1" indent="-263525">
                  <a:buFont typeface="Arial" pitchFamily="34" charset="0"/>
                  <a:buChar char="•"/>
                </a:pPr>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05184" y="3861048"/>
                <a:ext cx="8343280" cy="2880320"/>
              </a:xfrm>
              <a:blipFill>
                <a:blip r:embed="rId3"/>
                <a:stretch>
                  <a:fillRect l="-657" t="-2960" r="-219" b="-232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244</a:t>
            </a:fld>
            <a:endParaRPr lang="da-DK"/>
          </a:p>
        </p:txBody>
      </p:sp>
      <p:graphicFrame>
        <p:nvGraphicFramePr>
          <p:cNvPr id="9" name="Table 8"/>
          <p:cNvGraphicFramePr>
            <a:graphicFrameLocks noGrp="1"/>
          </p:cNvGraphicFramePr>
          <p:nvPr>
            <p:extLst/>
          </p:nvPr>
        </p:nvGraphicFramePr>
        <p:xfrm>
          <a:off x="3704578" y="1196752"/>
          <a:ext cx="4467822" cy="2283368"/>
        </p:xfrm>
        <a:graphic>
          <a:graphicData uri="http://schemas.openxmlformats.org/drawingml/2006/table">
            <a:tbl>
              <a:tblPr/>
              <a:tblGrid>
                <a:gridCol w="1466035">
                  <a:extLst>
                    <a:ext uri="{9D8B030D-6E8A-4147-A177-3AD203B41FA5}">
                      <a16:colId xmlns:a16="http://schemas.microsoft.com/office/drawing/2014/main" val="20000"/>
                    </a:ext>
                  </a:extLst>
                </a:gridCol>
                <a:gridCol w="920087">
                  <a:extLst>
                    <a:ext uri="{9D8B030D-6E8A-4147-A177-3AD203B41FA5}">
                      <a16:colId xmlns:a16="http://schemas.microsoft.com/office/drawing/2014/main" val="20001"/>
                    </a:ext>
                  </a:extLst>
                </a:gridCol>
                <a:gridCol w="1047565">
                  <a:extLst>
                    <a:ext uri="{9D8B030D-6E8A-4147-A177-3AD203B41FA5}">
                      <a16:colId xmlns:a16="http://schemas.microsoft.com/office/drawing/2014/main" val="20002"/>
                    </a:ext>
                  </a:extLst>
                </a:gridCol>
                <a:gridCol w="1034135">
                  <a:extLst>
                    <a:ext uri="{9D8B030D-6E8A-4147-A177-3AD203B41FA5}">
                      <a16:colId xmlns:a16="http://schemas.microsoft.com/office/drawing/2014/main" val="20003"/>
                    </a:ext>
                  </a:extLst>
                </a:gridCol>
              </a:tblGrid>
              <a:tr h="477229">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gridSpan="2">
                  <a:txBody>
                    <a:bodyPr vert="horz" wrap="square"/>
                    <a:lstStyle/>
                    <a:p>
                      <a:pPr algn="ctr" fontAlgn="ctr"/>
                      <a:r>
                        <a:rPr lang="en-GB" sz="1800" b="1" i="0" u="none" strike="noStrike" err="1" smtClean="0">
                          <a:solidFill>
                            <a:srgbClr val="000000"/>
                          </a:solidFill>
                          <a:effectLst/>
                          <a:latin typeface="Calibri"/>
                        </a:rPr>
                        <a:t>Resultat af testen</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hMerge="1">
                  <a:txBody>
                    <a:bodyPr vert="horz" wrap="square"/>
                    <a:lstStyle/>
                    <a:p>
                      <a:endParaRPr lang="da-DK"/>
                    </a:p>
                  </a:txBody>
                  <a:tcPr/>
                </a:tc>
                <a:extLst>
                  <a:ext uri="{0D108BD9-81ED-4DB2-BD59-A6C34878D82A}">
                    <a16:rowId xmlns:a16="http://schemas.microsoft.com/office/drawing/2014/main" val="10000"/>
                  </a:ext>
                </a:extLst>
              </a:tr>
              <a:tr h="530883">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r>
                        <a:rPr lang="en-GB" sz="1800" b="0" i="0" u="none" strike="noStrike" err="1" smtClean="0">
                          <a:solidFill>
                            <a:srgbClr val="000000"/>
                          </a:solidFill>
                          <a:effectLst/>
                          <a:latin typeface="Calibri"/>
                        </a:rPr>
                        <a:t>Syg </a:t>
                      </a:r>
                      <a:br>
                        <a:rPr lang="en-GB" sz="1800" b="0" i="0" u="none" strike="noStrike" err="1" smtClean="0">
                          <a:solidFill>
                            <a:srgbClr val="000000"/>
                          </a:solidFill>
                          <a:effectLst/>
                          <a:latin typeface="Calibri"/>
                        </a:rPr>
                      </a:br>
                      <a:r>
                        <a:rPr lang="en-GB" sz="1800" b="0" i="0" u="none" strike="noStrike" err="1" smtClean="0">
                          <a:solidFill>
                            <a:srgbClr val="000000"/>
                          </a:solidFill>
                          <a:effectLst/>
                          <a:latin typeface="Calibri"/>
                        </a:rPr>
                        <a:t>(positiv)</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tc>
                  <a:txBody>
                    <a:bodyPr vert="horz" wrap="square"/>
                    <a:lstStyle/>
                    <a:p>
                      <a:pPr algn="ctr" fontAlgn="ctr"/>
                      <a:r>
                        <a:rPr lang="en-GB" sz="1800" b="0" i="0" u="none" strike="noStrike" smtClean="0">
                          <a:solidFill>
                            <a:srgbClr val="000000"/>
                          </a:solidFill>
                          <a:effectLst/>
                          <a:latin typeface="Calibri"/>
                        </a:rPr>
                        <a:t>Rask (negativ)</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2784">
                <a:tc rowSpan="2">
                  <a:txBody>
                    <a:bodyPr vert="horz" wrap="square"/>
                    <a:lstStyle/>
                    <a:p>
                      <a:pPr algn="l" fontAlgn="ctr"/>
                      <a:r>
                        <a:rPr lang="en-GB" sz="1800" b="1" i="0" u="none" strike="noStrike" err="1" smtClean="0">
                          <a:solidFill>
                            <a:srgbClr val="000000"/>
                          </a:solidFill>
                          <a:effectLst/>
                          <a:latin typeface="Calibri"/>
                        </a:rPr>
                        <a:t>Patientens</a:t>
                      </a:r>
                      <a:r>
                        <a:rPr lang="en-GB" sz="1800" b="1" i="0" u="none" strike="noStrike" baseline="0" smtClean="0">
                          <a:solidFill>
                            <a:srgbClr val="000000"/>
                          </a:solidFill>
                          <a:effectLst/>
                          <a:latin typeface="Calibri"/>
                        </a:rPr>
                        <a:t> </a:t>
                      </a:r>
                      <a:r>
                        <a:rPr lang="en-GB" sz="1800" b="1" i="0" u="none" strike="noStrike" err="1" smtClean="0">
                          <a:solidFill>
                            <a:srgbClr val="000000"/>
                          </a:solidFill>
                          <a:effectLst/>
                          <a:latin typeface="Calibri"/>
                        </a:rPr>
                        <a:t>sande </a:t>
                      </a:r>
                      <a:r>
                        <a:rPr lang="en-GB" sz="1800" b="1" i="0" u="none" strike="noStrike" err="1">
                          <a:solidFill>
                            <a:srgbClr val="000000"/>
                          </a:solidFill>
                          <a:effectLst/>
                          <a:latin typeface="Calibri"/>
                        </a:rPr>
                        <a:t>tilsand</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r" fontAlgn="ctr"/>
                      <a:r>
                        <a:rPr lang="en-GB" sz="1800" b="0" i="0" u="none" strike="noStrike" smtClean="0">
                          <a:solidFill>
                            <a:srgbClr val="000000"/>
                          </a:solidFill>
                          <a:effectLst/>
                          <a:latin typeface="Calibri"/>
                        </a:rPr>
                        <a:t>Rask (</a:t>
                      </a: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en-GB" sz="1800" b="0" i="0" u="none" strike="noStrike" smtClean="0">
                          <a:solidFill>
                            <a:srgbClr val="000000"/>
                          </a:solidFill>
                          <a:effectLst/>
                          <a:latin typeface="Calibri"/>
                        </a:rPr>
                        <a:t>)   </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err="1" smtClean="0">
                          <a:solidFill>
                            <a:srgbClr val="000000"/>
                          </a:solidFill>
                          <a:effectLst/>
                          <a:latin typeface="Calibri"/>
                        </a:rPr>
                        <a:t>Falsk positiv</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tc>
                  <a:txBody>
                    <a:bodyPr vert="horz" wrap="square"/>
                    <a:lstStyle/>
                    <a:p>
                      <a:pPr algn="ctr" fontAlgn="ctr"/>
                      <a:r>
                        <a:rPr lang="en-GB" sz="1800" b="0" i="0" u="none" strike="noStrike" smtClean="0">
                          <a:solidFill>
                            <a:srgbClr val="000000"/>
                          </a:solidFill>
                          <a:effectLst/>
                          <a:latin typeface="Calibri"/>
                        </a:rPr>
                        <a:t>Sand negativ</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622784">
                <a:tc vMerge="1">
                  <a:txBody>
                    <a:bodyPr vert="horz" wrap="square"/>
                    <a:lstStyle/>
                    <a:p>
                      <a:endParaRPr lang="da-DK"/>
                    </a:p>
                  </a:txBody>
                  <a:tcPr/>
                </a:tc>
                <a:tc>
                  <a:txBody>
                    <a:bodyPr vert="horz" wrap="square"/>
                    <a:lstStyle/>
                    <a:p>
                      <a:pPr algn="r" fontAlgn="ctr"/>
                      <a:r>
                        <a:rPr lang="en-GB" sz="1800" b="0" i="0" u="none" strike="noStrike" err="1" smtClean="0">
                          <a:solidFill>
                            <a:srgbClr val="000000"/>
                          </a:solidFill>
                          <a:effectLst/>
                          <a:latin typeface="Calibri"/>
                        </a:rPr>
                        <a:t>Syg (</a:t>
                      </a: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b="0" i="1" smtClean="0">
                                    <a:latin typeface="Cambria Math"/>
                                  </a:rPr>
                                  <m:t>𝑎</m:t>
                                </m:r>
                              </m:sub>
                            </m:sSub>
                          </m:oMath>
                        </m:oMathPara>
                      </a14:m>
                      <a:r>
                        <a:rPr lang="en-GB" sz="1800" b="0" i="0" u="none" strike="noStrike" smtClean="0">
                          <a:solidFill>
                            <a:srgbClr val="000000"/>
                          </a:solidFill>
                          <a:effectLst/>
                          <a:latin typeface="Calibri"/>
                        </a:rPr>
                        <a:t>)</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smtClean="0">
                          <a:solidFill>
                            <a:srgbClr val="000000"/>
                          </a:solidFill>
                          <a:effectLst/>
                          <a:latin typeface="Calibri"/>
                        </a:rPr>
                        <a:t>Sand positiv</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vert="horz" wrap="square"/>
                    <a:lstStyle/>
                    <a:p>
                      <a:pPr algn="ctr" fontAlgn="ctr"/>
                      <a:r>
                        <a:rPr lang="en-GB" sz="1800" b="0" i="0" u="none" strike="noStrike" err="1" smtClean="0">
                          <a:solidFill>
                            <a:srgbClr val="000000"/>
                          </a:solidFill>
                          <a:effectLst/>
                          <a:latin typeface="Calibri"/>
                        </a:rPr>
                        <a:t>Falsk negativ</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extLst>
                  <a:ext uri="{0D108BD9-81ED-4DB2-BD59-A6C34878D82A}">
                    <a16:rowId xmlns:a16="http://schemas.microsoft.com/office/drawing/2014/main" val="10003"/>
                  </a:ext>
                </a:extLst>
              </a:tr>
            </a:tbl>
          </a:graphicData>
        </a:graphic>
      </p:graphicFrame>
      <mc:AlternateContent>
        <mc:Choice Requires="a14">
          <p:sp>
            <p:nvSpPr>
              <p:cNvPr id="7" name="Content Placeholder 9"/>
              <p:cNvSpPr txBox="1"/>
              <p:nvPr/>
            </p:nvSpPr>
            <p:spPr>
              <a:xfrm>
                <a:off x="405184" y="1556793"/>
                <a:ext cx="2366616" cy="1224136"/>
              </a:xfrm>
              <a:prstGeom prst="rect">
                <a:avLst/>
              </a:prstGeom>
            </p:spPr>
            <p:txBody>
              <a:bodyPr vert="horz" lIns="91440" tIns="45720" rIns="91440" bIns="45720" rtlCol="0">
                <a:normAutofit/>
              </a:bodyPr>
              <a:lstStyle>
                <a:defPPr>
                  <a:defRPr lang="da-DK"/>
                </a:defPPr>
                <a:lvl1pPr marL="457200" indent="-457200" algn="l" defTabSz="914400" rtl="0" eaLnBrk="1" latinLnBrk="0" hangingPunct="1">
                  <a:spcBef>
                    <a:spcPct val="20000"/>
                  </a:spcBef>
                  <a:buClr>
                    <a:schemeClr val="tx2"/>
                  </a:buClr>
                  <a:buFont typeface="+mj-lt"/>
                  <a:buAutoNum type="arabicPeriod"/>
                  <a:defRPr sz="28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m:oMathParaPr>
                      <m:jc/>
                    </m:oMathParaPr>
                    <m:oMath>
                      <m:sSub>
                        <m:sSubPr>
                          <m:ctrlPr>
                            <a:rPr lang="da-DK" sz="2000" i="1" smtClean="0">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Patienten er rask</a:t>
                </a:r>
              </a:p>
              <a:p>
                <a:pPr marL="0" indent="0">
                  <a:buNone/>
                </a:pP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b="0" i="1" smtClean="0">
                              <a:latin typeface="Cambria Math"/>
                            </a:rPr>
                            <m:t>𝑎</m:t>
                          </m:r>
                        </m:sub>
                      </m:sSub>
                    </m:oMath>
                  </m:oMathPara>
                </a14:m>
                <a:r>
                  <a:rPr lang="da-DK" sz="2000" smtClean="0"/>
                  <a:t>: Patienten er syg</a:t>
                </a:r>
              </a:p>
            </p:txBody>
          </p:sp>
        </mc:Choice>
        <mc:Fallback>
          <p:sp>
            <p:nvSpPr>
              <p:cNvPr id="7" name="Content Placeholder 9"/>
              <p:cNvSpPr txBox="1">
                <a:spLocks noRot="1" noChangeAspect="1" noMove="1" noResize="1" noEditPoints="1" noAdjustHandles="1" noChangeArrowheads="1" noChangeShapeType="1" noTextEdit="1"/>
              </p:cNvSpPr>
              <p:nvPr/>
            </p:nvSpPr>
            <p:spPr>
              <a:xfrm>
                <a:off x="405184" y="1556793"/>
                <a:ext cx="2366616" cy="1224136"/>
              </a:xfrm>
              <a:prstGeom prst="rect">
                <a:avLst/>
              </a:prstGeom>
              <a:blipFill rotWithShape="1">
                <a:blip r:embed="rId4"/>
                <a:stretch>
                  <a:fillRect t="-2488" r="-1285"/>
                </a:stretch>
              </a:blipFill>
            </p:spPr>
            <p:txBody>
              <a:bodyPr/>
              <a:lstStyle/>
              <a:p>
                <a:r>
                  <a:rPr lang="da-DK">
                    <a:noFill/>
                  </a:rPr>
                  <a:t> </a:t>
                </a:r>
              </a:p>
            </p:txBody>
          </p:sp>
        </mc:Fallback>
      </mc:AlternateContent>
    </p:spTree>
    <p:extLst>
      <p:ext uri="{BB962C8B-B14F-4D97-AF65-F5344CB8AC3E}">
        <p14:creationId xmlns:p14="http://schemas.microsoft.com/office/powerpoint/2010/main" val="36195303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Indledende eksempel om bilbatterier</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245</a:t>
            </a:fld>
            <a:endParaRPr lang="da-DK"/>
          </a:p>
        </p:txBody>
      </p:sp>
      <p:graphicFrame>
        <p:nvGraphicFramePr>
          <p:cNvPr id="9" name="Table 8"/>
          <p:cNvGraphicFramePr>
            <a:graphicFrameLocks noGrp="1"/>
          </p:cNvGraphicFramePr>
          <p:nvPr>
            <p:extLst>
              <p:ext uri="{D42A27DB-BD31-4B8C-83A1-F6EECF244321}">
                <p14:modId xmlns:p14="http://schemas.microsoft.com/office/powerpoint/2010/main" val="3646913427"/>
              </p:ext>
            </p:extLst>
          </p:nvPr>
        </p:nvGraphicFramePr>
        <p:xfrm>
          <a:off x="3203847" y="1196752"/>
          <a:ext cx="5544617" cy="2283368"/>
        </p:xfrm>
        <a:graphic>
          <a:graphicData uri="http://schemas.openxmlformats.org/drawingml/2006/table">
            <a:tbl>
              <a:tblPr/>
              <a:tblGrid>
                <a:gridCol w="1583383">
                  <a:extLst>
                    <a:ext uri="{9D8B030D-6E8A-4147-A177-3AD203B41FA5}">
                      <a16:colId xmlns:a16="http://schemas.microsoft.com/office/drawing/2014/main" val="20000"/>
                    </a:ext>
                  </a:extLst>
                </a:gridCol>
                <a:gridCol w="1377821">
                  <a:extLst>
                    <a:ext uri="{9D8B030D-6E8A-4147-A177-3AD203B41FA5}">
                      <a16:colId xmlns:a16="http://schemas.microsoft.com/office/drawing/2014/main" val="20001"/>
                    </a:ext>
                  </a:extLst>
                </a:gridCol>
                <a:gridCol w="1300040">
                  <a:extLst>
                    <a:ext uri="{9D8B030D-6E8A-4147-A177-3AD203B41FA5}">
                      <a16:colId xmlns:a16="http://schemas.microsoft.com/office/drawing/2014/main" val="20002"/>
                    </a:ext>
                  </a:extLst>
                </a:gridCol>
                <a:gridCol w="1283373">
                  <a:extLst>
                    <a:ext uri="{9D8B030D-6E8A-4147-A177-3AD203B41FA5}">
                      <a16:colId xmlns:a16="http://schemas.microsoft.com/office/drawing/2014/main" val="20003"/>
                    </a:ext>
                  </a:extLst>
                </a:gridCol>
              </a:tblGrid>
              <a:tr h="477229">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gridSpan="2">
                  <a:txBody>
                    <a:bodyPr vert="horz" wrap="square"/>
                    <a:lstStyle/>
                    <a:p>
                      <a:pPr algn="ctr" fontAlgn="ctr"/>
                      <a:r>
                        <a:rPr lang="en-GB" sz="1800" b="1" i="0" u="none" strike="noStrike" smtClean="0">
                          <a:solidFill>
                            <a:srgbClr val="000000"/>
                          </a:solidFill>
                          <a:effectLst/>
                          <a:latin typeface="Calibri"/>
                        </a:rPr>
                        <a:t>Resultat</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hMerge="1">
                  <a:txBody>
                    <a:bodyPr vert="horz" wrap="square"/>
                    <a:lstStyle/>
                    <a:p>
                      <a:endParaRPr lang="da-DK"/>
                    </a:p>
                  </a:txBody>
                  <a:tcPr/>
                </a:tc>
                <a:extLst>
                  <a:ext uri="{0D108BD9-81ED-4DB2-BD59-A6C34878D82A}">
                    <a16:rowId xmlns:a16="http://schemas.microsoft.com/office/drawing/2014/main" val="10000"/>
                  </a:ext>
                </a:extLst>
              </a:tr>
              <a:tr h="530883">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en-US" sz="1800" b="0" i="0" u="none" strike="noStrike" smtClean="0">
                          <a:solidFill>
                            <a:srgbClr val="000000"/>
                          </a:solidFill>
                          <a:effectLst/>
                          <a:latin typeface="Calibri"/>
                        </a:rPr>
                        <a:t> </a:t>
                      </a:r>
                      <a:br>
                        <a:rPr lang="en-US" sz="1800" b="0" i="0" u="none" strike="noStrike" smtClean="0">
                          <a:solidFill>
                            <a:srgbClr val="000000"/>
                          </a:solidFill>
                          <a:effectLst/>
                          <a:latin typeface="Calibri"/>
                        </a:rPr>
                      </a:br>
                      <a:r>
                        <a:rPr lang="en-US" sz="1800" b="0" i="0" u="none" strike="noStrike" smtClean="0">
                          <a:solidFill>
                            <a:srgbClr val="000000"/>
                          </a:solidFill>
                          <a:effectLst/>
                          <a:latin typeface="Calibri"/>
                        </a:rPr>
                        <a:t>forkastes</a:t>
                      </a:r>
                      <a:r>
                        <a:rPr lang="en-US" sz="1800" b="0" i="0" u="none" strike="noStrike" baseline="0" smtClean="0">
                          <a:solidFill>
                            <a:srgbClr val="000000"/>
                          </a:solidFill>
                          <a:effectLst/>
                          <a:latin typeface="Calibri"/>
                        </a:rPr>
                        <a:t> </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tc>
                  <a:txBody>
                    <a:bodyPr vert="horz" wrap="square"/>
                    <a:lstStyle/>
                    <a:p>
                      <a:pPr algn="ctr" fontAlgn="ct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en-US" sz="1800" b="0" i="0" u="none" strike="noStrike" smtClean="0">
                          <a:solidFill>
                            <a:srgbClr val="000000"/>
                          </a:solidFill>
                          <a:effectLst/>
                          <a:latin typeface="+mn-lt"/>
                        </a:rPr>
                        <a:t> accepteres</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2784">
                <a:tc rowSpan="2">
                  <a:txBody>
                    <a:bodyPr vert="horz" wrap="square"/>
                    <a:lstStyle/>
                    <a:p>
                      <a:pPr algn="ctr" fontAlgn="ctr"/>
                      <a:r>
                        <a:rPr lang="en-GB" sz="1800" b="1" i="0" u="none" strike="noStrike" smtClean="0">
                          <a:solidFill>
                            <a:srgbClr val="000000"/>
                          </a:solidFill>
                          <a:effectLst/>
                          <a:latin typeface="Calibri"/>
                        </a:rPr>
                        <a:t>Den </a:t>
                      </a:r>
                      <a:r>
                        <a:rPr lang="en-GB" sz="1800" b="1" i="0" u="none" strike="noStrike" err="1">
                          <a:solidFill>
                            <a:srgbClr val="000000"/>
                          </a:solidFill>
                          <a:effectLst/>
                          <a:latin typeface="Calibri"/>
                        </a:rPr>
                        <a:t>sande tilsand</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marL="0" indent="0" algn="r" fontAlgn="ct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en-GB" sz="1800" b="0" i="0" u="none" strike="noStrike" smtClean="0">
                          <a:solidFill>
                            <a:srgbClr val="000000"/>
                          </a:solidFill>
                          <a:effectLst/>
                          <a:latin typeface="Calibri"/>
                        </a:rPr>
                        <a:t> er sand.       </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a:solidFill>
                            <a:srgbClr val="000000"/>
                          </a:solidFill>
                          <a:effectLst/>
                          <a:latin typeface="Calibri"/>
                        </a:rPr>
                        <a:t>Type I fejl</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tc>
                  <a:txBody>
                    <a:bodyPr vert="horz" wrap="square"/>
                    <a:lstStyle/>
                    <a:p>
                      <a:pPr algn="ctr" fontAlgn="ctr"/>
                      <a:r>
                        <a:rPr lang="en-GB" sz="1800" b="0" i="0" u="none" strike="noStrike">
                          <a:solidFill>
                            <a:srgbClr val="000000"/>
                          </a:solidFill>
                          <a:effectLst/>
                          <a:latin typeface="Calibri"/>
                        </a:rPr>
                        <a:t>OK</a:t>
                      </a: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622784">
                <a:tc vMerge="1">
                  <a:txBody>
                    <a:bodyPr vert="horz" wrap="square"/>
                    <a:lstStyle/>
                    <a:p>
                      <a:endParaRPr lang="da-DK"/>
                    </a:p>
                  </a:txBody>
                  <a:tcPr/>
                </a:tc>
                <a:tc>
                  <a:txBody>
                    <a:bodyPr vert="horz" wrap="square"/>
                    <a:lstStyle/>
                    <a:p>
                      <a:pPr algn="r" fontAlgn="ct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en-US" sz="1800" b="0" i="1" smtClean="0">
                                    <a:latin typeface="Cambria Math" panose="02040503050406030204" pitchFamily="18" charset="0"/>
                                  </a:rPr>
                                  <m:t>1</m:t>
                                </m:r>
                              </m:sub>
                            </m:sSub>
                          </m:oMath>
                        </m:oMathPara>
                      </a14:m>
                      <a:r>
                        <a:rPr lang="en-GB" sz="1800" b="0" i="0" u="none" strike="noStrike" smtClean="0">
                          <a:solidFill>
                            <a:srgbClr val="000000"/>
                          </a:solidFill>
                          <a:effectLst/>
                          <a:latin typeface="+mn-lt"/>
                        </a:rPr>
                        <a:t> er sand.</a:t>
                      </a:r>
                      <a:r>
                        <a:rPr lang="en-GB" sz="1800" b="0" i="0" u="none" strike="noStrike" smtClean="0">
                          <a:solidFill>
                            <a:srgbClr val="000000"/>
                          </a:solidFill>
                          <a:effectLst/>
                          <a:latin typeface="Calibri"/>
                        </a:rPr>
                        <a:t> </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a:solidFill>
                            <a:srgbClr val="000000"/>
                          </a:solidFill>
                          <a:effectLst/>
                          <a:latin typeface="Calibri"/>
                        </a:rPr>
                        <a:t>OK</a:t>
                      </a: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vert="horz" wrap="square"/>
                    <a:lstStyle/>
                    <a:p>
                      <a:pPr algn="ctr" fontAlgn="ctr"/>
                      <a:r>
                        <a:rPr lang="en-GB" sz="1800" b="0" i="0" u="none" strike="noStrike">
                          <a:solidFill>
                            <a:srgbClr val="000000"/>
                          </a:solidFill>
                          <a:effectLst/>
                          <a:latin typeface="Calibri"/>
                        </a:rPr>
                        <a:t>Type II fejl</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extLst>
                  <a:ext uri="{0D108BD9-81ED-4DB2-BD59-A6C34878D82A}">
                    <a16:rowId xmlns:a16="http://schemas.microsoft.com/office/drawing/2014/main" val="10003"/>
                  </a:ext>
                </a:extLst>
              </a:tr>
            </a:tbl>
          </a:graphicData>
        </a:graphic>
      </p:graphicFrame>
      <mc:AlternateContent>
        <mc:Choice Requires="a14">
          <p:sp>
            <p:nvSpPr>
              <p:cNvPr id="13" name="Content Placeholder 9"/>
              <p:cNvSpPr txBox="1"/>
              <p:nvPr/>
            </p:nvSpPr>
            <p:spPr>
              <a:xfrm>
                <a:off x="405184" y="1556793"/>
                <a:ext cx="2006576" cy="792087"/>
              </a:xfrm>
              <a:prstGeom prst="rect">
                <a:avLst/>
              </a:prstGeom>
            </p:spPr>
            <p:txBody>
              <a:bodyPr vert="horz" lIns="91440" tIns="45720" rIns="91440" bIns="45720" rtlCol="0">
                <a:normAutofit/>
              </a:bodyPr>
              <a:lstStyle>
                <a:defPPr>
                  <a:defRPr lang="da-DK"/>
                </a:defPPr>
                <a:lvl1pPr marL="457200" indent="-457200" algn="l" defTabSz="914400" rtl="0" eaLnBrk="1" latinLnBrk="0" hangingPunct="1">
                  <a:spcBef>
                    <a:spcPct val="20000"/>
                  </a:spcBef>
                  <a:buClr>
                    <a:schemeClr val="tx2"/>
                  </a:buClr>
                  <a:buFont typeface="+mj-lt"/>
                  <a:buAutoNum type="arabicPeriod"/>
                  <a:defRPr sz="28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m:oMathParaPr>
                      <m:jc/>
                    </m:oMathParaPr>
                    <m:oMath>
                      <m:sSub>
                        <m:sSubPr>
                          <m:ctrlPr>
                            <a:rPr lang="da-DK" sz="2000" i="1" smtClean="0">
                              <a:solidFill>
                                <a:schemeClr val="tx1"/>
                              </a:solidFill>
                              <a:latin typeface="Cambria Math" panose="02040503050406030204" pitchFamily="18" charset="0"/>
                            </a:rPr>
                          </m:ctrlPr>
                        </m:sSubPr>
                        <m:e>
                          <m:r>
                            <a:rPr lang="da-DK" sz="2000" i="1">
                              <a:solidFill>
                                <a:schemeClr val="tx1"/>
                              </a:solidFill>
                              <a:latin typeface="Cambria Math"/>
                            </a:rPr>
                            <m:t>𝐻</m:t>
                          </m:r>
                        </m:e>
                        <m:sub>
                          <m:r>
                            <a:rPr lang="da-DK" sz="2000" i="1">
                              <a:solidFill>
                                <a:schemeClr val="tx1"/>
                              </a:solidFill>
                              <a:latin typeface="Cambria Math"/>
                            </a:rPr>
                            <m:t>0</m:t>
                          </m:r>
                        </m:sub>
                      </m:sSub>
                      <m:r>
                        <m:rPr>
                          <m:sty m:val="p"/>
                        </m:rPr>
                        <a:rPr lang="da-DK" sz="2000">
                          <a:solidFill>
                            <a:schemeClr val="tx1"/>
                          </a:solidFill>
                        </a:rPr>
                        <m:t>: </m:t>
                      </m:r>
                      <m:r>
                        <a:rPr lang="da-DK" sz="2000" i="1">
                          <a:solidFill>
                            <a:schemeClr val="tx1"/>
                          </a:solidFill>
                          <a:latin typeface="Cambria Math"/>
                          <a:ea typeface="Cambria Math"/>
                        </a:rPr>
                        <m:t>𝜇</m:t>
                      </m:r>
                      <m:r>
                        <a:rPr lang="da-DK" sz="2000" i="1">
                          <a:solidFill>
                            <a:schemeClr val="tx1"/>
                          </a:solidFill>
                          <a:latin typeface="Cambria Math"/>
                          <a:ea typeface="Cambria Math"/>
                        </a:rPr>
                        <m:t>=1600</m:t>
                      </m:r>
                      <m:r>
                        <m:rPr>
                          <m:sty m:val="p"/>
                        </m:rPr>
                        <a:rPr lang="da-DK" sz="2000">
                          <a:solidFill>
                            <a:schemeClr val="tx1"/>
                          </a:solidFill>
                        </a:rPr>
                        <m:t> </m:t>
                      </m:r>
                    </m:oMath>
                  </m:oMathPara>
                </a14:m>
                <a:r>
                  <a:rPr lang="en-US" sz="2000" smtClean="0">
                    <a:solidFill>
                      <a:schemeClr val="tx1"/>
                    </a:solidFill>
                  </a:rPr>
                  <a:t> </a:t>
                </a:r>
                <a:br>
                  <a:rPr lang="en-US" sz="2000" smtClean="0">
                    <a:solidFill>
                      <a:schemeClr val="tx1"/>
                    </a:solidFill>
                  </a:rPr>
                </a:br>
                <a14:m>
                  <m:oMathPara>
                    <m:oMathParaPr>
                      <m:jc/>
                    </m:oMathParaPr>
                    <m:oMath>
                      <m:sSub>
                        <m:sSubPr>
                          <m:ctrlPr>
                            <a:rPr lang="da-DK" sz="2000" i="1">
                              <a:solidFill>
                                <a:schemeClr val="tx1"/>
                              </a:solidFill>
                              <a:latin typeface="Cambria Math" panose="02040503050406030204" pitchFamily="18" charset="0"/>
                            </a:rPr>
                          </m:ctrlPr>
                        </m:sSubPr>
                        <m:e>
                          <m:r>
                            <a:rPr lang="da-DK" sz="2000" i="1">
                              <a:solidFill>
                                <a:schemeClr val="tx1"/>
                              </a:solidFill>
                              <a:latin typeface="Cambria Math"/>
                            </a:rPr>
                            <m:t>𝐻</m:t>
                          </m:r>
                        </m:e>
                        <m:sub>
                          <m:r>
                            <a:rPr lang="en-US" sz="2000" i="1">
                              <a:solidFill>
                                <a:schemeClr val="tx1"/>
                              </a:solidFill>
                              <a:latin typeface="Cambria Math" panose="02040503050406030204" pitchFamily="18" charset="0"/>
                            </a:rPr>
                            <m:t>1</m:t>
                          </m:r>
                        </m:sub>
                      </m:sSub>
                      <m:r>
                        <m:rPr>
                          <m:sty m:val="p"/>
                        </m:rPr>
                        <a:rPr lang="da-DK" sz="2000">
                          <a:solidFill>
                            <a:schemeClr val="tx1"/>
                          </a:solidFill>
                        </a:rPr>
                        <m:t>: </m:t>
                      </m:r>
                      <m:r>
                        <a:rPr lang="da-DK" sz="2000" i="1">
                          <a:solidFill>
                            <a:schemeClr val="tx1"/>
                          </a:solidFill>
                          <a:latin typeface="Cambria Math"/>
                          <a:ea typeface="Cambria Math"/>
                        </a:rPr>
                        <m:t>𝜇</m:t>
                      </m:r>
                      <m:r>
                        <a:rPr lang="da-DK" sz="2000" i="1">
                          <a:solidFill>
                            <a:schemeClr val="tx1"/>
                          </a:solidFill>
                          <a:latin typeface="Cambria Math"/>
                          <a:ea typeface="Cambria Math"/>
                        </a:rPr>
                        <m:t>&gt;1600</m:t>
                      </m:r>
                    </m:oMath>
                  </m:oMathPara>
                </a14:m>
                <a:r>
                  <a:rPr lang="da-DK" sz="2000" smtClean="0"/>
                  <a:t> </a:t>
                </a:r>
                <a:endParaRPr lang="da-DK" sz="2000" smtClean="0"/>
              </a:p>
            </p:txBody>
          </p:sp>
        </mc:Choice>
        <mc:Fallback>
          <p:sp>
            <p:nvSpPr>
              <p:cNvPr id="13" name="Content Placeholder 9"/>
              <p:cNvSpPr txBox="1">
                <a:spLocks noRot="1" noChangeAspect="1" noMove="1" noResize="1" noEditPoints="1" noAdjustHandles="1" noChangeArrowheads="1" noChangeShapeType="1" noTextEdit="1"/>
              </p:cNvSpPr>
              <p:nvPr/>
            </p:nvSpPr>
            <p:spPr>
              <a:xfrm>
                <a:off x="405184" y="1556793"/>
                <a:ext cx="2006576" cy="792087"/>
              </a:xfrm>
              <a:prstGeom prst="rect">
                <a:avLst/>
              </a:prstGeom>
              <a:blipFill>
                <a:blip r:embed="rId3"/>
                <a:stretch>
                  <a:fillRect/>
                </a:stretch>
              </a:blipFill>
            </p:spPr>
            <p:txBody>
              <a:bodyPr/>
              <a:lstStyle/>
              <a:p>
                <a:r>
                  <a:rPr lang="en-GB">
                    <a:noFill/>
                  </a:rPr>
                  <a:t> </a:t>
                </a:r>
              </a:p>
            </p:txBody>
          </p:sp>
        </mc:Fallback>
      </mc:AlternateContent>
      <mc:AlternateContent>
        <mc:Choice Requires="a14">
          <p:sp>
            <p:nvSpPr>
              <p:cNvPr id="11" name="Content Placeholder 2"/>
              <p:cNvSpPr txBox="1"/>
              <p:nvPr/>
            </p:nvSpPr>
            <p:spPr>
              <a:xfrm>
                <a:off x="405184" y="4077072"/>
                <a:ext cx="8343280" cy="2664296"/>
              </a:xfrm>
              <a:prstGeom prst="rect">
                <a:avLst/>
              </a:prstGeom>
            </p:spPr>
            <p:txBody>
              <a:bodyPr vert="horz" lIns="91440" tIns="45720" rIns="91440" bIns="45720" rtlCol="0">
                <a:noAutofit/>
              </a:bodyPr>
              <a:lstStyle>
                <a:defPPr>
                  <a:defRPr lang="da-DK"/>
                </a:defPPr>
                <a:lvl1pPr marL="457200" indent="-457200" algn="l" defTabSz="914400" rtl="0" eaLnBrk="1" latinLnBrk="0" hangingPunct="1">
                  <a:spcBef>
                    <a:spcPct val="20000"/>
                  </a:spcBef>
                  <a:buClr>
                    <a:schemeClr val="tx2"/>
                  </a:buClr>
                  <a:buFont typeface="+mj-lt"/>
                  <a:buAutoNum type="arabicPeriod"/>
                  <a:defRPr sz="28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263525" lvl="1" indent="-263525">
                  <a:buFont typeface="Arial" pitchFamily="34" charset="0"/>
                  <a:buChar char="•"/>
                </a:pPr>
                <a:r>
                  <a:rPr lang="da-DK" sz="2200" smtClean="0"/>
                  <a:t>Type I fejl: Vi forkaster </a:t>
                </a:r>
                <a14:m>
                  <m:oMathPara>
                    <m:oMathParaPr>
                      <m:jc/>
                    </m:oMathParaPr>
                    <m:oMath>
                      <m:sSub>
                        <m:sSubPr>
                          <m:ctrlPr>
                            <a:rPr lang="da-DK" sz="2200" i="1">
                              <a:latin typeface="Cambria Math" panose="02040503050406030204" pitchFamily="18" charset="0"/>
                            </a:rPr>
                          </m:ctrlPr>
                        </m:sSubPr>
                        <m:e>
                          <m:r>
                            <a:rPr lang="da-DK" sz="2200" i="1">
                              <a:latin typeface="Cambria Math"/>
                            </a:rPr>
                            <m:t>𝐻</m:t>
                          </m:r>
                        </m:e>
                        <m:sub>
                          <m:r>
                            <a:rPr lang="da-DK" sz="2200" i="1">
                              <a:latin typeface="Cambria Math"/>
                            </a:rPr>
                            <m:t>0</m:t>
                          </m:r>
                        </m:sub>
                      </m:sSub>
                    </m:oMath>
                  </m:oMathPara>
                </a14:m>
                <a:r>
                  <a:rPr lang="da-DK" sz="2200" smtClean="0"/>
                  <a:t>, fordi vi får </a:t>
                </a:r>
                <a14:m>
                  <m:oMathPara>
                    <m:oMathParaPr>
                      <m:jc/>
                    </m:oMathParaPr>
                    <m:oMath>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&gt;</m:t>
                      </m:r>
                    </m:oMath>
                  </m:oMathPara>
                </a14:m>
                <a:r>
                  <a:rPr lang="en-US" sz="2000"/>
                  <a:t> </a:t>
                </a:r>
                <a14:m>
                  <m:oMathPara>
                    <m:oMathParaPr>
                      <m:jc/>
                    </m:oMathParaPr>
                    <m:oMath>
                      <m:r>
                        <a:rPr lang="en-US" sz="2000" i="1">
                          <a:latin typeface="Cambria Math" panose="02040503050406030204" pitchFamily="18" charset="0"/>
                        </a:rPr>
                        <m:t>1660</m:t>
                      </m:r>
                    </m:oMath>
                  </m:oMathPara>
                </a14:m>
                <a:r>
                  <a:rPr lang="da-DK" sz="2200" smtClean="0"/>
                  <a:t>, men det skyldes en tilfældighed. Vi tror, at batterierne er bedre end de reelt er. Vi risikerer klager, sagsanlæg og dårlig publicity</a:t>
                </a:r>
                <a:endParaRPr lang="da-DK" sz="2200" smtClean="0"/>
              </a:p>
              <a:p>
                <a:pPr marL="263525" lvl="1" indent="-263525">
                  <a:buFont typeface="Arial" pitchFamily="34" charset="0"/>
                  <a:buChar char="•"/>
                </a:pPr>
                <a:r>
                  <a:rPr lang="da-DK" sz="2200"/>
                  <a:t>Type </a:t>
                </a:r>
                <a:r>
                  <a:rPr lang="da-DK" sz="2200" smtClean="0"/>
                  <a:t>II </a:t>
                </a:r>
                <a:r>
                  <a:rPr lang="da-DK" sz="2200"/>
                  <a:t>fejl: </a:t>
                </a:r>
                <a:r>
                  <a:rPr lang="da-DK" sz="2200" smtClean="0"/>
                  <a:t>Vi kan ikke bevise, at batteriet har så høj kvalitet, som det reelt har, og derfor kan vi ikke sætte prisen så højt. </a:t>
                </a:r>
                <a:endParaRPr lang="da-DK" sz="2200" smtClean="0"/>
              </a:p>
              <a:p>
                <a:pPr marL="0" lvl="1" indent="0">
                  <a:buNone/>
                </a:pPr>
                <a:endParaRPr lang="da-DK" sz="2000" smtClean="0"/>
              </a:p>
            </p:txBody>
          </p:sp>
        </mc:Choice>
        <mc:Fallback>
          <p:sp>
            <p:nvSpPr>
              <p:cNvPr id="11" name="Content Placeholder 2"/>
              <p:cNvSpPr txBox="1">
                <a:spLocks noRot="1" noChangeAspect="1" noMove="1" noResize="1" noEditPoints="1" noAdjustHandles="1" noChangeArrowheads="1" noChangeShapeType="1" noTextEdit="1"/>
              </p:cNvSpPr>
              <p:nvPr/>
            </p:nvSpPr>
            <p:spPr>
              <a:xfrm>
                <a:off x="405184" y="4077072"/>
                <a:ext cx="8343280" cy="2664296"/>
              </a:xfrm>
              <a:prstGeom prst="rect">
                <a:avLst/>
              </a:prstGeom>
              <a:blipFill>
                <a:blip r:embed="rId4"/>
                <a:stretch>
                  <a:fillRect l="-804" t="-1602" r="-584"/>
                </a:stretch>
              </a:blipFill>
            </p:spPr>
            <p:txBody>
              <a:bodyPr/>
              <a:lstStyle/>
              <a:p>
                <a:r>
                  <a:rPr lang="en-GB">
                    <a:noFill/>
                  </a:rPr>
                  <a:t> </a:t>
                </a:r>
              </a:p>
            </p:txBody>
          </p:sp>
        </mc:Fallback>
      </mc:AlternateContent>
    </p:spTree>
    <p:extLst>
      <p:ext uri="{BB962C8B-B14F-4D97-AF65-F5344CB8AC3E}">
        <p14:creationId xmlns:p14="http://schemas.microsoft.com/office/powerpoint/2010/main" val="16613403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4508748" y="2420888"/>
            <a:ext cx="4635252" cy="2439606"/>
          </a:xfrm>
          <a:prstGeom prst="rect">
            <a:avLst/>
          </a:prstGeom>
        </p:spPr>
      </p:pic>
      <p:sp>
        <p:nvSpPr>
          <p:cNvPr id="2" name="Title 1"/>
          <p:cNvSpPr>
            <a:spLocks noGrp="1"/>
          </p:cNvSpPr>
          <p:nvPr>
            <p:ph type="title"/>
          </p:nvPr>
        </p:nvSpPr>
        <p:spPr/>
        <p:txBody>
          <a:bodyPr/>
          <a:lstStyle/>
          <a:p>
            <a:r>
              <a:rPr lang="en-US" smtClean="0"/>
              <a:t>Hypotesetest – indledende eksempel</a:t>
            </a:r>
            <a:endParaRPr lang="en-GB"/>
          </a:p>
        </p:txBody>
      </p:sp>
      <mc:AlternateContent>
        <mc:Choice Requires="a14">
          <p:sp>
            <p:nvSpPr>
              <p:cNvPr id="3" name="Content Placeholder 2"/>
              <p:cNvSpPr>
                <a:spLocks noGrp="1"/>
              </p:cNvSpPr>
              <p:nvPr>
                <p:ph idx="1"/>
              </p:nvPr>
            </p:nvSpPr>
            <p:spPr/>
            <p:txBody>
              <a:bodyPr/>
              <a:lstStyle/>
              <a:p>
                <a:r>
                  <a:rPr lang="en-US" b="1" smtClean="0"/>
                  <a:t>Hvad er sandsynligheden </a:t>
                </a:r>
                <a14:m>
                  <m:oMathPara>
                    <m:oMathParaPr>
                      <m:jc/>
                    </m:oMathParaPr>
                    <m:oMath>
                      <m:r>
                        <m:rPr>
                          <m:sty m:val="bi"/>
                        </m:rPr>
                        <a:rPr lang="en-US" b="1" i="1" smtClean="0">
                          <a:latin typeface="Cambria Math" panose="02040503050406030204" pitchFamily="18" charset="0"/>
                          <a:ea typeface="Cambria Math" panose="02040503050406030204" pitchFamily="18" charset="0"/>
                        </a:rPr>
                        <m:t>𝜶</m:t>
                      </m:r>
                    </m:oMath>
                  </m:oMathPara>
                </a14:m>
                <a:r>
                  <a:rPr lang="en-US" b="1" smtClean="0"/>
                  <a:t> for at begå en type I fejl?</a:t>
                </a:r>
              </a:p>
              <a:p>
                <a:r>
                  <a:rPr lang="en-US" smtClean="0"/>
                  <a:t>Hvordan kan vi regne sandsynligheder? Vi </a:t>
                </a:r>
                <a:r>
                  <a:rPr lang="en-US"/>
                  <a:t>ved fra CGS,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oMath>
                  </m:oMathPara>
                </a14:m>
                <a:r>
                  <a:rPr lang="en-US"/>
                  <a:t> er </a:t>
                </a:r>
                <a14:m>
                  <m:oMathPara>
                    <m:oMathParaPr>
                      <m:jc/>
                    </m:oMathParaPr>
                    <m:o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𝑛</m:t>
                              </m:r>
                            </m:e>
                          </m:rad>
                        </m:den>
                      </m:f>
                      <m:r>
                        <a:rPr lang="en-US" i="1">
                          <a:latin typeface="Cambria Math" panose="02040503050406030204" pitchFamily="18" charset="0"/>
                          <a:ea typeface="Cambria Math" panose="02040503050406030204" pitchFamily="18" charset="0"/>
                        </a:rPr>
                        <m:t>)</m:t>
                      </m:r>
                    </m:oMath>
                  </m:oMathPara>
                </a14:m>
                <a:r>
                  <a:rPr lang="en-US"/>
                  <a:t> for tilstrækkeligt stor </a:t>
                </a:r>
                <a14:m>
                  <m:oMathPara>
                    <m:oMathParaPr>
                      <m:jc/>
                    </m:oMathParaPr>
                    <m:oMath>
                      <m:r>
                        <a:rPr lang="en-US" i="1">
                          <a:latin typeface="Cambria Math" panose="02040503050406030204" pitchFamily="18" charset="0"/>
                        </a:rPr>
                        <m:t>𝑛</m:t>
                      </m:r>
                    </m:oMath>
                  </m:oMathPara>
                </a14:m>
                <a:r>
                  <a:rPr lang="en-US" smtClean="0"/>
                  <a:t>. </a:t>
                </a:r>
                <a:r>
                  <a:rPr lang="en-US"/>
                  <a:t>Lad os antage, at vi kender </a:t>
                </a:r>
                <a14:m>
                  <m:oMathPara>
                    <m:oMathParaPr>
                      <m:jc/>
                    </m:oMathParaPr>
                    <m:o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=192</m:t>
                      </m:r>
                    </m:oMath>
                  </m:oMathPara>
                </a14:m>
                <a:r>
                  <a:rPr lang="en-US"/>
                  <a:t> </a:t>
                </a:r>
                <a:endParaRPr lang="en-US" smtClean="0"/>
              </a:p>
              <a:p>
                <a14:m>
                  <m:oMathPara>
                    <m:oMathParaPr>
                      <m:jc/>
                    </m:oMathParaPr>
                    <m:oMath>
                      <m:r>
                        <a:rPr lang="da-DK" i="1">
                          <a:latin typeface="Cambria Math"/>
                          <a:ea typeface="Cambria Math"/>
                        </a:rPr>
                        <m:t>𝛼</m:t>
                      </m:r>
                      <m:r>
                        <a:rPr lang="da-DK" i="1">
                          <a:latin typeface="Cambria Math"/>
                          <a:ea typeface="Cambria Math"/>
                        </a:rPr>
                        <m:t>=</m:t>
                      </m:r>
                      <m:r>
                        <a:rPr lang="da-DK" i="1">
                          <a:latin typeface="Cambria Math"/>
                          <a:ea typeface="Cambria Math"/>
                        </a:rPr>
                        <m:t>𝑃</m:t>
                      </m:r>
                      <m:r>
                        <a:rPr lang="da-DK" i="1">
                          <a:latin typeface="Cambria Math"/>
                          <a:ea typeface="Cambria Math"/>
                        </a:rPr>
                        <m:t>(</m:t>
                      </m:r>
                    </m:oMath>
                  </m:oMathPara>
                </a14:m>
                <a:r>
                  <a:rPr lang="da-DK"/>
                  <a:t>forkaster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er </a:t>
                </a:r>
                <a:r>
                  <a:rPr lang="da-DK" smtClean="0"/>
                  <a:t>sand) </a:t>
                </a:r>
                <a14:m>
                  <m:oMathPara>
                    <m:oMathParaPr>
                      <m:jc/>
                    </m:oMathParaPr>
                    <m:oMath>
                      <m:r>
                        <a:rPr lang="en-US" b="0" i="1" smtClean="0">
                          <a:latin typeface="Cambria Math" panose="02040503050406030204" pitchFamily="18" charset="0"/>
                        </a:rPr>
                        <m:t>=</m:t>
                      </m:r>
                    </m:oMath>
                  </m:oMathPara>
                </a14:m>
                <a:br>
                  <a:rPr lang="en-US" b="0" i="1" smtClean="0">
                    <a:latin typeface="Cambria Math" panose="02040503050406030204" pitchFamily="18" charset="0"/>
                  </a:rPr>
                </a:br>
                <a:r>
                  <a:rPr lang="en-US" b="0" i="1" smtClean="0">
                    <a:latin typeface="Cambria Math" panose="02040503050406030204" pitchFamily="18" charset="0"/>
                  </a:rPr>
                  <a:t> 	</a:t>
                </a:r>
                <a14:m>
                  <m:oMathPara>
                    <m:oMathParaPr>
                      <m:jc/>
                    </m:oMathParaPr>
                    <m:oMath>
                      <m:r>
                        <a:rPr lang="en-US" i="1">
                          <a:latin typeface="Cambria Math" panose="02040503050406030204" pitchFamily="18" charset="0"/>
                        </a:rPr>
                        <m:t>𝑃</m:t>
                      </m:r>
                      <m:r>
                        <a:rPr lang="en-US" i="1">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&gt;1660</m:t>
                      </m:r>
                      <m:r>
                        <m:rPr>
                          <m:sty m:val="p"/>
                        </m:rPr>
                        <a:rPr lang="en-US"/>
                        <m:t> | </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=1600</m:t>
                      </m:r>
                      <m:r>
                        <m:rPr>
                          <m:sty m:val="p"/>
                        </m:rPr>
                        <a:rPr lang="en-US">
                          <a:latin typeface="Cambria Math" panose="02040503050406030204" pitchFamily="18" charset="0"/>
                          <a:ea typeface="Cambria Math" panose="02040503050406030204" pitchFamily="18" charset="0"/>
                        </a:rPr>
                        <m:t>)</m:t>
                      </m:r>
                    </m:oMath>
                  </m:oMathPara>
                </a14:m>
                <a:r>
                  <a:rPr lang="en-US" smtClean="0"/>
                  <a:t> </a:t>
                </a:r>
              </a:p>
              <a:p>
                <a:r>
                  <a:rPr lang="en-US" smtClean="0"/>
                  <a:t>Sandsynligheden </a:t>
                </a:r>
                <a14:m>
                  <m:oMathPara>
                    <m:oMathParaPr>
                      <m:jc/>
                    </m:oMathParaPr>
                    <m:oMath>
                      <m:r>
                        <a:rPr lang="da-DK" i="1">
                          <a:latin typeface="Cambria Math"/>
                          <a:ea typeface="Cambria Math"/>
                        </a:rPr>
                        <m:t>𝛼</m:t>
                      </m:r>
                    </m:oMath>
                  </m:oMathPara>
                </a14:m>
                <a:r>
                  <a:rPr lang="en-US" smtClean="0"/>
                  <a:t> for type I </a:t>
                </a:r>
                <a:br>
                  <a:rPr lang="en-US" smtClean="0"/>
                </a:br>
                <a:r>
                  <a:rPr lang="en-US" smtClean="0"/>
                  <a:t>fejl er det blå område i den </a:t>
                </a:r>
                <a:br>
                  <a:rPr lang="en-US" smtClean="0"/>
                </a:br>
                <a:r>
                  <a:rPr lang="en-US" smtClean="0"/>
                  <a:t>øvre hale i figuren</a:t>
                </a:r>
              </a:p>
              <a:p>
                <a14:m>
                  <m:oMathPara>
                    <m:oMathParaPr>
                      <m:jc/>
                    </m:oMathParaPr>
                    <m:oMath>
                      <m:r>
                        <a:rPr lang="da-DK" i="1">
                          <a:latin typeface="Cambria Math"/>
                          <a:ea typeface="Cambria Math"/>
                        </a:rPr>
                        <m:t>𝛼</m:t>
                      </m:r>
                      <m:r>
                        <a:rPr lang="da-DK" i="1">
                          <a:latin typeface="Cambria Math"/>
                          <a:ea typeface="Cambria Math"/>
                        </a:rPr>
                        <m:t>=</m:t>
                      </m:r>
                      <m:r>
                        <a:rPr lang="en-US" b="0" i="1" smtClean="0">
                          <a:latin typeface="Cambria Math" panose="02040503050406030204" pitchFamily="18" charset="0"/>
                        </a:rPr>
                        <m:t>𝑃</m:t>
                      </m:r>
                      <m:r>
                        <a:rPr lang="en-US" b="0" i="1" smtClean="0">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&gt;1660</m:t>
                      </m:r>
                    </m:oMath>
                  </m:oMathPara>
                </a14:m>
                <a:r>
                  <a:rPr lang="en-US" smtClean="0"/>
                  <a:t> | </a:t>
                </a: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=1600</m:t>
                      </m:r>
                      <m:r>
                        <m:rPr>
                          <m:sty m:val="p"/>
                        </m:rPr>
                        <a:rPr lang="en-US" b="0" i="0" smtClean="0">
                          <a:latin typeface="Cambria Math" panose="02040503050406030204" pitchFamily="18" charset="0"/>
                          <a:ea typeface="Cambria Math" panose="02040503050406030204" pitchFamily="18" charset="0"/>
                        </a:rPr>
                        <m:t>)</m:t>
                      </m:r>
                    </m:oMath>
                  </m:oMathPara>
                </a14:m>
                <a:br>
                  <a:rPr lang="en-US" b="0" i="0" smtClean="0">
                    <a:latin typeface="Cambria Math" panose="02040503050406030204" pitchFamily="18" charset="0"/>
                    <a:ea typeface="Cambria Math" panose="02040503050406030204" pitchFamily="18" charset="0"/>
                  </a:rPr>
                </a:br>
                <a:r>
                  <a:rPr lang="en-US" b="0" i="0" smtClean="0">
                    <a:latin typeface="Cambria Math" panose="02040503050406030204" pitchFamily="18" charset="0"/>
                    <a:ea typeface="Cambria Math" panose="02040503050406030204" pitchFamily="18" charset="0"/>
                  </a:rPr>
                  <a:t> 	</a:t>
                </a:r>
                <a14:m>
                  <m:oMathPara>
                    <m:oMathParaPr>
                      <m:jc/>
                    </m:oMathParaPr>
                    <m:oMath>
                      <m:r>
                        <m:rPr>
                          <m:sty m:val="p"/>
                        </m:rP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pnorm</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1660,  1600,  </m:t>
                          </m:r>
                          <m:f>
                            <m:fPr>
                              <m:type m:val="bar"/>
                              <m:ctrlPr>
                                <a:rPr lang="en-US" b="0" i="1" smtClean="0">
                                  <a:latin typeface="Cambria Math" panose="02040503050406030204" pitchFamily="18" charset="0"/>
                                  <a:ea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192</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36</m:t>
                                  </m:r>
                                </m:e>
                              </m:rad>
                            </m:den>
                          </m:f>
                        </m:e>
                      </m:d>
                      <m:r>
                        <a:rPr lang="en-US" b="0" i="1" smtClean="0">
                          <a:latin typeface="Cambria Math" panose="02040503050406030204" pitchFamily="18" charset="0"/>
                          <a:ea typeface="Cambria Math" panose="02040503050406030204" pitchFamily="18" charset="0"/>
                        </a:rPr>
                        <m:t>=0.0304</m:t>
                      </m:r>
                    </m:oMath>
                  </m:oMathPara>
                </a14:m>
                <a:r>
                  <a:rPr lang="en-US" smtClean="0"/>
                  <a:t> </a:t>
                </a:r>
              </a:p>
              <a:p>
                <a:r>
                  <a:rPr lang="en-US" smtClean="0"/>
                  <a:t>Hvis </a:t>
                </a:r>
                <a14:m>
                  <m:oMathPara>
                    <m:oMathParaPr>
                      <m:jc/>
                    </m:oMathParaPr>
                    <m:oMath>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1600</m:t>
                      </m:r>
                    </m:oMath>
                  </m:oMathPara>
                </a14:m>
                <a:r>
                  <a:rPr lang="en-US" smtClean="0"/>
                  <a:t> svarer det til at rykke kurven mod venstre, og så vil det blå areal blive mindre.</a:t>
                </a:r>
              </a:p>
              <a:p>
                <a:pPr lvl="1"/>
                <a:endParaRPr lang="en-US"/>
              </a:p>
              <a:p>
                <a:endParaRPr lang="en-US" smtClean="0"/>
              </a:p>
              <a:p>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246</a:t>
            </a:fld>
            <a:endParaRPr lang="da-DK">
              <a:solidFill>
                <a:prstClr val="black">
                  <a:tint val="75000"/>
                </a:prstClr>
              </a:solidFill>
            </a:endParaRPr>
          </a:p>
        </p:txBody>
      </p:sp>
    </p:spTree>
    <p:extLst>
      <p:ext uri="{BB962C8B-B14F-4D97-AF65-F5344CB8AC3E}">
        <p14:creationId xmlns:p14="http://schemas.microsoft.com/office/powerpoint/2010/main" val="30064692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p:cNvPicPr>
            <a:picLocks noChangeAspect="1"/>
          </p:cNvPicPr>
          <p:nvPr/>
        </p:nvPicPr>
        <p:blipFill>
          <a:blip r:embed="rId2"/>
          <a:stretch>
            <a:fillRect/>
          </a:stretch>
        </p:blipFill>
        <p:spPr>
          <a:xfrm>
            <a:off x="4283968" y="3213248"/>
            <a:ext cx="4800846" cy="2448000"/>
          </a:xfrm>
          <a:prstGeom prst="rect">
            <a:avLst/>
          </a:prstGeom>
        </p:spPr>
      </p:pic>
      <p:sp>
        <p:nvSpPr>
          <p:cNvPr id="2" name="Title 1"/>
          <p:cNvSpPr>
            <a:spLocks noGrp="1"/>
          </p:cNvSpPr>
          <p:nvPr>
            <p:ph type="title"/>
          </p:nvPr>
        </p:nvSpPr>
        <p:spPr/>
        <p:txBody>
          <a:bodyPr/>
          <a:lstStyle/>
          <a:p>
            <a:r>
              <a:rPr lang="en-US" smtClean="0"/>
              <a:t>Hypotesetest – indledende eksempel</a:t>
            </a:r>
            <a:endParaRPr lang="en-GB"/>
          </a:p>
        </p:txBody>
      </p:sp>
      <mc:AlternateContent>
        <mc:Choice Requires="a14">
          <p:sp>
            <p:nvSpPr>
              <p:cNvPr id="3" name="Content Placeholder 2"/>
              <p:cNvSpPr>
                <a:spLocks noGrp="1"/>
              </p:cNvSpPr>
              <p:nvPr>
                <p:ph idx="1"/>
              </p:nvPr>
            </p:nvSpPr>
            <p:spPr/>
            <p:txBody>
              <a:bodyPr/>
              <a:lstStyle/>
              <a:p>
                <a:r>
                  <a:rPr lang="en-US" b="1" smtClean="0"/>
                  <a:t>Hvad er sandsynligheden </a:t>
                </a:r>
                <a14:m>
                  <m:oMathPara>
                    <m:oMathParaPr>
                      <m:jc/>
                    </m:oMathParaPr>
                    <m:oMath>
                      <m:r>
                        <m:rPr>
                          <m:sty m:val="bi"/>
                        </m:rPr>
                        <a:rPr lang="el-GR" b="1" i="1" smtClean="0">
                          <a:latin typeface="Cambria Math" panose="02040503050406030204" pitchFamily="18" charset="0"/>
                          <a:ea typeface="Cambria Math" panose="02040503050406030204" pitchFamily="18" charset="0"/>
                        </a:rPr>
                        <m:t>𝜷</m:t>
                      </m:r>
                    </m:oMath>
                  </m:oMathPara>
                </a14:m>
                <a:r>
                  <a:rPr lang="en-US" b="1"/>
                  <a:t> for at begå en type </a:t>
                </a:r>
                <a:r>
                  <a:rPr lang="en-US" b="1" smtClean="0"/>
                  <a:t>II </a:t>
                </a:r>
                <a:r>
                  <a:rPr lang="en-US" b="1"/>
                  <a:t>fejl?</a:t>
                </a:r>
              </a:p>
              <a:p>
                <a14:m>
                  <m:oMathPara>
                    <m:oMathParaPr>
                      <m:jc/>
                    </m:oMathParaPr>
                    <m:oMath>
                      <m:r>
                        <a:rPr lang="da-DK" i="1" smtClean="0">
                          <a:latin typeface="Cambria Math" panose="02040503050406030204" pitchFamily="18" charset="0"/>
                          <a:ea typeface="Cambria Math" panose="02040503050406030204" pitchFamily="18" charset="0"/>
                        </a:rPr>
                        <m:t>𝛽</m:t>
                      </m:r>
                      <m:r>
                        <a:rPr lang="da-DK" i="1">
                          <a:latin typeface="Cambria Math"/>
                          <a:ea typeface="Cambria Math"/>
                        </a:rPr>
                        <m:t>=</m:t>
                      </m:r>
                      <m:r>
                        <a:rPr lang="da-DK" i="1">
                          <a:latin typeface="Cambria Math"/>
                          <a:ea typeface="Cambria Math"/>
                        </a:rPr>
                        <m:t>𝑃</m:t>
                      </m:r>
                      <m:r>
                        <a:rPr lang="da-DK" i="1">
                          <a:latin typeface="Cambria Math"/>
                          <a:ea typeface="Cambria Math"/>
                        </a:rPr>
                        <m:t>(</m:t>
                      </m:r>
                    </m:oMath>
                  </m:oMathPara>
                </a14:m>
                <a:r>
                  <a:rPr lang="da-DK" smtClean="0"/>
                  <a:t>accepterer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b="0" i="1" smtClean="0">
                              <a:latin typeface="Cambria Math" panose="02040503050406030204" pitchFamily="18" charset="0"/>
                            </a:rPr>
                            <m:t>1</m:t>
                          </m:r>
                        </m:sub>
                      </m:sSub>
                    </m:oMath>
                  </m:oMathPara>
                </a14:m>
                <a:r>
                  <a:rPr lang="da-DK"/>
                  <a:t> er sand) </a:t>
                </a:r>
                <a14:m>
                  <m:oMathPara>
                    <m:oMathParaPr>
                      <m:jc/>
                    </m:oMathParaPr>
                    <m:oMath>
                      <m:r>
                        <a:rPr lang="en-US" i="1">
                          <a:latin typeface="Cambria Math" panose="02040503050406030204" pitchFamily="18" charset="0"/>
                        </a:rPr>
                        <m:t>=</m:t>
                      </m:r>
                    </m:oMath>
                  </m:oMathPara>
                </a14:m>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i="1">
                          <a:latin typeface="Cambria Math" panose="02040503050406030204" pitchFamily="18" charset="0"/>
                        </a:rPr>
                        <m:t>𝑃</m:t>
                      </m:r>
                      <m:r>
                        <a:rPr lang="en-US" i="1">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1660</m:t>
                      </m:r>
                      <m:r>
                        <m:rPr>
                          <m:sty m:val="p"/>
                        </m:rPr>
                        <a:rPr lang="en-US"/>
                        <m:t> | </m:t>
                      </m:r>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ea typeface="Cambria Math" panose="02040503050406030204" pitchFamily="18" charset="0"/>
                        </a:rPr>
                        <m:t>1600</m:t>
                      </m:r>
                      <m:r>
                        <m:rPr>
                          <m:sty m:val="p"/>
                        </m:rPr>
                        <a:rPr lang="en-US">
                          <a:latin typeface="Cambria Math" panose="02040503050406030204" pitchFamily="18" charset="0"/>
                          <a:ea typeface="Cambria Math" panose="02040503050406030204" pitchFamily="18" charset="0"/>
                        </a:rPr>
                        <m:t>)</m:t>
                      </m:r>
                    </m:oMath>
                  </m:oMathPara>
                </a14:m>
                <a:r>
                  <a:rPr lang="en-US"/>
                  <a:t> </a:t>
                </a:r>
              </a:p>
              <a:p>
                <a:r>
                  <a:rPr lang="en-US" smtClean="0"/>
                  <a:t>Når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i="1">
                              <a:latin typeface="Cambria Math" panose="02040503050406030204" pitchFamily="18" charset="0"/>
                            </a:rPr>
                            <m:t>1</m:t>
                          </m:r>
                        </m:sub>
                      </m:sSub>
                    </m:oMath>
                  </m:oMathPara>
                </a14:m>
                <a:r>
                  <a:rPr lang="en-US" smtClean="0"/>
                  <a:t> er sand, ved vi </a:t>
                </a:r>
                <a:r>
                  <a:rPr lang="en-US"/>
                  <a:t>bare at </a:t>
                </a:r>
                <a:r>
                  <a:rPr lang="en-US" smtClean="0"/>
                  <a:t>værdien af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en-US" smtClean="0"/>
                  <a:t> </a:t>
                </a:r>
                <a:r>
                  <a:rPr lang="en-US"/>
                  <a:t>er over </a:t>
                </a:r>
                <a14:m>
                  <m:oMathPara>
                    <m:oMathParaPr>
                      <m:jc/>
                    </m:oMathParaPr>
                    <m:oMath>
                      <m:r>
                        <a:rPr lang="en-US" i="1" smtClean="0">
                          <a:latin typeface="Cambria Math" panose="02040503050406030204" pitchFamily="18" charset="0"/>
                        </a:rPr>
                        <m:t>1600</m:t>
                      </m:r>
                    </m:oMath>
                  </m:oMathPara>
                </a14:m>
                <a:r>
                  <a:rPr lang="en-US" smtClean="0"/>
                  <a:t>, vi </a:t>
                </a:r>
                <a:r>
                  <a:rPr lang="en-US"/>
                  <a:t>kender ikke </a:t>
                </a:r>
                <a:r>
                  <a:rPr lang="en-US" smtClean="0"/>
                  <a:t>værdien. Det er svært at regne sandsynligheden, når det, vi betinger ikke er en fast værdi</a:t>
                </a:r>
              </a:p>
              <a:p>
                <a:r>
                  <a:rPr lang="en-US" smtClean="0"/>
                  <a:t>Grafen viser fordelingen af </a:t>
                </a:r>
                <a:br>
                  <a:rPr lang="en-US" smtClean="0"/>
                </a:br>
                <a:r>
                  <a:rPr lang="en-US" smtClean="0"/>
                  <a:t>stikprøvemiddelværdier, hvis </a:t>
                </a:r>
                <a:br>
                  <a:rPr lang="en-US" smtClean="0"/>
                </a:b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=1680</m:t>
                      </m:r>
                    </m:oMath>
                  </m:oMathPara>
                </a14:m>
                <a:r>
                  <a:rPr lang="en-US" smtClean="0"/>
                  <a:t> (eksempelvis). </a:t>
                </a:r>
                <a:br>
                  <a:rPr lang="en-US" smtClean="0"/>
                </a:br>
                <a:r>
                  <a:rPr lang="en-US" smtClean="0"/>
                  <a:t>Det blå areal viser sandsyn-</a:t>
                </a:r>
                <a:br>
                  <a:rPr lang="en-US" smtClean="0"/>
                </a:br>
                <a:r>
                  <a:rPr lang="en-US" smtClean="0"/>
                  <a:t>ligheden for at få en stik-</a:t>
                </a:r>
                <a:br>
                  <a:rPr lang="en-US" smtClean="0"/>
                </a:br>
                <a:r>
                  <a:rPr lang="en-US" smtClean="0"/>
                  <a:t>prøve, der forkastes</a:t>
                </a:r>
              </a:p>
              <a:p>
                <a14:m>
                  <m:oMathPara>
                    <m:oMathParaPr>
                      <m:jc/>
                    </m:oMathParaPr>
                    <m:oMath>
                      <m:r>
                        <a:rPr lang="da-DK"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da-DK" i="1">
                          <a:latin typeface="Cambria Math"/>
                          <a:ea typeface="Cambria Math"/>
                        </a:rPr>
                        <m:t>=</m:t>
                      </m:r>
                      <m:r>
                        <a:rPr lang="en-US" b="0" i="1" smtClean="0">
                          <a:latin typeface="Cambria Math" panose="02040503050406030204" pitchFamily="18" charset="0"/>
                        </a:rPr>
                        <m:t>𝑃</m:t>
                      </m:r>
                      <m:r>
                        <a:rPr lang="en-US" b="0" i="1" smtClean="0">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&lt;</m:t>
                      </m:r>
                      <m:r>
                        <a:rPr lang="en-US" i="1">
                          <a:latin typeface="Cambria Math" panose="02040503050406030204" pitchFamily="18" charset="0"/>
                        </a:rPr>
                        <m:t>1660</m:t>
                      </m:r>
                    </m:oMath>
                  </m:oMathPara>
                </a14:m>
                <a:r>
                  <a:rPr lang="en-US" smtClean="0"/>
                  <a:t> | </a:t>
                </a: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=1680</m:t>
                      </m:r>
                      <m:r>
                        <m:rPr>
                          <m:sty m:val="p"/>
                        </m:rPr>
                        <a:rPr lang="en-US" b="0" i="0" smtClean="0">
                          <a:latin typeface="Cambria Math" panose="02040503050406030204" pitchFamily="18" charset="0"/>
                          <a:ea typeface="Cambria Math" panose="02040503050406030204" pitchFamily="18" charset="0"/>
                        </a:rPr>
                        <m:t>)</m:t>
                      </m:r>
                    </m:oMath>
                  </m:oMathPara>
                </a14:m>
                <a:br>
                  <a:rPr lang="en-US" b="0" i="0" smtClean="0">
                    <a:latin typeface="Cambria Math" panose="02040503050406030204" pitchFamily="18" charset="0"/>
                    <a:ea typeface="Cambria Math" panose="02040503050406030204" pitchFamily="18" charset="0"/>
                  </a:rPr>
                </a:br>
                <a:r>
                  <a:rPr lang="en-US" b="0" i="0" smtClean="0">
                    <a:latin typeface="Cambria Math" panose="02040503050406030204" pitchFamily="18" charset="0"/>
                    <a:ea typeface="Cambria Math" panose="02040503050406030204" pitchFamily="18" charset="0"/>
                  </a:rPr>
                  <a:t> 	</a:t>
                </a:r>
                <a14:m>
                  <m:oMathPara>
                    <m:oMathParaPr>
                      <m:jc/>
                    </m:oMathParaPr>
                    <m:oMath>
                      <m:r>
                        <m:rPr>
                          <m:sty m:val="p"/>
                        </m:rP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pnorm</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1660, 1680,</m:t>
                          </m:r>
                          <m:f>
                            <m:fPr>
                              <m:type m:val="bar"/>
                              <m:ctrlPr>
                                <a:rPr lang="en-US" b="0" i="1" smtClean="0">
                                  <a:latin typeface="Cambria Math" panose="02040503050406030204" pitchFamily="18" charset="0"/>
                                  <a:ea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192</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36</m:t>
                                  </m:r>
                                </m:e>
                              </m:rad>
                            </m:den>
                          </m:f>
                        </m:e>
                      </m:d>
                      <m:r>
                        <a:rPr lang="en-US" b="0" i="1" smtClean="0">
                          <a:latin typeface="Cambria Math" panose="02040503050406030204" pitchFamily="18" charset="0"/>
                          <a:ea typeface="Cambria Math" panose="02040503050406030204" pitchFamily="18" charset="0"/>
                        </a:rPr>
                        <m:t>=0.2660</m:t>
                      </m:r>
                    </m:oMath>
                  </m:oMathPara>
                </a14:m>
                <a:endParaRPr lang="en-US" smtClean="0"/>
              </a:p>
              <a:p>
                <a:r>
                  <a:rPr lang="en-US" smtClean="0"/>
                  <a:t>Vi kommer ikke til at beskæftige os mere med sandsynligheden </a:t>
                </a:r>
                <a14:m>
                  <m:oMathPara>
                    <m:oMathParaPr>
                      <m:jc/>
                    </m:oMathParaPr>
                    <m:oMath>
                      <m:r>
                        <a:rPr lang="da-DK" i="1">
                          <a:latin typeface="Cambria Math" panose="02040503050406030204" pitchFamily="18" charset="0"/>
                          <a:ea typeface="Cambria Math" panose="02040503050406030204" pitchFamily="18" charset="0"/>
                        </a:rPr>
                        <m:t>𝛽</m:t>
                      </m:r>
                    </m:oMath>
                  </m:oMathPara>
                </a14:m>
                <a:r>
                  <a:rPr lang="en-US" smtClean="0"/>
                  <a:t>. </a:t>
                </a:r>
              </a:p>
              <a:p>
                <a:endParaRPr lang="en-US" smtClean="0"/>
              </a:p>
              <a:p>
                <a:endParaRPr lang="en-US" smtClean="0"/>
              </a:p>
              <a:p>
                <a:pPr lvl="1"/>
                <a:endParaRPr lang="en-US"/>
              </a:p>
              <a:p>
                <a:endParaRPr lang="en-US" smtClean="0"/>
              </a:p>
              <a:p>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b="-384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247</a:t>
            </a:fld>
            <a:endParaRPr lang="da-DK">
              <a:solidFill>
                <a:prstClr val="black">
                  <a:tint val="75000"/>
                </a:prstClr>
              </a:solidFill>
            </a:endParaRPr>
          </a:p>
        </p:txBody>
      </p:sp>
    </p:spTree>
    <p:extLst>
      <p:ext uri="{BB962C8B-B14F-4D97-AF65-F5344CB8AC3E}">
        <p14:creationId xmlns:p14="http://schemas.microsoft.com/office/powerpoint/2010/main" val="13649667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5847362" y="2542851"/>
            <a:ext cx="3296638" cy="2410231"/>
          </a:xfrm>
          <a:prstGeom prst="rect">
            <a:avLst/>
          </a:prstGeom>
        </p:spPr>
      </p:pic>
      <p:sp>
        <p:nvSpPr>
          <p:cNvPr id="2" name="Title 1"/>
          <p:cNvSpPr>
            <a:spLocks noGrp="1"/>
          </p:cNvSpPr>
          <p:nvPr>
            <p:ph type="title"/>
          </p:nvPr>
        </p:nvSpPr>
        <p:spPr/>
        <p:txBody>
          <a:bodyPr/>
          <a:lstStyle/>
          <a:p>
            <a:r>
              <a:rPr lang="en-US" smtClean="0"/>
              <a:t>Hypotesetest – indledende eksempel</a:t>
            </a:r>
            <a:endParaRPr lang="en-GB"/>
          </a:p>
        </p:txBody>
      </p:sp>
      <mc:AlternateContent>
        <mc:Choice Requires="a14">
          <p:sp>
            <p:nvSpPr>
              <p:cNvPr id="3" name="Content Placeholder 2"/>
              <p:cNvSpPr>
                <a:spLocks noGrp="1"/>
              </p:cNvSpPr>
              <p:nvPr>
                <p:ph idx="1"/>
              </p:nvPr>
            </p:nvSpPr>
            <p:spPr/>
            <p:txBody>
              <a:bodyPr/>
              <a:lstStyle/>
              <a:p>
                <a:r>
                  <a:rPr lang="da-DK" b="1" smtClean="0"/>
                  <a:t>Hvordan afgør vi om </a:t>
                </a:r>
                <a14:m>
                  <m:oMathPara>
                    <m:oMathParaPr>
                      <m:jc/>
                    </m:oMathParaPr>
                    <m:oMath>
                      <m:sSub>
                        <m:sSubPr>
                          <m:ctrlPr>
                            <a:rPr lang="da-DK" b="1" i="1">
                              <a:latin typeface="Cambria Math" panose="02040503050406030204" pitchFamily="18" charset="0"/>
                            </a:rPr>
                          </m:ctrlPr>
                        </m:sSubPr>
                        <m:e>
                          <m:r>
                            <m:rPr>
                              <m:sty m:val="bi"/>
                            </m:rPr>
                            <a:rPr lang="da-DK" b="1" i="1">
                              <a:latin typeface="Cambria Math"/>
                            </a:rPr>
                            <m:t>𝑯</m:t>
                          </m:r>
                        </m:e>
                        <m:sub>
                          <m:r>
                            <m:rPr>
                              <m:sty m:val="bi"/>
                            </m:rPr>
                            <a:rPr lang="da-DK" b="1" i="1">
                              <a:latin typeface="Cambria Math"/>
                            </a:rPr>
                            <m:t>𝟎</m:t>
                          </m:r>
                        </m:sub>
                      </m:sSub>
                    </m:oMath>
                  </m:oMathPara>
                </a14:m>
                <a:r>
                  <a:rPr lang="da-DK" b="1"/>
                  <a:t> kan forkastes?</a:t>
                </a:r>
                <a:endParaRPr lang="en-US" b="1" i="1" smtClean="0">
                  <a:latin typeface="Cambria Math" panose="02040503050406030204" pitchFamily="18" charset="0"/>
                  <a:ea typeface="Cambria Math" panose="02040503050406030204" pitchFamily="18" charset="0"/>
                </a:endParaRPr>
              </a:p>
              <a:p>
                <a:r>
                  <a:rPr lang="en-US"/>
                  <a:t>I det </a:t>
                </a:r>
                <a:r>
                  <a:rPr lang="en-US" smtClean="0"/>
                  <a:t>indledende eksempel havde forskergruppen valgt at forkaste nulhypotesen, hvis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m:t>
                      </m:r>
                    </m:oMath>
                  </m:oMathPara>
                </a14:m>
                <a:r>
                  <a:rPr lang="en-US"/>
                  <a:t> </a:t>
                </a:r>
                <a14:m>
                  <m:oMathPara>
                    <m:oMathParaPr>
                      <m:jc/>
                    </m:oMathParaPr>
                    <m:oMath>
                      <m:r>
                        <a:rPr lang="en-US" i="1">
                          <a:latin typeface="Cambria Math" panose="02040503050406030204" pitchFamily="18" charset="0"/>
                        </a:rPr>
                        <m:t>1660</m:t>
                      </m:r>
                    </m:oMath>
                  </m:oMathPara>
                </a14:m>
                <a:r>
                  <a:rPr lang="en-US" smtClean="0"/>
                  <a:t>. Vi så, at det bevirkede, at</a:t>
                </a:r>
                <a:br>
                  <a:rPr lang="en-US" smtClean="0"/>
                </a:br>
                <a:r>
                  <a:rPr lang="en-US" smtClean="0"/>
                  <a:t> 	</a:t>
                </a:r>
                <a14:m>
                  <m:oMathPara>
                    <m:oMathParaPr>
                      <m:jc/>
                    </m:oMathParaPr>
                    <m:oMath>
                      <m:r>
                        <a:rPr lang="da-DK" i="1">
                          <a:latin typeface="Cambria Math"/>
                          <a:ea typeface="Cambria Math"/>
                        </a:rPr>
                        <m:t>𝛼</m:t>
                      </m:r>
                      <m:r>
                        <a:rPr lang="da-DK" i="1">
                          <a:latin typeface="Cambria Math"/>
                          <a:ea typeface="Cambria Math"/>
                        </a:rPr>
                        <m:t>=</m:t>
                      </m:r>
                      <m:r>
                        <a:rPr lang="en-US" i="1">
                          <a:latin typeface="Cambria Math" panose="02040503050406030204" pitchFamily="18" charset="0"/>
                        </a:rPr>
                        <m:t>𝑃</m:t>
                      </m:r>
                      <m:r>
                        <a:rPr lang="en-US" i="1">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&gt;1660</m:t>
                      </m:r>
                    </m:oMath>
                  </m:oMathPara>
                </a14:m>
                <a:r>
                  <a:rPr lang="en-US"/>
                  <a:t> | </a:t>
                </a: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=1600</m:t>
                      </m:r>
                      <m:r>
                        <m:rPr>
                          <m:sty m:val="p"/>
                        </m:rP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=0.0304</m:t>
                      </m:r>
                    </m:oMath>
                  </m:oMathPara>
                </a14:m>
                <a:endParaRPr lang="en-US" smtClean="0"/>
              </a:p>
              <a:p>
                <a:r>
                  <a:rPr lang="en-US" smtClean="0"/>
                  <a:t>Alternativt kan man vælge en værdi af </a:t>
                </a:r>
                <a14:m>
                  <m:oMathPara>
                    <m:oMathParaPr>
                      <m:jc/>
                    </m:oMathParaPr>
                    <m:oMath>
                      <m:r>
                        <a:rPr lang="da-DK" i="1">
                          <a:latin typeface="Cambria Math"/>
                          <a:ea typeface="Cambria Math"/>
                        </a:rPr>
                        <m:t>𝛼</m:t>
                      </m:r>
                    </m:oMath>
                  </m:oMathPara>
                </a14:m>
                <a:r>
                  <a:rPr lang="en-US" smtClean="0"/>
                  <a:t> </a:t>
                </a:r>
                <a:br>
                  <a:rPr lang="en-US" smtClean="0"/>
                </a:br>
                <a:r>
                  <a:rPr lang="en-US" smtClean="0"/>
                  <a:t>og beregne den tilhørende </a:t>
                </a:r>
                <a:r>
                  <a:rPr lang="en-US" b="1" smtClean="0">
                    <a:solidFill>
                      <a:schemeClr val="accent1">
                        <a:lumMod val="75000"/>
                      </a:schemeClr>
                    </a:solidFill>
                  </a:rPr>
                  <a:t>kritiske grænse</a:t>
                </a:r>
                <a:r>
                  <a:rPr lang="en-US" smtClean="0"/>
                  <a:t>,</a:t>
                </a:r>
                <a:r>
                  <a:rPr lang="en-US">
                    <a:solidFill>
                      <a:schemeClr val="accent1">
                        <a:lumMod val="75000"/>
                      </a:schemeClr>
                    </a:solidFill>
                  </a:rPr>
                  <a:t> </a:t>
                </a:r>
                <a14:m>
                  <m:oMathPara>
                    <m:oMathParaPr>
                      <m:jc/>
                    </m:oMathParaPr>
                    <m:o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i="1" smtClean="0">
                              <a:solidFill>
                                <a:schemeClr val="tx1"/>
                              </a:solidFill>
                              <a:latin typeface="Cambria Math" panose="02040503050406030204" pitchFamily="18" charset="0"/>
                              <a:ea typeface="Cambria Math" panose="02040503050406030204" pitchFamily="18" charset="0"/>
                            </a:rPr>
                            <m:t>𝛼</m:t>
                          </m:r>
                        </m:sub>
                      </m:sSub>
                    </m:oMath>
                  </m:oMathPara>
                </a14:m>
                <a:r>
                  <a:rPr lang="en-US" smtClean="0">
                    <a:solidFill>
                      <a:schemeClr val="accent1">
                        <a:lumMod val="75000"/>
                      </a:schemeClr>
                    </a:solidFill>
                  </a:rPr>
                  <a:t> </a:t>
                </a:r>
              </a:p>
              <a:p>
                <a:r>
                  <a:rPr lang="en-US" smtClean="0">
                    <a:solidFill>
                      <a:schemeClr val="tx1"/>
                    </a:solidFill>
                  </a:rPr>
                  <a:t>Vi forkaster nulhypotesen, hvis </a:t>
                </a:r>
                <a:br>
                  <a:rPr lang="en-US" smtClean="0">
                    <a:solidFill>
                      <a:schemeClr val="tx1"/>
                    </a:solidFill>
                  </a:rPr>
                </a:br>
                <a:r>
                  <a:rPr lang="en-US" smtClean="0">
                    <a:solidFill>
                      <a:schemeClr val="tx1"/>
                    </a:solidFill>
                  </a:rPr>
                  <a:t> 	</a:t>
                </a:r>
                <a14:m>
                  <m:oMathPara>
                    <m:oMathParaPr>
                      <m:jc/>
                    </m:oMathParaPr>
                    <m:o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type m:val="bar"/>
                          <m:ctrlPr>
                            <a:rPr lang="en-US" i="1">
                              <a:solidFill>
                                <a:schemeClr val="tx1"/>
                              </a:solidFill>
                              <a:latin typeface="Cambria Math" panose="02040503050406030204" pitchFamily="18" charset="0"/>
                            </a:rPr>
                          </m:ctrlPr>
                        </m:fPr>
                        <m:num>
                          <m:acc>
                            <m:accPr>
                              <m:chr m:val="̅"/>
                              <m:ctrlPr>
                                <a:rPr lang="da-DK"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𝜇</m:t>
                          </m:r>
                        </m:num>
                        <m:den>
                          <m:r>
                            <a:rPr lang="da-DK" i="1">
                              <a:solidFill>
                                <a:schemeClr val="tx1"/>
                              </a:solidFill>
                              <a:latin typeface="Cambria Math"/>
                              <a:ea typeface="Cambria Math"/>
                            </a:rPr>
                            <m:t>𝜎</m:t>
                          </m:r>
                          <m:r>
                            <a:rPr lang="da-DK" i="1">
                              <a:solidFill>
                                <a:schemeClr val="tx1"/>
                              </a:solidFill>
                              <a:latin typeface="Cambria Math"/>
                              <a:ea typeface="Cambria Math"/>
                            </a:rPr>
                            <m:t>/</m:t>
                          </m:r>
                          <m:rad>
                            <m:radPr>
                              <m:degHide m:val="on"/>
                              <m:ctrlPr>
                                <a:rPr lang="da-DK" i="1">
                                  <a:solidFill>
                                    <a:schemeClr val="tx1"/>
                                  </a:solidFill>
                                  <a:latin typeface="Cambria Math" panose="02040503050406030204" pitchFamily="18" charset="0"/>
                                  <a:ea typeface="Cambria Math"/>
                                </a:rPr>
                              </m:ctrlPr>
                            </m:radPr>
                            <m:deg/>
                            <m:e>
                              <m:r>
                                <a:rPr lang="da-DK" i="1">
                                  <a:solidFill>
                                    <a:schemeClr val="tx1"/>
                                  </a:solidFill>
                                  <a:latin typeface="Cambria Math"/>
                                  <a:ea typeface="Cambria Math"/>
                                </a:rPr>
                                <m:t>𝑛</m:t>
                              </m:r>
                            </m:e>
                          </m:rad>
                        </m:den>
                      </m:f>
                      <m:r>
                        <a:rPr lang="en-US" b="0" i="1" smtClean="0">
                          <a:solidFill>
                            <a:schemeClr val="tx1"/>
                          </a:solidFill>
                          <a:latin typeface="Cambria Math" panose="02040503050406030204" pitchFamily="18" charset="0"/>
                          <a:ea typeface="Cambria Math"/>
                        </a:rPr>
                        <m:t>&gt;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ea typeface="Cambria Math" panose="02040503050406030204" pitchFamily="18" charset="0"/>
                            </a:rPr>
                            <m:t>𝛼</m:t>
                          </m:r>
                        </m:sub>
                      </m:sSub>
                    </m:oMath>
                  </m:oMathPara>
                </a14:m>
                <a:r>
                  <a:rPr lang="en-US" smtClean="0">
                    <a:solidFill>
                      <a:schemeClr val="tx1"/>
                    </a:solidFill>
                  </a:rPr>
                  <a:t> </a:t>
                </a:r>
              </a:p>
              <a:p>
                <a14:m>
                  <m:oMathPara>
                    <m:oMathParaPr>
                      <m:jc/>
                    </m:oMathParaPr>
                    <m:oMath>
                      <m:r>
                        <a:rPr lang="da-DK" i="1" smtClean="0">
                          <a:solidFill>
                            <a:schemeClr val="tx1"/>
                          </a:solidFill>
                          <a:latin typeface="Cambria Math"/>
                          <a:ea typeface="Cambria Math"/>
                        </a:rPr>
                        <m:t>𝛼</m:t>
                      </m:r>
                    </m:oMath>
                  </m:oMathPara>
                </a14:m>
                <a:r>
                  <a:rPr lang="en-US" smtClean="0">
                    <a:solidFill>
                      <a:schemeClr val="tx1"/>
                    </a:solidFill>
                  </a:rPr>
                  <a:t> kaldes også for </a:t>
                </a:r>
                <a:r>
                  <a:rPr lang="en-US" b="1" smtClean="0">
                    <a:solidFill>
                      <a:schemeClr val="accent1">
                        <a:lumMod val="75000"/>
                      </a:schemeClr>
                    </a:solidFill>
                  </a:rPr>
                  <a:t>signifikansniveauet</a:t>
                </a:r>
                <a:r>
                  <a:rPr lang="en-US" smtClean="0">
                    <a:solidFill>
                      <a:schemeClr val="tx1"/>
                    </a:solidFill>
                  </a:rPr>
                  <a:t>. </a:t>
                </a:r>
                <a:br>
                  <a:rPr lang="en-US" smtClean="0">
                    <a:solidFill>
                      <a:schemeClr val="tx1"/>
                    </a:solidFill>
                  </a:rPr>
                </a:br>
                <a:r>
                  <a:rPr lang="en-US" smtClean="0">
                    <a:solidFill>
                      <a:schemeClr val="tx1"/>
                    </a:solidFill>
                  </a:rPr>
                  <a:t>Typiske værdier for </a:t>
                </a:r>
                <a14:m>
                  <m:oMathPara>
                    <m:oMathParaPr>
                      <m:jc/>
                    </m:oMathParaPr>
                    <m:oMath>
                      <m:r>
                        <a:rPr lang="da-DK" i="1">
                          <a:solidFill>
                            <a:schemeClr val="tx1"/>
                          </a:solidFill>
                          <a:latin typeface="Cambria Math"/>
                          <a:ea typeface="Cambria Math"/>
                        </a:rPr>
                        <m:t>𝛼</m:t>
                      </m:r>
                    </m:oMath>
                  </m:oMathPara>
                </a14:m>
                <a:r>
                  <a:rPr lang="en-US" smtClean="0">
                    <a:solidFill>
                      <a:schemeClr val="tx1"/>
                    </a:solidFill>
                  </a:rPr>
                  <a:t> er </a:t>
                </a:r>
                <a14:m>
                  <m:oMathPara>
                    <m:oMathParaPr>
                      <m:jc/>
                    </m:oMathParaPr>
                    <m:oMath>
                      <m:r>
                        <a:rPr lang="en-US" i="1" smtClean="0">
                          <a:solidFill>
                            <a:schemeClr val="tx1"/>
                          </a:solidFill>
                          <a:latin typeface="Cambria Math" panose="02040503050406030204" pitchFamily="18" charset="0"/>
                        </a:rPr>
                        <m:t>0.1</m:t>
                      </m:r>
                    </m:oMath>
                  </m:oMathPara>
                </a14:m>
                <a:r>
                  <a:rPr lang="en-US" smtClean="0">
                    <a:solidFill>
                      <a:schemeClr val="tx1"/>
                    </a:solidFill>
                  </a:rPr>
                  <a:t>, </a:t>
                </a:r>
                <a14:m>
                  <m:oMathPara>
                    <m:oMathParaPr>
                      <m:jc/>
                    </m:oMathParaPr>
                    <m:oMath>
                      <m:r>
                        <a:rPr lang="en-US"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smtClean="0">
                          <a:solidFill>
                            <a:schemeClr val="tx1"/>
                          </a:solidFill>
                          <a:latin typeface="Cambria Math" panose="02040503050406030204" pitchFamily="18" charset="0"/>
                        </a:rPr>
                        <m:t>5</m:t>
                      </m:r>
                    </m:oMath>
                  </m:oMathPara>
                </a14:m>
                <a:r>
                  <a:rPr lang="en-US" smtClean="0">
                    <a:solidFill>
                      <a:schemeClr val="tx1"/>
                    </a:solidFill>
                  </a:rPr>
                  <a:t> og </a:t>
                </a:r>
                <a14:m>
                  <m:oMathPara>
                    <m:oMathParaPr>
                      <m:jc/>
                    </m:oMathParaPr>
                    <m:oMath>
                      <m:r>
                        <a:rPr lang="en-US" i="1" smtClean="0">
                          <a:solidFill>
                            <a:schemeClr val="tx1"/>
                          </a:solidFill>
                          <a:latin typeface="Cambria Math" panose="02040503050406030204" pitchFamily="18" charset="0"/>
                        </a:rPr>
                        <m:t>0.01</m:t>
                      </m:r>
                    </m:oMath>
                  </m:oMathPara>
                </a14:m>
                <a:r>
                  <a:rPr lang="en-US" smtClean="0">
                    <a:solidFill>
                      <a:schemeClr val="tx1"/>
                    </a:solidFill>
                  </a:rPr>
                  <a:t>. </a:t>
                </a:r>
                <a:br>
                  <a:rPr lang="en-US" smtClean="0">
                    <a:solidFill>
                      <a:schemeClr val="tx1"/>
                    </a:solidFill>
                  </a:rPr>
                </a:br>
                <a:r>
                  <a:rPr lang="en-US" smtClean="0">
                    <a:solidFill>
                      <a:schemeClr val="tx1"/>
                    </a:solidFill>
                  </a:rPr>
                  <a:t>Hertil svarer værdier af </a:t>
                </a:r>
                <a14:m>
                  <m:oMathPara>
                    <m:oMathParaPr>
                      <m:jc/>
                    </m:oMathParaPr>
                    <m:o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ea typeface="Cambria Math" panose="02040503050406030204" pitchFamily="18" charset="0"/>
                            </a:rPr>
                            <m:t>𝛼</m:t>
                          </m:r>
                        </m:sub>
                      </m:sSub>
                    </m:oMath>
                  </m:oMathPara>
                </a14:m>
                <a:r>
                  <a:rPr lang="en-US">
                    <a:solidFill>
                      <a:schemeClr val="tx1"/>
                    </a:solidFill>
                  </a:rPr>
                  <a:t> på hhv. </a:t>
                </a:r>
                <a14:m>
                  <m:oMathPara>
                    <m:oMathParaPr>
                      <m:jc/>
                    </m:oMathParaPr>
                    <m:oMath>
                      <m:r>
                        <a:rPr lang="en-US" i="1" smtClean="0">
                          <a:solidFill>
                            <a:schemeClr val="tx1"/>
                          </a:solidFill>
                          <a:latin typeface="Cambria Math" panose="02040503050406030204" pitchFamily="18" charset="0"/>
                        </a:rPr>
                        <m:t>1.282</m:t>
                      </m:r>
                    </m:oMath>
                  </m:oMathPara>
                </a14:m>
                <a:r>
                  <a:rPr lang="en-US" smtClean="0">
                    <a:solidFill>
                      <a:schemeClr val="tx1"/>
                    </a:solidFill>
                  </a:rPr>
                  <a:t>, </a:t>
                </a:r>
                <a14:m>
                  <m:oMathPara>
                    <m:oMathParaPr>
                      <m:jc/>
                    </m:oMathParaPr>
                    <m:oMath>
                      <m:r>
                        <a:rPr lang="en-US" i="1" smtClean="0">
                          <a:solidFill>
                            <a:schemeClr val="tx1"/>
                          </a:solidFill>
                          <a:latin typeface="Cambria Math" panose="02040503050406030204" pitchFamily="18" charset="0"/>
                        </a:rPr>
                        <m:t>1.645</m:t>
                      </m:r>
                    </m:oMath>
                  </m:oMathPara>
                </a14:m>
                <a:r>
                  <a:rPr lang="en-US" smtClean="0">
                    <a:solidFill>
                      <a:schemeClr val="tx1"/>
                    </a:solidFill>
                  </a:rPr>
                  <a:t> og </a:t>
                </a:r>
                <a14:m>
                  <m:oMathPara>
                    <m:oMathParaPr>
                      <m:jc/>
                    </m:oMathParaPr>
                    <m:oMath>
                      <m:r>
                        <a:rPr lang="en-US" i="1" smtClean="0">
                          <a:solidFill>
                            <a:schemeClr val="tx1"/>
                          </a:solidFill>
                          <a:latin typeface="Cambria Math" panose="02040503050406030204" pitchFamily="18" charset="0"/>
                        </a:rPr>
                        <m:t>2.326</m:t>
                      </m:r>
                    </m:oMath>
                  </m:oMathPara>
                </a14:m>
                <a:r>
                  <a:rPr lang="en-US" smtClean="0">
                    <a:solidFill>
                      <a:schemeClr val="tx1"/>
                    </a:solidFill>
                  </a:rPr>
                  <a:t>. Omregnet til antal genopladninger svarer det til hhv. </a:t>
                </a:r>
                <a14:m>
                  <m:oMathPara>
                    <m:oMathParaPr>
                      <m:jc/>
                    </m:oMathParaPr>
                    <m:oMath>
                      <m:r>
                        <a:rPr lang="en-US" i="1" smtClean="0">
                          <a:solidFill>
                            <a:schemeClr val="tx1"/>
                          </a:solidFill>
                          <a:latin typeface="Cambria Math" panose="02040503050406030204" pitchFamily="18" charset="0"/>
                        </a:rPr>
                        <m:t>1641</m:t>
                      </m:r>
                    </m:oMath>
                  </m:oMathPara>
                </a14:m>
                <a:r>
                  <a:rPr lang="en-US" smtClean="0">
                    <a:solidFill>
                      <a:schemeClr val="tx1"/>
                    </a:solidFill>
                  </a:rPr>
                  <a:t>, </a:t>
                </a:r>
                <a14:m>
                  <m:oMathPara>
                    <m:oMathParaPr>
                      <m:jc/>
                    </m:oMathParaPr>
                    <m:oMath>
                      <m:r>
                        <a:rPr lang="en-US" i="1" smtClean="0">
                          <a:solidFill>
                            <a:schemeClr val="tx1"/>
                          </a:solidFill>
                          <a:latin typeface="Cambria Math" panose="02040503050406030204" pitchFamily="18" charset="0"/>
                        </a:rPr>
                        <m:t>1653</m:t>
                      </m:r>
                    </m:oMath>
                  </m:oMathPara>
                </a14:m>
                <a:r>
                  <a:rPr lang="en-US" smtClean="0">
                    <a:solidFill>
                      <a:schemeClr val="tx1"/>
                    </a:solidFill>
                  </a:rPr>
                  <a:t> og </a:t>
                </a:r>
                <a14:m>
                  <m:oMathPara>
                    <m:oMathParaPr>
                      <m:jc/>
                    </m:oMathParaPr>
                    <m:oMath>
                      <m:r>
                        <a:rPr lang="en-US" i="1" smtClean="0">
                          <a:solidFill>
                            <a:schemeClr val="tx1"/>
                          </a:solidFill>
                          <a:latin typeface="Cambria Math" panose="02040503050406030204" pitchFamily="18" charset="0"/>
                        </a:rPr>
                        <m:t>1674</m:t>
                      </m:r>
                    </m:oMath>
                  </m:oMathPara>
                </a14:m>
                <a:endParaRPr lang="en-US" smtClean="0">
                  <a:solidFill>
                    <a:schemeClr val="tx1"/>
                  </a:solidFill>
                </a:endParaRPr>
              </a:p>
              <a:p>
                <a:r>
                  <a:rPr lang="en-US" smtClean="0"/>
                  <a:t>Hvis vi vælger signifikansniveau </a:t>
                </a:r>
                <a14:m>
                  <m:oMathPara>
                    <m:oMathParaPr>
                      <m:jc/>
                    </m:oMathParaPr>
                    <m:oMath>
                      <m:r>
                        <a:rPr lang="da-DK" i="1">
                          <a:latin typeface="Cambria Math"/>
                          <a:ea typeface="Cambria Math"/>
                        </a:rPr>
                        <m:t>𝛼</m:t>
                      </m:r>
                      <m:r>
                        <a:rPr lang="en-US" b="0" i="1" smtClean="0">
                          <a:latin typeface="Cambria Math" panose="02040503050406030204" pitchFamily="18" charset="0"/>
                          <a:ea typeface="Cambria Math"/>
                        </a:rPr>
                        <m:t>=</m:t>
                      </m:r>
                      <m:r>
                        <a:rPr lang="en-US" i="1">
                          <a:latin typeface="Cambria Math" panose="02040503050406030204" pitchFamily="18" charset="0"/>
                        </a:rPr>
                        <m:t>0.05</m:t>
                      </m:r>
                    </m:oMath>
                  </m:oMathPara>
                </a14:m>
                <a:r>
                  <a:rPr lang="en-US" smtClean="0">
                    <a:solidFill>
                      <a:schemeClr val="tx1"/>
                    </a:solidFill>
                  </a:rPr>
                  <a:t>, skal vi forkaste nulhypotesen, hvis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m:t>
                      </m:r>
                    </m:oMath>
                  </m:oMathPara>
                </a14:m>
                <a:r>
                  <a:rPr lang="en-US"/>
                  <a:t> </a:t>
                </a:r>
                <a14:m>
                  <m:oMathPara>
                    <m:oMathParaPr>
                      <m:jc/>
                    </m:oMathParaPr>
                    <m:oMath>
                      <m:r>
                        <a:rPr lang="en-US" i="1">
                          <a:latin typeface="Cambria Math" panose="02040503050406030204" pitchFamily="18" charset="0"/>
                        </a:rPr>
                        <m:t>16</m:t>
                      </m:r>
                      <m:r>
                        <a:rPr lang="en-US" b="0" i="1" smtClean="0">
                          <a:latin typeface="Cambria Math" panose="02040503050406030204" pitchFamily="18" charset="0"/>
                        </a:rPr>
                        <m:t>53</m:t>
                      </m:r>
                    </m:oMath>
                  </m:oMathPara>
                </a14:m>
                <a:r>
                  <a:rPr lang="en-US" smtClean="0">
                    <a:solidFill>
                      <a:schemeClr val="tx1"/>
                    </a:solidFill>
                  </a:rPr>
                  <a:t>. Der er så 5 % risiko for at vi har begået en fejl type I, dvs. at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en-US" smtClean="0">
                    <a:solidFill>
                      <a:schemeClr val="tx1"/>
                    </a:solidFill>
                  </a:rPr>
                  <a:t> er sand, selv om vi har forkastet den.</a:t>
                </a:r>
              </a:p>
              <a:p>
                <a:endParaRPr lang="en-US" smtClean="0">
                  <a:solidFill>
                    <a:schemeClr val="tx1"/>
                  </a:solidFill>
                </a:endParaRPr>
              </a:p>
              <a:p>
                <a:endParaRPr lang="en-US">
                  <a:solidFill>
                    <a:schemeClr val="tx1"/>
                  </a:solidFill>
                </a:endParaRPr>
              </a:p>
              <a:p>
                <a:endParaRPr lang="en-US" smtClean="0">
                  <a:solidFill>
                    <a:schemeClr val="tx1"/>
                  </a:solidFill>
                </a:endParaRPr>
              </a:p>
              <a:p>
                <a:endParaRPr lang="en-US" smtClean="0">
                  <a:solidFill>
                    <a:schemeClr val="tx1"/>
                  </a:solidFill>
                </a:endParaRPr>
              </a:p>
              <a:p>
                <a:pPr lvl="1"/>
                <a:endParaRPr lang="en-US">
                  <a:solidFill>
                    <a:schemeClr val="tx1"/>
                  </a:solidFill>
                </a:endParaRPr>
              </a:p>
              <a:p>
                <a:endParaRPr lang="en-US" smtClean="0"/>
              </a:p>
              <a:p>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579" b="-406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248</a:t>
            </a:fld>
            <a:endParaRPr lang="da-DK">
              <a:solidFill>
                <a:prstClr val="black">
                  <a:tint val="75000"/>
                </a:prstClr>
              </a:solidFill>
            </a:endParaRPr>
          </a:p>
        </p:txBody>
      </p:sp>
    </p:spTree>
    <p:extLst>
      <p:ext uri="{BB962C8B-B14F-4D97-AF65-F5344CB8AC3E}">
        <p14:creationId xmlns:p14="http://schemas.microsoft.com/office/powerpoint/2010/main" val="26566738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87365" y="4149080"/>
            <a:ext cx="3345570" cy="1873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a-DK" smtClean="0"/>
              <a:t>Ensidet hypotesetest</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r>
                  <a:rPr lang="da-DK" smtClean="0"/>
                  <a:t>I eksemplet med bilbatterier var alternativhypotesen formuleret med ‘&gt;’, så den kritiske region var den øvre hale. Det kaldes en </a:t>
                </a:r>
                <a:r>
                  <a:rPr lang="da-DK" smtClean="0">
                    <a:solidFill>
                      <a:schemeClr val="accent1">
                        <a:lumMod val="75000"/>
                      </a:schemeClr>
                    </a:solidFill>
                  </a:rPr>
                  <a:t>ensidet hypotesetest</a:t>
                </a:r>
                <a:r>
                  <a:rPr lang="da-DK" smtClean="0"/>
                  <a:t> </a:t>
                </a:r>
                <a:endParaRPr lang="da-DK" smtClean="0"/>
              </a:p>
              <a:p>
                <a:r>
                  <a:rPr lang="da-DK" smtClean="0"/>
                  <a:t>Man kan også have en ensidet hypotesetest, hvor alternativhypotesen er formuleret med ‘&lt;’. Hvis man f.eks.  gerne vil vise, at spildevand indeholder mindre end grænseværdien på </a:t>
                </a:r>
                <a14:m>
                  <m:oMathPara>
                    <m:oMathParaPr>
                      <m:jc/>
                    </m:oMathParaPr>
                    <m:oMath>
                      <m:r>
                        <a:rPr lang="da-DK" i="1" smtClean="0">
                          <a:latin typeface="Cambria Math" panose="02040503050406030204" pitchFamily="18" charset="0"/>
                        </a:rPr>
                        <m:t>10</m:t>
                      </m:r>
                    </m:oMath>
                  </m:oMathPara>
                </a14:m>
                <a:r>
                  <a:rPr lang="da-DK" smtClean="0"/>
                  <a:t> ppm af et stof, kan hypoteserne være</a:t>
                </a:r>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14:m>
                  <m:oMathPara>
                    <m:oMathParaPr>
                      <m:jc/>
                    </m:oMathParaPr>
                    <m:oMath>
                      <m:r>
                        <a:rPr lang="da-DK" i="1">
                          <a:latin typeface="Cambria Math"/>
                          <a:ea typeface="Cambria Math"/>
                        </a:rPr>
                        <m:t>𝜇</m:t>
                      </m:r>
                      <m:r>
                        <a:rPr lang="en-US" b="0" i="1" smtClean="0">
                          <a:latin typeface="Cambria Math" panose="02040503050406030204" pitchFamily="18" charset="0"/>
                          <a:ea typeface="Cambria Math"/>
                        </a:rPr>
                        <m:t>=10</m:t>
                      </m:r>
                    </m:oMath>
                  </m:oMathPara>
                </a14:m>
                <a:endParaRPr lang="da-DK" smtClean="0"/>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b="0" i="1" smtClean="0">
                              <a:latin typeface="Cambria Math" panose="02040503050406030204" pitchFamily="18" charset="0"/>
                            </a:rPr>
                            <m:t>1</m:t>
                          </m:r>
                        </m:sub>
                      </m:sSub>
                    </m:oMath>
                  </m:oMathPara>
                </a14:m>
                <a:r>
                  <a:rPr lang="da-DK"/>
                  <a:t>: </a:t>
                </a:r>
                <a14:m>
                  <m:oMathPara>
                    <m:oMathParaPr>
                      <m:jc/>
                    </m:oMathParaPr>
                    <m:oMath>
                      <m:r>
                        <a:rPr lang="da-DK" i="1">
                          <a:latin typeface="Cambria Math"/>
                          <a:ea typeface="Cambria Math"/>
                        </a:rPr>
                        <m:t>𝜇</m:t>
                      </m:r>
                      <m:r>
                        <a:rPr lang="en-US" b="0" i="1" smtClean="0">
                          <a:solidFill>
                            <a:srgbClr val="C00000"/>
                          </a:solidFill>
                          <a:latin typeface="Cambria Math" panose="02040503050406030204" pitchFamily="18" charset="0"/>
                          <a:ea typeface="Cambria Math"/>
                        </a:rPr>
                        <m:t>&lt;</m:t>
                      </m:r>
                      <m:r>
                        <a:rPr lang="en-US" b="0" i="1" smtClean="0">
                          <a:latin typeface="Cambria Math" panose="02040503050406030204" pitchFamily="18" charset="0"/>
                          <a:ea typeface="Cambria Math"/>
                        </a:rPr>
                        <m:t>10</m:t>
                      </m:r>
                    </m:oMath>
                  </m:oMathPara>
                </a14:m>
                <a:endParaRPr lang="da-DK" smtClean="0"/>
              </a:p>
              <a:p>
                <a:pPr marL="357187" lvl="1" indent="0">
                  <a:buNone/>
                </a:pPr>
                <a:r>
                  <a:rPr lang="da-DK" sz="2200" smtClean="0"/>
                  <a:t>Her vil nulhypotesen blive forkastet, hvis </a:t>
                </a:r>
                <a:br>
                  <a:rPr lang="da-DK" sz="2200" smtClean="0"/>
                </a:br>
                <a:r>
                  <a:rPr lang="da-DK" sz="2200" smtClean="0"/>
                  <a:t>stikprøvens middelværdi er tilstrækkeligt </a:t>
                </a:r>
                <a:br>
                  <a:rPr lang="da-DK" sz="2200" smtClean="0"/>
                </a:br>
                <a:r>
                  <a:rPr lang="da-DK" sz="2200" smtClean="0"/>
                  <a:t>langt under </a:t>
                </a:r>
                <a14:m>
                  <m:oMathPara>
                    <m:oMathParaPr>
                      <m:jc/>
                    </m:oMathParaPr>
                    <m:oMath>
                      <m:r>
                        <a:rPr lang="da-DK" sz="2200" i="1" smtClean="0">
                          <a:latin typeface="Cambria Math" panose="02040503050406030204" pitchFamily="18" charset="0"/>
                        </a:rPr>
                        <m:t>10</m:t>
                      </m:r>
                    </m:oMath>
                  </m:oMathPara>
                </a14:m>
                <a:r>
                  <a:rPr lang="da-DK" sz="2200" smtClean="0"/>
                  <a:t>. Den kritiske grænse er </a:t>
                </a:r>
                <a:br>
                  <a:rPr lang="da-DK" sz="2200" smtClean="0"/>
                </a:br>
                <a:r>
                  <a:rPr lang="da-DK" sz="2200" smtClean="0"/>
                  <a:t>den blå, venstre hale i figuren, afgrænset </a:t>
                </a:r>
                <a:br>
                  <a:rPr lang="da-DK" sz="2200" smtClean="0"/>
                </a:br>
                <a:r>
                  <a:rPr lang="da-DK" sz="2200" smtClean="0"/>
                  <a:t>af </a:t>
                </a:r>
                <a14:m>
                  <m:oMathPara>
                    <m:oMathParaPr>
                      <m:jc/>
                    </m:oMathParaPr>
                    <m:oMath>
                      <m:sSub>
                        <m:sSubPr>
                          <m:ctrlPr>
                            <a:rPr lang="en-US" sz="2200" i="1">
                              <a:latin typeface="Cambria Math" panose="02040503050406030204" pitchFamily="18" charset="0"/>
                            </a:rPr>
                          </m:ctrlPr>
                        </m:sSubPr>
                        <m:e>
                          <m:r>
                            <a:rPr lang="en-US" sz="2200" b="0" i="1" smtClean="0">
                              <a:latin typeface="Cambria Math" panose="02040503050406030204" pitchFamily="18" charset="0"/>
                            </a:rPr>
                            <m:t>−</m:t>
                          </m:r>
                          <m:r>
                            <a:rPr lang="en-US" sz="2200" i="1">
                              <a:latin typeface="Cambria Math" panose="02040503050406030204" pitchFamily="18" charset="0"/>
                            </a:rPr>
                            <m:t>𝑧</m:t>
                          </m:r>
                        </m:e>
                        <m:sub>
                          <m:r>
                            <a:rPr lang="en-US" sz="2200" i="1">
                              <a:latin typeface="Cambria Math" panose="02040503050406030204" pitchFamily="18" charset="0"/>
                              <a:ea typeface="Cambria Math" panose="02040503050406030204" pitchFamily="18" charset="0"/>
                            </a:rPr>
                            <m:t>𝛼</m:t>
                          </m:r>
                        </m:sub>
                      </m:sSub>
                    </m:oMath>
                  </m:oMathPara>
                </a14:m>
                <a:endParaRPr lang="da-DK" sz="2200" smtClean="0"/>
              </a:p>
              <a:p>
                <a:r>
                  <a:rPr lang="da-DK" smtClean="0"/>
                  <a:t>Man kalder også de to ensidede hypotesetest for hhv. </a:t>
                </a:r>
                <a:r>
                  <a:rPr lang="da-DK" smtClean="0">
                    <a:solidFill>
                      <a:schemeClr val="accent1">
                        <a:lumMod val="75000"/>
                      </a:schemeClr>
                    </a:solidFill>
                  </a:rPr>
                  <a:t>højre- </a:t>
                </a:r>
                <a:r>
                  <a:rPr lang="da-DK" smtClean="0"/>
                  <a:t>og </a:t>
                </a:r>
                <a:r>
                  <a:rPr lang="da-DK" smtClean="0">
                    <a:solidFill>
                      <a:schemeClr val="accent1">
                        <a:lumMod val="75000"/>
                      </a:schemeClr>
                    </a:solidFill>
                  </a:rPr>
                  <a:t>venstre-halede</a:t>
                </a:r>
                <a:r>
                  <a:rPr lang="da-DK" smtClean="0"/>
                  <a:t> hypotestest</a:t>
                </a:r>
                <a:r>
                  <a:rPr lang="da-DK"/>
                  <a:t>.</a:t>
                </a: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4"/>
                <a:stretch>
                  <a:fillRect l="-854" t="-760" r="-569" b="-401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249</a:t>
            </a:fld>
            <a:endParaRPr lang="da-DK"/>
          </a:p>
        </p:txBody>
      </p:sp>
    </p:spTree>
    <p:extLst>
      <p:ext uri="{BB962C8B-B14F-4D97-AF65-F5344CB8AC3E}">
        <p14:creationId xmlns:p14="http://schemas.microsoft.com/office/powerpoint/2010/main" val="215178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a:t>Sandsynlighedsteori og statistik</a:t>
            </a:r>
            <a:br>
              <a:rPr lang="da-DK" sz="3600"/>
            </a:br>
            <a:r>
              <a:rPr lang="da-DK" sz="2800"/>
              <a:t> </a:t>
            </a:r>
            <a:r>
              <a:rPr lang="da-DK" sz="3600"/>
              <a:t> </a:t>
            </a:r>
            <a:br>
              <a:rPr lang="da-DK" sz="3600"/>
            </a:br>
            <a:r>
              <a:rPr lang="da-DK" sz="3600">
                <a:solidFill>
                  <a:schemeClr val="tx1"/>
                </a:solidFill>
              </a:rPr>
              <a:t>Kapitel </a:t>
            </a:r>
            <a:r>
              <a:rPr lang="da-DK">
                <a:solidFill>
                  <a:schemeClr val="tx1"/>
                </a:solidFill>
              </a:rPr>
              <a:t>2. </a:t>
            </a:r>
            <a:br>
              <a:rPr lang="da-DK">
                <a:solidFill>
                  <a:schemeClr val="tx1"/>
                </a:solidFill>
              </a:rPr>
            </a:br>
            <a:r>
              <a:rPr lang="da-DK">
                <a:solidFill>
                  <a:schemeClr val="tx1"/>
                </a:solidFill>
              </a:rPr>
              <a:t>Organisering og præsentation </a:t>
            </a:r>
            <a:br>
              <a:rPr lang="da-DK">
                <a:solidFill>
                  <a:schemeClr val="tx1"/>
                </a:solidFill>
              </a:rPr>
            </a:br>
            <a:r>
              <a:rPr lang="da-DK">
                <a:solidFill>
                  <a:schemeClr val="tx1"/>
                </a:solidFill>
              </a:rPr>
              <a:t>af data</a:t>
            </a:r>
            <a:br>
              <a:rPr lang="da-DK"/>
            </a:br>
            <a:r>
              <a:rPr lang="da-DK" sz="1000"/>
              <a:t> </a:t>
            </a:r>
            <a:br>
              <a:rPr lang="da-DK" sz="1000"/>
            </a:br>
            <a:r>
              <a:rPr lang="da-DK" sz="2400">
                <a:solidFill>
                  <a:prstClr val="black"/>
                </a:solidFill>
              </a:rPr>
              <a:t>(afsnit 2.1-2.7)</a:t>
            </a:r>
            <a:br>
              <a:rPr lang="da-DK"/>
            </a:br>
            <a:r>
              <a:rPr lang="da-DK" sz="240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a:t>Allan Leck Jensen</a:t>
            </a:r>
          </a:p>
          <a:p>
            <a:r>
              <a:rPr lang="da-DK"/>
              <a:t>alj@ece.au.dk</a:t>
            </a:r>
            <a:endParaRPr lang="da-DK"/>
          </a:p>
        </p:txBody>
      </p:sp>
      <p:sp>
        <p:nvSpPr>
          <p:cNvPr id="4" name="Slide Number Placeholder 3"/>
          <p:cNvSpPr>
            <a:spLocks noGrp="1"/>
          </p:cNvSpPr>
          <p:nvPr>
            <p:ph type="sldNum" sz="quarter" idx="12"/>
          </p:nvPr>
        </p:nvSpPr>
        <p:spPr/>
        <p:txBody>
          <a:bodyPr/>
          <a:lstStyle/>
          <a:p>
            <a:fld id="{DC840F70-2A0F-4605-BD2E-95415B8D9C50}" type="slidenum">
              <a:rPr lang="da-DK" smtClean="0"/>
              <a:t>25</a:t>
            </a:fld>
            <a:endParaRPr lang="da-DK"/>
          </a:p>
        </p:txBody>
      </p:sp>
    </p:spTree>
    <p:extLst>
      <p:ext uri="{BB962C8B-B14F-4D97-AF65-F5344CB8AC3E}">
        <p14:creationId xmlns:p14="http://schemas.microsoft.com/office/powerpoint/2010/main" val="2015139896"/>
      </p:ext>
    </p:extLst>
  </p:cSld>
  <p:clrMapOvr>
    <a:masterClrMapping/>
  </p:clrMapOvr>
  <p:transition/>
  <p:timing/>
</p:sld>
</file>

<file path=ppt/slides/slide2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Tosidet hypotesetest</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r>
                  <a:rPr lang="da-DK" sz="2000" smtClean="0"/>
                  <a:t>En hypotesetest kan også være </a:t>
                </a:r>
                <a:r>
                  <a:rPr lang="da-DK" sz="2000" smtClean="0">
                    <a:solidFill>
                      <a:schemeClr val="accent1">
                        <a:lumMod val="75000"/>
                      </a:schemeClr>
                    </a:solidFill>
                  </a:rPr>
                  <a:t>tosidet</a:t>
                </a:r>
                <a:r>
                  <a:rPr lang="da-DK" sz="2000" smtClean="0"/>
                  <a:t>. Det er den, hvis alternativhypotesen er formuleret med ‘</a:t>
                </a:r>
                <a14:m>
                  <m:oMathPara>
                    <m:oMathParaPr>
                      <m:jc/>
                    </m:oMathParaPr>
                    <m:oMath>
                      <m:r>
                        <a:rPr lang="da-DK" sz="2000" i="1" smtClean="0">
                          <a:latin typeface="Cambria Math" panose="02040503050406030204" pitchFamily="18" charset="0"/>
                          <a:ea typeface="Cambria Math" panose="02040503050406030204" pitchFamily="18" charset="0"/>
                        </a:rPr>
                        <m:t>≠</m:t>
                      </m:r>
                    </m:oMath>
                  </m:oMathPara>
                </a14:m>
                <a:r>
                  <a:rPr lang="da-DK" sz="2000" smtClean="0"/>
                  <a:t>’</a:t>
                </a:r>
              </a:p>
              <a:p>
                <a:r>
                  <a:rPr lang="da-DK" sz="2000" smtClean="0"/>
                  <a:t>Hvis man f.eks.vil teste om en kaffeautomat doserer mere eller mindre end de angivne 20 cl (for lidt doseret kaffe giver klager, for meget giver tab). </a:t>
                </a:r>
                <a:br>
                  <a:rPr lang="da-DK" sz="2000" smtClean="0"/>
                </a:br>
                <a:r>
                  <a:rPr lang="da-DK" sz="2000" smtClean="0"/>
                  <a:t>Så kan hypoteserne være:</a:t>
                </a:r>
              </a:p>
              <a:p>
                <a:pPr lvl="1"/>
                <a14:m>
                  <m:oMathPara>
                    <m:oMathParaPr>
                      <m:jc/>
                    </m:oMathParaPr>
                    <m:oMath>
                      <m:sSub>
                        <m:sSubPr>
                          <m:ctrlPr>
                            <a:rPr lang="da-DK" sz="1800" i="1">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da-DK" sz="1800"/>
                  <a:t>: </a:t>
                </a:r>
                <a14:m>
                  <m:oMathPara>
                    <m:oMathParaPr>
                      <m:jc/>
                    </m:oMathParaPr>
                    <m:oMath>
                      <m:r>
                        <a:rPr lang="da-DK" sz="1800" i="1">
                          <a:latin typeface="Cambria Math"/>
                          <a:ea typeface="Cambria Math"/>
                        </a:rPr>
                        <m:t>𝜇</m:t>
                      </m:r>
                      <m:r>
                        <a:rPr lang="en-US" sz="1800" i="1">
                          <a:latin typeface="Cambria Math" panose="02040503050406030204" pitchFamily="18" charset="0"/>
                          <a:ea typeface="Cambria Math"/>
                        </a:rPr>
                        <m:t>=</m:t>
                      </m:r>
                      <m:r>
                        <a:rPr lang="en-US" sz="1800" b="0" i="1" smtClean="0">
                          <a:latin typeface="Cambria Math" panose="02040503050406030204" pitchFamily="18" charset="0"/>
                          <a:ea typeface="Cambria Math"/>
                        </a:rPr>
                        <m:t>2</m:t>
                      </m:r>
                      <m:r>
                        <a:rPr lang="en-US" sz="1800" i="1">
                          <a:latin typeface="Cambria Math" panose="02040503050406030204" pitchFamily="18" charset="0"/>
                          <a:ea typeface="Cambria Math"/>
                        </a:rPr>
                        <m:t>0</m:t>
                      </m:r>
                    </m:oMath>
                  </m:oMathPara>
                </a14:m>
                <a:endParaRPr lang="da-DK" sz="1800"/>
              </a:p>
              <a:p>
                <a:pPr lvl="1"/>
                <a14:m>
                  <m:oMathPara>
                    <m:oMathParaPr>
                      <m:jc/>
                    </m:oMathParaPr>
                    <m:oMath>
                      <m:sSub>
                        <m:sSubPr>
                          <m:ctrlPr>
                            <a:rPr lang="da-DK" sz="1800" i="1">
                              <a:latin typeface="Cambria Math" panose="02040503050406030204" pitchFamily="18" charset="0"/>
                            </a:rPr>
                          </m:ctrlPr>
                        </m:sSubPr>
                        <m:e>
                          <m:r>
                            <a:rPr lang="da-DK" sz="1800" i="1">
                              <a:latin typeface="Cambria Math"/>
                            </a:rPr>
                            <m:t>𝐻</m:t>
                          </m:r>
                        </m:e>
                        <m:sub>
                          <m:r>
                            <a:rPr lang="en-US" sz="1800" i="1">
                              <a:latin typeface="Cambria Math" panose="02040503050406030204" pitchFamily="18" charset="0"/>
                            </a:rPr>
                            <m:t>1</m:t>
                          </m:r>
                        </m:sub>
                      </m:sSub>
                    </m:oMath>
                  </m:oMathPara>
                </a14:m>
                <a:r>
                  <a:rPr lang="da-DK" sz="1800"/>
                  <a:t>: </a:t>
                </a:r>
                <a14:m>
                  <m:oMathPara>
                    <m:oMathParaPr>
                      <m:jc/>
                    </m:oMathParaPr>
                    <m:oMath>
                      <m:r>
                        <a:rPr lang="da-DK" sz="1800" i="1">
                          <a:latin typeface="Cambria Math"/>
                          <a:ea typeface="Cambria Math"/>
                        </a:rPr>
                        <m:t>𝜇</m:t>
                      </m:r>
                      <m:r>
                        <a:rPr lang="en-US" sz="1800" i="1" smtClean="0">
                          <a:solidFill>
                            <a:srgbClr val="C00000"/>
                          </a:solidFill>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a:rPr>
                        <m:t>0</m:t>
                      </m:r>
                    </m:oMath>
                  </m:oMathPara>
                </a14:m>
                <a:endParaRPr lang="da-DK" sz="2000" smtClean="0"/>
              </a:p>
              <a:p>
                <a:r>
                  <a:rPr lang="da-DK" sz="2000"/>
                  <a:t>Figuren viser standard normalfordelingen </a:t>
                </a:r>
                <a:br>
                  <a:rPr lang="da-DK" sz="2000" smtClean="0"/>
                </a:br>
                <a:r>
                  <a:rPr lang="da-DK" sz="2000" smtClean="0"/>
                  <a:t>for </a:t>
                </a:r>
                <a:r>
                  <a:rPr lang="da-DK" sz="2000"/>
                  <a:t>stikprøver, givet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er sand. </a:t>
                </a:r>
                <a:r>
                  <a:rPr lang="da-DK" sz="2000" smtClean="0"/>
                  <a:t>Hvis test-</a:t>
                </a:r>
                <a:br>
                  <a:rPr lang="da-DK" sz="2000" smtClean="0"/>
                </a:br>
                <a:r>
                  <a:rPr lang="da-DK" sz="2000" smtClean="0"/>
                  <a:t>størrelsen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0</m:t>
                          </m:r>
                        </m:sub>
                      </m:sSub>
                    </m:oMath>
                  </m:oMathPara>
                </a14:m>
                <a:r>
                  <a:rPr lang="da-DK" sz="2000" smtClean="0"/>
                  <a:t> er </a:t>
                </a:r>
                <a:r>
                  <a:rPr lang="da-DK" sz="2000"/>
                  <a:t>tilstrækkeligt langt fra </a:t>
                </a:r>
                <a:br>
                  <a:rPr lang="da-DK" sz="2000" smtClean="0"/>
                </a:br>
                <a:r>
                  <a:rPr lang="da-DK" sz="2000" smtClean="0"/>
                  <a:t>middelværdien </a:t>
                </a:r>
                <a:r>
                  <a:rPr lang="da-DK" sz="2000"/>
                  <a:t>(0</a:t>
                </a:r>
                <a:r>
                  <a:rPr lang="da-DK" sz="2000" smtClean="0"/>
                  <a:t>), </a:t>
                </a:r>
                <a:r>
                  <a:rPr lang="da-DK" sz="2000"/>
                  <a:t>forkaster vi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endParaRPr lang="da-DK" sz="2000"/>
              </a:p>
              <a:p>
                <a:r>
                  <a:rPr lang="da-DK" sz="2000"/>
                  <a:t>Vi vælger </a:t>
                </a:r>
                <a14:m>
                  <m:oMathPara>
                    <m:oMathParaPr>
                      <m:jc/>
                    </m:oMathParaPr>
                    <m:oMath>
                      <m:r>
                        <a:rPr lang="da-DK" sz="2000" i="1">
                          <a:latin typeface="Cambria Math"/>
                          <a:ea typeface="Cambria Math"/>
                        </a:rPr>
                        <m:t>𝛼</m:t>
                      </m:r>
                    </m:oMath>
                  </m:oMathPara>
                </a14:m>
                <a:r>
                  <a:rPr lang="da-DK" sz="2000"/>
                  <a:t>, beregner </a:t>
                </a: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r>
                            <a:rPr lang="da-DK" sz="2000" i="1">
                              <a:latin typeface="Cambria Math"/>
                              <a:ea typeface="Cambria Math"/>
                            </a:rPr>
                            <m:t>𝛼</m:t>
                          </m:r>
                          <m:r>
                            <a:rPr lang="da-DK" sz="2000" i="1">
                              <a:latin typeface="Cambria Math"/>
                              <a:ea typeface="Cambria Math"/>
                            </a:rPr>
                            <m:t>/2</m:t>
                          </m:r>
                        </m:sub>
                      </m:sSub>
                    </m:oMath>
                  </m:oMathPara>
                </a14:m>
                <a:r>
                  <a:rPr lang="da-DK" sz="2000"/>
                  <a:t>, og hvis stikprøvens teststørrelse er mere ekstrem</a:t>
                </a:r>
                <a:r>
                  <a:rPr lang="da-DK" sz="2000" smtClean="0"/>
                  <a:t>,</a:t>
                </a:r>
                <a:br>
                  <a:rPr lang="da-DK" sz="2000" smtClean="0"/>
                </a:br>
                <a:r>
                  <a:rPr lang="da-DK" sz="2000" smtClean="0"/>
                  <a:t>dvs. hvis  </a:t>
                </a:r>
                <a14:m>
                  <m:oMathPara>
                    <m:oMathParaPr>
                      <m:jc/>
                    </m:oMathParaPr>
                    <m:o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𝑧</m:t>
                          </m:r>
                        </m:e>
                        <m:sub>
                          <m:r>
                            <a:rPr lang="en-US" sz="2000" i="1">
                              <a:latin typeface="Cambria Math" panose="02040503050406030204" pitchFamily="18" charset="0"/>
                            </a:rPr>
                            <m:t>0</m:t>
                          </m:r>
                        </m:sub>
                      </m:sSub>
                      <m:r>
                        <a:rPr lang="en-US" sz="2000" b="0" i="1" smtClean="0">
                          <a:latin typeface="Cambria Math" panose="02040503050406030204" pitchFamily="18" charset="0"/>
                        </a:rPr>
                        <m:t>|&gt;</m:t>
                      </m:r>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r>
                            <a:rPr lang="da-DK" sz="2000" i="1">
                              <a:latin typeface="Cambria Math"/>
                              <a:ea typeface="Cambria Math"/>
                            </a:rPr>
                            <m:t>𝛼</m:t>
                          </m:r>
                          <m:r>
                            <a:rPr lang="da-DK" sz="2000" i="1">
                              <a:latin typeface="Cambria Math"/>
                              <a:ea typeface="Cambria Math"/>
                            </a:rPr>
                            <m:t>/2</m:t>
                          </m:r>
                        </m:sub>
                      </m:sSub>
                    </m:oMath>
                  </m:oMathPara>
                </a14:m>
                <a:r>
                  <a:rPr lang="da-DK" sz="2000" smtClean="0"/>
                  <a:t>,</a:t>
                </a:r>
                <a:br>
                  <a:rPr lang="da-DK" sz="2000" smtClean="0"/>
                </a:br>
                <a:r>
                  <a:rPr lang="da-DK" sz="2000" smtClean="0"/>
                  <a:t>så </a:t>
                </a:r>
                <a:r>
                  <a:rPr lang="da-DK" sz="2000"/>
                  <a:t>forkaster vi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endParaRPr lang="da-DK" sz="2000"/>
              </a:p>
              <a:p>
                <a:r>
                  <a:rPr lang="da-DK" sz="2000" smtClean="0"/>
                  <a:t>Sandsynligheden </a:t>
                </a:r>
                <a:r>
                  <a:rPr lang="da-DK" sz="2000"/>
                  <a:t>for at vi 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givet den er sand, er det </a:t>
                </a:r>
                <a:r>
                  <a:rPr lang="da-DK" sz="2000" smtClean="0"/>
                  <a:t>samlede blå </a:t>
                </a:r>
                <a:r>
                  <a:rPr lang="da-DK" sz="2000"/>
                  <a:t>areal, </a:t>
                </a:r>
                <a14:m>
                  <m:oMathPara>
                    <m:oMathParaPr>
                      <m:jc/>
                    </m:oMathParaPr>
                    <m:oMath>
                      <m:f>
                        <m:fPr>
                          <m:type m:val="skw"/>
                          <m:ctrlPr>
                            <a:rPr lang="da-DK" sz="2000" i="1">
                              <a:latin typeface="Cambria Math" panose="02040503050406030204" pitchFamily="18" charset="0"/>
                              <a:ea typeface="Cambria Math"/>
                            </a:rPr>
                          </m:ctrlPr>
                        </m:fPr>
                        <m:num>
                          <m:r>
                            <a:rPr lang="da-DK" sz="2000" i="1">
                              <a:latin typeface="Cambria Math"/>
                              <a:ea typeface="Cambria Math"/>
                            </a:rPr>
                            <m:t>𝛼</m:t>
                          </m:r>
                        </m:num>
                        <m:den>
                          <m:r>
                            <a:rPr lang="en-US" sz="2000" i="1">
                              <a:latin typeface="Cambria Math" panose="02040503050406030204" pitchFamily="18" charset="0"/>
                              <a:ea typeface="Cambria Math"/>
                            </a:rPr>
                            <m:t>2</m:t>
                          </m:r>
                        </m:den>
                      </m:f>
                      <m:r>
                        <a:rPr lang="en-US" sz="2000" b="0" i="1" smtClean="0">
                          <a:latin typeface="Cambria Math" panose="02040503050406030204" pitchFamily="18" charset="0"/>
                          <a:ea typeface="Cambria Math"/>
                        </a:rPr>
                        <m:t>+</m:t>
                      </m:r>
                      <m:f>
                        <m:fPr>
                          <m:type m:val="skw"/>
                          <m:ctrlPr>
                            <a:rPr lang="da-DK" sz="2000" i="1">
                              <a:latin typeface="Cambria Math" panose="02040503050406030204" pitchFamily="18" charset="0"/>
                              <a:ea typeface="Cambria Math"/>
                            </a:rPr>
                          </m:ctrlPr>
                        </m:fPr>
                        <m:num>
                          <m:r>
                            <a:rPr lang="da-DK" sz="2000" i="1">
                              <a:latin typeface="Cambria Math"/>
                              <a:ea typeface="Cambria Math"/>
                            </a:rPr>
                            <m:t>𝛼</m:t>
                          </m:r>
                        </m:num>
                        <m:den>
                          <m:r>
                            <a:rPr lang="en-US" sz="2000" i="1">
                              <a:latin typeface="Cambria Math" panose="02040503050406030204" pitchFamily="18" charset="0"/>
                              <a:ea typeface="Cambria Math"/>
                            </a:rPr>
                            <m:t>2</m:t>
                          </m:r>
                        </m:den>
                      </m:f>
                      <m:r>
                        <a:rPr lang="en-US" sz="2000" b="0" i="1" smtClean="0">
                          <a:latin typeface="Cambria Math" panose="02040503050406030204" pitchFamily="18" charset="0"/>
                          <a:ea typeface="Cambria Math"/>
                        </a:rPr>
                        <m:t>=</m:t>
                      </m:r>
                      <m:r>
                        <a:rPr lang="da-DK" sz="2000" i="1">
                          <a:latin typeface="Cambria Math"/>
                          <a:ea typeface="Cambria Math"/>
                        </a:rPr>
                        <m:t>𝛼</m:t>
                      </m:r>
                    </m:oMath>
                  </m:oMathPara>
                </a14:m>
                <a:r>
                  <a:rPr lang="da-DK" sz="2000"/>
                  <a:t>. </a:t>
                </a:r>
                <a14:m>
                  <m:oMathPara>
                    <m:oMathParaPr>
                      <m:jc/>
                    </m:oMathParaPr>
                    <m:oMath>
                      <m:r>
                        <a:rPr lang="da-DK" sz="2000" i="1">
                          <a:latin typeface="Cambria Math"/>
                          <a:ea typeface="Cambria Math"/>
                        </a:rPr>
                        <m:t>𝑃</m:t>
                      </m:r>
                      <m:r>
                        <a:rPr lang="da-DK" sz="2000" i="1">
                          <a:latin typeface="Cambria Math"/>
                          <a:ea typeface="Cambria Math"/>
                        </a:rPr>
                        <m:t>(</m:t>
                      </m:r>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forkastes |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er sand)</a:t>
                </a:r>
                <a:r>
                  <a:rPr lang="da-DK" sz="2000">
                    <a:ea typeface="Cambria Math"/>
                  </a:rPr>
                  <a:t> </a:t>
                </a:r>
                <a14:m>
                  <m:oMathPara>
                    <m:oMathParaPr>
                      <m:jc/>
                    </m:oMathParaPr>
                    <m:oMath>
                      <m:r>
                        <a:rPr lang="da-DK" sz="2000" i="1">
                          <a:latin typeface="Cambria Math"/>
                          <a:ea typeface="Cambria Math"/>
                        </a:rPr>
                        <m:t>=</m:t>
                      </m:r>
                    </m:oMath>
                  </m:oMathPara>
                </a14:m>
                <a:r>
                  <a:rPr lang="da-DK" sz="2000">
                    <a:ea typeface="Cambria Math"/>
                  </a:rPr>
                  <a:t> </a:t>
                </a:r>
                <a14:m>
                  <m:oMathPara>
                    <m:oMathParaPr>
                      <m:jc/>
                    </m:oMathParaPr>
                    <m:oMath>
                      <m:r>
                        <a:rPr lang="da-DK" sz="2000" i="1">
                          <a:latin typeface="Cambria Math"/>
                          <a:ea typeface="Cambria Math"/>
                        </a:rPr>
                        <m:t>𝛼</m:t>
                      </m:r>
                    </m:oMath>
                  </m:oMathPara>
                </a14:m>
                <a:r>
                  <a:rPr lang="da-DK" sz="2000" smtClean="0"/>
                  <a:t>.</a:t>
                </a:r>
                <a:br>
                  <a:rPr lang="da-DK" sz="2000"/>
                </a:br>
                <a:endParaRPr lang="da-DK" sz="2000"/>
              </a:p>
              <a:p>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3"/>
                <a:stretch>
                  <a:fillRect l="-641" t="-651" r="-1352" b="-781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250</a:t>
            </a:fld>
            <a:endParaRPr lang="da-DK"/>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57268" y="2630904"/>
            <a:ext cx="3637806" cy="2111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5034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Hypotesetestens 5 skridt</a:t>
            </a:r>
            <a:endParaRPr lang="da-DK"/>
          </a:p>
        </p:txBody>
      </p:sp>
      <mc:AlternateContent>
        <mc:Choice Requires="a14">
          <p:sp>
            <p:nvSpPr>
              <p:cNvPr id="3" name="Content Placeholder 2"/>
              <p:cNvSpPr>
                <a:spLocks noGrp="1"/>
              </p:cNvSpPr>
              <p:nvPr>
                <p:ph idx="1"/>
              </p:nvPr>
            </p:nvSpPr>
            <p:spPr>
              <a:xfrm>
                <a:off x="467544" y="1052736"/>
                <a:ext cx="8496944" cy="5805264"/>
              </a:xfrm>
            </p:spPr>
            <p:txBody>
              <a:bodyPr/>
              <a:lstStyle/>
              <a:p>
                <a:pPr marL="457200" indent="-457200">
                  <a:buFont typeface="+mj-lt"/>
                  <a:buAutoNum type="arabicPeriod"/>
                </a:pPr>
                <a:r>
                  <a:rPr lang="da-DK" sz="2000" b="1" smtClean="0">
                    <a:solidFill>
                      <a:schemeClr val="tx2"/>
                    </a:solidFill>
                  </a:rPr>
                  <a:t>Formulér hypoteser</a:t>
                </a:r>
              </a:p>
              <a:p>
                <a:pPr lvl="1" indent="-276225"/>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14:m>
                  <m:oMathPara>
                    <m:oMathParaPr>
                      <m:jc/>
                    </m:oMathParaPr>
                    <m:oMath>
                      <m:r>
                        <a:rPr lang="da-DK" i="1" smtClean="0">
                          <a:latin typeface="Cambria Math" panose="02040503050406030204" pitchFamily="18" charset="0"/>
                          <a:ea typeface="Cambria Math" panose="02040503050406030204" pitchFamily="18" charset="0"/>
                        </a:rPr>
                        <m:t>𝜇</m:t>
                      </m:r>
                      <m:r>
                        <a:rPr lang="da-DK" i="1">
                          <a:latin typeface="Cambria Math"/>
                          <a:ea typeface="Cambria Math"/>
                        </a:rPr>
                        <m:t>=</m:t>
                      </m:r>
                      <m:sSub>
                        <m:sSubPr>
                          <m:ctrlPr>
                            <a:rPr lang="da-DK" i="1">
                              <a:latin typeface="Cambria Math" panose="02040503050406030204" pitchFamily="18" charset="0"/>
                              <a:ea typeface="Cambria Math"/>
                            </a:rPr>
                          </m:ctrlPr>
                        </m:sSubPr>
                        <m:e>
                          <m:r>
                            <a:rPr lang="da-DK" i="1" smtClean="0">
                              <a:latin typeface="Cambria Math" panose="02040503050406030204" pitchFamily="18" charset="0"/>
                              <a:ea typeface="Cambria Math" panose="02040503050406030204" pitchFamily="18" charset="0"/>
                            </a:rPr>
                            <m:t>𝜇</m:t>
                          </m:r>
                        </m:e>
                        <m:sub>
                          <m:r>
                            <a:rPr lang="da-DK" i="1">
                              <a:latin typeface="Cambria Math"/>
                              <a:ea typeface="Cambria Math"/>
                            </a:rPr>
                            <m:t>0</m:t>
                          </m:r>
                        </m:sub>
                      </m:sSub>
                    </m:oMath>
                  </m:oMathPara>
                </a14:m>
                <a:endParaRPr lang="da-DK"/>
              </a:p>
              <a:p>
                <a:pPr lvl="1" indent="-276225"/>
                <a14:m>
                  <m:oMathPara>
                    <m:oMathParaPr>
                      <m:jc/>
                    </m:oMathParaPr>
                    <m:oMath>
                      <m:sSub>
                        <m:sSubPr>
                          <m:ctrlPr>
                            <a:rPr lang="da-DK" i="1" smtClean="0">
                              <a:solidFill>
                                <a:schemeClr val="tx1"/>
                              </a:solidFill>
                              <a:latin typeface="Cambria Math" panose="02040503050406030204" pitchFamily="18" charset="0"/>
                            </a:rPr>
                          </m:ctrlPr>
                        </m:sSubPr>
                        <m:e>
                          <m:r>
                            <a:rPr lang="da-DK" i="1">
                              <a:solidFill>
                                <a:schemeClr val="tx1"/>
                              </a:solidFill>
                              <a:latin typeface="Cambria Math"/>
                            </a:rPr>
                            <m:t>𝐻</m:t>
                          </m:r>
                        </m:e>
                        <m:sub>
                          <m:r>
                            <a:rPr lang="en-US" b="0" i="1" smtClean="0">
                              <a:solidFill>
                                <a:schemeClr val="tx1"/>
                              </a:solidFill>
                              <a:latin typeface="Cambria Math" panose="02040503050406030204" pitchFamily="18" charset="0"/>
                            </a:rPr>
                            <m:t>1</m:t>
                          </m:r>
                        </m:sub>
                      </m:sSub>
                    </m:oMath>
                  </m:oMathPara>
                </a14:m>
                <a:r>
                  <a:rPr lang="da-DK" smtClean="0">
                    <a:solidFill>
                      <a:schemeClr val="tx1"/>
                    </a:solidFill>
                  </a:rPr>
                  <a:t>: Enten </a:t>
                </a:r>
                <a14:m>
                  <m:oMathPara>
                    <m:oMathParaPr>
                      <m:jc/>
                    </m:oMathParaPr>
                    <m:oMath>
                      <m:r>
                        <a:rPr lang="da-DK"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&lt;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𝜇</m:t>
                          </m:r>
                        </m:e>
                        <m:sub>
                          <m:r>
                            <a:rPr lang="da-DK" i="1">
                              <a:latin typeface="Cambria Math"/>
                              <a:ea typeface="Cambria Math"/>
                            </a:rPr>
                            <m:t>0</m:t>
                          </m:r>
                        </m:sub>
                      </m:sSub>
                    </m:oMath>
                  </m:oMathPara>
                </a14:m>
                <a:r>
                  <a:rPr lang="da-DK" smtClean="0">
                    <a:solidFill>
                      <a:schemeClr val="tx1"/>
                    </a:solidFill>
                  </a:rPr>
                  <a:t>, </a:t>
                </a:r>
                <a14:m>
                  <m:oMathPara>
                    <m:oMathParaPr>
                      <m:jc/>
                    </m:oMathParaPr>
                    <m:oMath>
                      <m:r>
                        <m:rPr>
                          <m:sty m:val="p"/>
                        </m:rPr>
                        <a:rPr lang="en-US" b="0" i="0" smtClean="0">
                          <a:latin typeface="Cambria Math" panose="02040503050406030204" pitchFamily="18" charset="0"/>
                          <a:ea typeface="Cambria Math" panose="02040503050406030204" pitchFamily="18" charset="0"/>
                        </a:rPr>
                        <m:t> </m:t>
                      </m:r>
                      <m:r>
                        <a:rPr lang="da-DK"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&gt;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𝜇</m:t>
                          </m:r>
                        </m:e>
                        <m:sub>
                          <m:r>
                            <a:rPr lang="da-DK" i="1">
                              <a:latin typeface="Cambria Math"/>
                              <a:ea typeface="Cambria Math"/>
                            </a:rPr>
                            <m:t>0</m:t>
                          </m:r>
                        </m:sub>
                      </m:sSub>
                    </m:oMath>
                  </m:oMathPara>
                </a14:m>
                <a:r>
                  <a:rPr lang="da-DK" smtClean="0">
                    <a:solidFill>
                      <a:schemeClr val="tx1"/>
                    </a:solidFill>
                  </a:rPr>
                  <a:t> eller </a:t>
                </a:r>
                <a14:m>
                  <m:oMathPara>
                    <m:oMathParaPr>
                      <m:jc/>
                    </m:oMathParaPr>
                    <m:oMath>
                      <m:r>
                        <a:rPr lang="da-DK" i="1">
                          <a:latin typeface="Cambria Math" panose="02040503050406030204" pitchFamily="18" charset="0"/>
                          <a:ea typeface="Cambria Math" panose="02040503050406030204" pitchFamily="18" charset="0"/>
                        </a:rPr>
                        <m:t>𝜇</m:t>
                      </m:r>
                      <m:r>
                        <a:rPr lang="da-DK" i="1" smtClean="0">
                          <a:latin typeface="Cambria Math" panose="02040503050406030204" pitchFamily="18" charset="0"/>
                          <a:ea typeface="Cambria Math" panose="02040503050406030204" pitchFamily="18" charset="0"/>
                        </a:rPr>
                        <m: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𝜇</m:t>
                          </m:r>
                        </m:e>
                        <m:sub>
                          <m:r>
                            <a:rPr lang="da-DK" i="1">
                              <a:latin typeface="Cambria Math"/>
                              <a:ea typeface="Cambria Math"/>
                            </a:rPr>
                            <m:t>0</m:t>
                          </m:r>
                        </m:sub>
                      </m:sSub>
                    </m:oMath>
                  </m:oMathPara>
                </a14:m>
                <a:br>
                  <a:rPr lang="en-US" smtClean="0">
                    <a:solidFill>
                      <a:schemeClr val="tx1"/>
                    </a:solidFill>
                  </a:rPr>
                </a:br>
                <a:r>
                  <a:rPr lang="en-US" smtClean="0">
                    <a:solidFill>
                      <a:schemeClr val="tx1"/>
                    </a:solidFill>
                  </a:rPr>
                  <a:t>(er det en ensidet test på venstre eller højre hale, eller en tosidet test?)</a:t>
                </a:r>
                <a:endParaRPr lang="da-DK" smtClean="0">
                  <a:solidFill>
                    <a:schemeClr val="tx1"/>
                  </a:solidFill>
                </a:endParaRPr>
              </a:p>
              <a:p>
                <a:pPr marL="457200" indent="-457200">
                  <a:buFont typeface="+mj-lt"/>
                  <a:buAutoNum type="arabicPeriod"/>
                </a:pPr>
                <a:r>
                  <a:rPr lang="da-DK" sz="2000" b="1" smtClean="0">
                    <a:solidFill>
                      <a:schemeClr val="tx2"/>
                    </a:solidFill>
                  </a:rPr>
                  <a:t>Vælg signifikansniveau</a:t>
                </a:r>
                <a:br>
                  <a:rPr lang="da-DK" sz="2000" b="1" smtClean="0">
                    <a:solidFill>
                      <a:schemeClr val="tx2"/>
                    </a:solidFill>
                  </a:rPr>
                </a:br>
                <a:r>
                  <a:rPr lang="da-DK" sz="2000"/>
                  <a:t>Typisk vælges </a:t>
                </a:r>
                <a14:m>
                  <m:oMathPara>
                    <m:oMathParaPr>
                      <m:jc/>
                    </m:oMathParaPr>
                    <m:oMath>
                      <m:r>
                        <a:rPr lang="da-DK" sz="2000" i="1">
                          <a:latin typeface="Cambria Math"/>
                          <a:ea typeface="Cambria Math"/>
                        </a:rPr>
                        <m:t>𝛼</m:t>
                      </m:r>
                    </m:oMath>
                  </m:oMathPara>
                </a14:m>
                <a:r>
                  <a:rPr lang="en-US" sz="2000"/>
                  <a:t> </a:t>
                </a:r>
                <a:r>
                  <a:rPr lang="en-US" sz="2000" smtClean="0"/>
                  <a:t>= </a:t>
                </a:r>
                <a14:m>
                  <m:oMathPara>
                    <m:oMathParaPr>
                      <m:jc/>
                    </m:oMathParaPr>
                    <m:oMath>
                      <m:r>
                        <a:rPr lang="en-US" sz="2000" i="1">
                          <a:latin typeface="Cambria Math" panose="02040503050406030204" pitchFamily="18" charset="0"/>
                        </a:rPr>
                        <m:t>0.1</m:t>
                      </m:r>
                    </m:oMath>
                  </m:oMathPara>
                </a14:m>
                <a:r>
                  <a:rPr lang="en-US" sz="2000"/>
                  <a:t>, </a:t>
                </a:r>
                <a14:m>
                  <m:oMathPara>
                    <m:oMathParaPr>
                      <m:jc/>
                    </m:oMathParaPr>
                    <m:oMath>
                      <m:r>
                        <a:rPr lang="en-US" sz="2000" i="1">
                          <a:latin typeface="Cambria Math" panose="02040503050406030204" pitchFamily="18" charset="0"/>
                        </a:rPr>
                        <m:t>0.05</m:t>
                      </m:r>
                    </m:oMath>
                  </m:oMathPara>
                </a14:m>
                <a:r>
                  <a:rPr lang="en-US" sz="2000"/>
                  <a:t> </a:t>
                </a:r>
                <a:r>
                  <a:rPr lang="en-US" sz="2000" smtClean="0"/>
                  <a:t>eller </a:t>
                </a:r>
                <a14:m>
                  <m:oMathPara>
                    <m:oMathParaPr>
                      <m:jc/>
                    </m:oMathParaPr>
                    <m:oMath>
                      <m:r>
                        <a:rPr lang="en-US" sz="2000" i="1">
                          <a:latin typeface="Cambria Math" panose="02040503050406030204" pitchFamily="18" charset="0"/>
                        </a:rPr>
                        <m:t>0.01</m:t>
                      </m:r>
                    </m:oMath>
                  </m:oMathPara>
                </a14:m>
                <a:r>
                  <a:rPr lang="da-DK" sz="2000"/>
                  <a:t>. </a:t>
                </a:r>
                <a14:m>
                  <m:oMathPara>
                    <m:oMathParaPr>
                      <m:jc/>
                    </m:oMathParaPr>
                    <m:oMath>
                      <m:r>
                        <a:rPr lang="da-DK" sz="2000" i="1">
                          <a:latin typeface="Cambria Math"/>
                          <a:ea typeface="Cambria Math"/>
                        </a:rPr>
                        <m:t>𝛼</m:t>
                      </m:r>
                    </m:oMath>
                  </m:oMathPara>
                </a14:m>
                <a:r>
                  <a:rPr lang="da-DK" sz="2000" b="1" smtClean="0">
                    <a:solidFill>
                      <a:schemeClr val="tx2"/>
                    </a:solidFill>
                  </a:rPr>
                  <a:t> </a:t>
                </a:r>
                <a:r>
                  <a:rPr lang="da-DK" sz="2000"/>
                  <a:t>er sandsynligheden for type </a:t>
                </a:r>
                <a:r>
                  <a:rPr lang="da-DK" sz="2000" smtClean="0"/>
                  <a:t>I fejl </a:t>
                </a:r>
                <a:endParaRPr lang="da-DK" sz="2000"/>
              </a:p>
              <a:p>
                <a:pPr marL="457200" indent="-457200">
                  <a:buFont typeface="+mj-lt"/>
                  <a:buAutoNum type="arabicPeriod"/>
                </a:pPr>
                <a:r>
                  <a:rPr lang="da-DK" sz="2000" b="1" smtClean="0">
                    <a:solidFill>
                      <a:schemeClr val="tx2"/>
                    </a:solidFill>
                  </a:rPr>
                  <a:t>Opstil kriterier for test af nulhypotesen mod alternativet</a:t>
                </a:r>
                <a:endParaRPr lang="da-DK" sz="2000" b="1">
                  <a:solidFill>
                    <a:schemeClr val="tx2"/>
                  </a:solidFill>
                </a:endParaRPr>
              </a:p>
              <a:p>
                <a:pPr marL="647700" lvl="1" indent="-203200">
                  <a:spcBef>
                    <a:spcPts val="300"/>
                  </a:spcBef>
                  <a:buFont typeface="Arial" pitchFamily="34" charset="0"/>
                  <a:buChar char="•"/>
                </a:pPr>
                <a:r>
                  <a:rPr lang="da-DK" smtClean="0"/>
                  <a:t>Der opstilles en formel for teststørrelsen, som er den værdi, der skal vurderes mod det kritiske interval</a:t>
                </a:r>
              </a:p>
              <a:p>
                <a:pPr marL="647700" lvl="1" indent="-203200">
                  <a:spcBef>
                    <a:spcPts val="300"/>
                  </a:spcBef>
                  <a:buFont typeface="Arial" pitchFamily="34" charset="0"/>
                  <a:buChar char="•"/>
                </a:pPr>
                <a:r>
                  <a:rPr lang="da-DK" smtClean="0"/>
                  <a:t>Det nævnes hvilken fordeling, teststørrelsen følger</a:t>
                </a:r>
              </a:p>
              <a:p>
                <a:pPr marL="647700" lvl="1" indent="-203200">
                  <a:spcBef>
                    <a:spcPts val="300"/>
                  </a:spcBef>
                  <a:buFont typeface="Arial" pitchFamily="34" charset="0"/>
                  <a:buChar char="•"/>
                </a:pPr>
                <a:r>
                  <a:rPr lang="da-DK"/>
                  <a:t>På baggrund </a:t>
                </a:r>
                <a:r>
                  <a:rPr lang="da-DK" smtClean="0"/>
                  <a:t>af fordelingen,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i="1">
                              <a:latin typeface="Cambria Math" panose="02040503050406030204" pitchFamily="18" charset="0"/>
                            </a:rPr>
                            <m:t>1</m:t>
                          </m:r>
                        </m:sub>
                      </m:sSub>
                    </m:oMath>
                  </m:oMathPara>
                </a14:m>
                <a:r>
                  <a:rPr lang="da-DK"/>
                  <a:t>og signifikansniveauet </a:t>
                </a:r>
                <a14:m>
                  <m:oMathPara>
                    <m:oMathParaPr>
                      <m:jc/>
                    </m:oMathParaPr>
                    <m:oMath>
                      <m:r>
                        <a:rPr lang="da-DK" i="1">
                          <a:latin typeface="Cambria Math"/>
                          <a:ea typeface="Cambria Math"/>
                        </a:rPr>
                        <m:t>𝛼</m:t>
                      </m:r>
                    </m:oMath>
                  </m:oMathPara>
                </a14:m>
                <a:r>
                  <a:rPr lang="da-DK" smtClean="0"/>
                  <a:t> </a:t>
                </a:r>
                <a:r>
                  <a:rPr lang="da-DK"/>
                  <a:t>beregnes det kritiske interval, der angiver grænser for, om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kan </a:t>
                </a:r>
                <a:r>
                  <a:rPr lang="da-DK" smtClean="0"/>
                  <a:t>forkastes eller ej</a:t>
                </a:r>
                <a:endParaRPr lang="da-DK" smtClean="0"/>
              </a:p>
              <a:p>
                <a:pPr marL="457200" indent="-457200">
                  <a:buFont typeface="+mj-lt"/>
                  <a:buAutoNum type="arabicPeriod"/>
                </a:pPr>
                <a:r>
                  <a:rPr lang="da-DK" sz="2000" b="1" smtClean="0">
                    <a:solidFill>
                      <a:schemeClr val="tx2"/>
                    </a:solidFill>
                  </a:rPr>
                  <a:t>Beregn værdien af teststørrelsen</a:t>
                </a:r>
                <a:br>
                  <a:rPr lang="da-DK" sz="2000" b="1" smtClean="0">
                    <a:solidFill>
                      <a:schemeClr val="tx2"/>
                    </a:solidFill>
                  </a:rPr>
                </a:br>
                <a:r>
                  <a:rPr lang="da-DK" sz="2000" smtClean="0">
                    <a:solidFill>
                      <a:schemeClr val="tx1"/>
                    </a:solidFill>
                  </a:rPr>
                  <a:t>På baggrund af stikprøvens data kan værdien af teststørrelsen beregnes</a:t>
                </a:r>
                <a:r>
                  <a:rPr lang="da-DK" sz="2000" smtClean="0"/>
                  <a:t> </a:t>
                </a:r>
                <a:endParaRPr lang="da-DK" sz="2000" smtClean="0"/>
              </a:p>
              <a:p>
                <a:pPr marL="457200" indent="-457200">
                  <a:buFont typeface="+mj-lt"/>
                  <a:buAutoNum type="arabicPeriod"/>
                </a:pPr>
                <a:r>
                  <a:rPr lang="da-DK" sz="2000" b="1" smtClean="0">
                    <a:solidFill>
                      <a:schemeClr val="tx2"/>
                    </a:solidFill>
                  </a:rPr>
                  <a:t>Drag </a:t>
                </a:r>
                <a:r>
                  <a:rPr lang="da-DK" sz="2000" b="1">
                    <a:solidFill>
                      <a:schemeClr val="tx2"/>
                    </a:solidFill>
                  </a:rPr>
                  <a:t>konklusioner og </a:t>
                </a:r>
                <a:r>
                  <a:rPr lang="da-DK" sz="2000" b="1" smtClean="0">
                    <a:solidFill>
                      <a:schemeClr val="tx2"/>
                    </a:solidFill>
                  </a:rPr>
                  <a:t>test </a:t>
                </a:r>
                <a:r>
                  <a:rPr lang="da-DK" sz="2000" b="1">
                    <a:solidFill>
                      <a:schemeClr val="tx2"/>
                    </a:solidFill>
                  </a:rPr>
                  <a:t>antagelser </a:t>
                </a:r>
                <a:br>
                  <a:rPr lang="da-DK" sz="2000" smtClean="0"/>
                </a:br>
                <a:r>
                  <a:rPr lang="da-DK" sz="2000"/>
                  <a:t>Konkludér om nulhypotesen kan forkastes eller ej. </a:t>
                </a:r>
                <a:r>
                  <a:rPr lang="da-DK" sz="2000" smtClean="0"/>
                  <a:t>Vurdér </a:t>
                </a:r>
                <a:r>
                  <a:rPr lang="da-DK" sz="2000"/>
                  <a:t>om antagelser </a:t>
                </a:r>
                <a:r>
                  <a:rPr lang="da-DK" sz="2000" smtClean="0"/>
                  <a:t>for </a:t>
                </a:r>
                <a:r>
                  <a:rPr lang="da-DK" sz="2000"/>
                  <a:t>data </a:t>
                </a:r>
                <a:r>
                  <a:rPr lang="da-DK" sz="2000" smtClean="0"/>
                  <a:t>holder.</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96944" cy="5805264"/>
              </a:xfrm>
              <a:blipFill>
                <a:blip r:embed="rId3"/>
                <a:stretch>
                  <a:fillRect l="-789" t="-735" r="-646" b="-105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251</a:t>
            </a:fld>
            <a:endParaRPr lang="da-DK"/>
          </a:p>
        </p:txBody>
      </p:sp>
    </p:spTree>
    <p:extLst>
      <p:ext uri="{BB962C8B-B14F-4D97-AF65-F5344CB8AC3E}">
        <p14:creationId xmlns:p14="http://schemas.microsoft.com/office/powerpoint/2010/main" val="10738152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Hypotesetest for batterieksemplet</a:t>
            </a:r>
            <a:endParaRPr lang="da-DK"/>
          </a:p>
        </p:txBody>
      </p:sp>
      <mc:AlternateContent>
        <mc:Choice Requires="a14">
          <p:sp>
            <p:nvSpPr>
              <p:cNvPr id="3" name="Content Placeholder 2"/>
              <p:cNvSpPr>
                <a:spLocks noGrp="1"/>
              </p:cNvSpPr>
              <p:nvPr>
                <p:ph idx="1"/>
              </p:nvPr>
            </p:nvSpPr>
            <p:spPr>
              <a:xfrm>
                <a:off x="467544" y="1052736"/>
                <a:ext cx="8496944" cy="5805264"/>
              </a:xfrm>
            </p:spPr>
            <p:txBody>
              <a:bodyPr/>
              <a:lstStyle/>
              <a:p>
                <a:pPr marL="457200" indent="-457200">
                  <a:buFont typeface="+mj-lt"/>
                  <a:buAutoNum type="arabicPeriod"/>
                </a:pPr>
                <a:r>
                  <a:rPr lang="da-DK" sz="2000" b="1" smtClean="0">
                    <a:solidFill>
                      <a:schemeClr val="tx2"/>
                    </a:solidFill>
                  </a:rPr>
                  <a:t>Formulér hypoteser</a:t>
                </a:r>
              </a:p>
              <a:p>
                <a:pPr lvl="1" indent="-276225"/>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14:m>
                  <m:oMathPara>
                    <m:oMathParaPr>
                      <m:jc/>
                    </m:oMathParaPr>
                    <m:oMath>
                      <m:r>
                        <a:rPr lang="da-DK" i="1" smtClean="0">
                          <a:latin typeface="Cambria Math" panose="02040503050406030204" pitchFamily="18" charset="0"/>
                          <a:ea typeface="Cambria Math" panose="02040503050406030204" pitchFamily="18" charset="0"/>
                        </a:rPr>
                        <m:t>𝜇</m:t>
                      </m:r>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𝜇</m:t>
                          </m:r>
                        </m:e>
                        <m:sub>
                          <m:r>
                            <a:rPr lang="da-DK" i="1">
                              <a:latin typeface="Cambria Math"/>
                              <a:ea typeface="Cambria Math"/>
                            </a:rPr>
                            <m:t>0</m:t>
                          </m:r>
                        </m:sub>
                      </m:sSub>
                      <m:r>
                        <a:rPr lang="en-US" b="0" i="1" smtClean="0">
                          <a:latin typeface="Cambria Math" panose="02040503050406030204" pitchFamily="18" charset="0"/>
                          <a:ea typeface="Cambria Math"/>
                        </a:rPr>
                        <m:t>=1600</m:t>
                      </m:r>
                    </m:oMath>
                  </m:oMathPara>
                </a14:m>
                <a:endParaRPr lang="da-DK"/>
              </a:p>
              <a:p>
                <a:pPr lvl="1" indent="-276225"/>
                <a14:m>
                  <m:oMathPara>
                    <m:oMathParaPr>
                      <m:jc/>
                    </m:oMathParaPr>
                    <m:oMath>
                      <m:sSub>
                        <m:sSubPr>
                          <m:ctrlPr>
                            <a:rPr lang="da-DK" i="1" smtClean="0">
                              <a:solidFill>
                                <a:schemeClr val="tx1"/>
                              </a:solidFill>
                              <a:latin typeface="Cambria Math" panose="02040503050406030204" pitchFamily="18" charset="0"/>
                            </a:rPr>
                          </m:ctrlPr>
                        </m:sSubPr>
                        <m:e>
                          <m:r>
                            <a:rPr lang="da-DK" i="1">
                              <a:solidFill>
                                <a:schemeClr val="tx1"/>
                              </a:solidFill>
                              <a:latin typeface="Cambria Math"/>
                            </a:rPr>
                            <m:t>𝐻</m:t>
                          </m:r>
                        </m:e>
                        <m:sub>
                          <m:r>
                            <a:rPr lang="en-US" b="0" i="1" smtClean="0">
                              <a:solidFill>
                                <a:schemeClr val="tx1"/>
                              </a:solidFill>
                              <a:latin typeface="Cambria Math" panose="02040503050406030204" pitchFamily="18" charset="0"/>
                            </a:rPr>
                            <m:t>1</m:t>
                          </m:r>
                        </m:sub>
                      </m:sSub>
                    </m:oMath>
                  </m:oMathPara>
                </a14:m>
                <a:r>
                  <a:rPr lang="da-DK" smtClean="0">
                    <a:solidFill>
                      <a:schemeClr val="tx1"/>
                    </a:solidFill>
                  </a:rPr>
                  <a:t>: </a:t>
                </a:r>
                <a14:m>
                  <m:oMathPara>
                    <m:oMathParaPr>
                      <m:jc/>
                    </m:oMathParaPr>
                    <m:oMath>
                      <m:r>
                        <a:rPr lang="da-DK"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&gt;1600</m:t>
                      </m:r>
                    </m:oMath>
                  </m:oMathPara>
                </a14:m>
                <a:br>
                  <a:rPr lang="en-US" smtClean="0">
                    <a:solidFill>
                      <a:schemeClr val="tx1"/>
                    </a:solidFill>
                  </a:rPr>
                </a:br>
                <a:r>
                  <a:rPr lang="en-US" smtClean="0">
                    <a:solidFill>
                      <a:schemeClr val="tx1"/>
                    </a:solidFill>
                  </a:rPr>
                  <a:t>(det en højre-halet, ensidet test)</a:t>
                </a:r>
                <a:endParaRPr lang="da-DK" smtClean="0">
                  <a:solidFill>
                    <a:schemeClr val="tx1"/>
                  </a:solidFill>
                </a:endParaRPr>
              </a:p>
              <a:p>
                <a:pPr marL="457200" indent="-457200">
                  <a:buFont typeface="+mj-lt"/>
                  <a:buAutoNum type="arabicPeriod"/>
                </a:pPr>
                <a:r>
                  <a:rPr lang="da-DK" sz="2000" b="1" smtClean="0">
                    <a:solidFill>
                      <a:schemeClr val="tx2"/>
                    </a:solidFill>
                  </a:rPr>
                  <a:t>Vælg signifikansniveau</a:t>
                </a:r>
                <a:br>
                  <a:rPr lang="da-DK" sz="2000" b="1" smtClean="0">
                    <a:solidFill>
                      <a:schemeClr val="tx2"/>
                    </a:solidFill>
                  </a:rPr>
                </a:br>
                <a:r>
                  <a:rPr lang="da-DK" sz="2000" smtClean="0"/>
                  <a:t>Vi vælger </a:t>
                </a:r>
                <a14:m>
                  <m:oMathPara>
                    <m:oMathParaPr>
                      <m:jc/>
                    </m:oMathParaPr>
                    <m:oMath>
                      <m:r>
                        <a:rPr lang="da-DK" sz="2000" i="1">
                          <a:latin typeface="Cambria Math"/>
                          <a:ea typeface="Cambria Math"/>
                        </a:rPr>
                        <m:t>𝛼</m:t>
                      </m:r>
                      <m:r>
                        <m:rPr>
                          <m:sty m:val="p"/>
                        </m:rPr>
                        <a:rPr lang="en-US" sz="2000" b="0" i="0" smtClean="0">
                          <a:latin typeface="Cambria Math" panose="02040503050406030204" pitchFamily="18" charset="0"/>
                          <a:ea typeface="Cambria Math"/>
                        </a:rPr>
                        <m:t>=</m:t>
                      </m:r>
                      <m:r>
                        <a:rPr lang="en-US" sz="2000" i="1">
                          <a:latin typeface="Cambria Math" panose="02040503050406030204" pitchFamily="18" charset="0"/>
                        </a:rPr>
                        <m:t>0.05</m:t>
                      </m:r>
                    </m:oMath>
                  </m:oMathPara>
                </a14:m>
                <a:r>
                  <a:rPr lang="en-US" sz="2000"/>
                  <a:t> </a:t>
                </a:r>
                <a:r>
                  <a:rPr lang="da-DK" sz="2000" smtClean="0"/>
                  <a:t> </a:t>
                </a:r>
                <a:endParaRPr lang="da-DK" sz="2000"/>
              </a:p>
              <a:p>
                <a:pPr marL="457200" indent="-457200">
                  <a:buFont typeface="+mj-lt"/>
                  <a:buAutoNum type="arabicPeriod"/>
                </a:pPr>
                <a:r>
                  <a:rPr lang="da-DK" sz="2000" b="1" smtClean="0">
                    <a:solidFill>
                      <a:schemeClr val="tx2"/>
                    </a:solidFill>
                  </a:rPr>
                  <a:t>Opstil kriterier for test af nulhypotesen mod alternativet</a:t>
                </a:r>
                <a:endParaRPr lang="da-DK" sz="2000" b="1">
                  <a:solidFill>
                    <a:schemeClr val="tx2"/>
                  </a:solidFill>
                </a:endParaRPr>
              </a:p>
              <a:p>
                <a:pPr marL="647700" lvl="1" indent="-203200">
                  <a:spcBef>
                    <a:spcPts val="300"/>
                  </a:spcBef>
                  <a:buFont typeface="Arial" pitchFamily="34" charset="0"/>
                  <a:buChar char="•"/>
                </a:pPr>
                <a:r>
                  <a:rPr lang="da-DK" smtClean="0"/>
                  <a:t>Formlen for teststørrelsen følger af den centrale grænseværdisætning (CGS), nemlig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oMath>
                  </m:oMathPara>
                </a14:m>
                <a:r>
                  <a:rPr lang="da-DK" smtClean="0"/>
                  <a:t> er </a:t>
                </a:r>
                <a14:m>
                  <m:oMathPara>
                    <m:oMathParaPr>
                      <m:jc/>
                    </m:oMathParaPr>
                    <m:o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𝑛</m:t>
                              </m:r>
                            </m:e>
                          </m:rad>
                        </m:den>
                      </m:f>
                      <m:r>
                        <a:rPr lang="en-US" i="1">
                          <a:latin typeface="Cambria Math" panose="02040503050406030204" pitchFamily="18" charset="0"/>
                          <a:ea typeface="Cambria Math" panose="02040503050406030204" pitchFamily="18" charset="0"/>
                        </a:rPr>
                        <m:t>)</m:t>
                      </m:r>
                    </m:oMath>
                  </m:oMathPara>
                </a14:m>
                <a:r>
                  <a:rPr lang="da-DK" smtClean="0"/>
                  <a:t>:</a:t>
                </a:r>
                <a:br>
                  <a:rPr lang="da-DK"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endParaRPr lang="da-DK" smtClean="0"/>
              </a:p>
              <a:p>
                <a:pPr marL="647700" lvl="1" indent="-203200">
                  <a:spcBef>
                    <a:spcPts val="300"/>
                  </a:spcBef>
                  <a:buFont typeface="Arial" pitchFamily="34" charset="0"/>
                  <a:buChar char="•"/>
                </a:pPr>
                <a:r>
                  <a:rPr lang="da-DK" smtClean="0"/>
                  <a:t>Teststørrelsen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oMath>
                  </m:oMathPara>
                </a14:m>
                <a:r>
                  <a:rPr lang="da-DK" smtClean="0"/>
                  <a:t> er standard normalfordelt</a:t>
                </a:r>
              </a:p>
              <a:p>
                <a:pPr marL="647700" lvl="1" indent="-203200">
                  <a:spcBef>
                    <a:spcPts val="300"/>
                  </a:spcBef>
                  <a:buFont typeface="Arial" pitchFamily="34" charset="0"/>
                  <a:buChar char="•"/>
                </a:pPr>
                <a:r>
                  <a:rPr lang="da-DK" smtClean="0"/>
                  <a:t>Nulhypotesen forkastes,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sub>
                      </m:sSub>
                    </m:oMath>
                  </m:oMathPara>
                </a14:m>
                <a:r>
                  <a:rPr lang="da-DK" smtClean="0"/>
                  <a:t>, hvor </a:t>
                </a:r>
                <a:br>
                  <a:rPr lang="da-DK" smtClean="0"/>
                </a:br>
                <a:r>
                  <a:rPr lang="da-DK"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m:rPr>
                              <m:sty m:val="p"/>
                            </m:rPr>
                            <a:rPr lang="en-US">
                              <a:latin typeface="Cambria Math" panose="02040503050406030204" pitchFamily="18" charset="0"/>
                            </a:rPr>
                            <m:t>1−</m:t>
                          </m:r>
                          <m:r>
                            <a:rPr lang="el-GR" i="1">
                              <a:latin typeface="Cambria Math" panose="02040503050406030204" pitchFamily="18" charset="0"/>
                              <a:ea typeface="Cambria Math" panose="02040503050406030204" pitchFamily="18" charset="0"/>
                            </a:rPr>
                            <m:t>𝛼</m:t>
                          </m:r>
                        </m:e>
                      </m:d>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0.95</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1.645</m:t>
                      </m:r>
                    </m:oMath>
                  </m:oMathPara>
                </a14:m>
                <a:r>
                  <a:rPr lang="da-DK"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96944" cy="5805264"/>
              </a:xfrm>
              <a:blipFill>
                <a:blip r:embed="rId3"/>
                <a:stretch>
                  <a:fillRect l="-789" t="-735"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252</a:t>
            </a:fld>
            <a:endParaRPr lang="da-DK"/>
          </a:p>
        </p:txBody>
      </p:sp>
    </p:spTree>
    <p:extLst>
      <p:ext uri="{BB962C8B-B14F-4D97-AF65-F5344CB8AC3E}">
        <p14:creationId xmlns:p14="http://schemas.microsoft.com/office/powerpoint/2010/main" val="337081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Hypotesetest for batterieksemplet</a:t>
            </a:r>
            <a:endParaRPr lang="da-DK"/>
          </a:p>
        </p:txBody>
      </p:sp>
      <mc:AlternateContent>
        <mc:Choice Requires="a14">
          <p:sp>
            <p:nvSpPr>
              <p:cNvPr id="3" name="Content Placeholder 2"/>
              <p:cNvSpPr>
                <a:spLocks noGrp="1"/>
              </p:cNvSpPr>
              <p:nvPr>
                <p:ph idx="1"/>
              </p:nvPr>
            </p:nvSpPr>
            <p:spPr>
              <a:xfrm>
                <a:off x="467544" y="1052736"/>
                <a:ext cx="8496944" cy="5805264"/>
              </a:xfrm>
            </p:spPr>
            <p:txBody>
              <a:bodyPr/>
              <a:lstStyle/>
              <a:p>
                <a:pPr marL="457200" indent="-457200">
                  <a:buFont typeface="+mj-lt"/>
                  <a:buAutoNum type="arabicPeriod" startAt="4"/>
                </a:pPr>
                <a:r>
                  <a:rPr lang="da-DK" sz="2000" b="1" smtClean="0">
                    <a:solidFill>
                      <a:schemeClr val="tx2"/>
                    </a:solidFill>
                  </a:rPr>
                  <a:t>Beregn værdien af teststørrelsen</a:t>
                </a:r>
                <a:br>
                  <a:rPr lang="da-DK" sz="2000" b="1" smtClean="0">
                    <a:solidFill>
                      <a:schemeClr val="tx2"/>
                    </a:solidFill>
                  </a:rPr>
                </a:br>
                <a:r>
                  <a:rPr lang="da-DK" sz="2000"/>
                  <a:t>Bogen antager, at </a:t>
                </a:r>
                <a:r>
                  <a:rPr lang="da-DK" sz="2000" smtClean="0"/>
                  <a:t>populations-standardafvigelsen </a:t>
                </a:r>
                <a:r>
                  <a:rPr lang="da-DK" sz="2000"/>
                  <a:t>er kendt, </a:t>
                </a:r>
                <a14:m>
                  <m:oMathPara>
                    <m:oMathParaPr>
                      <m:jc/>
                    </m:oMathParaPr>
                    <m:oMath>
                      <m:r>
                        <a:rPr lang="da-DK" sz="2000" i="1">
                          <a:latin typeface="Cambria Math"/>
                          <a:ea typeface="Cambria Math"/>
                        </a:rPr>
                        <m:t>𝜎</m:t>
                      </m:r>
                      <m:r>
                        <a:rPr lang="en-US" sz="2000" b="0" i="1" smtClean="0">
                          <a:latin typeface="Cambria Math" panose="02040503050406030204" pitchFamily="18" charset="0"/>
                          <a:ea typeface="Cambria Math"/>
                        </a:rPr>
                        <m:t>=192</m:t>
                      </m:r>
                    </m:oMath>
                  </m:oMathPara>
                </a14:m>
                <a:r>
                  <a:rPr lang="da-DK" sz="2000" smtClean="0"/>
                  <a:t>. </a:t>
                </a:r>
                <a:br>
                  <a:rPr lang="da-DK" sz="2000" smtClean="0"/>
                </a:br>
                <a:r>
                  <a:rPr lang="da-DK" sz="2000" smtClean="0"/>
                  <a:t>Lad os sige, at stikprøven har </a:t>
                </a:r>
                <a14:m>
                  <m:oMathPara>
                    <m:oMathParaPr>
                      <m:jc/>
                    </m:oMathParaPr>
                    <m:oMath>
                      <m:r>
                        <a:rPr lang="da-DK" sz="2000" i="1">
                          <a:latin typeface="Cambria Math"/>
                          <a:ea typeface="Cambria Math"/>
                        </a:rPr>
                        <m:t>𝑛</m:t>
                      </m:r>
                      <m:r>
                        <a:rPr lang="en-US" sz="2000" b="0" i="1" smtClean="0">
                          <a:latin typeface="Cambria Math" panose="02040503050406030204" pitchFamily="18" charset="0"/>
                          <a:ea typeface="Cambria Math"/>
                        </a:rPr>
                        <m:t>=36</m:t>
                      </m:r>
                    </m:oMath>
                  </m:oMathPara>
                </a14:m>
                <a:r>
                  <a:rPr lang="da-DK" sz="2000" smtClean="0"/>
                  <a:t> og </a:t>
                </a:r>
                <a14:m>
                  <m:oMathPara>
                    <m:oMathParaPr>
                      <m:jc/>
                    </m:oMathParaPr>
                    <m:oMath>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=1670</m:t>
                      </m:r>
                    </m:oMath>
                  </m:oMathPara>
                </a14:m>
                <a:br>
                  <a:rPr lang="da-DK" sz="2000" smtClean="0"/>
                </a:b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0</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num>
                        <m:den>
                          <m:r>
                            <a:rPr lang="da-DK" sz="2000" i="1">
                              <a:latin typeface="Cambria Math"/>
                              <a:ea typeface="Cambria Math"/>
                            </a:rPr>
                            <m:t>𝜎</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r>
                        <a:rPr lang="en-US" sz="2000" b="0" i="1" smtClean="0">
                          <a:latin typeface="Cambria Math" panose="02040503050406030204" pitchFamily="18" charset="0"/>
                          <a:ea typeface="Cambria Math"/>
                        </a:rPr>
                        <m:t>=</m:t>
                      </m:r>
                      <m:f>
                        <m:fPr>
                          <m:type m:val="bar"/>
                          <m:ctrlPr>
                            <a:rPr lang="en-US" sz="2000" b="0" i="1" smtClean="0">
                              <a:latin typeface="Cambria Math" panose="02040503050406030204" pitchFamily="18" charset="0"/>
                              <a:ea typeface="Cambria Math"/>
                            </a:rPr>
                          </m:ctrlPr>
                        </m:fPr>
                        <m:num>
                          <m:r>
                            <a:rPr lang="en-US" sz="2000" b="0" i="1" smtClean="0">
                              <a:latin typeface="Cambria Math" panose="02040503050406030204" pitchFamily="18" charset="0"/>
                              <a:ea typeface="Cambria Math"/>
                            </a:rPr>
                            <m:t>1670−1600</m:t>
                          </m:r>
                        </m:num>
                        <m:den>
                          <m:r>
                            <a:rPr lang="en-US" sz="2000" b="0" i="1" smtClean="0">
                              <a:latin typeface="Cambria Math" panose="02040503050406030204" pitchFamily="18" charset="0"/>
                              <a:ea typeface="Cambria Math"/>
                            </a:rPr>
                            <m:t>192/</m:t>
                          </m:r>
                          <m:rad>
                            <m:radPr>
                              <m:degHide m:val="on"/>
                              <m:ctrlPr>
                                <a:rPr lang="en-US" sz="2000" b="0" i="1" smtClean="0">
                                  <a:latin typeface="Cambria Math" panose="02040503050406030204" pitchFamily="18" charset="0"/>
                                  <a:ea typeface="Cambria Math"/>
                                </a:rPr>
                              </m:ctrlPr>
                            </m:radPr>
                            <m:deg/>
                            <m:e>
                              <m:r>
                                <a:rPr lang="en-US" sz="2000" b="0" i="1" smtClean="0">
                                  <a:latin typeface="Cambria Math" panose="02040503050406030204" pitchFamily="18" charset="0"/>
                                  <a:ea typeface="Cambria Math"/>
                                </a:rPr>
                                <m:t>36</m:t>
                              </m:r>
                            </m:e>
                          </m:rad>
                        </m:den>
                      </m:f>
                      <m:r>
                        <a:rPr lang="en-US" sz="2000" i="1">
                          <a:latin typeface="Cambria Math" panose="02040503050406030204" pitchFamily="18" charset="0"/>
                          <a:ea typeface="Cambria Math"/>
                        </a:rPr>
                        <m:t>=2</m:t>
                      </m:r>
                      <m:r>
                        <a:rPr lang="en-US" sz="2000" b="0" i="1" smtClean="0">
                          <a:latin typeface="Cambria Math" panose="02040503050406030204" pitchFamily="18" charset="0"/>
                          <a:ea typeface="Cambria Math"/>
                        </a:rPr>
                        <m:t>.</m:t>
                      </m:r>
                      <m:r>
                        <a:rPr lang="en-US" sz="2000" i="1">
                          <a:latin typeface="Cambria Math" panose="02040503050406030204" pitchFamily="18" charset="0"/>
                          <a:ea typeface="Cambria Math"/>
                        </a:rPr>
                        <m:t>1875</m:t>
                      </m:r>
                    </m:oMath>
                  </m:oMathPara>
                </a14:m>
                <a:endParaRPr lang="da-DK" sz="2000" smtClean="0"/>
              </a:p>
              <a:p>
                <a:pPr marL="457200" indent="-457200">
                  <a:buFont typeface="+mj-lt"/>
                  <a:buAutoNum type="arabicPeriod" startAt="4"/>
                </a:pPr>
                <a:r>
                  <a:rPr lang="da-DK" sz="2000" b="1" smtClean="0">
                    <a:solidFill>
                      <a:schemeClr val="tx2"/>
                    </a:solidFill>
                  </a:rPr>
                  <a:t>Drag </a:t>
                </a:r>
                <a:r>
                  <a:rPr lang="da-DK" sz="2000" b="1">
                    <a:solidFill>
                      <a:schemeClr val="tx2"/>
                    </a:solidFill>
                  </a:rPr>
                  <a:t>konklusioner og </a:t>
                </a:r>
                <a:r>
                  <a:rPr lang="da-DK" sz="2000" b="1" smtClean="0">
                    <a:solidFill>
                      <a:schemeClr val="tx2"/>
                    </a:solidFill>
                  </a:rPr>
                  <a:t>test </a:t>
                </a:r>
                <a:r>
                  <a:rPr lang="da-DK" sz="2000" b="1">
                    <a:solidFill>
                      <a:schemeClr val="tx2"/>
                    </a:solidFill>
                  </a:rPr>
                  <a:t>antagelser </a:t>
                </a:r>
                <a:br>
                  <a:rPr lang="da-DK" sz="2000" smtClean="0"/>
                </a:br>
                <a:r>
                  <a:rPr lang="da-DK" sz="2000" smtClean="0"/>
                  <a:t>Da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0</m:t>
                          </m:r>
                        </m:sub>
                      </m:sSub>
                      <m:r>
                        <a:rPr lang="en-US" sz="2000" i="1">
                          <a:latin typeface="Cambria Math" panose="02040503050406030204" pitchFamily="18" charset="0"/>
                          <a:ea typeface="Cambria Math"/>
                        </a:rPr>
                        <m:t>=2.1875</m:t>
                      </m:r>
                      <m:r>
                        <a:rPr lang="en-US" sz="2000" b="0" i="1" smtClean="0">
                          <a:latin typeface="Cambria Math" panose="02040503050406030204" pitchFamily="18" charset="0"/>
                          <a:ea typeface="Cambria Math"/>
                        </a:rPr>
                        <m:t> </m:t>
                      </m:r>
                    </m:oMath>
                  </m:oMathPara>
                </a14:m>
                <a:r>
                  <a:rPr lang="da-DK" sz="2000" smtClean="0"/>
                  <a:t>og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ea typeface="Cambria Math" panose="02040503050406030204" pitchFamily="18" charset="0"/>
                            </a:rPr>
                            <m:t>𝛼</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1.645</m:t>
                      </m:r>
                    </m:oMath>
                  </m:oMathPara>
                </a14:m>
                <a:r>
                  <a:rPr lang="da-DK" sz="2000" smtClean="0"/>
                  <a:t> er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0</m:t>
                          </m:r>
                        </m:sub>
                      </m:sSub>
                      <m:r>
                        <a:rPr lang="en-US" sz="2000" i="1">
                          <a:latin typeface="Cambria Math" panose="02040503050406030204" pitchFamily="18" charset="0"/>
                          <a:ea typeface="Cambria Math"/>
                        </a:rPr>
                        <m:t>&gt;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ea typeface="Cambria Math" panose="02040503050406030204" pitchFamily="18" charset="0"/>
                            </a:rPr>
                            <m:t>𝛼</m:t>
                          </m:r>
                        </m:sub>
                      </m:sSub>
                    </m:oMath>
                  </m:oMathPara>
                </a14:m>
                <a:r>
                  <a:rPr lang="da-DK" sz="2000" smtClean="0"/>
                  <a:t>. Teststørrelsen er altså i det kritiske interval, så vi forkaster nulhypotesen. </a:t>
                </a:r>
                <a:br>
                  <a:rPr lang="da-DK" sz="2000" smtClean="0"/>
                </a:br>
                <a:r>
                  <a:rPr lang="da-DK" sz="2000" smtClean="0"/>
                  <a:t>Vi har således vist på 5 % signifikansniveau, at batterierne kan oplades mere end </a:t>
                </a:r>
                <a14:m>
                  <m:oMathPara>
                    <m:oMathParaPr>
                      <m:jc/>
                    </m:oMathParaPr>
                    <m:oMath>
                      <m:r>
                        <a:rPr lang="da-DK" sz="2000" i="1" smtClean="0">
                          <a:latin typeface="Cambria Math" panose="02040503050406030204" pitchFamily="18" charset="0"/>
                        </a:rPr>
                        <m:t>1600</m:t>
                      </m:r>
                    </m:oMath>
                  </m:oMathPara>
                </a14:m>
                <a:r>
                  <a:rPr lang="da-DK" sz="2000" smtClean="0"/>
                  <a:t> gange. </a:t>
                </a:r>
                <a:br>
                  <a:rPr lang="da-DK" sz="2000" smtClean="0"/>
                </a:br>
                <a:r>
                  <a:rPr lang="da-DK" sz="2000" smtClean="0"/>
                  <a:t>Vi har antaget CGS, men da stikprøvestørrelsen er stor </a:t>
                </a:r>
                <a14:m>
                  <m:oMathPara>
                    <m:oMathParaPr>
                      <m:jc/>
                    </m:oMathParaPr>
                    <m:oMath>
                      <m:r>
                        <m:rPr>
                          <m:sty m:val="p"/>
                        </m:rPr>
                        <a:rPr lang="en-US" sz="2000" b="0" i="0" smtClean="0">
                          <a:latin typeface="Cambria Math" panose="02040503050406030204" pitchFamily="18" charset="0"/>
                          <a:ea typeface="Cambria Math"/>
                        </a:rPr>
                        <m:t>(</m:t>
                      </m:r>
                      <m:r>
                        <a:rPr lang="da-DK" sz="2000" i="1">
                          <a:latin typeface="Cambria Math"/>
                          <a:ea typeface="Cambria Math"/>
                        </a:rPr>
                        <m:t>𝑛</m:t>
                      </m:r>
                      <m:r>
                        <a:rPr lang="en-US" sz="2000" i="1" smtClean="0">
                          <a:latin typeface="Cambria Math" panose="02040503050406030204" pitchFamily="18" charset="0"/>
                          <a:ea typeface="Cambria Math"/>
                        </a:rPr>
                        <m:t>&gt;</m:t>
                      </m:r>
                      <m:r>
                        <a:rPr lang="en-US" sz="2000" b="0" i="1" smtClean="0">
                          <a:latin typeface="Cambria Math" panose="02040503050406030204" pitchFamily="18" charset="0"/>
                          <a:ea typeface="Cambria Math"/>
                        </a:rPr>
                        <m:t>30</m:t>
                      </m:r>
                      <m:r>
                        <m:rPr>
                          <m:sty m:val="p"/>
                        </m:rPr>
                        <a:rPr lang="en-US" sz="2000" b="0" i="0" smtClean="0">
                          <a:latin typeface="Cambria Math" panose="02040503050406030204" pitchFamily="18" charset="0"/>
                          <a:ea typeface="Cambria Math"/>
                        </a:rPr>
                        <m:t>)</m:t>
                      </m:r>
                    </m:oMath>
                  </m:oMathPara>
                </a14:m>
                <a:r>
                  <a:rPr lang="da-DK" sz="2000" smtClean="0"/>
                  <a:t>, så holder CGS. Ellers kunne vi teste antagelsen med et normalfordelingsplot af data</a:t>
                </a:r>
                <a:br>
                  <a:rPr lang="da-DK" sz="2000" smtClean="0"/>
                </a:br>
                <a:endParaRPr lang="da-DK" sz="2000" smtClean="0"/>
              </a:p>
              <a:p>
                <a:pPr marL="0" indent="0">
                  <a:buNone/>
                </a:pPr>
                <a:r>
                  <a:rPr lang="da-DK" sz="2000" smtClean="0"/>
                  <a:t>Hypotesetesten viser, at </a:t>
                </a:r>
                <a14:m>
                  <m:oMathPara>
                    <m:oMathParaPr>
                      <m:jc/>
                    </m:oMathParaPr>
                    <m:oMath>
                      <m:r>
                        <a:rPr lang="da-DK" sz="2000" i="1">
                          <a:latin typeface="Cambria Math" panose="02040503050406030204" pitchFamily="18" charset="0"/>
                          <a:ea typeface="Cambria Math" panose="02040503050406030204" pitchFamily="18" charset="0"/>
                        </a:rPr>
                        <m:t>𝜇</m:t>
                      </m:r>
                      <m:r>
                        <a:rPr lang="en-US" sz="2000" i="1">
                          <a:latin typeface="Cambria Math" panose="02040503050406030204" pitchFamily="18" charset="0"/>
                          <a:ea typeface="Cambria Math" panose="02040503050406030204" pitchFamily="18" charset="0"/>
                        </a:rPr>
                        <m:t>&gt;1600</m:t>
                      </m:r>
                    </m:oMath>
                  </m:oMathPara>
                </a14:m>
                <a:r>
                  <a:rPr lang="da-DK" sz="2000" smtClean="0"/>
                  <a:t>, men ikke </a:t>
                </a:r>
                <a:r>
                  <a:rPr lang="da-DK" sz="2000" i="1" smtClean="0"/>
                  <a:t>hvor</a:t>
                </a:r>
                <a:r>
                  <a:rPr lang="da-DK" sz="2000" smtClean="0"/>
                  <a:t> meget større. Måske er </a:t>
                </a:r>
                <a14:m>
                  <m:oMathPara>
                    <m:oMathParaPr>
                      <m:jc/>
                    </m:oMathParaPr>
                    <m:oMath>
                      <m:r>
                        <a:rPr lang="da-DK" sz="2000" i="1">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160</m:t>
                      </m:r>
                      <m:r>
                        <a:rPr lang="en-US" sz="2000" b="0" i="1" smtClean="0">
                          <a:latin typeface="Cambria Math" panose="02040503050406030204" pitchFamily="18" charset="0"/>
                          <a:ea typeface="Cambria Math" panose="02040503050406030204" pitchFamily="18" charset="0"/>
                        </a:rPr>
                        <m:t>1</m:t>
                      </m:r>
                    </m:oMath>
                  </m:oMathPara>
                </a14:m>
                <a:r>
                  <a:rPr lang="da-DK" sz="2000" smtClean="0"/>
                  <a:t>. Et konfidensinterval kan give plausible værdier af </a:t>
                </a:r>
                <a14:m>
                  <m:oMathPara>
                    <m:oMathParaPr>
                      <m:jc/>
                    </m:oMathParaPr>
                    <m:oMath>
                      <m:r>
                        <a:rPr lang="da-DK" sz="2000" i="1" smtClean="0">
                          <a:latin typeface="Cambria Math" panose="02040503050406030204" pitchFamily="18" charset="0"/>
                          <a:ea typeface="Cambria Math" panose="02040503050406030204" pitchFamily="18" charset="0"/>
                        </a:rPr>
                        <m:t>𝜇</m:t>
                      </m:r>
                    </m:oMath>
                  </m:oMathPara>
                </a14:m>
                <a:r>
                  <a:rPr lang="da-DK" sz="2000" smtClean="0"/>
                  <a:t>, her med </a:t>
                </a:r>
                <a14:m>
                  <m:oMathPara>
                    <m:oMathParaPr>
                      <m:jc/>
                    </m:oMathParaPr>
                    <m:oMath>
                      <m:r>
                        <a:rPr lang="da-DK" sz="200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=0.05</m:t>
                      </m:r>
                    </m:oMath>
                  </m:oMathPara>
                </a14:m>
                <a:r>
                  <a:rPr lang="da-DK" sz="2000" smtClean="0"/>
                  <a:t>: </a:t>
                </a:r>
              </a:p>
              <a:p>
                <a:pPr marL="0" indent="0">
                  <a:buNone/>
                </a:pPr>
                <a:r>
                  <a:rPr lang="da-DK" sz="2000"/>
                  <a:t>	</a:t>
                </a:r>
                <a:r>
                  <a:rPr lang="da-DK" sz="2000" smtClean="0"/>
                  <a:t>  </a:t>
                </a:r>
                <a14:m>
                  <m:oMathPara>
                    <m:oMathParaPr>
                      <m:jc/>
                    </m:oMathParaPr>
                    <m:oMath>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𝑧</m:t>
                          </m:r>
                        </m:e>
                        <m:sub>
                          <m:r>
                            <a:rPr lang="en-US" sz="200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box>
                        <m:boxPr>
                          <m:noBreak m:val="off"/>
                          <m:ctrlPr>
                            <a:rPr lang="en-US" sz="2000" i="1" smtClean="0">
                              <a:latin typeface="Cambria Math" panose="02040503050406030204" pitchFamily="18" charset="0"/>
                              <a:ea typeface="Cambria Math" panose="02040503050406030204" pitchFamily="18" charset="0"/>
                            </a:rPr>
                          </m:ctrlPr>
                        </m:boxPr>
                        <m:e>
                          <m:f>
                            <m:fPr>
                              <m:type m:val="bar"/>
                              <m:ctrlPr>
                                <a:rPr lang="en-US" sz="2000" i="1" smtClean="0">
                                  <a:latin typeface="Cambria Math" panose="02040503050406030204" pitchFamily="18" charset="0"/>
                                  <a:ea typeface="Cambria Math" panose="02040503050406030204" pitchFamily="18" charset="0"/>
                                </a:rPr>
                              </m:ctrlPr>
                            </m:fPr>
                            <m:num>
                              <m:r>
                                <a:rPr lang="da-DK" sz="2000" i="1">
                                  <a:latin typeface="Cambria Math"/>
                                  <a:ea typeface="Cambria Math"/>
                                </a:rPr>
                                <m:t>𝜎</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e>
                      </m:box>
                      <m:r>
                        <a:rPr lang="en-US" sz="2000" b="0" i="1" smtClean="0">
                          <a:latin typeface="Cambria Math" panose="02040503050406030204" pitchFamily="18" charset="0"/>
                          <a:ea typeface="Cambria Math" panose="02040503050406030204" pitchFamily="18" charset="0"/>
                        </a:rPr>
                        <m:t>=1670±1.96∙</m:t>
                      </m:r>
                      <m:f>
                        <m:fPr>
                          <m:type m:val="ba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192</m:t>
                          </m:r>
                        </m:num>
                        <m:den>
                          <m:rad>
                            <m:radPr>
                              <m:degHide m:val="on"/>
                              <m:ctrlPr>
                                <a:rPr lang="en-US" sz="2000" i="1">
                                  <a:latin typeface="Cambria Math" panose="02040503050406030204" pitchFamily="18" charset="0"/>
                                  <a:ea typeface="Cambria Math"/>
                                </a:rPr>
                              </m:ctrlPr>
                            </m:radPr>
                            <m:deg/>
                            <m:e>
                              <m:r>
                                <a:rPr lang="en-US" sz="2000" i="1">
                                  <a:latin typeface="Cambria Math" panose="02040503050406030204" pitchFamily="18" charset="0"/>
                                  <a:ea typeface="Cambria Math"/>
                                </a:rPr>
                                <m:t>36</m:t>
                              </m:r>
                            </m:e>
                          </m:rad>
                        </m:den>
                      </m:f>
                      <m:r>
                        <a:rPr lang="en-US" sz="2000" b="0" i="1" smtClean="0">
                          <a:latin typeface="Cambria Math" panose="02040503050406030204" pitchFamily="18" charset="0"/>
                          <a:ea typeface="Cambria Math" panose="02040503050406030204" pitchFamily="18" charset="0"/>
                        </a:rPr>
                        <m:t>=1670±62.7</m:t>
                      </m:r>
                    </m:oMath>
                  </m:oMathPara>
                </a14:m>
                <a:endParaRPr lang="da-DK" sz="2000" smtClean="0"/>
              </a:p>
              <a:p>
                <a:pPr marL="0" indent="0">
                  <a:buNone/>
                </a:pPr>
                <a:r>
                  <a:rPr lang="da-DK" sz="2000" smtClean="0"/>
                  <a:t>Det giver et </a:t>
                </a:r>
                <a14:m>
                  <m:oMathPara>
                    <m:oMathParaPr>
                      <m:jc/>
                    </m:oMathParaPr>
                    <m:oMath>
                      <m:r>
                        <a:rPr lang="da-DK" sz="2000" i="1" smtClean="0">
                          <a:latin typeface="Cambria Math" panose="02040503050406030204" pitchFamily="18" charset="0"/>
                        </a:rPr>
                        <m:t>95 %</m:t>
                      </m:r>
                    </m:oMath>
                  </m:oMathPara>
                </a14:m>
                <a:r>
                  <a:rPr lang="da-DK" sz="2000" smtClean="0"/>
                  <a:t> konfidensinterval på </a:t>
                </a:r>
                <a14:m>
                  <m:oMathPara>
                    <m:oMathParaPr>
                      <m:jc/>
                    </m:oMathParaPr>
                    <m:oMath>
                      <m:r>
                        <a:rPr lang="en-US" sz="2000" b="0" i="1" smtClean="0">
                          <a:latin typeface="Cambria Math" panose="02040503050406030204" pitchFamily="18" charset="0"/>
                        </a:rPr>
                        <m:t>[1607;1733]</m:t>
                      </m:r>
                    </m:oMath>
                  </m:oMathPara>
                </a14:m>
                <a:r>
                  <a:rPr lang="da-DK" sz="2000" smtClean="0"/>
                  <a:t>. </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96944" cy="5805264"/>
              </a:xfrm>
              <a:blipFill>
                <a:blip r:embed="rId3"/>
                <a:stretch>
                  <a:fillRect l="-789" t="-735" r="-1148" b="-84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253</a:t>
            </a:fld>
            <a:endParaRPr lang="da-DK"/>
          </a:p>
        </p:txBody>
      </p:sp>
    </p:spTree>
    <p:extLst>
      <p:ext uri="{BB962C8B-B14F-4D97-AF65-F5344CB8AC3E}">
        <p14:creationId xmlns:p14="http://schemas.microsoft.com/office/powerpoint/2010/main" val="2999014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err="1" smtClean="0"/>
              <a:t>Eksempel: Tosidet hypotesetest (s. 249)</a:t>
            </a:r>
            <a:endParaRPr lang="en-GB"/>
          </a:p>
        </p:txBody>
      </p:sp>
      <mc:AlternateContent>
        <mc:Choice Requires="a14">
          <p:sp>
            <p:nvSpPr>
              <p:cNvPr id="3" name="Content Placeholder 2"/>
              <p:cNvSpPr>
                <a:spLocks noGrp="1"/>
              </p:cNvSpPr>
              <p:nvPr>
                <p:ph idx="1"/>
              </p:nvPr>
            </p:nvSpPr>
            <p:spPr>
              <a:xfrm>
                <a:off x="395536" y="1124744"/>
                <a:ext cx="8640960" cy="5616624"/>
              </a:xfrm>
            </p:spPr>
            <p:txBody>
              <a:bodyPr/>
              <a:lstStyle/>
              <a:p>
                <a:pPr marL="0" indent="0">
                  <a:buNone/>
                </a:pPr>
                <a:r>
                  <a:rPr lang="en-US" smtClean="0"/>
                  <a:t>I en produktion af cementblokke skal blokkene have termisk konduktivitet på </a:t>
                </a:r>
                <a14:m>
                  <m:oMathPara>
                    <m:oMathParaPr>
                      <m:jc/>
                    </m:oMathParaPr>
                    <m:oMath>
                      <m:r>
                        <a:rPr lang="en-US" i="1" smtClean="0">
                          <a:latin typeface="Cambria Math" panose="02040503050406030204" pitchFamily="18" charset="0"/>
                        </a:rPr>
                        <m:t>0.340</m:t>
                      </m:r>
                    </m:oMath>
                  </m:oMathPara>
                </a14:m>
                <a:r>
                  <a:rPr lang="en-US" smtClean="0"/>
                  <a:t>. Vi vil undersøge</a:t>
                </a:r>
                <a:r>
                  <a:rPr lang="en-US"/>
                  <a:t>, om det opnås</a:t>
                </a:r>
                <a:r>
                  <a:rPr lang="en-US" smtClean="0"/>
                  <a:t> med en stikprøve på </a:t>
                </a:r>
                <a14:m>
                  <m:oMathPara>
                    <m:oMathParaPr>
                      <m:jc/>
                    </m:oMathParaPr>
                    <m:oMath>
                      <m:r>
                        <a:rPr lang="en-US" i="1" smtClean="0">
                          <a:latin typeface="Cambria Math" panose="02040503050406030204" pitchFamily="18" charset="0"/>
                        </a:rPr>
                        <m:t>35</m:t>
                      </m:r>
                    </m:oMath>
                  </m:oMathPara>
                </a14:m>
                <a:r>
                  <a:rPr lang="en-US" smtClean="0"/>
                  <a:t> blokke, på </a:t>
                </a:r>
                <a14:m>
                  <m:oMathPara>
                    <m:oMathParaPr>
                      <m:jc/>
                    </m:oMathParaPr>
                    <m:oMath>
                      <m:r>
                        <a:rPr lang="en-US" i="1" smtClean="0">
                          <a:latin typeface="Cambria Math" panose="02040503050406030204" pitchFamily="18" charset="0"/>
                        </a:rPr>
                        <m:t>5</m:t>
                      </m:r>
                    </m:oMath>
                  </m:oMathPara>
                </a14:m>
                <a:r>
                  <a:rPr lang="en-US" smtClean="0"/>
                  <a:t> % signifikansniveau. Fra lignende studier vides det, at </a:t>
                </a:r>
                <a14:m>
                  <m:oMathPara>
                    <m:oMathParaPr>
                      <m:jc/>
                    </m:oMathParaPr>
                    <m:o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=0.01</m:t>
                      </m:r>
                    </m:oMath>
                  </m:oMathPara>
                </a14:m>
                <a:br>
                  <a:rPr lang="en-GB" smtClean="0"/>
                </a:br>
                <a:r>
                  <a:rPr lang="en-GB" sz="1400" smtClean="0"/>
                  <a:t> </a:t>
                </a:r>
                <a:endParaRPr lang="en-GB" smtClean="0"/>
              </a:p>
              <a:p>
                <a:pPr marL="457200" indent="-457200">
                  <a:buFont typeface="+mj-lt"/>
                  <a:buAutoNum type="arabicPeriod"/>
                </a:pPr>
                <a:r>
                  <a:rPr lang="da-DK" sz="2000" b="1">
                    <a:solidFill>
                      <a:schemeClr val="tx2"/>
                    </a:solidFill>
                  </a:rPr>
                  <a:t>Formulér hypoteser</a:t>
                </a:r>
              </a:p>
              <a:p>
                <a:pPr lvl="1" indent="-276225"/>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14:m>
                  <m:oMathPara>
                    <m:oMathParaPr>
                      <m:jc/>
                    </m:oMathParaPr>
                    <m:oMath>
                      <m:r>
                        <a:rPr lang="da-DK" i="1">
                          <a:latin typeface="Cambria Math" panose="02040503050406030204" pitchFamily="18" charset="0"/>
                          <a:ea typeface="Cambria Math" panose="02040503050406030204" pitchFamily="18" charset="0"/>
                        </a:rPr>
                        <m:t>𝜇</m:t>
                      </m:r>
                      <m:r>
                        <a:rPr lang="da-DK" i="1">
                          <a:latin typeface="Cambria Math"/>
                          <a:ea typeface="Cambria Math"/>
                        </a:rPr>
                        <m:t>=</m:t>
                      </m:r>
                      <m:r>
                        <a:rPr lang="en-US" b="0" i="1" smtClean="0">
                          <a:latin typeface="Cambria Math" panose="02040503050406030204" pitchFamily="18" charset="0"/>
                          <a:ea typeface="Cambria Math"/>
                        </a:rPr>
                        <m:t>0.340</m:t>
                      </m:r>
                    </m:oMath>
                  </m:oMathPara>
                </a14:m>
                <a:endParaRPr lang="da-DK"/>
              </a:p>
              <a:p>
                <a:pPr lvl="1" indent="-276225"/>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i="1">
                              <a:latin typeface="Cambria Math" panose="02040503050406030204" pitchFamily="18" charset="0"/>
                            </a:rPr>
                            <m:t>1</m:t>
                          </m:r>
                        </m:sub>
                      </m:sSub>
                    </m:oMath>
                  </m:oMathPara>
                </a14:m>
                <a:r>
                  <a:rPr lang="da-DK"/>
                  <a:t>: </a:t>
                </a:r>
                <a14:m>
                  <m:oMathPara>
                    <m:oMathParaPr>
                      <m:jc/>
                    </m:oMathParaPr>
                    <m:oMath>
                      <m:r>
                        <a:rPr lang="da-DK" i="1">
                          <a:latin typeface="Cambria Math" panose="02040503050406030204" pitchFamily="18" charset="0"/>
                          <a:ea typeface="Cambria Math" panose="02040503050406030204" pitchFamily="18" charset="0"/>
                        </a:rPr>
                        <m:t>𝜇</m:t>
                      </m:r>
                      <m:r>
                        <a:rPr lang="da-DK"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a:rPr>
                        <m:t>0.340</m:t>
                      </m:r>
                    </m:oMath>
                  </m:oMathPara>
                </a14:m>
                <a:br>
                  <a:rPr lang="en-US"/>
                </a:br>
                <a:r>
                  <a:rPr lang="en-US" smtClean="0"/>
                  <a:t>(tosidet test)</a:t>
                </a:r>
                <a:endParaRPr lang="da-DK"/>
              </a:p>
              <a:p>
                <a:pPr marL="457200" indent="-457200">
                  <a:buFont typeface="+mj-lt"/>
                  <a:buAutoNum type="arabicPeriod"/>
                </a:pPr>
                <a:r>
                  <a:rPr lang="da-DK" sz="2000" b="1">
                    <a:solidFill>
                      <a:schemeClr val="tx2"/>
                    </a:solidFill>
                  </a:rPr>
                  <a:t>Vælg signifikansniveau</a:t>
                </a:r>
                <a:br>
                  <a:rPr lang="da-DK" sz="2000" b="1">
                    <a:solidFill>
                      <a:schemeClr val="tx2"/>
                    </a:solidFill>
                  </a:rPr>
                </a:br>
                <a14:m>
                  <m:oMathPara>
                    <m:oMathParaPr>
                      <m:jc/>
                    </m:oMathParaPr>
                    <m:oMath>
                      <m:r>
                        <a:rPr lang="da-DK" sz="2000" i="1" smtClean="0">
                          <a:latin typeface="Cambria Math" panose="02040503050406030204" pitchFamily="18" charset="0"/>
                          <a:ea typeface="Cambria Math"/>
                        </a:rPr>
                        <m:t>𝛼</m:t>
                      </m:r>
                      <m:r>
                        <a:rPr lang="en-US" sz="2000" i="1" smtClean="0">
                          <a:latin typeface="Cambria Math" panose="02040503050406030204" pitchFamily="18" charset="0"/>
                        </a:rPr>
                        <m:t> </m:t>
                      </m:r>
                      <m:r>
                        <a:rPr lang="en-US" sz="2000" i="1">
                          <a:latin typeface="Cambria Math" panose="02040503050406030204" pitchFamily="18" charset="0"/>
                        </a:rPr>
                        <m:t>= </m:t>
                      </m:r>
                      <m:r>
                        <a:rPr lang="en-US" sz="2000" i="1" smtClean="0">
                          <a:latin typeface="Cambria Math" panose="02040503050406030204" pitchFamily="18" charset="0"/>
                        </a:rPr>
                        <m:t>0.05</m:t>
                      </m:r>
                    </m:oMath>
                  </m:oMathPara>
                </a14:m>
                <a:r>
                  <a:rPr lang="da-DK" sz="2000" smtClean="0"/>
                  <a:t> </a:t>
                </a:r>
                <a:endParaRPr lang="da-DK" sz="2000"/>
              </a:p>
              <a:p>
                <a:pPr marL="457200" indent="-457200">
                  <a:buFont typeface="+mj-lt"/>
                  <a:buAutoNum type="arabicPeriod"/>
                </a:pPr>
                <a:r>
                  <a:rPr lang="da-DK" sz="2000" b="1">
                    <a:solidFill>
                      <a:schemeClr val="tx2"/>
                    </a:solidFill>
                  </a:rPr>
                  <a:t>Opstil kriterier for test af nulhypotesen mod alternativet</a:t>
                </a:r>
              </a:p>
              <a:p>
                <a:pPr marL="444500" lvl="1" indent="0">
                  <a:spcBef>
                    <a:spcPts val="300"/>
                  </a:spcBef>
                  <a:buNone/>
                </a:pPr>
                <a:r>
                  <a:rPr lang="en-US" smtClean="0"/>
                  <a:t>Teststørrelsen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r>
                  <a:rPr lang="da-DK" smtClean="0"/>
                  <a:t> er standard normalfordelt</a:t>
                </a:r>
                <a:br>
                  <a:rPr lang="da-DK" smtClean="0"/>
                </a:br>
                <a:r>
                  <a:rPr lang="da-DK" smtClean="0"/>
                  <a:t>Da vi har en tosidet test, forkastes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smtClean="0"/>
                  <a:t>,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oMath>
                  </m:oMathPara>
                </a14:m>
                <a:r>
                  <a:rPr lang="da-DK" smtClean="0"/>
                  <a:t> eller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𝑧</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oMath>
                  </m:oMathPara>
                </a14:m>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m:rPr>
                              <m:sty m:val="p"/>
                            </m:rPr>
                            <a:rPr lang="en-US">
                              <a:latin typeface="Cambria Math" panose="02040503050406030204" pitchFamily="18" charset="0"/>
                            </a:rPr>
                            <m:t>1−</m:t>
                          </m:r>
                          <m:r>
                            <a:rPr lang="el-GR"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0.975</m:t>
                          </m:r>
                        </m:e>
                      </m:d>
                      <m:r>
                        <a:rPr lang="en-US" i="1">
                          <a:latin typeface="Cambria Math" panose="02040503050406030204" pitchFamily="18" charset="0"/>
                          <a:ea typeface="Cambria Math" panose="02040503050406030204" pitchFamily="18" charset="0"/>
                        </a:rPr>
                        <m:t>=1.96</m:t>
                      </m:r>
                    </m:oMath>
                  </m:oMathPara>
                </a14:m>
                <a:endParaRPr lang="da-DK"/>
              </a:p>
              <a:p>
                <a:pPr marL="444500" lvl="1" indent="0">
                  <a:spcBef>
                    <a:spcPts val="300"/>
                  </a:spcBef>
                  <a:buNone/>
                </a:pPr>
                <a14:m>
                  <m:oMathPara>
                    <m:oMathParaPr>
                      <m:jc/>
                    </m:oMathParaPr>
                    <m:o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a:rPr lang="el-GR"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m:t>
                          </m:r>
                          <m:r>
                            <a:rPr lang="en-US" b="0" i="1" smtClean="0">
                              <a:latin typeface="Cambria Math" panose="02040503050406030204" pitchFamily="18" charset="0"/>
                            </a:rPr>
                            <m:t>02</m:t>
                          </m:r>
                          <m:r>
                            <a:rPr lang="en-US" i="1">
                              <a:latin typeface="Cambria Math" panose="02040503050406030204" pitchFamily="18" charset="0"/>
                            </a:rPr>
                            <m:t>5</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1.96</m:t>
                      </m:r>
                    </m:oMath>
                  </m:oMathPara>
                </a14:m>
                <a:br>
                  <a:rPr lang="en-US" smtClean="0"/>
                </a:br>
                <a:r>
                  <a:rPr lang="en-US" smtClean="0"/>
                  <a:t>Vi forkaster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r>
                  <a:rPr lang="da-DK" smtClean="0"/>
                  <a:t>hvis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oMath>
                  </m:oMathPara>
                </a14:m>
                <a:r>
                  <a:rPr lang="da-DK" smtClean="0"/>
                  <a:t>.</a:t>
                </a:r>
                <a:endParaRPr lang="da-DK"/>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5536" y="1124744"/>
                <a:ext cx="8640960" cy="5616624"/>
              </a:xfrm>
              <a:blipFill>
                <a:blip r:embed="rId2"/>
                <a:stretch>
                  <a:fillRect l="-917" t="-760" r="-1059" b="-173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254</a:t>
            </a:fld>
            <a:endParaRPr lang="da-DK">
              <a:solidFill>
                <a:prstClr val="black">
                  <a:tint val="75000"/>
                </a:prstClr>
              </a:solidFill>
            </a:endParaRPr>
          </a:p>
        </p:txBody>
      </p:sp>
    </p:spTree>
    <p:extLst>
      <p:ext uri="{BB962C8B-B14F-4D97-AF65-F5344CB8AC3E}">
        <p14:creationId xmlns:p14="http://schemas.microsoft.com/office/powerpoint/2010/main" val="36789107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7" name="Group 6"/>
          <p:cNvGrpSpPr/>
          <p:nvPr/>
        </p:nvGrpSpPr>
        <p:grpSpPr>
          <a:xfrm>
            <a:off x="4826446" y="2492896"/>
            <a:ext cx="4210050" cy="3193496"/>
            <a:chOff x="4826446" y="2852936"/>
            <a:chExt cx="4210050" cy="3193496"/>
          </a:xfrm>
        </p:grpSpPr>
        <p:pic>
          <p:nvPicPr>
            <p:cNvPr id="5" name="Picture 4"/>
            <p:cNvPicPr>
              <a:picLocks noChangeAspect="1"/>
            </p:cNvPicPr>
            <p:nvPr/>
          </p:nvPicPr>
          <p:blipFill>
            <a:blip r:embed="rId2"/>
            <a:stretch>
              <a:fillRect/>
            </a:stretch>
          </p:blipFill>
          <p:spPr>
            <a:xfrm>
              <a:off x="4826446" y="2852936"/>
              <a:ext cx="4210050" cy="2886075"/>
            </a:xfrm>
            <a:prstGeom prst="rect">
              <a:avLst/>
            </a:prstGeom>
          </p:spPr>
        </p:pic>
        <mc:AlternateContent>
          <mc:Choice Requires="a14">
            <p:sp>
              <p:nvSpPr>
                <p:cNvPr id="6" name="Line Callout 1 5"/>
                <p:cNvSpPr/>
                <p:nvPr/>
              </p:nvSpPr>
              <p:spPr>
                <a:xfrm>
                  <a:off x="6355407" y="5674189"/>
                  <a:ext cx="1152128" cy="372243"/>
                </a:xfrm>
                <a:prstGeom prst="borderCallout1">
                  <a:avLst>
                    <a:gd name="adj1" fmla="val -268"/>
                    <a:gd name="adj2" fmla="val 53402"/>
                    <a:gd name="adj3" fmla="val -119803"/>
                    <a:gd name="adj4" fmla="val 13831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14:m>
                    <m:oMathPara>
                      <m:oMathParaPr>
                        <m:jc/>
                      </m:oMathParaPr>
                      <m:oMath>
                        <m:sSub>
                          <m:sSubPr>
                            <m:ctrlPr>
                              <a:rPr lang="en-US" sz="1600" i="1" smtClean="0">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𝑧</m:t>
                            </m:r>
                          </m:e>
                          <m:sub>
                            <m:r>
                              <a:rPr lang="en-US" sz="1600" i="1">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=1.77</m:t>
                        </m:r>
                      </m:oMath>
                    </m:oMathPara>
                  </a14:m>
                  <a:endParaRPr lang="en-GB">
                    <a:solidFill>
                      <a:schemeClr val="tx1"/>
                    </a:solidFill>
                  </a:endParaRPr>
                </a:p>
              </p:txBody>
            </p:sp>
          </mc:Choice>
          <mc:Fallback>
            <p:sp>
              <p:nvSpPr>
                <p:cNvPr id="6" name="Line Callout 1 5"/>
                <p:cNvSpPr>
                  <a:spLocks noRot="1" noChangeAspect="1" noMove="1" noResize="1" noEditPoints="1" noAdjustHandles="1" noChangeArrowheads="1" noChangeShapeType="1" noTextEdit="1"/>
                </p:cNvSpPr>
                <p:nvPr/>
              </p:nvSpPr>
              <p:spPr>
                <a:xfrm>
                  <a:off x="6355407" y="5674189"/>
                  <a:ext cx="1152128" cy="372243"/>
                </a:xfrm>
                <a:prstGeom prst="borderCallout1">
                  <a:avLst>
                    <a:gd name="adj1" fmla="val -268"/>
                    <a:gd name="adj2" fmla="val 53402"/>
                    <a:gd name="adj3" fmla="val -119803"/>
                    <a:gd name="adj4" fmla="val 138311"/>
                  </a:avLst>
                </a:prstGeom>
                <a:blipFill>
                  <a:blip r:embed="rId3"/>
                  <a:stretch>
                    <a:fillRect/>
                  </a:stretch>
                </a:blipFill>
                <a:ln>
                  <a:solidFill>
                    <a:schemeClr val="tx1"/>
                  </a:solidFill>
                </a:ln>
              </p:spPr>
              <p:txBody>
                <a:bodyPr/>
                <a:lstStyle/>
                <a:p>
                  <a:r>
                    <a:rPr lang="en-GB">
                      <a:noFill/>
                    </a:rPr>
                    <a:t> </a:t>
                  </a:r>
                </a:p>
              </p:txBody>
            </p:sp>
          </mc:Fallback>
        </mc:AlternateContent>
      </p:grpSp>
      <p:sp>
        <p:nvSpPr>
          <p:cNvPr id="2" name="Title 1"/>
          <p:cNvSpPr>
            <a:spLocks noGrp="1"/>
          </p:cNvSpPr>
          <p:nvPr>
            <p:ph type="title"/>
          </p:nvPr>
        </p:nvSpPr>
        <p:spPr/>
        <p:txBody>
          <a:bodyPr/>
          <a:lstStyle/>
          <a:p>
            <a:r>
              <a:rPr lang="en-US" err="1" smtClean="0"/>
              <a:t>Eksempel: Tosidet hypotesetest</a:t>
            </a:r>
            <a:endParaRPr lang="en-GB"/>
          </a:p>
        </p:txBody>
      </p:sp>
      <mc:AlternateContent>
        <mc:Choice Requires="a14">
          <p:sp>
            <p:nvSpPr>
              <p:cNvPr id="3" name="Content Placeholder 2"/>
              <p:cNvSpPr>
                <a:spLocks noGrp="1"/>
              </p:cNvSpPr>
              <p:nvPr>
                <p:ph idx="1"/>
              </p:nvPr>
            </p:nvSpPr>
            <p:spPr>
              <a:xfrm>
                <a:off x="395536" y="1124744"/>
                <a:ext cx="8640960" cy="5616624"/>
              </a:xfrm>
            </p:spPr>
            <p:txBody>
              <a:bodyPr/>
              <a:lstStyle/>
              <a:p>
                <a:pPr marL="457200" indent="-457200">
                  <a:buFont typeface="+mj-lt"/>
                  <a:buAutoNum type="arabicPeriod" startAt="4"/>
                </a:pPr>
                <a:r>
                  <a:rPr lang="da-DK" b="1" smtClean="0">
                    <a:solidFill>
                      <a:schemeClr val="tx2"/>
                    </a:solidFill>
                  </a:rPr>
                  <a:t>Beregn værdien </a:t>
                </a:r>
                <a:r>
                  <a:rPr lang="da-DK" b="1">
                    <a:solidFill>
                      <a:schemeClr val="tx2"/>
                    </a:solidFill>
                  </a:rPr>
                  <a:t>af </a:t>
                </a:r>
                <a:r>
                  <a:rPr lang="da-DK" b="1" smtClean="0">
                    <a:solidFill>
                      <a:schemeClr val="tx2"/>
                    </a:solidFill>
                  </a:rPr>
                  <a:t>teststørrelsen</a:t>
                </a:r>
                <a:br>
                  <a:rPr lang="da-DK"/>
                </a:br>
                <a:r>
                  <a:rPr lang="da-DK" smtClean="0"/>
                  <a:t>Det viser sig, at stikprøvens middelværdi er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=0.343</m:t>
                      </m:r>
                    </m:oMath>
                  </m:oMathPara>
                </a14:m>
                <a:r>
                  <a:rPr lang="da-DK" smtClean="0"/>
                  <a:t>.</a:t>
                </a:r>
                <a:br>
                  <a:rPr lang="da-DK"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a:rPr lang="en-US" i="1">
                          <a:latin typeface="Cambria Math" panose="02040503050406030204" pitchFamily="18" charset="0"/>
                          <a:ea typeface="Cambria Math"/>
                        </a:rPr>
                        <m:t>=</m:t>
                      </m:r>
                      <m:f>
                        <m:fPr>
                          <m:type m:val="bar"/>
                          <m:ctrlPr>
                            <a:rPr lang="en-US" i="1">
                              <a:latin typeface="Cambria Math" panose="02040503050406030204" pitchFamily="18" charset="0"/>
                              <a:ea typeface="Cambria Math"/>
                            </a:rPr>
                          </m:ctrlPr>
                        </m:fPr>
                        <m:num>
                          <m:r>
                            <a:rPr lang="en-US" b="0" i="1" smtClean="0">
                              <a:latin typeface="Cambria Math" panose="02040503050406030204" pitchFamily="18" charset="0"/>
                              <a:ea typeface="Cambria Math"/>
                            </a:rPr>
                            <m:t>0.343</m:t>
                          </m:r>
                          <m:r>
                            <a:rPr lang="en-US" i="1">
                              <a:latin typeface="Cambria Math" panose="02040503050406030204" pitchFamily="18" charset="0"/>
                              <a:ea typeface="Cambria Math"/>
                            </a:rPr>
                            <m:t>−</m:t>
                          </m:r>
                          <m:r>
                            <a:rPr lang="en-US" b="0" i="1" smtClean="0">
                              <a:latin typeface="Cambria Math" panose="02040503050406030204" pitchFamily="18" charset="0"/>
                              <a:ea typeface="Cambria Math"/>
                            </a:rPr>
                            <m:t>0.340</m:t>
                          </m:r>
                        </m:num>
                        <m:den>
                          <m:r>
                            <a:rPr lang="en-US" b="0" i="1" smtClean="0">
                              <a:latin typeface="Cambria Math" panose="02040503050406030204" pitchFamily="18" charset="0"/>
                              <a:ea typeface="Cambria Math"/>
                            </a:rPr>
                            <m:t>0.010</m:t>
                          </m:r>
                          <m:r>
                            <a:rPr lang="en-US" i="1">
                              <a:latin typeface="Cambria Math" panose="02040503050406030204" pitchFamily="18" charset="0"/>
                              <a:ea typeface="Cambria Math"/>
                            </a:rPr>
                            <m:t>/</m:t>
                          </m:r>
                          <m:rad>
                            <m:radPr>
                              <m:degHide m:val="on"/>
                              <m:ctrlPr>
                                <a:rPr lang="en-US" i="1">
                                  <a:latin typeface="Cambria Math" panose="02040503050406030204" pitchFamily="18" charset="0"/>
                                  <a:ea typeface="Cambria Math"/>
                                </a:rPr>
                              </m:ctrlPr>
                            </m:radPr>
                            <m:deg/>
                            <m:e>
                              <m:r>
                                <a:rPr lang="en-US" i="1">
                                  <a:latin typeface="Cambria Math" panose="02040503050406030204" pitchFamily="18" charset="0"/>
                                  <a:ea typeface="Cambria Math"/>
                                </a:rPr>
                                <m:t>3</m:t>
                              </m:r>
                              <m:r>
                                <a:rPr lang="en-US" b="0" i="1" smtClean="0">
                                  <a:latin typeface="Cambria Math" panose="02040503050406030204" pitchFamily="18" charset="0"/>
                                  <a:ea typeface="Cambria Math"/>
                                </a:rPr>
                                <m:t>5</m:t>
                              </m:r>
                            </m:e>
                          </m:rad>
                        </m:den>
                      </m:f>
                      <m:r>
                        <a:rPr lang="en-US" i="1">
                          <a:latin typeface="Cambria Math" panose="02040503050406030204" pitchFamily="18" charset="0"/>
                          <a:ea typeface="Cambria Math"/>
                        </a:rPr>
                        <m:t>=</m:t>
                      </m:r>
                      <m:r>
                        <a:rPr lang="en-US" b="0" i="1" smtClean="0">
                          <a:latin typeface="Cambria Math" panose="02040503050406030204" pitchFamily="18" charset="0"/>
                          <a:ea typeface="Cambria Math"/>
                        </a:rPr>
                        <m:t>1.77</m:t>
                      </m:r>
                    </m:oMath>
                  </m:oMathPara>
                </a14:m>
                <a:endParaRPr lang="da-DK"/>
              </a:p>
              <a:p>
                <a:pPr marL="457200" indent="-457200">
                  <a:buFont typeface="+mj-lt"/>
                  <a:buAutoNum type="arabicPeriod" startAt="4"/>
                </a:pPr>
                <a:r>
                  <a:rPr lang="da-DK" b="1">
                    <a:solidFill>
                      <a:schemeClr val="tx2"/>
                    </a:solidFill>
                  </a:rPr>
                  <a:t>Drag konklusioner og test antagelser </a:t>
                </a:r>
                <a:br>
                  <a:rPr lang="da-DK"/>
                </a:br>
                <a:r>
                  <a:rPr lang="da-DK"/>
                  <a:t>Da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a:latin typeface="Cambria Math" panose="02040503050406030204" pitchFamily="18" charset="0"/>
                          <a:ea typeface="Cambria Math"/>
                        </a:rPr>
                        <m:t>=</m:t>
                      </m:r>
                      <m:r>
                        <a:rPr lang="en-US" b="0" i="1" smtClean="0">
                          <a:latin typeface="Cambria Math" panose="02040503050406030204" pitchFamily="18" charset="0"/>
                          <a:ea typeface="Cambria Math"/>
                        </a:rPr>
                        <m:t>1.77</m:t>
                      </m:r>
                    </m:oMath>
                  </m:oMathPara>
                </a14:m>
                <a:r>
                  <a:rPr lang="da-DK" smtClean="0"/>
                  <a:t> </a:t>
                </a:r>
                <a:r>
                  <a:rPr lang="da-DK"/>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96</m:t>
                      </m:r>
                    </m:oMath>
                  </m:oMathPara>
                </a14:m>
                <a:r>
                  <a:rPr lang="da-DK"/>
                  <a:t> </a:t>
                </a:r>
                <a:br>
                  <a:rPr lang="da-DK" smtClean="0"/>
                </a:br>
                <a:r>
                  <a:rPr lang="da-DK" smtClean="0"/>
                  <a:t>er teststørrelsen udenfor det </a:t>
                </a:r>
                <a:br>
                  <a:rPr lang="da-DK" smtClean="0"/>
                </a:br>
                <a:r>
                  <a:rPr lang="da-DK" smtClean="0"/>
                  <a:t>kritiske </a:t>
                </a:r>
                <a:r>
                  <a:rPr lang="da-DK"/>
                  <a:t>interval, så vi </a:t>
                </a:r>
                <a:r>
                  <a:rPr lang="da-DK" smtClean="0"/>
                  <a:t>kan </a:t>
                </a:r>
                <a:r>
                  <a:rPr lang="da-DK" i="1" smtClean="0"/>
                  <a:t>ikke</a:t>
                </a:r>
                <a:r>
                  <a:rPr lang="da-DK" smtClean="0"/>
                  <a:t> </a:t>
                </a:r>
                <a:br>
                  <a:rPr lang="da-DK" smtClean="0"/>
                </a:br>
                <a:r>
                  <a:rPr lang="da-DK" smtClean="0"/>
                  <a:t>forkaste </a:t>
                </a:r>
                <a:r>
                  <a:rPr lang="da-DK"/>
                  <a:t>nulhypotesen. </a:t>
                </a:r>
                <a:br>
                  <a:rPr lang="da-DK" smtClean="0"/>
                </a:br>
                <a:r>
                  <a:rPr lang="da-DK" smtClean="0"/>
                  <a:t>Stikprøven med </a:t>
                </a:r>
                <a:r>
                  <a:rPr lang="da-DK"/>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=0.343</m:t>
                      </m:r>
                    </m:oMath>
                  </m:oMathPara>
                </a14:m>
                <a:r>
                  <a:rPr lang="da-DK" smtClean="0"/>
                  <a:t> er </a:t>
                </a:r>
                <a:br>
                  <a:rPr lang="da-DK" smtClean="0"/>
                </a:br>
                <a:r>
                  <a:rPr lang="da-DK" smtClean="0"/>
                  <a:t>ikke et stærkt nok bevis til, at </a:t>
                </a:r>
                <a:br>
                  <a:rPr lang="da-DK" smtClean="0"/>
                </a:br>
                <a:r>
                  <a:rPr lang="da-DK" smtClean="0"/>
                  <a:t>vi kan afvise, at </a:t>
                </a:r>
                <a14:m>
                  <m:oMathPara>
                    <m:oMathParaPr>
                      <m:jc/>
                    </m:oMathParaPr>
                    <m:oMath>
                      <m:r>
                        <a:rPr lang="da-DK" i="1">
                          <a:latin typeface="Cambria Math" panose="02040503050406030204" pitchFamily="18" charset="0"/>
                          <a:ea typeface="Cambria Math" panose="02040503050406030204" pitchFamily="18" charset="0"/>
                        </a:rPr>
                        <m:t>𝜇</m:t>
                      </m:r>
                      <m:r>
                        <a:rPr lang="da-DK" i="1">
                          <a:latin typeface="Cambria Math"/>
                          <a:ea typeface="Cambria Math"/>
                        </a:rPr>
                        <m:t>=</m:t>
                      </m:r>
                      <m:r>
                        <a:rPr lang="en-US" i="1">
                          <a:latin typeface="Cambria Math" panose="02040503050406030204" pitchFamily="18" charset="0"/>
                          <a:ea typeface="Cambria Math"/>
                        </a:rPr>
                        <m:t>0.340</m:t>
                      </m:r>
                    </m:oMath>
                  </m:oMathPara>
                </a14:m>
                <a:br>
                  <a:rPr lang="da-DK" smtClean="0"/>
                </a:br>
                <a:endParaRPr lang="da-DK" smtClean="0"/>
              </a:p>
              <a:p>
                <a:pPr marL="444500" indent="0">
                  <a:buNone/>
                </a:pPr>
                <a:r>
                  <a:rPr lang="da-DK" smtClean="0"/>
                  <a:t>Vi </a:t>
                </a:r>
                <a:r>
                  <a:rPr lang="da-DK"/>
                  <a:t>har antaget CGS, men da stikprøvestørrelsen er stor </a:t>
                </a:r>
                <a14:m>
                  <m:oMathPara>
                    <m:oMathParaPr>
                      <m:jc/>
                    </m:oMathParaPr>
                    <m:oMath>
                      <m:r>
                        <m:rPr>
                          <m:sty m:val="p"/>
                        </m:rPr>
                        <a:rPr lang="en-US">
                          <a:latin typeface="Cambria Math" panose="02040503050406030204" pitchFamily="18" charset="0"/>
                          <a:ea typeface="Cambria Math"/>
                        </a:rPr>
                        <m:t>(</m:t>
                      </m:r>
                      <m:r>
                        <a:rPr lang="da-DK" i="1">
                          <a:latin typeface="Cambria Math"/>
                          <a:ea typeface="Cambria Math"/>
                        </a:rPr>
                        <m:t>𝑛</m:t>
                      </m:r>
                      <m:r>
                        <a:rPr lang="en-US" i="1">
                          <a:latin typeface="Cambria Math" panose="02040503050406030204" pitchFamily="18" charset="0"/>
                          <a:ea typeface="Cambria Math"/>
                        </a:rPr>
                        <m:t>&gt;30</m:t>
                      </m:r>
                      <m:r>
                        <m:rPr>
                          <m:sty m:val="p"/>
                        </m:rPr>
                        <a:rPr lang="en-US">
                          <a:latin typeface="Cambria Math" panose="02040503050406030204" pitchFamily="18" charset="0"/>
                          <a:ea typeface="Cambria Math"/>
                        </a:rPr>
                        <m:t>)</m:t>
                      </m:r>
                    </m:oMath>
                  </m:oMathPara>
                </a14:m>
                <a:r>
                  <a:rPr lang="da-DK"/>
                  <a:t>, så holder </a:t>
                </a:r>
                <a:r>
                  <a:rPr lang="da-DK" smtClean="0"/>
                  <a:t>den. </a:t>
                </a:r>
                <a:endParaRPr lang="da-DK"/>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5536" y="1124744"/>
                <a:ext cx="8640960" cy="5616624"/>
              </a:xfrm>
              <a:blipFill>
                <a:blip r:embed="rId4"/>
                <a:stretch>
                  <a:fillRect l="-988" t="-869"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255</a:t>
            </a:fld>
            <a:endParaRPr lang="da-DK">
              <a:solidFill>
                <a:prstClr val="black">
                  <a:tint val="75000"/>
                </a:prstClr>
              </a:solidFill>
            </a:endParaRPr>
          </a:p>
        </p:txBody>
      </p:sp>
    </p:spTree>
    <p:extLst>
      <p:ext uri="{BB962C8B-B14F-4D97-AF65-F5344CB8AC3E}">
        <p14:creationId xmlns:p14="http://schemas.microsoft.com/office/powerpoint/2010/main" val="2396909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5" name="Group 4"/>
          <p:cNvGrpSpPr/>
          <p:nvPr/>
        </p:nvGrpSpPr>
        <p:grpSpPr>
          <a:xfrm>
            <a:off x="5508104" y="2996952"/>
            <a:ext cx="3528392" cy="2448272"/>
            <a:chOff x="4826446" y="2852936"/>
            <a:chExt cx="4210050" cy="3193496"/>
          </a:xfrm>
        </p:grpSpPr>
        <p:pic>
          <p:nvPicPr>
            <p:cNvPr id="6" name="Picture 5"/>
            <p:cNvPicPr>
              <a:picLocks noChangeAspect="1"/>
            </p:cNvPicPr>
            <p:nvPr/>
          </p:nvPicPr>
          <p:blipFill>
            <a:blip r:embed="rId3"/>
            <a:stretch>
              <a:fillRect/>
            </a:stretch>
          </p:blipFill>
          <p:spPr>
            <a:xfrm>
              <a:off x="4826446" y="2852936"/>
              <a:ext cx="4210050" cy="2886075"/>
            </a:xfrm>
            <a:prstGeom prst="rect">
              <a:avLst/>
            </a:prstGeom>
          </p:spPr>
        </p:pic>
        <mc:AlternateContent>
          <mc:Choice Requires="a14">
            <p:sp>
              <p:nvSpPr>
                <p:cNvPr id="7" name="Line Callout 1 6"/>
                <p:cNvSpPr/>
                <p:nvPr/>
              </p:nvSpPr>
              <p:spPr>
                <a:xfrm>
                  <a:off x="6355407" y="5674189"/>
                  <a:ext cx="1152128" cy="372243"/>
                </a:xfrm>
                <a:prstGeom prst="borderCallout1">
                  <a:avLst>
                    <a:gd name="adj1" fmla="val -268"/>
                    <a:gd name="adj2" fmla="val 53402"/>
                    <a:gd name="adj3" fmla="val -119803"/>
                    <a:gd name="adj4" fmla="val 13831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14:m>
                    <m:oMathPara>
                      <m:oMathParaPr>
                        <m:jc/>
                      </m:oMathParaPr>
                      <m:o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𝑧</m:t>
                            </m:r>
                          </m:e>
                          <m:sub>
                            <m:r>
                              <a:rPr lang="en-US" sz="1400" i="1">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=1.77</m:t>
                        </m:r>
                      </m:oMath>
                    </m:oMathPara>
                  </a14:m>
                  <a:endParaRPr lang="en-GB" sz="1600">
                    <a:solidFill>
                      <a:schemeClr val="tx1"/>
                    </a:solidFill>
                  </a:endParaRPr>
                </a:p>
              </p:txBody>
            </p:sp>
          </mc:Choice>
          <mc:Fallback>
            <p:sp>
              <p:nvSpPr>
                <p:cNvPr id="7" name="Line Callout 1 6"/>
                <p:cNvSpPr>
                  <a:spLocks noRot="1" noChangeAspect="1" noMove="1" noResize="1" noEditPoints="1" noAdjustHandles="1" noChangeArrowheads="1" noChangeShapeType="1" noTextEdit="1"/>
                </p:cNvSpPr>
                <p:nvPr/>
              </p:nvSpPr>
              <p:spPr>
                <a:xfrm>
                  <a:off x="6355407" y="5674189"/>
                  <a:ext cx="1152128" cy="372243"/>
                </a:xfrm>
                <a:prstGeom prst="borderCallout1">
                  <a:avLst>
                    <a:gd name="adj1" fmla="val -268"/>
                    <a:gd name="adj2" fmla="val 53402"/>
                    <a:gd name="adj3" fmla="val -119803"/>
                    <a:gd name="adj4" fmla="val 138311"/>
                  </a:avLst>
                </a:prstGeom>
                <a:blipFill>
                  <a:blip r:embed="rId4"/>
                  <a:stretch>
                    <a:fillRect/>
                  </a:stretch>
                </a:blipFill>
                <a:ln>
                  <a:solidFill>
                    <a:schemeClr val="tx1"/>
                  </a:solidFill>
                </a:ln>
              </p:spPr>
              <p:txBody>
                <a:bodyPr/>
                <a:lstStyle/>
                <a:p>
                  <a:r>
                    <a:rPr lang="en-GB">
                      <a:noFill/>
                    </a:rPr>
                    <a:t> </a:t>
                  </a:r>
                </a:p>
              </p:txBody>
            </p:sp>
          </mc:Fallback>
        </mc:AlternateContent>
      </p:grpSp>
      <mc:AlternateContent>
        <mc:Choice Requires="a14">
          <p:sp>
            <p:nvSpPr>
              <p:cNvPr id="2" name="Title 1"/>
              <p:cNvSpPr>
                <a:spLocks noGrp="1"/>
              </p:cNvSpPr>
              <p:nvPr>
                <p:ph type="title"/>
              </p:nvPr>
            </p:nvSpPr>
            <p:spPr/>
            <p:txBody>
              <a:bodyPr/>
              <a:lstStyle/>
              <a:p>
                <a:r>
                  <a:rPr lang="da-DK" smtClean="0"/>
                  <a:t>Valg af signifikansniveau </a:t>
                </a:r>
                <a14:m>
                  <m:oMathPara>
                    <m:oMathParaPr>
                      <m:jc/>
                    </m:oMathParaPr>
                    <m:oMath>
                      <m:r>
                        <a:rPr lang="da-DK" i="1">
                          <a:latin typeface="Cambria Math"/>
                          <a:ea typeface="Cambria Math"/>
                        </a:rPr>
                        <m:t>𝛼</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5"/>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980728"/>
                <a:ext cx="8424936" cy="5877272"/>
              </a:xfrm>
            </p:spPr>
            <p:txBody>
              <a:bodyPr/>
              <a:lstStyle/>
              <a:p>
                <a:r>
                  <a:rPr lang="da-DK" sz="2000" smtClean="0"/>
                  <a:t>Kritisk område for en tosidet test med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𝑎</m:t>
                          </m:r>
                        </m:sub>
                      </m:sSub>
                    </m:oMath>
                  </m:oMathPara>
                </a14:m>
                <a:r>
                  <a:rPr lang="da-DK" sz="2000"/>
                  <a:t>:</a:t>
                </a:r>
                <a:r>
                  <a:rPr lang="da-DK" sz="2000" smtClean="0"/>
                  <a:t> </a:t>
                </a:r>
                <a:r>
                  <a:rPr lang="da-DK" sz="2000"/>
                  <a:t> </a:t>
                </a:r>
                <a14:m>
                  <m:oMathPara>
                    <m:oMathParaPr>
                      <m:jc/>
                    </m:oMathParaPr>
                    <m:oMath>
                      <m:r>
                        <a:rPr lang="el-GR" sz="2000" i="1">
                          <a:latin typeface="Cambria Math"/>
                          <a:ea typeface="Cambria Math"/>
                        </a:rPr>
                        <m:t>𝜇</m:t>
                      </m:r>
                      <m:r>
                        <a:rPr lang="da-DK" sz="2000" i="1" smtClean="0">
                          <a:latin typeface="Cambria Math" panose="02040503050406030204" pitchFamily="18" charset="0"/>
                          <a:ea typeface="Cambria Math" panose="02040503050406030204" pitchFamily="18" charset="0"/>
                        </a:rPr>
                        <m:t>≠</m:t>
                      </m:r>
                      <m:sSub>
                        <m:sSubPr>
                          <m:ctrlPr>
                            <a:rPr lang="da-DK" sz="2000" i="1" smtClean="0">
                              <a:latin typeface="Cambria Math" panose="02040503050406030204" pitchFamily="18" charset="0"/>
                              <a:ea typeface="Cambria Math"/>
                            </a:rPr>
                          </m:ctrlPr>
                        </m:sSubPr>
                        <m:e>
                          <m:r>
                            <a:rPr lang="da-DK" sz="2000" i="1" smtClean="0">
                              <a:latin typeface="Cambria Math"/>
                              <a:ea typeface="Cambria Math"/>
                            </a:rPr>
                            <m:t>𝜇</m:t>
                          </m:r>
                        </m:e>
                        <m:sub>
                          <m:r>
                            <a:rPr lang="da-DK" sz="2000" b="0" i="1" smtClean="0">
                              <a:latin typeface="Cambria Math"/>
                              <a:ea typeface="Cambria Math"/>
                            </a:rPr>
                            <m:t>0</m:t>
                          </m:r>
                        </m:sub>
                      </m:sSub>
                    </m:oMath>
                  </m:oMathPara>
                </a14:m>
                <a:r>
                  <a:rPr lang="da-DK" sz="2000" smtClean="0"/>
                  <a:t>:</a:t>
                </a:r>
              </a:p>
              <a:p>
                <a:pPr lvl="1" indent="-276225"/>
                <a14:m>
                  <m:oMathPara>
                    <m:oMathParaPr>
                      <m:jc/>
                    </m:oMathParaPr>
                    <m:oMath>
                      <m:r>
                        <a:rPr lang="da-DK" sz="1800" i="1">
                          <a:latin typeface="Cambria Math"/>
                          <a:ea typeface="Cambria Math"/>
                        </a:rPr>
                        <m:t>𝛼</m:t>
                      </m:r>
                      <m:r>
                        <a:rPr lang="da-DK" sz="1800" i="1">
                          <a:latin typeface="Cambria Math"/>
                          <a:ea typeface="Cambria Math"/>
                        </a:rPr>
                        <m:t>=0.10:</m:t>
                      </m:r>
                    </m:oMath>
                  </m:oMathPara>
                </a14:m>
                <a:r>
                  <a:rPr lang="da-DK" sz="1800" smtClean="0"/>
                  <a:t>	 </a:t>
                </a:r>
                <a14:m>
                  <m:oMathPara>
                    <m:oMathParaPr>
                      <m:jc/>
                    </m:oMathParaPr>
                    <m:oMath>
                      <m:sSub>
                        <m:sSubPr>
                          <m:ctrlPr>
                            <a:rPr lang="da-DK" sz="1800" i="1">
                              <a:latin typeface="Cambria Math" panose="02040503050406030204" pitchFamily="18" charset="0"/>
                            </a:rPr>
                          </m:ctrlPr>
                        </m:sSubPr>
                        <m:e>
                          <m:r>
                            <a:rPr lang="da-DK" sz="1800" i="1">
                              <a:latin typeface="Cambria Math"/>
                            </a:rPr>
                            <m:t>𝑧</m:t>
                          </m:r>
                        </m:e>
                        <m:sub>
                          <m:r>
                            <a:rPr lang="da-DK" sz="1800" i="1">
                              <a:latin typeface="Cambria Math"/>
                              <a:ea typeface="Cambria Math"/>
                            </a:rPr>
                            <m:t>𝛼</m:t>
                          </m:r>
                          <m:r>
                            <a:rPr lang="en-US" sz="1800" b="0" i="1" smtClean="0">
                              <a:latin typeface="Cambria Math" panose="02040503050406030204" pitchFamily="18" charset="0"/>
                              <a:ea typeface="Cambria Math"/>
                            </a:rPr>
                            <m:t>/2</m:t>
                          </m:r>
                        </m:sub>
                      </m:sSub>
                      <m:r>
                        <a:rPr lang="da-DK" sz="1800" i="1">
                          <a:latin typeface="Cambria Math"/>
                        </a:rPr>
                        <m:t>=</m:t>
                      </m:r>
                      <m:sSub>
                        <m:sSubPr>
                          <m:ctrlPr>
                            <a:rPr lang="da-DK" sz="1800" i="1">
                              <a:latin typeface="Cambria Math" panose="02040503050406030204" pitchFamily="18" charset="0"/>
                            </a:rPr>
                          </m:ctrlPr>
                        </m:sSubPr>
                        <m:e>
                          <m:r>
                            <a:rPr lang="da-DK" sz="1800" i="1">
                              <a:latin typeface="Cambria Math"/>
                            </a:rPr>
                            <m:t>𝑧</m:t>
                          </m:r>
                        </m:e>
                        <m:sub>
                          <m:r>
                            <a:rPr lang="da-DK" sz="1800" i="1">
                              <a:latin typeface="Cambria Math"/>
                            </a:rPr>
                            <m:t>0.</m:t>
                          </m:r>
                          <m:r>
                            <a:rPr lang="en-US" sz="1800" b="0" i="1" smtClean="0">
                              <a:latin typeface="Cambria Math" panose="02040503050406030204" pitchFamily="18" charset="0"/>
                            </a:rPr>
                            <m:t>05</m:t>
                          </m:r>
                        </m:sub>
                      </m:sSub>
                      <m:r>
                        <a:rPr lang="en-US" sz="1800" b="0" i="1" smtClean="0">
                          <a:latin typeface="Cambria Math" panose="02040503050406030204" pitchFamily="18" charset="0"/>
                        </a:rPr>
                        <m:t>  </m:t>
                      </m:r>
                      <m:r>
                        <a:rPr lang="da-DK" sz="1800" i="1">
                          <a:latin typeface="Cambria Math"/>
                          <a:ea typeface="Cambria Math"/>
                        </a:rPr>
                        <m:t>=</m:t>
                      </m:r>
                      <m:r>
                        <m:rPr>
                          <m:sty m:val="p"/>
                        </m:rPr>
                        <a:rPr lang="en-US" sz="1800" b="0" i="0" smtClean="0">
                          <a:latin typeface="Cambria Math"/>
                          <a:ea typeface="Cambria Math"/>
                        </a:rPr>
                        <m:t>qnorm</m:t>
                      </m:r>
                      <m:r>
                        <m:rPr>
                          <m:sty m:val="p"/>
                        </m:rPr>
                        <a:rPr lang="da-DK" sz="1800">
                          <a:latin typeface="Cambria Math"/>
                          <a:ea typeface="Cambria Math"/>
                        </a:rPr>
                        <m:t>(1−0.</m:t>
                      </m:r>
                      <m:r>
                        <m:rPr>
                          <m:sty m:val="p"/>
                        </m:rPr>
                        <a:rPr lang="en-US" sz="1800" b="0" i="0" smtClean="0">
                          <a:latin typeface="Cambria Math"/>
                          <a:ea typeface="Cambria Math"/>
                        </a:rPr>
                        <m:t>05</m:t>
                      </m:r>
                      <m:r>
                        <m:rPr>
                          <m:sty m:val="p"/>
                        </m:rPr>
                        <a:rPr lang="da-DK" sz="1800">
                          <a:latin typeface="Cambria Math"/>
                          <a:ea typeface="Cambria Math"/>
                        </a:rPr>
                        <m:t>)</m:t>
                      </m:r>
                      <m:r>
                        <a:rPr lang="en-US" sz="1800" b="0" i="1" smtClean="0">
                          <a:latin typeface="Cambria Math" panose="02040503050406030204" pitchFamily="18" charset="0"/>
                          <a:ea typeface="Cambria Math"/>
                        </a:rPr>
                        <m:t>  </m:t>
                      </m:r>
                      <m:r>
                        <a:rPr lang="da-DK" sz="1800" i="1">
                          <a:latin typeface="Cambria Math"/>
                          <a:ea typeface="Cambria Math"/>
                        </a:rPr>
                        <m:t>=</m:t>
                      </m:r>
                      <m:r>
                        <m:rPr>
                          <m:sty m:val="p"/>
                        </m:rPr>
                        <a:rPr lang="da-DK" sz="1800">
                          <a:latin typeface="Cambria Math"/>
                          <a:ea typeface="Cambria Math"/>
                        </a:rPr>
                        <m:t>1.64</m:t>
                      </m:r>
                    </m:oMath>
                  </m:oMathPara>
                </a14:m>
                <a:endParaRPr lang="da-DK" sz="1800" smtClean="0"/>
              </a:p>
              <a:p>
                <a:pPr lvl="1" indent="-276225"/>
                <a14:m>
                  <m:oMathPara>
                    <m:oMathParaPr>
                      <m:jc/>
                    </m:oMathParaPr>
                    <m:oMath>
                      <m:r>
                        <a:rPr lang="da-DK" sz="1800" i="1">
                          <a:latin typeface="Cambria Math"/>
                          <a:ea typeface="Cambria Math"/>
                        </a:rPr>
                        <m:t>𝛼</m:t>
                      </m:r>
                      <m:r>
                        <a:rPr lang="da-DK" sz="1800" i="1">
                          <a:latin typeface="Cambria Math"/>
                          <a:ea typeface="Cambria Math"/>
                        </a:rPr>
                        <m:t>=0.05:</m:t>
                      </m:r>
                    </m:oMath>
                  </m:oMathPara>
                </a14:m>
                <a:r>
                  <a:rPr lang="da-DK" sz="1800" i="1" smtClean="0">
                    <a:latin typeface="Cambria Math"/>
                    <a:ea typeface="Cambria Math"/>
                  </a:rPr>
                  <a:t>	</a:t>
                </a:r>
                <a:r>
                  <a:rPr lang="da-DK" sz="1800" i="1">
                    <a:latin typeface="Cambria Math"/>
                    <a:ea typeface="Cambria Math"/>
                  </a:rPr>
                  <a:t> </a:t>
                </a:r>
                <a14:m>
                  <m:oMathPara>
                    <m:oMathParaPr>
                      <m:jc/>
                    </m:oMathParaPr>
                    <m:oMath>
                      <m:sSub>
                        <m:sSubPr>
                          <m:ctrlPr>
                            <a:rPr lang="da-DK" sz="1800" i="1">
                              <a:latin typeface="Cambria Math" panose="02040503050406030204" pitchFamily="18" charset="0"/>
                              <a:ea typeface="Cambria Math"/>
                            </a:rPr>
                          </m:ctrlPr>
                        </m:sSubPr>
                        <m:e>
                          <m:r>
                            <m:rPr>
                              <m:sty m:val="p"/>
                            </m:rPr>
                            <a:rPr lang="da-DK" sz="1800">
                              <a:latin typeface="Cambria Math"/>
                              <a:ea typeface="Cambria Math"/>
                            </a:rPr>
                            <m:t>z</m:t>
                          </m:r>
                        </m:e>
                        <m:sub>
                          <m:r>
                            <a:rPr lang="da-DK" sz="1800" i="1">
                              <a:latin typeface="Cambria Math"/>
                              <a:ea typeface="Cambria Math"/>
                            </a:rPr>
                            <m:t>𝛼</m:t>
                          </m:r>
                          <m:r>
                            <a:rPr lang="en-US" sz="1800" i="1">
                              <a:latin typeface="Cambria Math" panose="02040503050406030204" pitchFamily="18" charset="0"/>
                              <a:ea typeface="Cambria Math"/>
                            </a:rPr>
                            <m:t>/2</m:t>
                          </m:r>
                        </m:sub>
                      </m:sSub>
                      <m:r>
                        <m:rPr>
                          <m:sty m:val="p"/>
                        </m:rPr>
                        <a:rPr lang="da-DK" sz="1800">
                          <a:latin typeface="Cambria Math"/>
                          <a:ea typeface="Cambria Math"/>
                        </a:rPr>
                        <m:t>=</m:t>
                      </m:r>
                      <m:sSub>
                        <m:sSubPr>
                          <m:ctrlPr>
                            <a:rPr lang="da-DK" sz="1800" i="1">
                              <a:latin typeface="Cambria Math" panose="02040503050406030204" pitchFamily="18" charset="0"/>
                              <a:ea typeface="Cambria Math"/>
                            </a:rPr>
                          </m:ctrlPr>
                        </m:sSubPr>
                        <m:e>
                          <m:r>
                            <m:rPr>
                              <m:sty m:val="p"/>
                            </m:rPr>
                            <a:rPr lang="da-DK" sz="1800">
                              <a:latin typeface="Cambria Math"/>
                              <a:ea typeface="Cambria Math"/>
                            </a:rPr>
                            <m:t>z</m:t>
                          </m:r>
                        </m:e>
                        <m:sub>
                          <m:r>
                            <m:rPr>
                              <m:sty m:val="p"/>
                            </m:rPr>
                            <a:rPr lang="da-DK" sz="1800">
                              <a:latin typeface="Cambria Math"/>
                              <a:ea typeface="Cambria Math"/>
                            </a:rPr>
                            <m:t>0.</m:t>
                          </m:r>
                          <m:r>
                            <m:rPr>
                              <m:sty m:val="p"/>
                            </m:rPr>
                            <a:rPr lang="en-US" sz="1800" b="0" i="0" smtClean="0">
                              <a:latin typeface="Cambria Math" panose="02040503050406030204" pitchFamily="18" charset="0"/>
                              <a:ea typeface="Cambria Math"/>
                            </a:rPr>
                            <m:t>02</m:t>
                          </m:r>
                          <m:r>
                            <m:rPr>
                              <m:sty m:val="p"/>
                            </m:rPr>
                            <a:rPr lang="da-DK" sz="1800" b="0" i="0" smtClean="0">
                              <a:latin typeface="Cambria Math"/>
                              <a:ea typeface="Cambria Math"/>
                            </a:rPr>
                            <m:t>5</m:t>
                          </m:r>
                        </m:sub>
                      </m:sSub>
                      <m:r>
                        <m:rPr>
                          <m:sty m:val="p"/>
                        </m:rPr>
                        <a:rPr lang="da-DK" sz="1800">
                          <a:latin typeface="Cambria Math"/>
                          <a:ea typeface="Cambria Math"/>
                        </a:rPr>
                        <m:t>=</m:t>
                      </m:r>
                      <m:r>
                        <m:rPr>
                          <m:sty m:val="p"/>
                        </m:rPr>
                        <a:rPr lang="en-US" sz="1800">
                          <a:latin typeface="Cambria Math"/>
                          <a:ea typeface="Cambria Math"/>
                        </a:rPr>
                        <m:t>qnorm</m:t>
                      </m:r>
                      <m:r>
                        <m:rPr>
                          <m:sty m:val="p"/>
                        </m:rPr>
                        <a:rPr lang="da-DK" sz="1800">
                          <a:latin typeface="Cambria Math"/>
                          <a:ea typeface="Cambria Math"/>
                        </a:rPr>
                        <m:t>(1−0.0</m:t>
                      </m:r>
                      <m:r>
                        <m:rPr>
                          <m:sty m:val="p"/>
                        </m:rPr>
                        <a:rPr lang="en-US" sz="1800" b="0" i="0" smtClean="0">
                          <a:latin typeface="Cambria Math"/>
                          <a:ea typeface="Cambria Math"/>
                        </a:rPr>
                        <m:t>2</m:t>
                      </m:r>
                      <m:r>
                        <m:rPr>
                          <m:sty m:val="p"/>
                        </m:rPr>
                        <a:rPr lang="da-DK" sz="1800">
                          <a:latin typeface="Cambria Math"/>
                          <a:ea typeface="Cambria Math"/>
                        </a:rPr>
                        <m:t>5)</m:t>
                      </m:r>
                      <m:r>
                        <m:rPr>
                          <m:sty m:val="p"/>
                        </m:rPr>
                        <a:rPr lang="da-DK" sz="1800">
                          <a:latin typeface="Cambria Math"/>
                          <a:ea typeface="Cambria Math"/>
                        </a:rPr>
                        <m:t>=</m:t>
                      </m:r>
                      <m:r>
                        <m:rPr>
                          <m:sty m:val="p"/>
                        </m:rPr>
                        <a:rPr lang="da-DK" sz="1800" b="0" i="0" smtClean="0">
                          <a:latin typeface="Cambria Math"/>
                          <a:ea typeface="Cambria Math"/>
                        </a:rPr>
                        <m:t>1.</m:t>
                      </m:r>
                      <m:r>
                        <m:rPr>
                          <m:sty m:val="p"/>
                        </m:rPr>
                        <a:rPr lang="en-US" sz="1800" b="0" i="0" smtClean="0">
                          <a:latin typeface="Cambria Math" panose="02040503050406030204" pitchFamily="18" charset="0"/>
                          <a:ea typeface="Cambria Math"/>
                        </a:rPr>
                        <m:t>96</m:t>
                      </m:r>
                    </m:oMath>
                  </m:oMathPara>
                </a14:m>
                <a:endParaRPr lang="da-DK" sz="1800" smtClean="0">
                  <a:latin typeface="Cambria Math"/>
                  <a:ea typeface="Cambria Math"/>
                </a:endParaRPr>
              </a:p>
              <a:p>
                <a:pPr lvl="1" indent="-276225"/>
                <a14:m>
                  <m:oMathPara>
                    <m:oMathParaPr>
                      <m:jc/>
                    </m:oMathParaPr>
                    <m:oMath>
                      <m:r>
                        <a:rPr lang="da-DK" sz="1800" i="1">
                          <a:latin typeface="Cambria Math"/>
                          <a:ea typeface="Cambria Math"/>
                        </a:rPr>
                        <m:t>𝛼</m:t>
                      </m:r>
                      <m:r>
                        <a:rPr lang="da-DK" sz="1800" i="1">
                          <a:latin typeface="Cambria Math"/>
                          <a:ea typeface="Cambria Math"/>
                        </a:rPr>
                        <m:t>=0.01:</m:t>
                      </m:r>
                    </m:oMath>
                  </m:oMathPara>
                </a14:m>
                <a:r>
                  <a:rPr lang="da-DK" sz="1800" i="1" smtClean="0">
                    <a:latin typeface="Cambria Math"/>
                    <a:ea typeface="Cambria Math"/>
                  </a:rPr>
                  <a:t>	</a:t>
                </a:r>
                <a:r>
                  <a:rPr lang="da-DK" sz="1800" i="1">
                    <a:latin typeface="Cambria Math"/>
                    <a:ea typeface="Cambria Math"/>
                  </a:rPr>
                  <a:t> </a:t>
                </a:r>
                <a14:m>
                  <m:oMathPara>
                    <m:oMathParaPr>
                      <m:jc/>
                    </m:oMathParaPr>
                    <m:oMath>
                      <m:sSub>
                        <m:sSubPr>
                          <m:ctrlPr>
                            <a:rPr lang="da-DK" sz="1800" i="1">
                              <a:latin typeface="Cambria Math" panose="02040503050406030204" pitchFamily="18" charset="0"/>
                              <a:ea typeface="Cambria Math"/>
                            </a:rPr>
                          </m:ctrlPr>
                        </m:sSubPr>
                        <m:e>
                          <m:r>
                            <m:rPr>
                              <m:sty m:val="p"/>
                            </m:rPr>
                            <a:rPr lang="da-DK" sz="1800">
                              <a:latin typeface="Cambria Math"/>
                              <a:ea typeface="Cambria Math"/>
                            </a:rPr>
                            <m:t>z</m:t>
                          </m:r>
                        </m:e>
                        <m:sub>
                          <m:r>
                            <a:rPr lang="da-DK" sz="1800" i="1">
                              <a:latin typeface="Cambria Math"/>
                              <a:ea typeface="Cambria Math"/>
                            </a:rPr>
                            <m:t>𝛼</m:t>
                          </m:r>
                          <m:r>
                            <a:rPr lang="en-US" sz="1800" i="1">
                              <a:latin typeface="Cambria Math" panose="02040503050406030204" pitchFamily="18" charset="0"/>
                              <a:ea typeface="Cambria Math"/>
                            </a:rPr>
                            <m:t>/2</m:t>
                          </m:r>
                        </m:sub>
                      </m:sSub>
                      <m:r>
                        <m:rPr>
                          <m:sty m:val="p"/>
                        </m:rPr>
                        <a:rPr lang="da-DK" sz="1800">
                          <a:latin typeface="Cambria Math"/>
                          <a:ea typeface="Cambria Math"/>
                        </a:rPr>
                        <m:t>=</m:t>
                      </m:r>
                      <m:sSub>
                        <m:sSubPr>
                          <m:ctrlPr>
                            <a:rPr lang="da-DK" sz="1800" i="1">
                              <a:latin typeface="Cambria Math" panose="02040503050406030204" pitchFamily="18" charset="0"/>
                              <a:ea typeface="Cambria Math"/>
                            </a:rPr>
                          </m:ctrlPr>
                        </m:sSubPr>
                        <m:e>
                          <m:r>
                            <m:rPr>
                              <m:sty m:val="p"/>
                            </m:rPr>
                            <a:rPr lang="da-DK" sz="1800">
                              <a:latin typeface="Cambria Math"/>
                              <a:ea typeface="Cambria Math"/>
                            </a:rPr>
                            <m:t>z</m:t>
                          </m:r>
                        </m:e>
                        <m:sub>
                          <m:r>
                            <m:rPr>
                              <m:sty m:val="p"/>
                            </m:rPr>
                            <a:rPr lang="da-DK" sz="1800">
                              <a:latin typeface="Cambria Math"/>
                              <a:ea typeface="Cambria Math"/>
                            </a:rPr>
                            <m:t>0.0</m:t>
                          </m:r>
                          <m:r>
                            <m:rPr>
                              <m:sty m:val="p"/>
                            </m:rPr>
                            <a:rPr lang="en-US" sz="1800" b="0" i="0" smtClean="0">
                              <a:latin typeface="Cambria Math" panose="02040503050406030204" pitchFamily="18" charset="0"/>
                              <a:ea typeface="Cambria Math"/>
                            </a:rPr>
                            <m:t>05</m:t>
                          </m:r>
                        </m:sub>
                      </m:sSub>
                      <m:r>
                        <m:rPr>
                          <m:sty m:val="p"/>
                        </m:rPr>
                        <a:rPr lang="da-DK" sz="1800">
                          <a:latin typeface="Cambria Math"/>
                          <a:ea typeface="Cambria Math"/>
                        </a:rPr>
                        <m:t>=</m:t>
                      </m:r>
                      <m:r>
                        <m:rPr>
                          <m:sty m:val="p"/>
                        </m:rPr>
                        <a:rPr lang="en-US" sz="1800">
                          <a:latin typeface="Cambria Math"/>
                          <a:ea typeface="Cambria Math"/>
                        </a:rPr>
                        <m:t>qnorm</m:t>
                      </m:r>
                      <m:r>
                        <m:rPr>
                          <m:sty m:val="p"/>
                        </m:rPr>
                        <a:rPr lang="da-DK" sz="1800">
                          <a:latin typeface="Cambria Math"/>
                          <a:ea typeface="Cambria Math"/>
                        </a:rPr>
                        <m:t>(1−0.0</m:t>
                      </m:r>
                      <m:r>
                        <m:rPr>
                          <m:sty m:val="p"/>
                        </m:rPr>
                        <a:rPr lang="en-US" sz="1800" b="0" i="0" smtClean="0">
                          <a:latin typeface="Cambria Math"/>
                          <a:ea typeface="Cambria Math"/>
                        </a:rPr>
                        <m:t>05</m:t>
                      </m:r>
                      <m:r>
                        <m:rPr>
                          <m:sty m:val="p"/>
                        </m:rPr>
                        <a:rPr lang="da-DK" sz="1800">
                          <a:latin typeface="Cambria Math"/>
                          <a:ea typeface="Cambria Math"/>
                        </a:rPr>
                        <m:t>)</m:t>
                      </m:r>
                      <m:r>
                        <m:rPr>
                          <m:sty m:val="p"/>
                        </m:rPr>
                        <a:rPr lang="da-DK" sz="1800">
                          <a:latin typeface="Cambria Math"/>
                          <a:ea typeface="Cambria Math"/>
                        </a:rPr>
                        <m:t>=2.</m:t>
                      </m:r>
                      <m:r>
                        <m:rPr>
                          <m:sty m:val="p"/>
                        </m:rPr>
                        <a:rPr lang="en-US" sz="1800" b="0" i="0" smtClean="0">
                          <a:latin typeface="Cambria Math" panose="02040503050406030204" pitchFamily="18" charset="0"/>
                          <a:ea typeface="Cambria Math"/>
                        </a:rPr>
                        <m:t>58</m:t>
                      </m:r>
                    </m:oMath>
                  </m:oMathPara>
                </a14:m>
                <a:endParaRPr lang="da-DK" sz="1800">
                  <a:latin typeface="Cambria Math"/>
                  <a:ea typeface="Cambria Math"/>
                </a:endParaRPr>
              </a:p>
              <a:p>
                <a:r>
                  <a:rPr lang="da-DK" sz="2000"/>
                  <a:t>Her </a:t>
                </a:r>
                <a:r>
                  <a:rPr lang="da-DK" sz="2000" smtClean="0"/>
                  <a:t>var </a:t>
                </a:r>
                <a14:m>
                  <m:oMathPara>
                    <m:oMathParaPr>
                      <m:jc/>
                    </m:oMathParaPr>
                    <m:oMath>
                      <m:sSub>
                        <m:sSubPr>
                          <m:ctrlPr>
                            <a:rPr lang="da-DK" sz="2000" i="1">
                              <a:latin typeface="Cambria Math" panose="02040503050406030204" pitchFamily="18" charset="0"/>
                            </a:rPr>
                          </m:ctrlPr>
                        </m:sSubPr>
                        <m:e>
                          <m:r>
                            <a:rPr lang="da-DK" sz="2000" i="1">
                              <a:latin typeface="Cambria Math"/>
                            </a:rPr>
                            <m:t>𝑧</m:t>
                          </m:r>
                        </m:e>
                        <m:sub>
                          <m:r>
                            <a:rPr lang="da-DK" sz="2000" i="1">
                              <a:latin typeface="Cambria Math"/>
                            </a:rPr>
                            <m:t>0</m:t>
                          </m:r>
                        </m:sub>
                      </m:sSub>
                      <m:r>
                        <a:rPr lang="da-DK" sz="2000" i="1">
                          <a:latin typeface="Cambria Math"/>
                        </a:rPr>
                        <m:t>=</m:t>
                      </m:r>
                      <m:r>
                        <a:rPr lang="en-US" sz="2000" b="0" i="1" smtClean="0">
                          <a:latin typeface="Cambria Math" panose="02040503050406030204" pitchFamily="18" charset="0"/>
                        </a:rPr>
                        <m:t>1.77</m:t>
                      </m:r>
                    </m:oMath>
                  </m:oMathPara>
                </a14:m>
                <a:r>
                  <a:rPr lang="da-DK" sz="2000"/>
                  <a:t>, så</a:t>
                </a:r>
                <a:r>
                  <a:rPr lang="da-DK" sz="2000" smtClean="0">
                    <a:latin typeface="Cambria Math"/>
                    <a:ea typeface="Cambria Math"/>
                  </a:rPr>
                  <a:t>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latin typeface="Cambria Math"/>
                    <a:ea typeface="Cambria Math"/>
                  </a:rPr>
                  <a:t> </a:t>
                </a:r>
                <a:r>
                  <a:rPr lang="da-DK" sz="2000"/>
                  <a:t>vil bliver forkastet </a:t>
                </a:r>
                <a:r>
                  <a:rPr lang="da-DK" sz="2000" smtClean="0"/>
                  <a:t>på </a:t>
                </a:r>
                <a14:m>
                  <m:oMathPara>
                    <m:oMathParaPr>
                      <m:jc/>
                    </m:oMathParaPr>
                    <m:oMath>
                      <m:r>
                        <a:rPr lang="da-DK" sz="2000" i="1" smtClean="0">
                          <a:latin typeface="Cambria Math" panose="02040503050406030204" pitchFamily="18" charset="0"/>
                        </a:rPr>
                        <m:t>10 %</m:t>
                      </m:r>
                    </m:oMath>
                  </m:oMathPara>
                </a14:m>
                <a:r>
                  <a:rPr lang="da-DK" sz="2000" smtClean="0"/>
                  <a:t> med signifikansniveau</a:t>
                </a:r>
                <a:r>
                  <a:rPr lang="da-DK" sz="2000" smtClean="0">
                    <a:latin typeface="Cambria Math"/>
                    <a:ea typeface="Cambria Math"/>
                  </a:rPr>
                  <a:t>, men ikke på </a:t>
                </a:r>
                <a14:m>
                  <m:oMathPara>
                    <m:oMathParaPr>
                      <m:jc/>
                    </m:oMathParaPr>
                    <m:oMath>
                      <m:r>
                        <a:rPr lang="da-DK" sz="2000" i="1" smtClean="0">
                          <a:latin typeface="Cambria Math" panose="02040503050406030204" pitchFamily="18" charset="0"/>
                          <a:ea typeface="Cambria Math"/>
                        </a:rPr>
                        <m:t>5 %</m:t>
                      </m:r>
                    </m:oMath>
                  </m:oMathPara>
                </a14:m>
                <a:r>
                  <a:rPr lang="da-DK" sz="2000" smtClean="0">
                    <a:latin typeface="Cambria Math"/>
                    <a:ea typeface="Cambria Math"/>
                  </a:rPr>
                  <a:t> eller </a:t>
                </a:r>
                <a14:m>
                  <m:oMathPara>
                    <m:oMathParaPr>
                      <m:jc/>
                    </m:oMathParaPr>
                    <m:oMath>
                      <m:r>
                        <a:rPr lang="da-DK" sz="2000" i="1" smtClean="0">
                          <a:latin typeface="Cambria Math" panose="02040503050406030204" pitchFamily="18" charset="0"/>
                          <a:ea typeface="Cambria Math"/>
                        </a:rPr>
                        <m:t>1 %</m:t>
                      </m:r>
                    </m:oMath>
                  </m:oMathPara>
                </a14:m>
                <a:endParaRPr lang="da-DK" sz="2000">
                  <a:latin typeface="Cambria Math"/>
                  <a:ea typeface="Cambria Math"/>
                </a:endParaRPr>
              </a:p>
              <a:p>
                <a:r>
                  <a:rPr lang="da-DK" sz="2000" smtClean="0"/>
                  <a:t>I stedet for at vælge signifikansniveauet </a:t>
                </a:r>
                <a14:m>
                  <m:oMathPara>
                    <m:oMathParaPr>
                      <m:jc/>
                    </m:oMathParaPr>
                    <m:oMath>
                      <m:r>
                        <a:rPr lang="da-DK" sz="2000" i="1">
                          <a:latin typeface="Cambria Math"/>
                          <a:ea typeface="Cambria Math"/>
                        </a:rPr>
                        <m:t>𝛼</m:t>
                      </m:r>
                    </m:oMath>
                  </m:oMathPara>
                </a14:m>
                <a:r>
                  <a:rPr lang="da-DK" sz="2000" smtClean="0"/>
                  <a:t> </a:t>
                </a:r>
                <a:br>
                  <a:rPr lang="da-DK" sz="2000" smtClean="0"/>
                </a:br>
                <a:r>
                  <a:rPr lang="da-DK" sz="2000" smtClean="0"/>
                  <a:t>og kritisk interval, så kan man beregne </a:t>
                </a:r>
                <a:br>
                  <a:rPr lang="da-DK" sz="2000" smtClean="0"/>
                </a:br>
                <a:r>
                  <a:rPr lang="da-DK" sz="2000" smtClean="0"/>
                  <a:t>den værdi af </a:t>
                </a:r>
                <a14:m>
                  <m:oMathPara>
                    <m:oMathParaPr>
                      <m:jc/>
                    </m:oMathParaPr>
                    <m:oMath>
                      <m:r>
                        <m:rPr>
                          <m:sty m:val="p"/>
                        </m:rPr>
                        <a:rPr lang="da-DK" sz="2000">
                          <a:latin typeface="Cambria Math"/>
                        </a:rPr>
                        <m:t>α</m:t>
                      </m:r>
                    </m:oMath>
                  </m:oMathPara>
                </a14:m>
                <a:r>
                  <a:rPr lang="da-DK" sz="2000" smtClean="0"/>
                  <a:t> der svarer til testværdien: </a:t>
                </a:r>
                <a:br>
                  <a:rPr lang="da-DK" sz="2000" smtClean="0"/>
                </a:b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𝑍</m:t>
                          </m:r>
                          <m:r>
                            <a:rPr lang="da-DK" sz="2000" b="0" i="1" smtClean="0">
                              <a:latin typeface="Cambria Math"/>
                            </a:rPr>
                            <m:t>&gt;</m:t>
                          </m:r>
                          <m:sSub>
                            <m:sSubPr>
                              <m:ctrlPr>
                                <a:rPr lang="da-DK" sz="2000" i="1">
                                  <a:latin typeface="Cambria Math" panose="02040503050406030204" pitchFamily="18" charset="0"/>
                                </a:rPr>
                              </m:ctrlPr>
                            </m:sSubPr>
                            <m:e>
                              <m:r>
                                <a:rPr lang="da-DK" sz="2000" i="1">
                                  <a:latin typeface="Cambria Math"/>
                                </a:rPr>
                                <m:t>𝑧</m:t>
                              </m:r>
                            </m:e>
                            <m:sub>
                              <m:r>
                                <a:rPr lang="da-DK" sz="2000" i="1">
                                  <a:latin typeface="Cambria Math"/>
                                </a:rPr>
                                <m:t>0</m:t>
                              </m:r>
                            </m:sub>
                          </m:sSub>
                        </m:e>
                      </m:d>
                      <m:r>
                        <m:rPr>
                          <m:sty m:val="p"/>
                        </m:rPr>
                        <a:rPr lang="da-DK" sz="2000" b="0" i="0" smtClean="0">
                          <a:latin typeface="Cambria Math"/>
                        </a:rPr>
                        <m:t>=1−</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𝑍</m:t>
                          </m:r>
                          <m:r>
                            <a:rPr lang="da-DK" sz="2000" b="0" i="1" smtClean="0">
                              <a:latin typeface="Cambria Math"/>
                              <a:ea typeface="Cambria Math"/>
                            </a:rPr>
                            <m:t>≤</m:t>
                          </m:r>
                          <m:sSub>
                            <m:sSubPr>
                              <m:ctrlPr>
                                <a:rPr lang="da-DK" sz="2000" i="1">
                                  <a:latin typeface="Cambria Math" panose="02040503050406030204" pitchFamily="18" charset="0"/>
                                </a:rPr>
                              </m:ctrlPr>
                            </m:sSubPr>
                            <m:e>
                              <m:r>
                                <a:rPr lang="da-DK" sz="2000" i="1">
                                  <a:latin typeface="Cambria Math"/>
                                </a:rPr>
                                <m:t>𝑧</m:t>
                              </m:r>
                            </m:e>
                            <m:sub>
                              <m:r>
                                <a:rPr lang="da-DK" sz="2000" i="1">
                                  <a:latin typeface="Cambria Math"/>
                                </a:rPr>
                                <m:t>0</m:t>
                              </m:r>
                            </m:sub>
                          </m:sSub>
                        </m:e>
                      </m:d>
                    </m:oMath>
                  </m:oMathPara>
                </a14:m>
                <a:r>
                  <a:rPr lang="en-US" sz="2000" i="1" smtClean="0">
                    <a:latin typeface="Cambria Math" panose="02040503050406030204" pitchFamily="18" charset="0"/>
                  </a:rPr>
                  <a:t> </a:t>
                </a:r>
                <a:br>
                  <a:rPr lang="en-US" sz="2000" i="1" smtClean="0">
                    <a:latin typeface="Cambria Math" panose="02040503050406030204" pitchFamily="18" charset="0"/>
                  </a:rPr>
                </a:br>
                <a:r>
                  <a:rPr lang="en-US" sz="2000" i="1" smtClean="0">
                    <a:latin typeface="Cambria Math" panose="02040503050406030204" pitchFamily="18" charset="0"/>
                  </a:rPr>
                  <a:t> 	     </a:t>
                </a:r>
                <a14:m>
                  <m:oMathPara>
                    <m:oMathParaPr>
                      <m:jc/>
                    </m:oMathParaPr>
                    <m:oMath>
                      <m:r>
                        <a:rPr lang="da-DK" sz="2000" b="0" i="1" smtClean="0">
                          <a:latin typeface="Cambria Math"/>
                        </a:rPr>
                        <m:t>=1−</m:t>
                      </m:r>
                      <m:r>
                        <m:rPr>
                          <m:sty m:val="p"/>
                        </m:rPr>
                        <a:rPr lang="en-US" sz="2000" b="0" i="0" smtClean="0">
                          <a:latin typeface="Cambria Math"/>
                        </a:rPr>
                        <m:t>p</m:t>
                      </m:r>
                      <m:r>
                        <m:rPr>
                          <m:sty m:val="p"/>
                        </m:rPr>
                        <a:rPr lang="da-DK" sz="2000" b="0" i="0" smtClean="0">
                          <a:latin typeface="Cambria Math"/>
                        </a:rPr>
                        <m:t>norm</m:t>
                      </m:r>
                      <m:r>
                        <m:rPr>
                          <m:sty m:val="p"/>
                        </m:rPr>
                        <a:rPr lang="da-DK" sz="2000" b="0" i="0" smtClean="0">
                          <a:latin typeface="Cambria Math"/>
                        </a:rPr>
                        <m:t>(1.7</m:t>
                      </m:r>
                      <m:r>
                        <m:rPr>
                          <m:sty m:val="p"/>
                        </m:rPr>
                        <a:rPr lang="en-US" sz="2000" b="0" i="0" smtClean="0">
                          <a:latin typeface="Cambria Math"/>
                        </a:rPr>
                        <m:t>7</m:t>
                      </m:r>
                      <m:r>
                        <m:rPr>
                          <m:sty m:val="p"/>
                        </m:rPr>
                        <a:rPr lang="da-DK" sz="2000" b="0" i="0" smtClean="0">
                          <a:latin typeface="Cambria Math"/>
                        </a:rPr>
                        <m:t>)</m:t>
                      </m:r>
                      <m:r>
                        <a:rPr lang="da-DK" sz="2000" b="0" i="1" smtClean="0">
                          <a:latin typeface="Cambria Math"/>
                        </a:rPr>
                        <m:t>=0.0</m:t>
                      </m:r>
                      <m:r>
                        <a:rPr lang="en-US" sz="2000" b="0" i="1" smtClean="0">
                          <a:latin typeface="Cambria Math" panose="02040503050406030204" pitchFamily="18" charset="0"/>
                        </a:rPr>
                        <m:t>384</m:t>
                      </m:r>
                    </m:oMath>
                  </m:oMathPara>
                </a14:m>
                <a:r>
                  <a:rPr lang="da-DK" sz="2000" smtClean="0"/>
                  <a:t> </a:t>
                </a:r>
                <a:endParaRPr lang="da-DK" sz="2000"/>
              </a:p>
              <a:p>
                <a:r>
                  <a:rPr lang="da-DK" sz="2000" smtClean="0"/>
                  <a:t>Tilsvarende er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𝑍</m:t>
                          </m:r>
                          <m:r>
                            <a:rPr lang="en-US" sz="2000" b="0" i="1" smtClean="0">
                              <a:latin typeface="Cambria Math" panose="02040503050406030204" pitchFamily="18" charset="0"/>
                            </a:rPr>
                            <m:t>&lt;</m:t>
                          </m:r>
                          <m:sSub>
                            <m:sSubPr>
                              <m:ctrlPr>
                                <a:rPr lang="da-DK" sz="2000" i="1">
                                  <a:latin typeface="Cambria Math" panose="02040503050406030204" pitchFamily="18" charset="0"/>
                                </a:rPr>
                              </m:ctrlPr>
                            </m:sSubPr>
                            <m:e>
                              <m:r>
                                <a:rPr lang="en-US" sz="2000" b="0" i="1" smtClean="0">
                                  <a:latin typeface="Cambria Math" panose="02040503050406030204" pitchFamily="18" charset="0"/>
                                </a:rPr>
                                <m:t>−</m:t>
                              </m:r>
                              <m:r>
                                <a:rPr lang="da-DK" sz="2000" i="1">
                                  <a:latin typeface="Cambria Math"/>
                                </a:rPr>
                                <m:t>𝑧</m:t>
                              </m:r>
                            </m:e>
                            <m:sub>
                              <m:r>
                                <a:rPr lang="da-DK" sz="2000" i="1">
                                  <a:latin typeface="Cambria Math"/>
                                </a:rPr>
                                <m:t>0</m:t>
                              </m:r>
                            </m:sub>
                          </m:sSub>
                        </m:e>
                      </m:d>
                      <m:r>
                        <a:rPr lang="en-US" sz="2000" b="0" i="1" smtClean="0">
                          <a:latin typeface="Cambria Math" panose="02040503050406030204" pitchFamily="18" charset="0"/>
                        </a:rPr>
                        <m:t>=0.0384</m:t>
                      </m:r>
                    </m:oMath>
                  </m:oMathPara>
                </a14:m>
                <a:r>
                  <a:rPr lang="da-DK" sz="2000" smtClean="0"/>
                  <a:t> </a:t>
                </a:r>
              </a:p>
              <a:p>
                <a:r>
                  <a:rPr lang="da-DK" sz="2000" smtClean="0"/>
                  <a:t>Hvis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er sand, er sandsynligheden for at få en </a:t>
                </a:r>
                <a:br>
                  <a:rPr lang="da-DK" sz="2000" smtClean="0"/>
                </a:br>
                <a:r>
                  <a:rPr lang="da-DK" sz="2000" smtClean="0"/>
                  <a:t>stikprøve med </a:t>
                </a:r>
                <a14:m>
                  <m:oMathPara>
                    <m:oMathParaPr>
                      <m:jc/>
                    </m:oMathParaPr>
                    <m:oMath>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oMath>
                  </m:oMathPara>
                </a14:m>
                <a:r>
                  <a:rPr lang="da-DK" sz="2000" smtClean="0"/>
                  <a:t> eller endnu længere fra </a:t>
                </a: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𝜇</m:t>
                          </m:r>
                        </m:e>
                        <m:sub>
                          <m:r>
                            <a:rPr lang="da-DK" sz="2000" i="1">
                              <a:latin typeface="Cambria Math"/>
                              <a:ea typeface="Cambria Math"/>
                            </a:rPr>
                            <m:t>0</m:t>
                          </m:r>
                        </m:sub>
                      </m:sSub>
                    </m:oMath>
                  </m:oMathPara>
                </a14:m>
                <a:r>
                  <a:rPr lang="da-DK" sz="2000" smtClean="0"/>
                  <a:t> lig med</a:t>
                </a:r>
                <a:br>
                  <a:rPr lang="da-DK" sz="2000" smtClean="0"/>
                </a:br>
                <a:r>
                  <a:rPr lang="da-DK" sz="2000" smtClean="0"/>
                  <a:t> 	</a:t>
                </a:r>
                <a14:m>
                  <m:oMathPara>
                    <m:oMathParaPr>
                      <m:jc/>
                    </m:oMathParaPr>
                    <m:oMath>
                      <m:r>
                        <a:rPr lang="da-DK" sz="2000" i="1">
                          <a:latin typeface="Cambria Math"/>
                        </a:rPr>
                        <m:t>0.0</m:t>
                      </m:r>
                      <m:r>
                        <a:rPr lang="en-US" sz="2000" i="1">
                          <a:latin typeface="Cambria Math" panose="02040503050406030204" pitchFamily="18" charset="0"/>
                        </a:rPr>
                        <m:t>384</m:t>
                      </m:r>
                      <m:r>
                        <a:rPr lang="en-US" sz="2000" b="0" i="1" smtClean="0">
                          <a:latin typeface="Cambria Math" panose="02040503050406030204" pitchFamily="18" charset="0"/>
                        </a:rPr>
                        <m:t>+</m:t>
                      </m:r>
                      <m:r>
                        <a:rPr lang="da-DK" sz="2000" i="1">
                          <a:latin typeface="Cambria Math"/>
                        </a:rPr>
                        <m:t>0.0</m:t>
                      </m:r>
                      <m:r>
                        <a:rPr lang="en-US" sz="2000" i="1">
                          <a:latin typeface="Cambria Math" panose="02040503050406030204" pitchFamily="18" charset="0"/>
                        </a:rPr>
                        <m:t>384</m:t>
                      </m:r>
                      <m:r>
                        <a:rPr lang="en-US" sz="2000" b="0" i="1" smtClean="0">
                          <a:latin typeface="Cambria Math" panose="02040503050406030204" pitchFamily="18" charset="0"/>
                        </a:rPr>
                        <m:t>=0.0768</m:t>
                      </m:r>
                    </m:oMath>
                  </m:oMathPara>
                </a14:m>
                <a:endParaRPr lang="da-DK" sz="2000" smtClean="0"/>
              </a:p>
              <a:p>
                <a:r>
                  <a:rPr lang="da-DK" sz="2000" smtClean="0"/>
                  <a:t>Vi 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med signifikansniveau </a:t>
                </a:r>
                <a14:m>
                  <m:oMathPara>
                    <m:oMathParaPr>
                      <m:jc/>
                    </m:oMathParaPr>
                    <m:oMath>
                      <m:r>
                        <m:rPr>
                          <m:sty m:val="p"/>
                        </m:rPr>
                        <a:rPr lang="da-DK" sz="2000">
                          <a:latin typeface="Cambria Math"/>
                        </a:rPr>
                        <m:t>α</m:t>
                      </m:r>
                      <m:r>
                        <m:rPr>
                          <m:sty m:val="p"/>
                        </m:rPr>
                        <a:rPr lang="da-DK" sz="2000">
                          <a:latin typeface="Cambria Math"/>
                        </a:rPr>
                        <m:t>=0.0768</m:t>
                      </m:r>
                    </m:oMath>
                  </m:oMathPara>
                </a14:m>
                <a:r>
                  <a:rPr lang="da-DK" sz="2000" smtClean="0"/>
                  <a:t> eller derover</a:t>
                </a:r>
              </a:p>
              <a:p>
                <a:r>
                  <a:rPr lang="da-DK" sz="2000" smtClean="0"/>
                  <a:t>Denne værdi af </a:t>
                </a:r>
                <a14:m>
                  <m:oMathPara>
                    <m:oMathParaPr>
                      <m:jc/>
                    </m:oMathParaPr>
                    <m:oMath>
                      <m:r>
                        <m:rPr>
                          <m:sty m:val="p"/>
                        </m:rPr>
                        <a:rPr lang="da-DK" sz="2000">
                          <a:latin typeface="Cambria Math"/>
                        </a:rPr>
                        <m:t>α</m:t>
                      </m:r>
                      <m:r>
                        <a:rPr lang="da-DK" sz="2000" i="1">
                          <a:latin typeface="Cambria Math"/>
                        </a:rPr>
                        <m:t> </m:t>
                      </m:r>
                    </m:oMath>
                  </m:oMathPara>
                </a14:m>
                <a:r>
                  <a:rPr lang="da-DK" sz="2000" smtClean="0"/>
                  <a:t>kaldes </a:t>
                </a:r>
                <a:r>
                  <a:rPr lang="da-DK" sz="2000" b="1" i="1" smtClean="0">
                    <a:solidFill>
                      <a:schemeClr val="tx2"/>
                    </a:solidFill>
                  </a:rPr>
                  <a:t>p</a:t>
                </a:r>
                <a:r>
                  <a:rPr lang="da-DK" sz="2000" b="1" smtClean="0">
                    <a:solidFill>
                      <a:schemeClr val="tx2"/>
                    </a:solidFill>
                  </a:rPr>
                  <a:t>-værdien</a:t>
                </a:r>
                <a:r>
                  <a:rPr lang="da-DK" sz="2000" smtClean="0">
                    <a:solidFill>
                      <a:schemeClr val="tx2"/>
                    </a:solidFill>
                  </a:rPr>
                  <a:t>.</a:t>
                </a:r>
                <a:endParaRPr lang="da-DK" sz="2000">
                  <a:solidFill>
                    <a:schemeClr val="tx2"/>
                  </a:solidFill>
                </a:endParaRPr>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980728"/>
                <a:ext cx="8424936" cy="5877272"/>
              </a:xfrm>
              <a:blipFill>
                <a:blip r:embed="rId6"/>
                <a:stretch>
                  <a:fillRect l="-651" t="-622" b="-62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256</a:t>
            </a:fld>
            <a:endParaRPr lang="da-DK"/>
          </a:p>
        </p:txBody>
      </p:sp>
    </p:spTree>
    <p:extLst>
      <p:ext uri="{BB962C8B-B14F-4D97-AF65-F5344CB8AC3E}">
        <p14:creationId xmlns:p14="http://schemas.microsoft.com/office/powerpoint/2010/main" val="18368609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i="1" smtClean="0"/>
              <a:t>p</a:t>
            </a:r>
            <a:r>
              <a:rPr lang="da-DK" smtClean="0"/>
              <a:t>-værdi</a:t>
            </a:r>
            <a:endParaRPr lang="da-DK"/>
          </a:p>
        </p:txBody>
      </p:sp>
      <mc:AlternateContent>
        <mc:Choice Requires="a14">
          <p:sp>
            <p:nvSpPr>
              <p:cNvPr id="3" name="Content Placeholder 2"/>
              <p:cNvSpPr>
                <a:spLocks noGrp="1"/>
              </p:cNvSpPr>
              <p:nvPr>
                <p:ph idx="1"/>
              </p:nvPr>
            </p:nvSpPr>
            <p:spPr/>
            <p:txBody>
              <a:bodyPr/>
              <a:lstStyle/>
              <a:p>
                <a:r>
                  <a:rPr lang="da-DK" i="1" smtClean="0"/>
                  <a:t>p</a:t>
                </a:r>
                <a:r>
                  <a:rPr lang="da-DK" smtClean="0"/>
                  <a:t>-værdien er den mindste sandsynlighed for type I fejl, som tillader os at forkaste </a:t>
                </a:r>
                <a14:m>
                  <m:oMathPara>
                    <m:oMathParaPr>
                      <m:jc/>
                    </m:oMathParaPr>
                    <m:oMath>
                      <m:sSub>
                        <m:sSubPr>
                          <m:ctrlPr>
                            <a:rPr lang="da-DK" sz="2400" i="1" smtClean="0">
                              <a:latin typeface="Cambria Math" panose="02040503050406030204" pitchFamily="18" charset="0"/>
                            </a:rPr>
                          </m:ctrlPr>
                        </m:sSubPr>
                        <m:e>
                          <m:r>
                            <a:rPr lang="da-DK" sz="2400" b="0" i="1" smtClean="0">
                              <a:latin typeface="Cambria Math"/>
                            </a:rPr>
                            <m:t>𝐻</m:t>
                          </m:r>
                        </m:e>
                        <m:sub>
                          <m:r>
                            <a:rPr lang="da-DK" sz="2400" b="0" i="1" smtClean="0">
                              <a:latin typeface="Cambria Math"/>
                            </a:rPr>
                            <m:t>0</m:t>
                          </m:r>
                        </m:sub>
                      </m:sSub>
                    </m:oMath>
                  </m:oMathPara>
                </a14:m>
                <a:endParaRPr lang="da-DK" smtClean="0"/>
              </a:p>
              <a:p>
                <a:r>
                  <a:rPr lang="da-DK" i="1" smtClean="0"/>
                  <a:t>p</a:t>
                </a:r>
                <a:r>
                  <a:rPr lang="da-DK" smtClean="0"/>
                  <a:t>-værdien kaldes også </a:t>
                </a:r>
                <a:r>
                  <a:rPr lang="da-DK" smtClean="0">
                    <a:solidFill>
                      <a:schemeClr val="tx2"/>
                    </a:solidFill>
                  </a:rPr>
                  <a:t>det opnåede signifikansniveau</a:t>
                </a:r>
              </a:p>
              <a:p>
                <a:r>
                  <a:rPr lang="da-DK" i="1" smtClean="0"/>
                  <a:t>p</a:t>
                </a:r>
                <a:r>
                  <a:rPr lang="da-DK" smtClean="0"/>
                  <a:t>-værdien afhænger af valg af hypoteser:</a:t>
                </a:r>
              </a:p>
              <a:p>
                <a:pPr lvl="1"/>
                <a:r>
                  <a:rPr lang="da-DK"/>
                  <a:t>For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b="0" i="1" smtClean="0">
                              <a:latin typeface="Cambria Math" panose="02040503050406030204" pitchFamily="18" charset="0"/>
                            </a:rPr>
                            <m:t>1</m:t>
                          </m:r>
                        </m:sub>
                      </m:sSub>
                    </m:oMath>
                  </m:oMathPara>
                </a14:m>
                <a:r>
                  <a:rPr lang="da-DK"/>
                  <a:t>: </a:t>
                </a:r>
                <a14:m>
                  <m:oMathPara>
                    <m:oMathParaPr>
                      <m:jc/>
                    </m:oMathParaPr>
                    <m:oMath>
                      <m:r>
                        <a:rPr lang="el-GR" i="1">
                          <a:latin typeface="Cambria Math"/>
                          <a:ea typeface="Cambria Math"/>
                        </a:rPr>
                        <m:t>𝜇</m:t>
                      </m:r>
                      <m:r>
                        <a:rPr lang="da-DK" i="1">
                          <a:latin typeface="Cambria Math"/>
                          <a:ea typeface="Cambria Math"/>
                        </a:rPr>
                        <m:t>&gt;</m:t>
                      </m:r>
                      <m:sSub>
                        <m:sSubPr>
                          <m:ctrlPr>
                            <a:rPr lang="da-DK" i="1">
                              <a:latin typeface="Cambria Math" panose="02040503050406030204" pitchFamily="18" charset="0"/>
                              <a:ea typeface="Cambria Math"/>
                            </a:rPr>
                          </m:ctrlPr>
                        </m:sSubPr>
                        <m:e>
                          <m:r>
                            <a:rPr lang="da-DK" i="1">
                              <a:latin typeface="Cambria Math"/>
                              <a:ea typeface="Cambria Math"/>
                            </a:rPr>
                            <m:t>𝜇</m:t>
                          </m:r>
                        </m:e>
                        <m:sub>
                          <m:r>
                            <a:rPr lang="da-DK" i="1">
                              <a:latin typeface="Cambria Math"/>
                              <a:ea typeface="Cambria Math"/>
                            </a:rPr>
                            <m:t>0</m:t>
                          </m:r>
                        </m:sub>
                      </m:sSub>
                    </m:oMath>
                  </m:oMathPara>
                </a14:m>
                <a:r>
                  <a:rPr lang="da-DK"/>
                  <a:t>:</a:t>
                </a:r>
                <a:r>
                  <a:rPr lang="da-DK" smtClean="0"/>
                  <a:t>	</a:t>
                </a:r>
                <a:r>
                  <a:rPr lang="da-DK"/>
                  <a:t> </a:t>
                </a:r>
                <a14:m>
                  <m:oMathPara>
                    <m:oMathParaPr>
                      <m:jc/>
                    </m:oMathParaPr>
                    <m:oMath>
                      <m:sSub>
                        <m:sSubPr>
                          <m:ctrlPr>
                            <a:rPr lang="da-DK" i="1">
                              <a:latin typeface="Cambria Math" panose="02040503050406030204" pitchFamily="18" charset="0"/>
                            </a:rPr>
                          </m:ctrlPr>
                        </m:sSubPr>
                        <m:e>
                          <m:r>
                            <a:rPr lang="da-DK" i="1">
                              <a:latin typeface="Cambria Math"/>
                            </a:rPr>
                            <m:t>𝑝</m:t>
                          </m:r>
                          <m:r>
                            <a:rPr lang="da-DK" i="1">
                              <a:latin typeface="Cambria Math"/>
                            </a:rPr>
                            <m:t>=</m:t>
                          </m:r>
                          <m:r>
                            <a:rPr lang="da-DK" i="1">
                              <a:latin typeface="Cambria Math"/>
                            </a:rPr>
                            <m:t>𝑃</m:t>
                          </m:r>
                          <m:r>
                            <a:rPr lang="da-DK" i="1">
                              <a:latin typeface="Cambria Math"/>
                            </a:rPr>
                            <m:t>(</m:t>
                          </m:r>
                          <m:r>
                            <a:rPr lang="da-DK" i="1">
                              <a:latin typeface="Cambria Math"/>
                            </a:rPr>
                            <m:t>𝑍</m:t>
                          </m:r>
                          <m:r>
                            <a:rPr lang="da-DK" i="1">
                              <a:latin typeface="Cambria Math"/>
                            </a:rPr>
                            <m:t>&gt;</m:t>
                          </m:r>
                          <m:r>
                            <a:rPr lang="da-DK" i="1">
                              <a:latin typeface="Cambria Math"/>
                            </a:rPr>
                            <m:t>𝑧</m:t>
                          </m:r>
                        </m:e>
                        <m:sub>
                          <m:r>
                            <a:rPr lang="da-DK" i="1">
                              <a:latin typeface="Cambria Math"/>
                            </a:rPr>
                            <m:t>0</m:t>
                          </m:r>
                        </m:sub>
                      </m:sSub>
                      <m:r>
                        <a:rPr lang="da-DK" i="1">
                          <a:latin typeface="Cambria Math"/>
                        </a:rPr>
                        <m:t>)</m:t>
                      </m:r>
                    </m:oMath>
                  </m:oMathPara>
                </a14:m>
                <a:endParaRPr lang="en-US" smtClean="0"/>
              </a:p>
              <a:p>
                <a:pPr lvl="1"/>
                <a:r>
                  <a:rPr lang="da-DK" sz="2000"/>
                  <a:t>For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r>
                  <a:rPr lang="da-DK" sz="2000"/>
                  <a:t>: </a:t>
                </a:r>
                <a14:m>
                  <m:oMathPara>
                    <m:oMathParaPr>
                      <m:jc/>
                    </m:oMathParaPr>
                    <m:oMath>
                      <m:r>
                        <a:rPr lang="el-GR" sz="2000" i="1">
                          <a:latin typeface="Cambria Math"/>
                          <a:ea typeface="Cambria Math"/>
                        </a:rPr>
                        <m:t>𝜇</m:t>
                      </m:r>
                      <m:r>
                        <a:rPr lang="da-DK" sz="2000" b="0" i="1" smtClean="0">
                          <a:latin typeface="Cambria Math"/>
                          <a:ea typeface="Cambria Math"/>
                        </a:rPr>
                        <m:t>&lt;</m:t>
                      </m:r>
                      <m:sSub>
                        <m:sSubPr>
                          <m:ctrlPr>
                            <a:rPr lang="da-DK" sz="2000" i="1">
                              <a:latin typeface="Cambria Math" panose="02040503050406030204" pitchFamily="18" charset="0"/>
                              <a:ea typeface="Cambria Math"/>
                            </a:rPr>
                          </m:ctrlPr>
                        </m:sSubPr>
                        <m:e>
                          <m:r>
                            <a:rPr lang="da-DK" sz="2000" i="1">
                              <a:latin typeface="Cambria Math"/>
                              <a:ea typeface="Cambria Math"/>
                            </a:rPr>
                            <m:t>𝜇</m:t>
                          </m:r>
                        </m:e>
                        <m:sub>
                          <m:r>
                            <a:rPr lang="da-DK" sz="2000" i="1">
                              <a:latin typeface="Cambria Math"/>
                              <a:ea typeface="Cambria Math"/>
                            </a:rPr>
                            <m:t>0</m:t>
                          </m:r>
                        </m:sub>
                      </m:sSub>
                    </m:oMath>
                  </m:oMathPara>
                </a14:m>
                <a:r>
                  <a:rPr lang="da-DK" sz="2000"/>
                  <a:t>:</a:t>
                </a:r>
                <a:r>
                  <a:rPr lang="da-DK" sz="2000" smtClean="0"/>
                  <a:t>	</a:t>
                </a:r>
                <a:r>
                  <a:rPr lang="da-DK" sz="2000"/>
                  <a:t> </a:t>
                </a:r>
                <a14:m>
                  <m:oMathPara>
                    <m:oMathParaPr>
                      <m:jc/>
                    </m:oMathParaPr>
                    <m:oMath>
                      <m:sSub>
                        <m:sSubPr>
                          <m:ctrlPr>
                            <a:rPr lang="da-DK" sz="2000" i="1">
                              <a:latin typeface="Cambria Math" panose="02040503050406030204" pitchFamily="18" charset="0"/>
                            </a:rPr>
                          </m:ctrlPr>
                        </m:sSubPr>
                        <m:e>
                          <m:r>
                            <a:rPr lang="da-DK" sz="2000" i="1">
                              <a:latin typeface="Cambria Math"/>
                            </a:rPr>
                            <m:t>𝑝</m:t>
                          </m:r>
                          <m:r>
                            <a:rPr lang="da-DK" sz="2000" i="1">
                              <a:latin typeface="Cambria Math"/>
                            </a:rPr>
                            <m:t>=</m:t>
                          </m:r>
                          <m:r>
                            <a:rPr lang="da-DK" sz="2000" i="1">
                              <a:latin typeface="Cambria Math"/>
                            </a:rPr>
                            <m:t>𝑃</m:t>
                          </m:r>
                          <m:r>
                            <a:rPr lang="da-DK" sz="2000" i="1">
                              <a:latin typeface="Cambria Math"/>
                            </a:rPr>
                            <m:t>(</m:t>
                          </m:r>
                          <m:r>
                            <a:rPr lang="da-DK" sz="2000" i="1">
                              <a:latin typeface="Cambria Math"/>
                            </a:rPr>
                            <m:t>𝑍</m:t>
                          </m:r>
                          <m:r>
                            <a:rPr lang="da-DK" sz="2000" b="0" i="1" smtClean="0">
                              <a:latin typeface="Cambria Math"/>
                            </a:rPr>
                            <m:t>&lt;</m:t>
                          </m:r>
                          <m:r>
                            <a:rPr lang="da-DK" sz="2000" i="1">
                              <a:latin typeface="Cambria Math"/>
                            </a:rPr>
                            <m:t>𝑧</m:t>
                          </m:r>
                        </m:e>
                        <m:sub>
                          <m:r>
                            <a:rPr lang="da-DK" sz="2000" i="1">
                              <a:latin typeface="Cambria Math"/>
                            </a:rPr>
                            <m:t>0</m:t>
                          </m:r>
                        </m:sub>
                      </m:sSub>
                      <m:r>
                        <a:rPr lang="da-DK" sz="2000" i="1">
                          <a:latin typeface="Cambria Math"/>
                        </a:rPr>
                        <m:t>)</m:t>
                      </m:r>
                    </m:oMath>
                  </m:oMathPara>
                </a14:m>
                <a:endParaRPr lang="en-US" sz="2000" smtClean="0"/>
              </a:p>
              <a:p>
                <a:pPr lvl="1"/>
                <a:r>
                  <a:rPr lang="da-DK" sz="2000" smtClean="0"/>
                  <a:t>For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r>
                  <a:rPr lang="da-DK" sz="2000"/>
                  <a:t>: </a:t>
                </a:r>
                <a14:m>
                  <m:oMathPara>
                    <m:oMathParaPr>
                      <m:jc/>
                    </m:oMathParaPr>
                    <m:oMath>
                      <m:r>
                        <a:rPr lang="el-GR" sz="2000" i="1">
                          <a:latin typeface="Cambria Math"/>
                          <a:ea typeface="Cambria Math"/>
                        </a:rPr>
                        <m:t>𝜇</m:t>
                      </m:r>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𝜇</m:t>
                          </m:r>
                        </m:e>
                        <m:sub>
                          <m:r>
                            <a:rPr lang="da-DK" sz="2000" i="1">
                              <a:latin typeface="Cambria Math"/>
                              <a:ea typeface="Cambria Math"/>
                            </a:rPr>
                            <m:t>0</m:t>
                          </m:r>
                        </m:sub>
                      </m:sSub>
                    </m:oMath>
                  </m:oMathPara>
                </a14:m>
                <a:r>
                  <a:rPr lang="da-DK" sz="2000"/>
                  <a:t>:</a:t>
                </a:r>
                <a:r>
                  <a:rPr lang="da-DK" sz="2000" smtClean="0"/>
                  <a:t>	</a:t>
                </a:r>
                <a:r>
                  <a:rPr lang="da-DK" sz="2000"/>
                  <a:t> </a:t>
                </a:r>
                <a14:m>
                  <m:oMathPara>
                    <m:oMathParaPr>
                      <m:jc/>
                    </m:oMathParaPr>
                    <m:oMath>
                      <m:sSub>
                        <m:sSubPr>
                          <m:ctrlPr>
                            <a:rPr lang="da-DK" sz="2000" i="1">
                              <a:latin typeface="Cambria Math" panose="02040503050406030204" pitchFamily="18" charset="0"/>
                            </a:rPr>
                          </m:ctrlPr>
                        </m:sSubPr>
                        <m:e>
                          <m:r>
                            <a:rPr lang="da-DK" sz="2000" i="1">
                              <a:latin typeface="Cambria Math"/>
                            </a:rPr>
                            <m:t>𝑝</m:t>
                          </m:r>
                          <m:r>
                            <a:rPr lang="da-DK" sz="2000" i="1">
                              <a:latin typeface="Cambria Math"/>
                            </a:rPr>
                            <m:t>=2∙</m:t>
                          </m:r>
                          <m:r>
                            <a:rPr lang="da-DK" sz="2000" i="1">
                              <a:latin typeface="Cambria Math"/>
                            </a:rPr>
                            <m:t>𝑃</m:t>
                          </m:r>
                          <m:r>
                            <a:rPr lang="da-DK" sz="2000" i="1">
                              <a:latin typeface="Cambria Math"/>
                            </a:rPr>
                            <m:t>(</m:t>
                          </m:r>
                          <m:r>
                            <a:rPr lang="da-DK" sz="2000" i="1">
                              <a:latin typeface="Cambria Math"/>
                            </a:rPr>
                            <m:t>𝑍</m:t>
                          </m:r>
                          <m:r>
                            <a:rPr lang="da-DK" sz="2000" i="1">
                              <a:latin typeface="Cambria Math"/>
                            </a:rPr>
                            <m:t>&gt;|</m:t>
                          </m:r>
                          <m:r>
                            <a:rPr lang="da-DK" sz="2000" i="1">
                              <a:latin typeface="Cambria Math"/>
                            </a:rPr>
                            <m:t>𝑧</m:t>
                          </m:r>
                        </m:e>
                        <m:sub>
                          <m:r>
                            <a:rPr lang="da-DK" sz="2000" i="1">
                              <a:latin typeface="Cambria Math"/>
                            </a:rPr>
                            <m:t>0</m:t>
                          </m:r>
                        </m:sub>
                      </m:sSub>
                      <m:r>
                        <a:rPr lang="da-DK" sz="2000" b="0" i="1" smtClean="0">
                          <a:latin typeface="Cambria Math"/>
                        </a:rPr>
                        <m:t>|</m:t>
                      </m:r>
                      <m:r>
                        <a:rPr lang="da-DK" sz="2000" i="1">
                          <a:latin typeface="Cambria Math"/>
                        </a:rPr>
                        <m:t>)</m:t>
                      </m:r>
                    </m:oMath>
                  </m:oMathPara>
                </a14:m>
                <a:r>
                  <a:rPr lang="da-DK" sz="2000" smtClean="0"/>
                  <a:t>.</a:t>
                </a:r>
                <a:endParaRPr lang="da-DK" sz="2000"/>
              </a:p>
              <a:p>
                <a:pPr marL="0" indent="0">
                  <a:buNone/>
                </a:pPr>
                <a:endParaRPr lang="da-DK">
                  <a:solidFill>
                    <a:schemeClr val="tx2"/>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257</a:t>
            </a:fld>
            <a:endParaRPr lang="da-DK"/>
          </a:p>
        </p:txBody>
      </p:sp>
    </p:spTree>
    <p:extLst>
      <p:ext uri="{BB962C8B-B14F-4D97-AF65-F5344CB8AC3E}">
        <p14:creationId xmlns:p14="http://schemas.microsoft.com/office/powerpoint/2010/main" val="28518313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Hypotesetest for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GB" smtClean="0"/>
                  <a:t> med ukendt </a:t>
                </a:r>
                <a14:m>
                  <m:oMathPara>
                    <m:oMathParaPr>
                      <m:jc/>
                    </m:oMathParaPr>
                    <m:oMath>
                      <m:r>
                        <a:rPr lang="en-GB" i="1" smtClean="0">
                          <a:latin typeface="Cambria Math" panose="02040503050406030204" pitchFamily="18" charset="0"/>
                          <a:ea typeface="Cambria Math" panose="02040503050406030204" pitchFamily="18" charset="0"/>
                        </a:rPr>
                        <m:t>𝜎</m:t>
                      </m:r>
                    </m:oMath>
                  </m:oMathPara>
                </a14:m>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r>
                  <a:rPr lang="en-US" smtClean="0"/>
                  <a:t>Som regel kender man hverken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GB" smtClean="0"/>
                  <a:t> eller </a:t>
                </a:r>
                <a14:m>
                  <m:oMathPara>
                    <m:oMathParaPr>
                      <m:jc/>
                    </m:oMathParaPr>
                    <m:oMath>
                      <m:r>
                        <a:rPr lang="en-GB" i="1" smtClean="0">
                          <a:latin typeface="Cambria Math" panose="02040503050406030204" pitchFamily="18" charset="0"/>
                          <a:ea typeface="Cambria Math" panose="02040503050406030204" pitchFamily="18" charset="0"/>
                        </a:rPr>
                        <m:t>𝜎</m:t>
                      </m:r>
                    </m:oMath>
                  </m:oMathPara>
                </a14:m>
                <a:r>
                  <a:rPr lang="en-GB" smtClean="0"/>
                  <a:t> for populationen. </a:t>
                </a:r>
                <a:br>
                  <a:rPr lang="en-GB" smtClean="0"/>
                </a:br>
                <a:r>
                  <a:rPr lang="en-GB" smtClean="0"/>
                  <a:t>Så kan vi udnytte, at teststørrelsen</a:t>
                </a:r>
                <a:br>
                  <a:rPr lang="en-GB" smtClean="0"/>
                </a:br>
                <a:r>
                  <a:rPr lang="en-GB" smtClean="0"/>
                  <a:t> </a:t>
                </a:r>
                <a:r>
                  <a:rPr lang="da-DK"/>
                  <a:t>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da-DK" i="1">
                              <a:latin typeface="Cambria Math"/>
                            </a:rPr>
                            <m:t>−</m:t>
                          </m:r>
                          <m:sSub>
                            <m:sSubPr>
                              <m:ctrlPr>
                                <a:rPr lang="da-DK" sz="2400" i="1">
                                  <a:latin typeface="Cambria Math" panose="02040503050406030204" pitchFamily="18" charset="0"/>
                                  <a:ea typeface="Cambria Math"/>
                                </a:rPr>
                              </m:ctrlPr>
                            </m:sSubPr>
                            <m:e>
                              <m:r>
                                <a:rPr lang="da-DK" sz="2400" i="1">
                                  <a:latin typeface="Cambria Math"/>
                                  <a:ea typeface="Cambria Math"/>
                                </a:rPr>
                                <m:t>𝜇</m:t>
                              </m:r>
                            </m:e>
                            <m:sub>
                              <m:r>
                                <a:rPr lang="da-DK" sz="2400" i="1">
                                  <a:latin typeface="Cambria Math"/>
                                  <a:ea typeface="Cambria Math"/>
                                </a:rPr>
                                <m:t>0</m:t>
                              </m:r>
                            </m:sub>
                          </m:sSub>
                        </m:num>
                        <m:den>
                          <m:f>
                            <m:fPr>
                              <m:type m:val="lin"/>
                              <m:ctrlPr>
                                <a:rPr lang="da-DK" i="1">
                                  <a:latin typeface="Cambria Math" panose="02040503050406030204" pitchFamily="18" charset="0"/>
                                  <a:ea typeface="Cambria Math"/>
                                </a:rPr>
                              </m:ctrlPr>
                            </m:fPr>
                            <m:num>
                              <m:r>
                                <a:rPr lang="da-DK" i="1">
                                  <a:latin typeface="Cambria Math"/>
                                  <a:ea typeface="Cambria Math"/>
                                </a:rPr>
                                <m:t>𝑠</m:t>
                              </m:r>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a:t>   </a:t>
                </a:r>
                <a:br>
                  <a:rPr lang="da-DK" smtClean="0"/>
                </a:br>
                <a:r>
                  <a:rPr lang="da-DK" smtClean="0"/>
                  <a:t>følger </a:t>
                </a:r>
                <a:r>
                  <a:rPr lang="da-DK" i="1" smtClean="0"/>
                  <a:t>t</a:t>
                </a:r>
                <a:r>
                  <a:rPr lang="da-DK" smtClean="0"/>
                  <a:t>-fordelingen </a:t>
                </a:r>
                <a:r>
                  <a:rPr lang="da-DK"/>
                  <a:t>med </a:t>
                </a:r>
                <a14:m>
                  <m:oMathPara>
                    <m:oMathParaPr>
                      <m:jc/>
                    </m:oMathParaPr>
                    <m:oMath>
                      <m:r>
                        <a:rPr lang="en-US" i="1">
                          <a:latin typeface="Cambria Math" panose="02040503050406030204" pitchFamily="18" charset="0"/>
                        </a:rPr>
                        <m:t>𝑑𝑓</m:t>
                      </m:r>
                      <m:r>
                        <a:rPr lang="en-US" i="1">
                          <a:latin typeface="Cambria Math" panose="02040503050406030204" pitchFamily="18" charset="0"/>
                        </a:rPr>
                        <m:t>=</m:t>
                      </m:r>
                      <m:r>
                        <a:rPr lang="en-US" i="1">
                          <a:latin typeface="Cambria Math" panose="02040503050406030204" pitchFamily="18" charset="0"/>
                        </a:rPr>
                        <m:t>𝑛</m:t>
                      </m:r>
                      <m:r>
                        <a:rPr lang="da-DK" i="1">
                          <a:latin typeface="Cambria Math"/>
                        </a:rPr>
                        <m:t>−1</m:t>
                      </m:r>
                    </m:oMath>
                  </m:oMathPara>
                </a14:m>
                <a:r>
                  <a:rPr lang="da-DK"/>
                  <a:t> </a:t>
                </a:r>
                <a:r>
                  <a:rPr lang="da-DK" smtClean="0"/>
                  <a:t>frihedsgrader</a:t>
                </a:r>
                <a:br>
                  <a:rPr lang="da-DK" smtClean="0"/>
                </a:br>
                <a:endParaRPr lang="da-DK" smtClean="0"/>
              </a:p>
              <a:p>
                <a:pPr marL="0" indent="0">
                  <a:buNone/>
                </a:pPr>
                <a:r>
                  <a:rPr lang="da-DK" b="1" smtClean="0"/>
                  <a:t>Eksempel 7.20 s. 254</a:t>
                </a:r>
              </a:p>
              <a:p>
                <a:r>
                  <a:rPr lang="da-DK" smtClean="0"/>
                  <a:t>Test om blyindhold i vand er under grænseværdien på 2.25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da-DK" smtClean="0"/>
                  <a:t>g/L). Stikprøve på 12 vandprøver. </a:t>
                </a:r>
                <a14:m>
                  <m:oMathPara>
                    <m:oMathParaPr>
                      <m:jc/>
                    </m:oMathParaPr>
                    <m:oMath>
                      <m:r>
                        <a:rPr lang="en-GB" i="1">
                          <a:latin typeface="Cambria Math" panose="02040503050406030204" pitchFamily="18" charset="0"/>
                          <a:ea typeface="Cambria Math" panose="02040503050406030204" pitchFamily="18" charset="0"/>
                        </a:rPr>
                        <m:t>𝜎</m:t>
                      </m:r>
                    </m:oMath>
                  </m:oMathPara>
                </a14:m>
                <a:r>
                  <a:rPr lang="en-GB" smtClean="0"/>
                  <a:t> kendes ikke. Der ønskes 2.5 % signifikansniveau (!)</a:t>
                </a:r>
              </a:p>
              <a:p>
                <a:r>
                  <a:rPr lang="en-US" smtClean="0"/>
                  <a:t>Data: </a:t>
                </a:r>
                <a:br>
                  <a:rPr lang="en-US" smtClean="0"/>
                </a:br>
                <a:endParaRPr lang="en-GB" smtClean="0"/>
              </a:p>
              <a:p>
                <a:r>
                  <a:rPr lang="en-US" smtClean="0"/>
                  <a:t>Vi regner eksemplet i R.</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258</a:t>
            </a:fld>
            <a:endParaRPr lang="da-DK">
              <a:solidFill>
                <a:prstClr val="black">
                  <a:tint val="75000"/>
                </a:prstClr>
              </a:solidFill>
            </a:endParaRPr>
          </a:p>
        </p:txBody>
      </p:sp>
      <p:pic>
        <p:nvPicPr>
          <p:cNvPr id="5" name="Picture 4"/>
          <p:cNvPicPr>
            <a:picLocks noChangeAspect="1"/>
          </p:cNvPicPr>
          <p:nvPr/>
        </p:nvPicPr>
        <p:blipFill>
          <a:blip r:embed="rId4"/>
          <a:stretch>
            <a:fillRect/>
          </a:stretch>
        </p:blipFill>
        <p:spPr>
          <a:xfrm>
            <a:off x="1835696" y="4581129"/>
            <a:ext cx="6480720" cy="448302"/>
          </a:xfrm>
          <a:prstGeom prst="rect">
            <a:avLst/>
          </a:prstGeom>
        </p:spPr>
      </p:pic>
    </p:spTree>
    <p:extLst>
      <p:ext uri="{BB962C8B-B14F-4D97-AF65-F5344CB8AC3E}">
        <p14:creationId xmlns:p14="http://schemas.microsoft.com/office/powerpoint/2010/main" val="2411687128"/>
      </p:ext>
    </p:extLst>
  </p:cSld>
  <p:clrMapOvr>
    <a:masterClrMapping/>
  </p:clrMapOvr>
  <p:transition/>
  <p:timing/>
</p:sld>
</file>

<file path=ppt/slides/slide2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a:solidFill>
                  <a:schemeClr val="tx1"/>
                </a:solidFill>
              </a:rPr>
              <a:t>8</a:t>
            </a:r>
            <a:r>
              <a:rPr lang="da-DK" smtClean="0">
                <a:solidFill>
                  <a:schemeClr val="tx1"/>
                </a:solidFill>
              </a:rPr>
              <a:t>. </a:t>
            </a:r>
            <a:br>
              <a:rPr lang="da-DK" smtClean="0">
                <a:solidFill>
                  <a:schemeClr val="tx1"/>
                </a:solidFill>
              </a:rPr>
            </a:br>
            <a:r>
              <a:rPr lang="da-DK">
                <a:solidFill>
                  <a:schemeClr val="tx1"/>
                </a:solidFill>
              </a:rPr>
              <a:t>Inferens med to stikprøver</a:t>
            </a:r>
            <a:br>
              <a:rPr lang="da-DK" smtClean="0"/>
            </a:br>
            <a:r>
              <a:rPr lang="da-DK" sz="1000" smtClean="0"/>
              <a:t> </a:t>
            </a:r>
            <a:br>
              <a:rPr lang="da-DK" smtClean="0"/>
            </a:br>
            <a:r>
              <a:rPr lang="da-DK" sz="2400">
                <a:solidFill>
                  <a:prstClr val="black"/>
                </a:solidFill>
              </a:rPr>
              <a:t>(afsnit </a:t>
            </a:r>
            <a:r>
              <a:rPr lang="da-DK" sz="2400" smtClean="0">
                <a:solidFill>
                  <a:prstClr val="black"/>
                </a:solidFill>
              </a:rPr>
              <a:t>8.1-8.5 (alt))</a:t>
            </a: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259</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Præsentation af data</a:t>
            </a:r>
            <a:endParaRPr lang="da-DK"/>
          </a:p>
        </p:txBody>
      </p:sp>
      <p:sp>
        <p:nvSpPr>
          <p:cNvPr id="3" name="Content Placeholder 2"/>
          <p:cNvSpPr>
            <a:spLocks noGrp="1"/>
          </p:cNvSpPr>
          <p:nvPr>
            <p:ph idx="1"/>
          </p:nvPr>
        </p:nvSpPr>
        <p:spPr>
          <a:xfrm>
            <a:off x="467544" y="1340768"/>
            <a:ext cx="8424936" cy="5400600"/>
          </a:xfrm>
        </p:spPr>
        <p:txBody>
          <a:bodyPr/>
          <a:lstStyle/>
          <a:p>
            <a:pPr marL="0" indent="0">
              <a:buNone/>
            </a:pPr>
            <a:r>
              <a:rPr lang="da-DK"/>
              <a:t>Hvorfor?</a:t>
            </a:r>
          </a:p>
          <a:p>
            <a:r>
              <a:rPr lang="da-DK"/>
              <a:t>Forsøge at forstå data</a:t>
            </a:r>
          </a:p>
          <a:p>
            <a:r>
              <a:rPr lang="da-DK"/>
              <a:t>Forsøge at beskrive data</a:t>
            </a:r>
          </a:p>
          <a:p>
            <a:r>
              <a:rPr lang="da-DK"/>
              <a:t>”Listen to the data”</a:t>
            </a:r>
          </a:p>
          <a:p>
            <a:r>
              <a:rPr lang="da-DK"/>
              <a:t>Få hurtigt overblik – vurdere om det er relevant at lave yderligere statistisk analyse</a:t>
            </a:r>
            <a:br>
              <a:rPr lang="da-DK"/>
            </a:br>
            <a:endParaRPr lang="da-DK"/>
          </a:p>
          <a:p>
            <a:pPr marL="0" indent="0">
              <a:buNone/>
            </a:pPr>
            <a:r>
              <a:rPr lang="da-DK"/>
              <a:t>Hvordan?</a:t>
            </a:r>
          </a:p>
          <a:p>
            <a:r>
              <a:rPr lang="da-DK"/>
              <a:t>Beregne deskriptorer</a:t>
            </a:r>
            <a:endParaRPr lang="da-DK"/>
          </a:p>
          <a:p>
            <a:r>
              <a:rPr lang="da-DK"/>
              <a:t>Præsentere data grafisk.</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26</a:t>
            </a:fld>
            <a:endParaRPr lang="da-DK"/>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27984" y="1392768"/>
            <a:ext cx="4211750" cy="1669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9491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Eksperimentelt design</a:t>
            </a:r>
            <a:endParaRPr lang="en-GB"/>
          </a:p>
        </p:txBody>
      </p:sp>
      <p:sp>
        <p:nvSpPr>
          <p:cNvPr id="3" name="Content Placeholder 2"/>
          <p:cNvSpPr>
            <a:spLocks noGrp="1"/>
          </p:cNvSpPr>
          <p:nvPr>
            <p:ph idx="1"/>
          </p:nvPr>
        </p:nvSpPr>
        <p:spPr/>
        <p:txBody>
          <a:bodyPr/>
          <a:lstStyle/>
          <a:p>
            <a:r>
              <a:rPr lang="en-US" smtClean="0"/>
              <a:t>Det giver kun mening at sammenligne to stikprøver, hvis de har næsten alt til fælles, og kun adskiller sig på ganske få punkter</a:t>
            </a:r>
          </a:p>
          <a:p>
            <a:r>
              <a:rPr lang="en-GB" smtClean="0"/>
              <a:t>Vi </a:t>
            </a:r>
            <a:r>
              <a:rPr lang="en-GB"/>
              <a:t>sammenligner to populationer </a:t>
            </a:r>
            <a:r>
              <a:rPr lang="en-GB" smtClean="0"/>
              <a:t>ved hjælp af </a:t>
            </a:r>
            <a:r>
              <a:rPr lang="en-GB"/>
              <a:t>to </a:t>
            </a:r>
            <a:r>
              <a:rPr lang="en-GB" smtClean="0"/>
              <a:t>stikprøver. Vi er interesserede i, om der er forskel på de to populationers middelværdi</a:t>
            </a:r>
            <a:br>
              <a:rPr lang="en-GB" smtClean="0"/>
            </a:br>
            <a:endParaRPr lang="en-GB" smtClean="0"/>
          </a:p>
          <a:p>
            <a:r>
              <a:rPr lang="en-US" b="1" smtClean="0"/>
              <a:t>Eksempel</a:t>
            </a:r>
            <a:r>
              <a:rPr lang="en-US" smtClean="0"/>
              <a:t>: Et nyt produkt til at gøre sko vand-</a:t>
            </a:r>
            <a:br>
              <a:rPr lang="en-US" smtClean="0"/>
            </a:br>
            <a:r>
              <a:rPr lang="en-US" smtClean="0"/>
              <a:t>tætte skal testes. Forskellige test-personer </a:t>
            </a:r>
            <a:br>
              <a:rPr lang="en-US" smtClean="0"/>
            </a:br>
            <a:r>
              <a:rPr lang="en-US" smtClean="0"/>
              <a:t>skal gå med sko, der enten er imprægneret </a:t>
            </a:r>
            <a:br>
              <a:rPr lang="en-US" smtClean="0"/>
            </a:br>
            <a:r>
              <a:rPr lang="en-US" smtClean="0"/>
              <a:t>med det nye eller med det nuværende </a:t>
            </a:r>
            <a:br>
              <a:rPr lang="en-US" smtClean="0"/>
            </a:br>
            <a:r>
              <a:rPr lang="en-US" smtClean="0"/>
              <a:t>produkt, i en måned, hvorefter skoenes grad </a:t>
            </a:r>
            <a:br>
              <a:rPr lang="en-US" smtClean="0"/>
            </a:br>
            <a:r>
              <a:rPr lang="en-US" smtClean="0"/>
              <a:t>af vandtæthed måles</a:t>
            </a:r>
            <a:br>
              <a:rPr lang="en-US" smtClean="0"/>
            </a:br>
            <a:r>
              <a:rPr lang="en-US" sz="1200" smtClean="0"/>
              <a:t> </a:t>
            </a:r>
            <a:endParaRPr lang="en-US" smtClean="0"/>
          </a:p>
          <a:p>
            <a:r>
              <a:rPr lang="en-US" b="1" smtClean="0"/>
              <a:t>Design 1</a:t>
            </a:r>
            <a:r>
              <a:rPr lang="en-US" smtClean="0"/>
              <a:t>: 10 personer får nye sko imprægneret med det nye produkt, </a:t>
            </a:r>
            <a:br>
              <a:rPr lang="en-US" smtClean="0"/>
            </a:br>
            <a:r>
              <a:rPr lang="en-US" smtClean="0"/>
              <a:t>10 personer får gamle sko imprægneret med det gamle produkt</a:t>
            </a:r>
            <a:endParaRPr lang="en-GB" smtClean="0"/>
          </a:p>
          <a:p>
            <a:r>
              <a:rPr lang="en-US" i="1" smtClean="0"/>
              <a:t>Er det et godt design?   </a:t>
            </a:r>
          </a:p>
          <a:p>
            <a:r>
              <a:rPr lang="en-US" smtClean="0"/>
              <a:t>Nej! Skoene skal have samme alder. </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260</a:t>
            </a:fld>
            <a:endParaRPr lang="da-DK">
              <a:solidFill>
                <a:prstClr val="black">
                  <a:tint val="75000"/>
                </a:prstClr>
              </a:solidFill>
            </a:endParaRPr>
          </a:p>
        </p:txBody>
      </p:sp>
      <p:pic>
        <p:nvPicPr>
          <p:cNvPr id="5" name="Picture 4"/>
          <p:cNvPicPr>
            <a:picLocks noChangeAspect="1"/>
          </p:cNvPicPr>
          <p:nvPr/>
        </p:nvPicPr>
        <p:blipFill>
          <a:blip r:embed="rId2"/>
          <a:stretch>
            <a:fillRect/>
          </a:stretch>
        </p:blipFill>
        <p:spPr>
          <a:xfrm>
            <a:off x="6132487" y="3140968"/>
            <a:ext cx="2746265" cy="1872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1543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Eksperimentelt design</a:t>
            </a:r>
            <a:endParaRPr lang="en-GB"/>
          </a:p>
        </p:txBody>
      </p:sp>
      <p:sp>
        <p:nvSpPr>
          <p:cNvPr id="3" name="Content Placeholder 2"/>
          <p:cNvSpPr>
            <a:spLocks noGrp="1"/>
          </p:cNvSpPr>
          <p:nvPr>
            <p:ph idx="1"/>
          </p:nvPr>
        </p:nvSpPr>
        <p:spPr>
          <a:xfrm>
            <a:off x="467544" y="1052736"/>
            <a:ext cx="8424936" cy="5688632"/>
          </a:xfrm>
        </p:spPr>
        <p:txBody>
          <a:bodyPr/>
          <a:lstStyle/>
          <a:p>
            <a:r>
              <a:rPr lang="en-US" b="1" smtClean="0"/>
              <a:t>Design 2</a:t>
            </a:r>
            <a:r>
              <a:rPr lang="en-US" smtClean="0"/>
              <a:t>: 10 personer får nye sko imprægneret med det nye produkt, </a:t>
            </a:r>
            <a:br>
              <a:rPr lang="en-US" smtClean="0"/>
            </a:br>
            <a:r>
              <a:rPr lang="en-US" smtClean="0"/>
              <a:t>10 personer får nye sko imprægneret med det gamle produkt </a:t>
            </a:r>
            <a:br>
              <a:rPr lang="en-US" smtClean="0"/>
            </a:br>
            <a:r>
              <a:rPr lang="en-US" sz="1000" smtClean="0"/>
              <a:t> </a:t>
            </a:r>
            <a:endParaRPr lang="en-GB"/>
          </a:p>
          <a:p>
            <a:r>
              <a:rPr lang="en-US" smtClean="0"/>
              <a:t>Skoen er </a:t>
            </a:r>
            <a:r>
              <a:rPr lang="en-US"/>
              <a:t>den </a:t>
            </a:r>
            <a:r>
              <a:rPr lang="en-US">
                <a:solidFill>
                  <a:schemeClr val="accent1">
                    <a:lumMod val="75000"/>
                  </a:schemeClr>
                </a:solidFill>
              </a:rPr>
              <a:t>eksperiementelle enhed</a:t>
            </a:r>
            <a:r>
              <a:rPr lang="en-US"/>
              <a:t> (</a:t>
            </a:r>
            <a:r>
              <a:rPr lang="en-US" i="1">
                <a:solidFill>
                  <a:schemeClr val="accent1">
                    <a:lumMod val="75000"/>
                  </a:schemeClr>
                </a:solidFill>
              </a:rPr>
              <a:t>experimental unit</a:t>
            </a:r>
            <a:r>
              <a:rPr lang="en-US"/>
              <a:t>). Hver sko bliver udsat for en af to mulige </a:t>
            </a:r>
            <a:r>
              <a:rPr lang="en-US">
                <a:solidFill>
                  <a:schemeClr val="accent1">
                    <a:lumMod val="75000"/>
                  </a:schemeClr>
                </a:solidFill>
              </a:rPr>
              <a:t>behandlinger</a:t>
            </a:r>
            <a:r>
              <a:rPr lang="en-US"/>
              <a:t> (</a:t>
            </a:r>
            <a:r>
              <a:rPr lang="en-US" i="1">
                <a:solidFill>
                  <a:schemeClr val="accent1">
                    <a:lumMod val="75000"/>
                  </a:schemeClr>
                </a:solidFill>
              </a:rPr>
              <a:t>treatments</a:t>
            </a:r>
            <a:r>
              <a:rPr lang="en-US"/>
              <a:t>), og det vi måler er skoens grad af vandtæthed efter 1 måneds brug, d.v.s. </a:t>
            </a:r>
            <a:r>
              <a:rPr lang="en-US">
                <a:solidFill>
                  <a:schemeClr val="accent1">
                    <a:lumMod val="75000"/>
                  </a:schemeClr>
                </a:solidFill>
              </a:rPr>
              <a:t>responsen</a:t>
            </a:r>
            <a:r>
              <a:rPr lang="en-US"/>
              <a:t> på behandlingen (</a:t>
            </a:r>
            <a:r>
              <a:rPr lang="en-US" i="1">
                <a:solidFill>
                  <a:schemeClr val="accent1">
                    <a:lumMod val="75000"/>
                  </a:schemeClr>
                </a:solidFill>
              </a:rPr>
              <a:t>response</a:t>
            </a:r>
            <a:r>
              <a:rPr lang="en-US" smtClean="0"/>
              <a:t>)</a:t>
            </a:r>
          </a:p>
          <a:p>
            <a:r>
              <a:rPr lang="en-US" smtClean="0"/>
              <a:t>Population 1 er sko med ny behandling, population 2 med gammel. Begge stikprøver har en stikprøvestørrelse på 20 (2 sko pr. person)</a:t>
            </a:r>
            <a:endParaRPr lang="en-US"/>
          </a:p>
          <a:p>
            <a:r>
              <a:rPr lang="en-US" smtClean="0">
                <a:solidFill>
                  <a:schemeClr val="accent1">
                    <a:lumMod val="75000"/>
                  </a:schemeClr>
                </a:solidFill>
              </a:rPr>
              <a:t>Randomisering</a:t>
            </a:r>
            <a:r>
              <a:rPr lang="en-US" smtClean="0"/>
              <a:t>: Vi bør lade det være tilfældigt, hvilke personer der modtager sko med den ene og den anden imprægnering for at jævne forskelle mellem de to grupper ud. F.eks. kan det give skævheder, hvis de yngste testpersoner får ny imprægnering og de ældste får gammel</a:t>
            </a:r>
            <a:br>
              <a:rPr lang="en-US" smtClean="0"/>
            </a:br>
            <a:r>
              <a:rPr lang="en-US" sz="1000" smtClean="0"/>
              <a:t> </a:t>
            </a:r>
            <a:endParaRPr lang="en-US" smtClean="0"/>
          </a:p>
          <a:p>
            <a:r>
              <a:rPr lang="en-US" i="1"/>
              <a:t>Er det et godt design? Hvad giver variation i data</a:t>
            </a:r>
            <a:r>
              <a:rPr lang="en-US" i="1" smtClean="0"/>
              <a:t>?</a:t>
            </a:r>
            <a:endParaRPr lang="en-US" smtClean="0"/>
          </a:p>
          <a:p>
            <a:r>
              <a:rPr lang="en-US" i="1" smtClean="0"/>
              <a:t>Er de to stikprøver uafhængige?</a:t>
            </a:r>
          </a:p>
          <a:p>
            <a:r>
              <a:rPr lang="en-US" i="1" smtClean="0"/>
              <a:t>J</a:t>
            </a:r>
            <a:r>
              <a:rPr lang="en-US" smtClean="0"/>
              <a:t>a, men det behøver de ikke at være – se design 3. </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261</a:t>
            </a:fld>
            <a:endParaRPr lang="da-DK">
              <a:solidFill>
                <a:prstClr val="black">
                  <a:tint val="75000"/>
                </a:prstClr>
              </a:solidFill>
            </a:endParaRPr>
          </a:p>
        </p:txBody>
      </p:sp>
    </p:spTree>
    <p:extLst>
      <p:ext uri="{BB962C8B-B14F-4D97-AF65-F5344CB8AC3E}">
        <p14:creationId xmlns:p14="http://schemas.microsoft.com/office/powerpoint/2010/main" val="534970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Eksperimentelt design</a:t>
            </a:r>
            <a:endParaRPr lang="en-GB"/>
          </a:p>
        </p:txBody>
      </p:sp>
      <p:sp>
        <p:nvSpPr>
          <p:cNvPr id="3" name="Content Placeholder 2"/>
          <p:cNvSpPr>
            <a:spLocks noGrp="1"/>
          </p:cNvSpPr>
          <p:nvPr>
            <p:ph idx="1"/>
          </p:nvPr>
        </p:nvSpPr>
        <p:spPr/>
        <p:txBody>
          <a:bodyPr/>
          <a:lstStyle/>
          <a:p>
            <a:r>
              <a:rPr lang="en-US" b="1"/>
              <a:t>Design 3</a:t>
            </a:r>
            <a:r>
              <a:rPr lang="en-US"/>
              <a:t>: 20 personer får et nyt par sko, hvor den venstre er imprægneret med det nye produkt og den højre med det </a:t>
            </a:r>
            <a:r>
              <a:rPr lang="en-US" smtClean="0"/>
              <a:t>gamle</a:t>
            </a:r>
            <a:br>
              <a:rPr lang="en-US" smtClean="0"/>
            </a:br>
            <a:r>
              <a:rPr lang="en-US" sz="1200" smtClean="0"/>
              <a:t> </a:t>
            </a:r>
            <a:endParaRPr lang="en-US" smtClean="0"/>
          </a:p>
          <a:p>
            <a:r>
              <a:rPr lang="en-US" smtClean="0"/>
              <a:t>Vi har udnyttet, at hver testperson formodentlig kommer til at bruge venstre og højre sko lige meget. Vi har fjernet variation fra, at nogle  testpersoner bruger deres sko mere end andre i løbet af testperioden</a:t>
            </a:r>
            <a:endParaRPr lang="en-US"/>
          </a:p>
          <a:p>
            <a:r>
              <a:rPr lang="en-US" i="1"/>
              <a:t>Er det et godt design? </a:t>
            </a:r>
            <a:r>
              <a:rPr lang="en-US" i="1" smtClean="0"/>
              <a:t>Kan vi fjerne mere uønsket variation?</a:t>
            </a:r>
            <a:br>
              <a:rPr lang="en-US"/>
            </a:br>
            <a:endParaRPr lang="en-US"/>
          </a:p>
          <a:p>
            <a:r>
              <a:rPr lang="en-US" b="1"/>
              <a:t>Design 4</a:t>
            </a:r>
            <a:r>
              <a:rPr lang="en-US"/>
              <a:t>: 20 personer får et nyt par sko, hvor den ene er imprægneret med det nye produkt og den anden med det gamle. Det er </a:t>
            </a:r>
            <a:r>
              <a:rPr lang="en-US" smtClean="0"/>
              <a:t>tilfældigt (randomiseret) </a:t>
            </a:r>
            <a:r>
              <a:rPr lang="en-US"/>
              <a:t>for hver person, </a:t>
            </a:r>
            <a:r>
              <a:rPr lang="en-US" smtClean="0"/>
              <a:t>hvilken sko (højre/venstre), </a:t>
            </a:r>
            <a:r>
              <a:rPr lang="en-US"/>
              <a:t>der er </a:t>
            </a:r>
            <a:r>
              <a:rPr lang="en-US" smtClean="0"/>
              <a:t>imprægneret med hvilket produkt</a:t>
            </a:r>
            <a:br>
              <a:rPr lang="en-US" smtClean="0"/>
            </a:br>
            <a:r>
              <a:rPr lang="en-US" sz="1200" smtClean="0"/>
              <a:t> </a:t>
            </a:r>
            <a:endParaRPr lang="en-US"/>
          </a:p>
          <a:p>
            <a:r>
              <a:rPr lang="en-US" smtClean="0"/>
              <a:t>Måske slider højrehåndede personer mere på højre sko end på venstre, fordi de sparker til ting med højre fod? </a:t>
            </a:r>
            <a:endParaRPr lang="en-US"/>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262</a:t>
            </a:fld>
            <a:endParaRPr lang="da-DK">
              <a:solidFill>
                <a:prstClr val="black">
                  <a:tint val="75000"/>
                </a:prstClr>
              </a:solidFill>
            </a:endParaRPr>
          </a:p>
        </p:txBody>
      </p:sp>
    </p:spTree>
    <p:extLst>
      <p:ext uri="{BB962C8B-B14F-4D97-AF65-F5344CB8AC3E}">
        <p14:creationId xmlns:p14="http://schemas.microsoft.com/office/powerpoint/2010/main" val="1653868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Eksperimentelt design</a:t>
            </a:r>
            <a:endParaRPr lang="en-GB"/>
          </a:p>
        </p:txBody>
      </p:sp>
      <p:sp>
        <p:nvSpPr>
          <p:cNvPr id="3" name="Content Placeholder 2"/>
          <p:cNvSpPr>
            <a:spLocks noGrp="1"/>
          </p:cNvSpPr>
          <p:nvPr>
            <p:ph idx="1"/>
          </p:nvPr>
        </p:nvSpPr>
        <p:spPr/>
        <p:txBody>
          <a:bodyPr/>
          <a:lstStyle/>
          <a:p>
            <a:r>
              <a:rPr lang="en-US" smtClean="0"/>
              <a:t>Der er basalt set to forskellige designs, vi skal se på:</a:t>
            </a:r>
          </a:p>
          <a:p>
            <a:pPr marL="820737" lvl="1" indent="-457200">
              <a:buFont typeface="+mj-lt"/>
              <a:buAutoNum type="arabicPeriod"/>
            </a:pPr>
            <a:r>
              <a:rPr lang="en-US" smtClean="0"/>
              <a:t>To uafhængige stikprøver</a:t>
            </a:r>
          </a:p>
          <a:p>
            <a:pPr marL="820737" lvl="1" indent="-457200">
              <a:buFont typeface="+mj-lt"/>
              <a:buAutoNum type="arabicPeriod"/>
            </a:pPr>
            <a:r>
              <a:rPr lang="en-US" smtClean="0"/>
              <a:t>To stikprøver, hvor observationerne er parvist afhængige</a:t>
            </a:r>
            <a:br>
              <a:rPr lang="en-US" smtClean="0"/>
            </a:br>
            <a:endParaRPr lang="en-US" smtClean="0"/>
          </a:p>
          <a:p>
            <a:r>
              <a:rPr lang="en-US" smtClean="0"/>
              <a:t>Desuden skelner vi mellem, om begge stikprøver har stor stikprøvestørrelse (ca. 30 eller derover), eller ej.</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263</a:t>
            </a:fld>
            <a:endParaRPr lang="da-DK">
              <a:solidFill>
                <a:prstClr val="black">
                  <a:tint val="75000"/>
                </a:prstClr>
              </a:solidFill>
            </a:endParaRPr>
          </a:p>
        </p:txBody>
      </p:sp>
    </p:spTree>
    <p:extLst>
      <p:ext uri="{BB962C8B-B14F-4D97-AF65-F5344CB8AC3E}">
        <p14:creationId xmlns:p14="http://schemas.microsoft.com/office/powerpoint/2010/main" val="21813820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To store, uafhængige stikprøver</a:t>
            </a:r>
            <a:endParaRPr lang="en-GB"/>
          </a:p>
        </p:txBody>
      </p:sp>
      <mc:AlternateContent>
        <mc:Choice Requires="a14">
          <p:sp>
            <p:nvSpPr>
              <p:cNvPr id="3" name="Content Placeholder 2"/>
              <p:cNvSpPr>
                <a:spLocks noGrp="1"/>
              </p:cNvSpPr>
              <p:nvPr>
                <p:ph idx="1"/>
              </p:nvPr>
            </p:nvSpPr>
            <p:spPr/>
            <p:txBody>
              <a:bodyPr/>
              <a:lstStyle/>
              <a:p>
                <a:pPr marL="0" indent="0">
                  <a:buNone/>
                </a:pPr>
                <a:r>
                  <a:rPr lang="en-US" b="1" smtClean="0"/>
                  <a:t>Antagelser:</a:t>
                </a:r>
              </a:p>
              <a:p>
                <a:pPr marL="457200" indent="-457200">
                  <a:buFont typeface="+mj-lt"/>
                  <a:buAutoNum type="arabicPeriod"/>
                </a:pPr>
                <a:r>
                  <a:rPr lang="en-US" smtClean="0"/>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m:oMathPara>
                </a14:m>
                <a:r>
                  <a:rPr lang="en-GB" smtClean="0"/>
                  <a:t>, </a:t>
                </a:r>
                <a14:m>
                  <m:oMathPara>
                    <m:oMathParaPr>
                      <m:jc/>
                    </m:oMathParaPr>
                    <m:oMath>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b="0" i="1" smtClean="0">
                                  <a:latin typeface="Cambria Math" panose="02040503050406030204" pitchFamily="18" charset="0"/>
                                </a:rPr>
                                <m:t>𝑛</m:t>
                              </m:r>
                            </m:e>
                            <m:sub>
                              <m:r>
                                <a:rPr lang="en-US" i="1">
                                  <a:latin typeface="Cambria Math" panose="02040503050406030204" pitchFamily="18" charset="0"/>
                                </a:rPr>
                                <m:t>1</m:t>
                              </m:r>
                            </m:sub>
                          </m:sSub>
                        </m:sub>
                      </m:sSub>
                    </m:oMath>
                  </m:oMathPara>
                </a14:m>
                <a:r>
                  <a:rPr lang="en-GB" smtClean="0"/>
                  <a:t> er en tilfældig stikprøve med størrelse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GB" smtClean="0"/>
                  <a:t> af  </a:t>
                </a:r>
                <a:br>
                  <a:rPr lang="en-GB" smtClean="0"/>
                </a:br>
                <a:r>
                  <a:rPr lang="en-GB" smtClean="0"/>
                  <a:t> </a:t>
                </a:r>
                <a:r>
                  <a:rPr lang="en-GB" smtClean="0">
                    <a:solidFill>
                      <a:schemeClr val="accent1">
                        <a:lumMod val="75000"/>
                      </a:schemeClr>
                    </a:solidFill>
                  </a:rPr>
                  <a:t>population 1</a:t>
                </a:r>
                <a:r>
                  <a:rPr lang="en-GB" smtClean="0"/>
                  <a:t>, som har middelværdi </a:t>
                </a:r>
                <a14:m>
                  <m:oMathPara>
                    <m:oMathParaPr>
                      <m:jc/>
                    </m:oMathParaPr>
                    <m:o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oMath>
                  </m:oMathPara>
                </a14:m>
                <a:r>
                  <a:rPr lang="en-GB" smtClean="0"/>
                  <a:t> og varians </a:t>
                </a:r>
                <a14:m>
                  <m:oMathPara>
                    <m:oMathParaPr>
                      <m:jc/>
                    </m:oMathParaPr>
                    <m:oMath>
                      <m:sSubSup>
                        <m:sSubSupPr>
                          <m:alnScr m:val="off"/>
                          <m:ctrlPr>
                            <a:rPr lang="en-GB" i="1" smtClean="0">
                              <a:latin typeface="Cambria Math" panose="02040503050406030204" pitchFamily="18" charset="0"/>
                            </a:rPr>
                          </m:ctrlPr>
                        </m:sSubSupPr>
                        <m:e>
                          <m:r>
                            <a:rPr lang="en-GB"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r>
                  <a:rPr lang="en-GB" smtClean="0"/>
                  <a:t> </a:t>
                </a:r>
              </a:p>
              <a:p>
                <a:pPr marL="457200" indent="-457200">
                  <a:buFont typeface="+mj-lt"/>
                  <a:buAutoNum type="arabicPeriod"/>
                </a:pPr>
                <a:r>
                  <a:rPr lang="en-US" smtClean="0"/>
                  <a:t>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1</m:t>
                          </m:r>
                        </m:sub>
                      </m:sSub>
                    </m:oMath>
                  </m:oMathPara>
                </a14:m>
                <a:r>
                  <a:rPr lang="en-GB"/>
                  <a:t>,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2</m:t>
                          </m:r>
                        </m:sub>
                      </m:sSub>
                    </m:oMath>
                  </m:oMathPara>
                </a14:m>
                <a:r>
                  <a:rPr lang="en-GB"/>
                  <a:t>, </a:t>
                </a:r>
                <a14:m>
                  <m:oMathPara>
                    <m:oMathParaPr>
                      <m:jc/>
                    </m:oMathParaPr>
                    <m:oMath>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𝑌</m:t>
                          </m:r>
                        </m:e>
                        <m:sub>
                          <m:sSub>
                            <m:sSubPr>
                              <m:ctrlPr>
                                <a:rPr lang="en-US" i="1" smtClean="0">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sub>
                      </m:sSub>
                    </m:oMath>
                  </m:oMathPara>
                </a14:m>
                <a:r>
                  <a:rPr lang="en-GB"/>
                  <a:t> er en tilfældig stikprøve med størrelse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r>
                  <a:rPr lang="en-GB"/>
                  <a:t> af </a:t>
                </a:r>
                <a:br>
                  <a:rPr lang="en-GB" smtClean="0"/>
                </a:br>
                <a:r>
                  <a:rPr lang="en-GB" smtClean="0"/>
                  <a:t> </a:t>
                </a:r>
                <a:r>
                  <a:rPr lang="en-GB" smtClean="0">
                    <a:solidFill>
                      <a:schemeClr val="accent1">
                        <a:lumMod val="75000"/>
                      </a:schemeClr>
                    </a:solidFill>
                  </a:rPr>
                  <a:t>population 2</a:t>
                </a:r>
                <a:r>
                  <a:rPr lang="en-GB" smtClean="0"/>
                  <a:t>, </a:t>
                </a:r>
                <a:r>
                  <a:rPr lang="en-GB"/>
                  <a:t>som har middelværdi </a:t>
                </a:r>
                <a14:m>
                  <m:oMathPara>
                    <m:oMathParaPr>
                      <m:jc/>
                    </m:oMathParaPr>
                    <m:o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oMath>
                  </m:oMathPara>
                </a14:m>
                <a:r>
                  <a:rPr lang="en-GB"/>
                  <a:t> og varians </a:t>
                </a:r>
                <a14:m>
                  <m:oMathPara>
                    <m:oMathParaPr>
                      <m:jc/>
                    </m:oMathParaPr>
                    <m:oMath>
                      <m:sSubSup>
                        <m:sSubSupPr>
                          <m:alnScr m:val="off"/>
                          <m:ctrlPr>
                            <a:rPr lang="en-GB" i="1" smtClean="0">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smtClean="0"/>
                  <a:t> </a:t>
                </a:r>
              </a:p>
              <a:p>
                <a:pPr marL="457200" indent="-457200">
                  <a:buFont typeface="+mj-lt"/>
                  <a:buAutoNum type="arabicPeriod"/>
                </a:pPr>
                <a:r>
                  <a:rPr lang="en-US"/>
                  <a:t> </a:t>
                </a:r>
                <a:r>
                  <a:rPr lang="en-US" smtClean="0"/>
                  <a:t>De to stikprøver er uafhængige</a:t>
                </a:r>
                <a:br>
                  <a:rPr lang="en-GB"/>
                </a:br>
                <a:r>
                  <a:rPr lang="en-GB" sz="1200" smtClean="0"/>
                  <a:t> </a:t>
                </a:r>
                <a:endParaRPr lang="en-US" smtClean="0"/>
              </a:p>
              <a:p>
                <a:r>
                  <a:rPr lang="en-US" smtClean="0"/>
                  <a:t>Vi er interesseret i forskellen på de to populationers middelværdi:</a:t>
                </a:r>
                <a:br>
                  <a:rPr lang="en-US" smtClean="0"/>
                </a:br>
                <a14:m>
                  <m:oMathPara>
                    <m:oMathParaPr>
                      <m:jc/>
                    </m:oMathParaPr>
                    <m:o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oMath>
                  </m:oMathPara>
                </a14:m>
                <a:endParaRPr lang="en-GB" smtClean="0"/>
              </a:p>
              <a:p>
                <a:r>
                  <a:rPr lang="en-US" smtClean="0"/>
                  <a:t>Fra den Centrale Grænseværdisætning følger:</a:t>
                </a:r>
              </a:p>
              <a:p>
                <a:pPr lvl="1">
                  <a:spcBef>
                    <a:spcPts val="300"/>
                  </a:spcBef>
                </a:pP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1</m:t>
                                  </m:r>
                                </m:sub>
                              </m:sSub>
                            </m:num>
                            <m:den>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e>
                              </m:rad>
                            </m:den>
                          </m:f>
                        </m:e>
                      </m:d>
                    </m:oMath>
                  </m:oMathPara>
                </a14:m>
                <a:r>
                  <a:rPr lang="en-US" sz="2200" smtClean="0"/>
                  <a:t>,  </a:t>
                </a:r>
                <a:r>
                  <a:rPr lang="en-US" smtClean="0"/>
                  <a:t>så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oMath>
                  </m:oMathPara>
                </a14:m>
                <a:r>
                  <a:rPr lang="en-GB"/>
                  <a:t> </a:t>
                </a:r>
                <a:r>
                  <a:rPr lang="en-GB" smtClean="0"/>
                  <a:t> og  </a:t>
                </a:r>
                <a14:m>
                  <m:oMathPara>
                    <m:oMathParaPr>
                      <m:jc/>
                    </m:oMathParaPr>
                    <m:oMath>
                      <m:r>
                        <m:rPr>
                          <m:sty m:val="p"/>
                        </m:rPr>
                        <a:rPr lang="en-US">
                          <a:latin typeface="Cambria Math" panose="02040503050406030204" pitchFamily="18" charset="0"/>
                        </a:rPr>
                        <m:t> </m:t>
                      </m:r>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d>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oMath>
                  </m:oMathPara>
                </a14:m>
                <a:endParaRPr lang="en-US" sz="2200"/>
              </a:p>
              <a:p>
                <a:pPr lvl="1">
                  <a:spcBef>
                    <a:spcPts val="300"/>
                  </a:spcBef>
                </a:pPr>
                <a14:m>
                  <m:oMathPara>
                    <m:oMathParaPr>
                      <m:jc/>
                    </m:oMathParaPr>
                    <m:oMath>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2</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rad>
                            </m:den>
                          </m:f>
                        </m:e>
                      </m:d>
                    </m:oMath>
                  </m:oMathPara>
                </a14:m>
                <a:r>
                  <a:rPr lang="en-US"/>
                  <a:t>,  så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oMath>
                  </m:oMathPara>
                </a14:m>
                <a:r>
                  <a:rPr lang="en-GB"/>
                  <a:t> </a:t>
                </a:r>
                <a:r>
                  <a:rPr lang="en-GB" smtClean="0"/>
                  <a:t> og   </a:t>
                </a:r>
                <a14:m>
                  <m:oMathPara>
                    <m:oMathParaPr>
                      <m:jc/>
                    </m:oMathParaPr>
                    <m:oMath>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e>
                      </m:d>
                      <m:r>
                        <a:rPr lang="en-US" i="1">
                          <a:latin typeface="Cambria Math" panose="02040503050406030204" pitchFamily="18" charset="0"/>
                        </a:rPr>
                        <m:t>=</m:t>
                      </m:r>
                      <m:f>
                        <m:fPr>
                          <m:type m:val="bar"/>
                          <m:ctrlPr>
                            <a:rPr lang="en-US" i="1" smtClean="0">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den>
                      </m:f>
                    </m:oMath>
                  </m:oMathPara>
                </a14:m>
                <a:r>
                  <a:rPr lang="en-GB" smtClean="0"/>
                  <a:t> </a:t>
                </a:r>
              </a:p>
              <a:p>
                <a:pPr lvl="1">
                  <a:spcBef>
                    <a:spcPts val="300"/>
                  </a:spcBef>
                </a:pPr>
                <a:r>
                  <a:rPr lang="en-US" smtClean="0"/>
                  <a:t>Desuden: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𝑌</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oMath>
                  </m:oMathPara>
                </a14:m>
                <a:r>
                  <a:rPr lang="en-GB"/>
                  <a:t>  og  </a:t>
                </a:r>
                <a14:m>
                  <m:oMathPara>
                    <m:oMathParaPr>
                      <m:jc/>
                    </m:oMathParaPr>
                    <m:oMath>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𝑌</m:t>
                              </m:r>
                            </m:e>
                          </m:acc>
                        </m:e>
                      </m:d>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r>
                        <m:rPr>
                          <m:sty m:val="p"/>
                        </m:rPr>
                        <a:rPr lang="en-GB"/>
                        <m:t> </m:t>
                      </m:r>
                    </m:oMath>
                  </m:oMathPara>
                </a14:m>
                <a:r>
                  <a:rPr lang="en-GB" smtClean="0"/>
                  <a:t>.</a:t>
                </a:r>
                <a:endParaRPr lang="en-GB"/>
              </a:p>
              <a:p>
                <a:pPr lvl="1"/>
                <a:endParaRPr lang="en-GB" smtClean="0"/>
              </a:p>
              <a:p>
                <a:pPr marL="357187" lvl="1" indent="0">
                  <a:buNone/>
                </a:pPr>
                <a:endParaRPr lang="en-GB"/>
              </a:p>
              <a:p>
                <a:pPr lvl="1"/>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264</a:t>
            </a:fld>
            <a:endParaRPr lang="da-DK">
              <a:solidFill>
                <a:prstClr val="black">
                  <a:tint val="75000"/>
                </a:prstClr>
              </a:solidFill>
            </a:endParaRPr>
          </a:p>
        </p:txBody>
      </p:sp>
    </p:spTree>
    <p:extLst>
      <p:ext uri="{BB962C8B-B14F-4D97-AF65-F5344CB8AC3E}">
        <p14:creationId xmlns:p14="http://schemas.microsoft.com/office/powerpoint/2010/main" val="2022118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To store, uafhængige stikprøver</a:t>
            </a:r>
            <a:endParaRPr lang="en-GB"/>
          </a:p>
        </p:txBody>
      </p:sp>
      <mc:AlternateContent>
        <mc:Choice Requires="a14">
          <p:sp>
            <p:nvSpPr>
              <p:cNvPr id="3" name="Content Placeholder 2"/>
              <p:cNvSpPr>
                <a:spLocks noGrp="1"/>
              </p:cNvSpPr>
              <p:nvPr>
                <p:ph idx="1"/>
              </p:nvPr>
            </p:nvSpPr>
            <p:spPr/>
            <p:txBody>
              <a:bodyPr/>
              <a:lstStyle/>
              <a:p>
                <a:r>
                  <a:rPr lang="en-US" smtClean="0"/>
                  <a:t>Dermed:</a:t>
                </a:r>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d>
                            <m:dPr>
                              <m:begChr m:val="("/>
                              <m:sepChr m:val="|"/>
                              <m:endChr m:val=")"/>
                              <m:grow m:val="on"/>
                              <m:shp m:val="centered"/>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num>
                        <m:den>
                          <m:rad>
                            <m:radPr>
                              <m:degHide m:val="on"/>
                              <m:ctrlPr>
                                <a:rPr lang="en-US" b="0" i="1" smtClean="0">
                                  <a:latin typeface="Cambria Math" panose="02040503050406030204" pitchFamily="18" charset="0"/>
                                </a:rPr>
                              </m:ctrlPr>
                            </m:radPr>
                            <m:deg/>
                            <m:e>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e>
                          </m:rad>
                        </m:den>
                      </m:f>
                    </m:oMath>
                  </m:oMathPara>
                </a14:m>
                <a:br>
                  <a:rPr lang="en-US" smtClean="0"/>
                </a:br>
                <a:r>
                  <a:rPr lang="en-US" smtClean="0"/>
                  <a:t>er standard normalfordelt, når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US"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r>
                  <a:rPr lang="en-US" smtClean="0"/>
                  <a:t> er store </a:t>
                </a:r>
              </a:p>
              <a:p>
                <a:r>
                  <a:rPr lang="en-US" smtClean="0"/>
                  <a:t>Som regel kendes </a:t>
                </a:r>
                <a14:m>
                  <m:oMathPara>
                    <m:oMathParaPr>
                      <m:jc/>
                    </m:oMathParaPr>
                    <m:oMath>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oMath>
                  </m:oMathPara>
                </a14:m>
                <a:r>
                  <a:rPr lang="en-US" smtClean="0"/>
                  <a:t> og </a:t>
                </a:r>
                <a14:m>
                  <m:oMathPara>
                    <m:oMathParaPr>
                      <m:jc/>
                    </m:oMathParaPr>
                    <m:oMath>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2</m:t>
                          </m:r>
                        </m:sub>
                        <m:sup>
                          <m:r>
                            <a:rPr lang="en-US" i="1">
                              <a:latin typeface="Cambria Math" panose="02040503050406030204" pitchFamily="18" charset="0"/>
                            </a:rPr>
                            <m:t>2</m:t>
                          </m:r>
                        </m:sup>
                      </m:sSubSup>
                    </m:oMath>
                  </m:oMathPara>
                </a14:m>
                <a:r>
                  <a:rPr lang="en-US" smtClean="0"/>
                  <a:t> ikke, men så længe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oMath>
                  </m:oMathPara>
                </a14:m>
                <a:r>
                  <a:rPr lang="en-US"/>
                  <a:t> er store </a:t>
                </a:r>
                <a:r>
                  <a:rPr lang="en-US" smtClean="0"/>
                  <a:t>kan de estimeres fra stikprøven:</a:t>
                </a:r>
                <a:br>
                  <a:rPr lang="en-US" smtClean="0"/>
                </a:b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num>
                        <m:den>
                          <m:rad>
                            <m:radPr>
                              <m:degHide m:val="on"/>
                              <m:ctrlPr>
                                <a:rPr lang="en-US" i="1">
                                  <a:latin typeface="Cambria Math" panose="02040503050406030204" pitchFamily="18" charset="0"/>
                                </a:rPr>
                              </m:ctrlPr>
                            </m:radPr>
                            <m:deg/>
                            <m:e>
                              <m:f>
                                <m:fPr>
                                  <m:type m:val="bar"/>
                                  <m:ctrlPr>
                                    <a:rPr lang="en-US" i="1">
                                      <a:latin typeface="Cambria Math" panose="02040503050406030204" pitchFamily="18" charset="0"/>
                                    </a:rPr>
                                  </m:ctrlPr>
                                </m:fPr>
                                <m:num>
                                  <m:sSubSup>
                                    <m:sSubSupPr>
                                      <m:alnScr m:val="off"/>
                                      <m:ctrlPr>
                                        <a:rPr lang="en-GB"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ea typeface="Cambria Math" panose="02040503050406030204" pitchFamily="18" charset="0"/>
                                        </a:rPr>
                                        <m:t>𝑠</m:t>
                                      </m:r>
                                    </m:e>
                                    <m:sub>
                                      <m:r>
                                        <a:rPr lang="en-US" i="1">
                                          <a:solidFill>
                                            <a:srgbClr val="C00000"/>
                                          </a:solidFill>
                                          <a:latin typeface="Cambria Math" panose="02040503050406030204" pitchFamily="18" charset="0"/>
                                        </a:rPr>
                                        <m:t>1</m:t>
                                      </m:r>
                                    </m:sub>
                                    <m:sup>
                                      <m:r>
                                        <a:rPr lang="en-US" i="1">
                                          <a:solidFill>
                                            <a:srgbClr val="C00000"/>
                                          </a:solidFill>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ea typeface="Cambria Math" panose="02040503050406030204" pitchFamily="18" charset="0"/>
                                        </a:rPr>
                                        <m:t>𝑠</m:t>
                                      </m:r>
                                    </m:e>
                                    <m:sub>
                                      <m:r>
                                        <a:rPr lang="en-US" i="1">
                                          <a:solidFill>
                                            <a:srgbClr val="C00000"/>
                                          </a:solidFill>
                                          <a:latin typeface="Cambria Math" panose="02040503050406030204" pitchFamily="18" charset="0"/>
                                          <a:ea typeface="Cambria Math" panose="02040503050406030204" pitchFamily="18" charset="0"/>
                                        </a:rPr>
                                        <m:t>2</m:t>
                                      </m:r>
                                    </m:sub>
                                    <m:sup>
                                      <m:r>
                                        <a:rPr lang="en-US" i="1">
                                          <a:solidFill>
                                            <a:srgbClr val="C00000"/>
                                          </a:solidFill>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e>
                          </m:rad>
                        </m:den>
                      </m:f>
                      <m:r>
                        <a:rPr lang="en-US" b="0" i="1" smtClean="0">
                          <a:latin typeface="Cambria Math" panose="02040503050406030204" pitchFamily="18" charset="0"/>
                        </a:rPr>
                        <m:t>.</m:t>
                      </m:r>
                    </m:oMath>
                  </m:oMathPara>
                </a14:m>
                <a:endParaRPr lang="en-GB" smtClean="0"/>
              </a:p>
              <a:p>
                <a:pPr marL="357187" lvl="1" indent="0">
                  <a:buNone/>
                </a:pPr>
                <a:endParaRPr lang="en-GB"/>
              </a:p>
              <a:p>
                <a:pPr lvl="1"/>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7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265</a:t>
            </a:fld>
            <a:endParaRPr lang="da-DK">
              <a:solidFill>
                <a:prstClr val="black">
                  <a:tint val="75000"/>
                </a:prstClr>
              </a:solidFill>
            </a:endParaRPr>
          </a:p>
        </p:txBody>
      </p:sp>
    </p:spTree>
    <p:extLst>
      <p:ext uri="{BB962C8B-B14F-4D97-AF65-F5344CB8AC3E}">
        <p14:creationId xmlns:p14="http://schemas.microsoft.com/office/powerpoint/2010/main" val="11353860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Konfidensinterval for store stikprøver</a:t>
            </a:r>
            <a:endParaRPr lang="en-GB"/>
          </a:p>
        </p:txBody>
      </p:sp>
      <mc:AlternateContent>
        <mc:Choice Requires="a14">
          <p:sp>
            <p:nvSpPr>
              <p:cNvPr id="3" name="Content Placeholder 2"/>
              <p:cNvSpPr>
                <a:spLocks noGrp="1"/>
              </p:cNvSpPr>
              <p:nvPr>
                <p:ph idx="1"/>
              </p:nvPr>
            </p:nvSpPr>
            <p:spPr>
              <a:xfrm>
                <a:off x="107504" y="1196752"/>
                <a:ext cx="9001000" cy="5544616"/>
              </a:xfrm>
            </p:spPr>
            <p:txBody>
              <a:bodyPr/>
              <a:lstStyle/>
              <a:p>
                <a:pPr marL="0" indent="0">
                  <a:spcBef>
                    <a:spcPts val="1200"/>
                  </a:spcBef>
                  <a:buNone/>
                </a:pPr>
                <a:r>
                  <a:rPr lang="en-US" sz="1900" b="0" smtClean="0"/>
                  <a:t>      </a:t>
                </a:r>
                <a14:m>
                  <m:oMathPara>
                    <m:oMathParaPr>
                      <m:jc/>
                    </m:oMathParaPr>
                    <m:oMath>
                      <m:r>
                        <a:rPr lang="en-US" sz="1900" b="0" i="1" smtClean="0">
                          <a:latin typeface="Cambria Math" panose="02040503050406030204" pitchFamily="18" charset="0"/>
                        </a:rPr>
                        <m:t>1−</m:t>
                      </m:r>
                      <m:r>
                        <a:rPr lang="en-US" sz="1900" b="0" i="1" smtClean="0">
                          <a:latin typeface="Cambria Math" panose="02040503050406030204" pitchFamily="18" charset="0"/>
                          <a:ea typeface="Cambria Math" panose="02040503050406030204" pitchFamily="18" charset="0"/>
                        </a:rPr>
                        <m:t>𝛼</m:t>
                      </m:r>
                      <m:r>
                        <a:rPr lang="en-US" sz="1900" b="0" i="1" smtClean="0">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
                            <a:rPr lang="en-US" sz="1900" i="1">
                              <a:latin typeface="Cambria Math" panose="02040503050406030204" pitchFamily="18" charset="0"/>
                            </a:rPr>
                            <m:t> </m:t>
                          </m:r>
                          <m:r>
                            <a:rPr lang="en-US" sz="1900" b="0" i="1" smtClean="0">
                              <a:latin typeface="Cambria Math" panose="02040503050406030204" pitchFamily="18" charset="0"/>
                            </a:rPr>
                            <m:t> </m:t>
                          </m:r>
                          <m:r>
                            <a:rPr lang="en-US" sz="1900" i="1">
                              <a:latin typeface="Cambria Math" panose="02040503050406030204" pitchFamily="18" charset="0"/>
                              <a:ea typeface="Cambria Math" panose="02040503050406030204" pitchFamily="18" charset="0"/>
                            </a:rPr>
                            <m:t>&lt;</m:t>
                          </m:r>
                          <m:r>
                            <a:rPr lang="en-US" sz="19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0</m:t>
                              </m:r>
                            </m:sub>
                          </m:sSub>
                          <m:r>
                            <a:rPr lang="en-US" sz="1900" i="1">
                              <a:latin typeface="Cambria Math" panose="02040503050406030204" pitchFamily="18" charset="0"/>
                            </a:rPr>
                            <m:t> &lt;</m:t>
                          </m:r>
                          <m:r>
                            <a:rPr lang="en-US" sz="1900" b="0" i="1" smtClean="0">
                              <a:latin typeface="Cambria Math" panose="02040503050406030204" pitchFamily="18" charset="0"/>
                            </a:rPr>
                            <m:t> </m:t>
                          </m:r>
                          <m:r>
                            <a:rPr lang="en-US" sz="1900" i="1">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e>
                      </m:d>
                      <m:r>
                        <a:rPr lang="en-US" sz="1900" b="0" i="1" smtClean="0">
                          <a:latin typeface="Cambria Math" panose="02040503050406030204" pitchFamily="18" charset="0"/>
                        </a:rPr>
                        <m:t> </m:t>
                      </m:r>
                      <m:r>
                        <a:rPr lang="en-US" sz="1900" b="0" i="1" smtClean="0">
                          <a:latin typeface="Cambria Math" panose="02040503050406030204" pitchFamily="18" charset="0"/>
                          <a:ea typeface="Cambria Math" panose="02040503050406030204" pitchFamily="18" charset="0"/>
                        </a:rPr>
                        <m:t>= </m:t>
                      </m:r>
                      <m:r>
                        <a:rPr lang="en-US" sz="1900" b="0" i="1" smtClean="0">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
                            <a:rPr lang="en-US" sz="1900" i="1">
                              <a:latin typeface="Cambria Math" panose="02040503050406030204" pitchFamily="18" charset="0"/>
                            </a:rPr>
                            <m:t> </m:t>
                          </m:r>
                          <m:r>
                            <a:rPr lang="en-US" sz="1900" b="0" i="1" smtClean="0">
                              <a:latin typeface="Cambria Math" panose="02040503050406030204" pitchFamily="18" charset="0"/>
                            </a:rPr>
                            <m:t> </m:t>
                          </m:r>
                          <m:r>
                            <a:rPr lang="en-US" sz="1900" i="1">
                              <a:latin typeface="Cambria Math" panose="02040503050406030204" pitchFamily="18" charset="0"/>
                              <a:ea typeface="Cambria Math" panose="02040503050406030204" pitchFamily="18" charset="0"/>
                            </a:rPr>
                            <m:t>&lt;</m:t>
                          </m:r>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 </m:t>
                          </m:r>
                          <m:f>
                            <m:fPr>
                              <m:type m:val="bar"/>
                              <m:ctrlPr>
                                <a:rPr lang="en-US" sz="1900" i="1">
                                  <a:latin typeface="Cambria Math" panose="02040503050406030204" pitchFamily="18" charset="0"/>
                                </a:rPr>
                              </m:ctrlPr>
                            </m:fPr>
                            <m:num>
                              <m:d>
                                <m:dPr>
                                  <m:begChr m:val="("/>
                                  <m:sepChr m:val="|"/>
                                  <m:endChr m:val=")"/>
                                  <m:grow m:val="on"/>
                                  <m:shp m:val="centered"/>
                                  <m:ctrlPr>
                                    <a:rPr lang="en-US" sz="1900" i="1">
                                      <a:latin typeface="Cambria Math" panose="02040503050406030204" pitchFamily="18" charset="0"/>
                                    </a:rPr>
                                  </m:ctrlPr>
                                </m:dPr>
                                <m:e>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e>
                              </m:d>
                              <m:r>
                                <a:rPr lang="en-US" sz="1900" i="1">
                                  <a:latin typeface="Cambria Math" panose="02040503050406030204" pitchFamily="18" charset="0"/>
                                </a:rPr>
                                <m:t>−</m:t>
                              </m:r>
                              <m:d>
                                <m:dPr>
                                  <m:begChr m:val="("/>
                                  <m:sepChr m:val="|"/>
                                  <m:endChr m:val=")"/>
                                  <m:grow m:val="on"/>
                                  <m:shp m:val="centered"/>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ea typeface="Cambria Math" panose="02040503050406030204" pitchFamily="18" charset="0"/>
                                        </a:rPr>
                                        <m:t>2</m:t>
                                      </m:r>
                                    </m:sub>
                                  </m:sSub>
                                </m:e>
                              </m:d>
                            </m:num>
                            <m:den>
                              <m:rad>
                                <m:radPr>
                                  <m:degHide m:val="on"/>
                                  <m:ctrlPr>
                                    <a:rPr lang="en-US" sz="1900" i="1">
                                      <a:latin typeface="Cambria Math" panose="02040503050406030204" pitchFamily="18" charset="0"/>
                                    </a:rPr>
                                  </m:ctrlPr>
                                </m:radPr>
                                <m:deg/>
                                <m:e>
                                  <m:f>
                                    <m:fPr>
                                      <m:type m:val="lin"/>
                                      <m:ctrlPr>
                                        <a:rPr lang="en-US" sz="1900" i="1">
                                          <a:latin typeface="Cambria Math" panose="02040503050406030204" pitchFamily="18" charset="0"/>
                                        </a:rPr>
                                      </m:ctrlPr>
                                    </m:fPr>
                                    <m:num>
                                      <m:d>
                                        <m:dPr>
                                          <m:begChr m:val="("/>
                                          <m:sepChr m:val="|"/>
                                          <m:endChr m:val=")"/>
                                          <m:grow m:val="on"/>
                                          <m:shp m:val="centered"/>
                                          <m:ctrlPr>
                                            <a:rPr lang="en-US" sz="1900" i="1">
                                              <a:latin typeface="Cambria Math" panose="02040503050406030204" pitchFamily="18" charset="0"/>
                                            </a:rPr>
                                          </m:ctrlPr>
                                        </m:dPr>
                                        <m:e>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e>
                                      </m:d>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lin"/>
                                      <m:ctrlPr>
                                        <a:rPr lang="en-US" sz="1900" i="1">
                                          <a:latin typeface="Cambria Math" panose="02040503050406030204" pitchFamily="18" charset="0"/>
                                        </a:rPr>
                                      </m:ctrlPr>
                                    </m:fPr>
                                    <m:num>
                                      <m:d>
                                        <m:dPr>
                                          <m:begChr m:val="("/>
                                          <m:sepChr m:val="|"/>
                                          <m:endChr m:val=")"/>
                                          <m:grow m:val="on"/>
                                          <m:shp m:val="centered"/>
                                          <m:ctrlPr>
                                            <a:rPr lang="en-US" sz="1900" i="1">
                                              <a:latin typeface="Cambria Math" panose="02040503050406030204" pitchFamily="18" charset="0"/>
                                            </a:rPr>
                                          </m:ctrlPr>
                                        </m:dPr>
                                        <m:e>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e>
                                      </m:d>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den>
                          </m:f>
                          <m:r>
                            <a:rPr lang="en-US" sz="1900" i="1">
                              <a:latin typeface="Cambria Math" panose="02040503050406030204" pitchFamily="18" charset="0"/>
                            </a:rPr>
                            <m:t> </m:t>
                          </m:r>
                          <m:r>
                            <a:rPr lang="en-US" sz="1900" b="0" i="1" smtClean="0">
                              <a:latin typeface="Cambria Math" panose="02040503050406030204" pitchFamily="18" charset="0"/>
                            </a:rPr>
                            <m:t> </m:t>
                          </m:r>
                          <m:r>
                            <a:rPr lang="en-US" sz="1900" i="1">
                              <a:latin typeface="Cambria Math" panose="02040503050406030204" pitchFamily="18" charset="0"/>
                            </a:rPr>
                            <m:t>&lt;</m:t>
                          </m:r>
                          <m:r>
                            <a:rPr lang="en-US" sz="1900" b="0" i="1" smtClean="0">
                              <a:latin typeface="Cambria Math" panose="02040503050406030204" pitchFamily="18" charset="0"/>
                            </a:rPr>
                            <m:t> </m:t>
                          </m:r>
                          <m:r>
                            <a:rPr lang="en-US" sz="1900" i="1">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e>
                      </m:d>
                      <m:r>
                        <a:rPr lang="en-US" sz="1900" i="1">
                          <a:latin typeface="Cambria Math" panose="02040503050406030204" pitchFamily="18" charset="0"/>
                          <a:ea typeface="Cambria Math" panose="02040503050406030204" pitchFamily="18" charset="0"/>
                        </a:rPr>
                        <m:t> </m:t>
                      </m:r>
                    </m:oMath>
                  </m:oMathPara>
                </a14:m>
                <a:endParaRPr lang="en-US" sz="1900" b="0" i="1" smtClean="0">
                  <a:latin typeface="Cambria Math" panose="02040503050406030204" pitchFamily="18" charset="0"/>
                  <a:ea typeface="Cambria Math" panose="02040503050406030204" pitchFamily="18" charset="0"/>
                </a:endParaRPr>
              </a:p>
              <a:p>
                <a:pPr marL="0" indent="0">
                  <a:spcBef>
                    <a:spcPts val="1200"/>
                  </a:spcBef>
                  <a:buNone/>
                </a:pPr>
                <a:r>
                  <a:rPr lang="en-US" sz="1900" smtClean="0">
                    <a:ea typeface="Cambria Math" panose="02040503050406030204" pitchFamily="18" charset="0"/>
                  </a:rPr>
                  <a:t> 	</a:t>
                </a:r>
                <a14:m>
                  <m:oMathPara>
                    <m:oMathParaPr>
                      <m:jc/>
                    </m:oMathParaPr>
                    <m:oMath>
                      <m:r>
                        <a:rPr lang="en-US" sz="1900" i="1">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r>
                            <a:rPr lang="en-US" sz="1900" i="1">
                              <a:latin typeface="Cambria Math" panose="02040503050406030204" pitchFamily="18" charset="0"/>
                            </a:rPr>
                            <m:t> </m:t>
                          </m:r>
                          <m:r>
                            <a:rPr lang="en-US" sz="1900" b="0" i="1" smtClean="0">
                              <a:latin typeface="Cambria Math" panose="02040503050406030204" pitchFamily="18" charset="0"/>
                            </a:rPr>
                            <m:t>  </m:t>
                          </m:r>
                          <m:r>
                            <a:rPr lang="en-US" sz="1900" i="1">
                              <a:latin typeface="Cambria Math" panose="02040503050406030204" pitchFamily="18" charset="0"/>
                            </a:rPr>
                            <m:t>&lt;</m:t>
                          </m:r>
                          <m:r>
                            <a:rPr lang="en-US" sz="1900" b="0" i="1" smtClean="0">
                              <a:latin typeface="Cambria Math" panose="02040503050406030204" pitchFamily="18" charset="0"/>
                            </a:rPr>
                            <m:t> </m:t>
                          </m:r>
                          <m:r>
                            <a:rPr lang="en-US" sz="1900" i="1">
                              <a:latin typeface="Cambria Math" panose="02040503050406030204" pitchFamily="18" charset="0"/>
                            </a:rPr>
                            <m:t> </m:t>
                          </m:r>
                          <m:d>
                            <m:dPr>
                              <m:begChr m:val="("/>
                              <m:sepChr m:val="|"/>
                              <m:endChr m:val=")"/>
                              <m:grow m:val="on"/>
                              <m:shp m:val="centered"/>
                              <m:ctrlPr>
                                <a:rPr lang="en-US" sz="1900" i="1">
                                  <a:latin typeface="Cambria Math" panose="02040503050406030204" pitchFamily="18" charset="0"/>
                                </a:rPr>
                              </m:ctrlPr>
                            </m:dPr>
                            <m:e>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e>
                          </m:d>
                          <m:r>
                            <a:rPr lang="en-US" sz="1900" i="1">
                              <a:latin typeface="Cambria Math" panose="02040503050406030204" pitchFamily="18" charset="0"/>
                            </a:rPr>
                            <m:t>−</m:t>
                          </m:r>
                          <m:d>
                            <m:dPr>
                              <m:begChr m:val="("/>
                              <m:sepChr m:val="|"/>
                              <m:endChr m:val=")"/>
                              <m:grow m:val="on"/>
                              <m:shp m:val="centered"/>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ea typeface="Cambria Math" panose="02040503050406030204" pitchFamily="18" charset="0"/>
                                    </a:rPr>
                                    <m:t>2</m:t>
                                  </m:r>
                                </m:sub>
                              </m:sSub>
                            </m:e>
                          </m:d>
                          <m:r>
                            <a:rPr lang="en-US" sz="1900" i="1">
                              <a:latin typeface="Cambria Math" panose="02040503050406030204" pitchFamily="18" charset="0"/>
                              <a:ea typeface="Cambria Math" panose="02040503050406030204" pitchFamily="18" charset="0"/>
                            </a:rPr>
                            <m:t> </m:t>
                          </m:r>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&lt;</m:t>
                          </m:r>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 </m:t>
                          </m:r>
                          <m:r>
                            <a:rPr lang="en-US" sz="1900" i="1">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e>
                      </m:d>
                    </m:oMath>
                  </m:oMathPara>
                </a14:m>
                <a:r>
                  <a:rPr lang="en-GB" sz="1900" smtClean="0"/>
                  <a:t> </a:t>
                </a:r>
                <a:endParaRPr lang="en-GB" sz="1900"/>
              </a:p>
              <a:p>
                <a:pPr marL="0" indent="0">
                  <a:spcBef>
                    <a:spcPts val="1200"/>
                  </a:spcBef>
                  <a:buNone/>
                </a:pPr>
                <a:r>
                  <a:rPr lang="en-US" sz="1900" smtClean="0">
                    <a:ea typeface="Cambria Math" panose="02040503050406030204" pitchFamily="18" charset="0"/>
                  </a:rPr>
                  <a:t> 	</a:t>
                </a:r>
                <a14:m>
                  <m:oMathPara>
                    <m:oMathParaPr>
                      <m:jc/>
                    </m:oMathParaPr>
                    <m:oMath>
                      <m:r>
                        <a:rPr lang="en-US" sz="1900" i="1">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r>
                            <a:rPr lang="en-US" sz="1900" b="0" i="1" smtClean="0">
                              <a:latin typeface="Cambria Math" panose="02040503050406030204" pitchFamily="18" charset="0"/>
                              <a:ea typeface="Cambria Math" panose="02040503050406030204" pitchFamily="18" charset="0"/>
                            </a:rPr>
                            <m:t>−</m:t>
                          </m:r>
                          <m:d>
                            <m:dPr>
                              <m:begChr m:val="("/>
                              <m:sepChr m:val="|"/>
                              <m:endChr m:val=")"/>
                              <m:grow m:val="on"/>
                              <m:shp m:val="centered"/>
                              <m:ctrlPr>
                                <a:rPr lang="en-US" sz="1900" b="0" i="1" smtClean="0">
                                  <a:latin typeface="Cambria Math" panose="02040503050406030204" pitchFamily="18" charset="0"/>
                                  <a:ea typeface="Cambria Math" panose="02040503050406030204" pitchFamily="18" charset="0"/>
                                </a:rPr>
                              </m:ctrlPr>
                            </m:dPr>
                            <m:e>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e>
                          </m:d>
                          <m:sSub>
                            <m:sSubPr>
                              <m:ctrlPr>
                                <a:rPr lang="en-US" sz="1900" i="1">
                                  <a:latin typeface="Cambria Math" panose="02040503050406030204" pitchFamily="18" charset="0"/>
                                </a:rPr>
                              </m:ctrlPr>
                            </m:sSubPr>
                            <m:e>
                              <m:r>
                                <a:rPr lang="en-US" sz="1900" i="1">
                                  <a:latin typeface="Cambria Math" panose="02040503050406030204" pitchFamily="18" charset="0"/>
                                </a:rPr>
                                <m:t>− </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r>
                            <a:rPr lang="en-US" sz="1900" i="1">
                              <a:latin typeface="Cambria Math" panose="02040503050406030204" pitchFamily="18" charset="0"/>
                            </a:rPr>
                            <m:t> &lt;−</m:t>
                          </m:r>
                          <m:d>
                            <m:dPr>
                              <m:begChr m:val="("/>
                              <m:sepChr m:val="|"/>
                              <m:endChr m:val=")"/>
                              <m:grow m:val="on"/>
                              <m:shp m:val="centered"/>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ea typeface="Cambria Math" panose="02040503050406030204" pitchFamily="18" charset="0"/>
                                    </a:rPr>
                                    <m:t>2</m:t>
                                  </m:r>
                                </m:sub>
                              </m:sSub>
                            </m:e>
                          </m:d>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&lt;−(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e>
                      </m:d>
                    </m:oMath>
                  </m:oMathPara>
                </a14:m>
                <a:r>
                  <a:rPr lang="en-US" sz="1900" smtClean="0"/>
                  <a:t> </a:t>
                </a:r>
                <a:endParaRPr lang="en-GB" sz="1900"/>
              </a:p>
              <a:p>
                <a:pPr marL="0" indent="0">
                  <a:spcBef>
                    <a:spcPts val="1200"/>
                  </a:spcBef>
                  <a:buNone/>
                </a:pPr>
                <a:r>
                  <a:rPr lang="en-US" sz="1900" smtClean="0">
                    <a:ea typeface="Cambria Math" panose="02040503050406030204" pitchFamily="18" charset="0"/>
                  </a:rPr>
                  <a:t> 	</a:t>
                </a:r>
                <a14:m>
                  <m:oMathPara>
                    <m:oMathParaPr>
                      <m:jc/>
                    </m:oMathParaPr>
                    <m:oMath>
                      <m:r>
                        <a:rPr lang="en-US" sz="1900" i="1">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sSub>
                            <m:sSubPr>
                              <m:ctrlPr>
                                <a:rPr lang="en-US" sz="1900" i="1">
                                  <a:latin typeface="Cambria Math" panose="02040503050406030204" pitchFamily="18" charset="0"/>
                                </a:rPr>
                              </m:ctrlPr>
                            </m:sSubPr>
                            <m:e>
                              <m:r>
                                <a:rPr lang="en-US" sz="1900" b="0" i="1" smtClean="0">
                                  <a:latin typeface="Cambria Math" panose="02040503050406030204" pitchFamily="18" charset="0"/>
                                </a:rPr>
                                <m:t>+</m:t>
                              </m:r>
                              <m:r>
                                <a:rPr lang="en-US" sz="1900" i="1">
                                  <a:latin typeface="Cambria Math" panose="02040503050406030204" pitchFamily="18" charset="0"/>
                                </a:rPr>
                                <m:t> </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r>
                            <a:rPr lang="en-US" sz="1900" b="0" i="1" smtClean="0">
                              <a:latin typeface="Cambria Math" panose="02040503050406030204" pitchFamily="18" charset="0"/>
                            </a:rPr>
                            <m:t>   </m:t>
                          </m:r>
                          <m:r>
                            <a:rPr lang="en-US" sz="1900" b="0" i="1" smtClean="0">
                              <a:latin typeface="Cambria Math" panose="02040503050406030204" pitchFamily="18" charset="0"/>
                            </a:rPr>
                            <m:t>&gt;</m:t>
                          </m:r>
                          <m:r>
                            <a:rPr lang="en-US" sz="1900" b="0" i="1" smtClean="0">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ea typeface="Cambria Math" panose="02040503050406030204" pitchFamily="18" charset="0"/>
                                </a:rPr>
                                <m:t>2</m:t>
                              </m:r>
                            </m:sub>
                          </m:sSub>
                          <m:r>
                            <a:rPr lang="en-US" sz="1900" b="0" i="1" smtClean="0">
                              <a:latin typeface="Cambria Math" panose="02040503050406030204" pitchFamily="18" charset="0"/>
                              <a:ea typeface="Cambria Math" panose="02040503050406030204" pitchFamily="18" charset="0"/>
                            </a:rPr>
                            <m:t>  </m:t>
                          </m:r>
                          <m:r>
                            <a:rPr lang="en-US" sz="1900" b="0" i="1" smtClean="0">
                              <a:latin typeface="Cambria Math" panose="02040503050406030204" pitchFamily="18" charset="0"/>
                              <a:ea typeface="Cambria Math" panose="02040503050406030204" pitchFamily="18" charset="0"/>
                            </a:rPr>
                            <m:t>&gt;</m:t>
                          </m:r>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 </m:t>
                          </m:r>
                          <m:r>
                            <a:rPr lang="en-US" sz="1900" i="1">
                              <a:latin typeface="Cambria Math" panose="02040503050406030204" pitchFamily="18" charset="0"/>
                            </a:rPr>
                            <m:t> </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r>
                            <a:rPr lang="en-US" sz="1900" b="0" i="1" smtClean="0">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e>
                      </m:d>
                    </m:oMath>
                  </m:oMathPara>
                </a14:m>
                <a:r>
                  <a:rPr lang="en-US" sz="1900" smtClean="0"/>
                  <a:t> </a:t>
                </a:r>
                <a:endParaRPr lang="en-US" sz="1900" i="1">
                  <a:latin typeface="Cambria Math" panose="02040503050406030204" pitchFamily="18" charset="0"/>
                </a:endParaRPr>
              </a:p>
              <a:p>
                <a:pPr marL="0" indent="0">
                  <a:spcBef>
                    <a:spcPts val="1200"/>
                  </a:spcBef>
                  <a:buNone/>
                </a:pPr>
                <a:r>
                  <a:rPr lang="en-US" sz="1900" smtClean="0">
                    <a:ea typeface="Cambria Math" panose="02040503050406030204" pitchFamily="18" charset="0"/>
                  </a:rPr>
                  <a:t> 	</a:t>
                </a:r>
                <a14:m>
                  <m:oMathPara>
                    <m:oMathParaPr>
                      <m:jc/>
                    </m:oMathParaPr>
                    <m:oMath>
                      <m:r>
                        <a:rPr lang="en-US" sz="1900" i="1">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sSub>
                            <m:sSubPr>
                              <m:ctrlPr>
                                <a:rPr lang="en-US" sz="1900" i="1">
                                  <a:latin typeface="Cambria Math" panose="02040503050406030204" pitchFamily="18" charset="0"/>
                                </a:rPr>
                              </m:ctrlPr>
                            </m:sSubPr>
                            <m:e>
                              <m:r>
                                <a:rPr lang="en-US" sz="1900" i="1">
                                  <a:latin typeface="Cambria Math" panose="02040503050406030204" pitchFamily="18" charset="0"/>
                                </a:rPr>
                                <m:t>− </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r>
                            <a:rPr lang="en-US" sz="1900" i="1">
                              <a:latin typeface="Cambria Math" panose="02040503050406030204" pitchFamily="18" charset="0"/>
                            </a:rPr>
                            <m:t> </m:t>
                          </m:r>
                          <m:r>
                            <a:rPr lang="en-US" sz="1900" b="0" i="1" smtClean="0">
                              <a:latin typeface="Cambria Math" panose="02040503050406030204" pitchFamily="18" charset="0"/>
                            </a:rPr>
                            <m:t> </m:t>
                          </m:r>
                          <m:r>
                            <a:rPr lang="en-US" sz="1900" i="1">
                              <a:latin typeface="Cambria Math" panose="02040503050406030204" pitchFamily="18" charset="0"/>
                            </a:rPr>
                            <m:t>&lt;</m:t>
                          </m:r>
                          <m:r>
                            <a:rPr lang="en-US" sz="1900" b="0" i="1" smtClean="0">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ea typeface="Cambria Math" panose="02040503050406030204" pitchFamily="18" charset="0"/>
                                </a:rPr>
                                <m:t>2</m:t>
                              </m:r>
                            </m:sub>
                          </m:sSub>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&lt; </m:t>
                          </m:r>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rPr>
                            <m:t> </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e>
                      </m:d>
                    </m:oMath>
                  </m:oMathPara>
                </a14:m>
                <a:r>
                  <a:rPr lang="en-US" sz="1900" smtClean="0"/>
                  <a:t> </a:t>
                </a:r>
                <a:br>
                  <a:rPr lang="en-US" sz="1900"/>
                </a:br>
                <a14:m>
                  <m:oMathPara>
                    <m:oMathParaPr>
                      <m:jc/>
                    </m:oMathParaPr>
                    <m:oMath>
                      <m:r>
                        <a:rPr lang="en-US" sz="1900" i="1">
                          <a:latin typeface="Cambria Math" panose="02040503050406030204" pitchFamily="18" charset="0"/>
                        </a:rPr>
                        <m:t> </m:t>
                      </m:r>
                    </m:oMath>
                  </m:oMathPara>
                </a14:m>
                <a:endParaRPr lang="en-US" sz="1900" i="1">
                  <a:latin typeface="Cambria Math" panose="02040503050406030204" pitchFamily="18" charset="0"/>
                </a:endParaRPr>
              </a:p>
              <a:p>
                <a:pPr marL="355600" indent="0">
                  <a:buNone/>
                </a:pPr>
                <a:r>
                  <a:rPr lang="en-US" sz="2000" smtClean="0"/>
                  <a:t> </a:t>
                </a:r>
                <a14:m>
                  <m:oMathPara>
                    <m:oMathParaPr>
                      <m:jc/>
                    </m:oMathParaPr>
                    <m:oMath>
                      <m:r>
                        <a:rPr lang="en-US" sz="2000" i="1" smtClean="0">
                          <a:latin typeface="Cambria Math" panose="02040503050406030204" pitchFamily="18" charset="0"/>
                        </a:rPr>
                        <m:t>100</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rPr>
                        <m:t>(1−</m:t>
                      </m:r>
                      <m:r>
                        <a:rPr lang="en-US" sz="2000" i="1" smtClean="0">
                          <a:latin typeface="Cambria Math" panose="02040503050406030204" pitchFamily="18" charset="0"/>
                          <a:ea typeface="Cambria Math" panose="02040503050406030204" pitchFamily="18" charset="0"/>
                        </a:rPr>
                        <m:t>𝛼</m:t>
                      </m:r>
                      <m:r>
                        <a:rPr lang="en-US" sz="2000" i="1" smtClean="0">
                          <a:latin typeface="Cambria Math" panose="02040503050406030204" pitchFamily="18" charset="0"/>
                        </a:rPr>
                        <m:t>)</m:t>
                      </m:r>
                    </m:oMath>
                  </m:oMathPara>
                </a14:m>
                <a:r>
                  <a:rPr lang="en-US" sz="2000" smtClean="0"/>
                  <a:t>% konfidensinterval for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2</m:t>
                          </m:r>
                        </m:sub>
                      </m:sSub>
                    </m:oMath>
                  </m:oMathPara>
                </a14:m>
                <a:r>
                  <a:rPr lang="en-GB" sz="2000" smtClean="0"/>
                  <a:t>:</a:t>
                </a:r>
                <a:br>
                  <a:rPr lang="en-GB" sz="2000" smtClean="0"/>
                </a:br>
                <a:r>
                  <a:rPr lang="en-GB" sz="2000" smtClean="0"/>
                  <a:t> 	</a:t>
                </a:r>
                <a14:m>
                  <m:oMathPara>
                    <m:oMathParaPr>
                      <m:jc/>
                    </m:oMathParaPr>
                    <m:o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𝑥</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r>
                            <a:rPr lang="en-US" sz="2000" i="1">
                              <a:latin typeface="Cambria Math" panose="02040503050406030204" pitchFamily="18" charset="0"/>
                            </a:rPr>
                            <m:t>𝑧</m:t>
                          </m:r>
                        </m:e>
                        <m:sub>
                          <m:f>
                            <m:fPr>
                              <m:type m:val="lin"/>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ub>
                      </m:sSub>
                      <m:rad>
                        <m:radPr>
                          <m:degHide m:val="on"/>
                          <m:ctrlPr>
                            <a:rPr lang="en-US" sz="2000" i="1">
                              <a:latin typeface="Cambria Math" panose="02040503050406030204" pitchFamily="18" charset="0"/>
                            </a:rPr>
                          </m:ctrlPr>
                        </m:radPr>
                        <m:deg/>
                        <m:e>
                          <m:f>
                            <m:fPr>
                              <m:type m:val="bar"/>
                              <m:ctrlPr>
                                <a:rPr lang="en-US" sz="2000" i="1">
                                  <a:latin typeface="Cambria Math" panose="02040503050406030204" pitchFamily="18" charset="0"/>
                                </a:rPr>
                              </m:ctrlPr>
                            </m:fPr>
                            <m:num>
                              <m:sSubSup>
                                <m:sSubSupPr>
                                  <m:alnScr m:val="off"/>
                                  <m:ctrlPr>
                                    <a:rPr lang="en-GB"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rPr>
                                    <m:t>1</m:t>
                                  </m:r>
                                </m:sub>
                                <m:sup>
                                  <m:r>
                                    <a:rPr lang="en-US" sz="2000" i="1">
                                      <a:latin typeface="Cambria Math" panose="02040503050406030204" pitchFamily="18" charset="0"/>
                                    </a:rPr>
                                    <m:t>2</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den>
                          </m:f>
                          <m:r>
                            <a:rPr lang="en-US" sz="2000" i="1">
                              <a:latin typeface="Cambria Math" panose="02040503050406030204" pitchFamily="18" charset="0"/>
                            </a:rPr>
                            <m:t>+</m:t>
                          </m:r>
                          <m:f>
                            <m:fPr>
                              <m:type m:val="bar"/>
                              <m:ctrlPr>
                                <a:rPr lang="en-US" sz="2000" i="1">
                                  <a:latin typeface="Cambria Math" panose="02040503050406030204" pitchFamily="18" charset="0"/>
                                </a:rPr>
                              </m:ctrlPr>
                            </m:fPr>
                            <m:num>
                              <m:sSubSup>
                                <m:sSubSupPr>
                                  <m:alnScr m:val="off"/>
                                  <m:ctrlPr>
                                    <a:rPr lang="en-GB"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2</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den>
                          </m:f>
                        </m:e>
                      </m:rad>
                    </m:oMath>
                  </m:oMathPara>
                </a14:m>
                <a:r>
                  <a:rPr lang="en-GB" smtClean="0"/>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7504" y="1196752"/>
                <a:ext cx="9001000" cy="5544616"/>
              </a:xfrm>
              <a:blipFill>
                <a:blip r:embed="rId2"/>
                <a:stretch>
                  <a:fillRect/>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266</a:t>
            </a:fld>
            <a:endParaRPr lang="da-DK">
              <a:solidFill>
                <a:prstClr val="black">
                  <a:tint val="75000"/>
                </a:prstClr>
              </a:solidFill>
            </a:endParaRPr>
          </a:p>
        </p:txBody>
      </p:sp>
    </p:spTree>
    <p:extLst>
      <p:ext uri="{BB962C8B-B14F-4D97-AF65-F5344CB8AC3E}">
        <p14:creationId xmlns:p14="http://schemas.microsoft.com/office/powerpoint/2010/main" val="22443662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Hypotesetest for store stikprøver</a:t>
            </a:r>
            <a:endParaRPr lang="en-GB"/>
          </a:p>
        </p:txBody>
      </p:sp>
      <mc:AlternateContent>
        <mc:Choice Requires="a14">
          <p:sp>
            <p:nvSpPr>
              <p:cNvPr id="6" name="Content Placeholder 5"/>
              <p:cNvSpPr>
                <a:spLocks noGrp="1"/>
              </p:cNvSpPr>
              <p:nvPr>
                <p:ph idx="1"/>
              </p:nvPr>
            </p:nvSpPr>
            <p:spPr/>
            <p:txBody>
              <a:bodyPr/>
              <a:lstStyle/>
              <a:p>
                <a:r>
                  <a:rPr lang="en-US" smtClean="0"/>
                  <a:t>Vi er interesseret i </a:t>
                </a:r>
                <a:r>
                  <a:rPr lang="en-US"/>
                  <a:t>forskellen </a:t>
                </a:r>
                <a:r>
                  <a:rPr lang="en-US" smtClean="0"/>
                  <a:t>på de to populationers </a:t>
                </a:r>
                <a:r>
                  <a:rPr lang="en-US"/>
                  <a:t>middelværdi:</a:t>
                </a:r>
                <a:br>
                  <a:rPr lang="en-US"/>
                </a:br>
                <a14:m>
                  <m:oMathPara>
                    <m:oMathParaPr>
                      <m:jc/>
                    </m:oMathParaPr>
                    <m:o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oMath>
                  </m:oMathPara>
                </a14:m>
                <a:r>
                  <a:rPr lang="en-GB" smtClean="0"/>
                  <a:t>. Nulhypotesen er, at forskellen har en given værdi, </a:t>
                </a:r>
                <a14:m>
                  <m:oMathPara>
                    <m:oMathParaPr>
                      <m:jc/>
                    </m:oMathParaPr>
                    <m:o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0</m:t>
                          </m:r>
                        </m:sub>
                      </m:sSub>
                    </m:oMath>
                  </m:oMathPara>
                </a14:m>
                <a:r>
                  <a:rPr lang="en-GB" smtClean="0"/>
                  <a:t>, typisk </a:t>
                </a:r>
                <a14:m>
                  <m:oMathPara>
                    <m:oMathParaPr>
                      <m:jc/>
                    </m:oMathParaPr>
                    <m:oMath>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r>
                        <a:rPr lang="en-US" b="0" i="1" smtClean="0">
                          <a:latin typeface="Cambria Math" panose="02040503050406030204" pitchFamily="18" charset="0"/>
                        </a:rPr>
                        <m:t>=0</m:t>
                      </m:r>
                    </m:oMath>
                  </m:oMathPara>
                </a14:m>
                <a:r>
                  <a:rPr lang="en-GB" smtClean="0"/>
                  <a:t> (dvs. der er ingen forskel). </a:t>
                </a:r>
              </a:p>
              <a:p>
                <a:r>
                  <a:rPr lang="en-US" smtClean="0"/>
                  <a:t>Hypoteser:</a:t>
                </a:r>
                <a:br>
                  <a:rPr lang="en-US" smtClean="0"/>
                </a:b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oMath>
                  </m:oMathPara>
                </a14:m>
                <a:r>
                  <a:rPr lang="en-US" smtClean="0"/>
                  <a:t> </a:t>
                </a:r>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&lt;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oMath>
                  </m:oMathPara>
                </a14:m>
                <a:r>
                  <a:rPr lang="en-US"/>
                  <a:t>  </a:t>
                </a:r>
                <a:r>
                  <a:rPr lang="en-US" smtClean="0"/>
                  <a:t> eller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oMath>
                  </m:oMathPara>
                </a14:m>
                <a:r>
                  <a:rPr lang="en-US" smtClean="0"/>
                  <a:t>  eller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oMath>
                  </m:oMathPara>
                </a14:m>
                <a:endParaRPr lang="en-US" smtClean="0"/>
              </a:p>
              <a:p>
                <a:r>
                  <a:rPr lang="en-US" smtClean="0"/>
                  <a:t>Teststørrelse:</a:t>
                </a:r>
                <a:br>
                  <a:rPr lang="en-US" smtClean="0"/>
                </a:br>
                <a:r>
                  <a:rPr lang="en-US" smtClean="0"/>
                  <a:t>Når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m:rPr>
                          <m:sty m:val="p"/>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oMath>
                  </m:oMathPara>
                </a14:m>
                <a:r>
                  <a:rPr lang="en-US" smtClean="0"/>
                  <a:t> er </a:t>
                </a:r>
                <a:br>
                  <a:rPr lang="en-US" smtClean="0"/>
                </a:br>
                <a14:m>
                  <m:oMathPara>
                    <m:oMathParaPr>
                      <m:jc/>
                    </m:oMathParaPr>
                    <m:o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0</m:t>
                          </m:r>
                        </m:sub>
                      </m:sSub>
                      <m:r>
                        <a:rPr lang="en-US" i="1" smtClean="0">
                          <a:solidFill>
                            <a:schemeClr val="tx1"/>
                          </a:solidFill>
                          <a:latin typeface="Cambria Math" panose="02040503050406030204" pitchFamily="18" charset="0"/>
                        </a:rPr>
                        <m:t>=</m:t>
                      </m:r>
                      <m:f>
                        <m:fPr>
                          <m:type m:val="bar"/>
                          <m:ctrlPr>
                            <a:rPr lang="en-US" i="1">
                              <a:solidFill>
                                <a:schemeClr val="tx1"/>
                              </a:solidFill>
                              <a:latin typeface="Cambria Math" panose="02040503050406030204" pitchFamily="18" charset="0"/>
                            </a:rPr>
                          </m:ctrlPr>
                        </m:fPr>
                        <m:num>
                          <m:d>
                            <m:dPr>
                              <m:begChr m:val="("/>
                              <m:sepChr m:val="|"/>
                              <m:endChr m:val=")"/>
                              <m:grow m:val="on"/>
                              <m:shp m:val="centered"/>
                              <m:ctrlPr>
                                <a:rPr lang="en-US" i="1">
                                  <a:solidFill>
                                    <a:schemeClr val="tx1"/>
                                  </a:solidFill>
                                  <a:latin typeface="Cambria Math" panose="02040503050406030204" pitchFamily="18" charset="0"/>
                                </a:rPr>
                              </m:ctrlPr>
                            </m:dPr>
                            <m:e>
                              <m:acc>
                                <m:accPr>
                                  <m:chr m:val="̅"/>
                                  <m:ctrlPr>
                                    <a:rPr lang="en-US"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𝜇</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𝜇</m:t>
                              </m:r>
                            </m:e>
                            <m:sub>
                              <m:r>
                                <a:rPr lang="en-US" i="1">
                                  <a:solidFill>
                                    <a:schemeClr val="tx1"/>
                                  </a:solidFill>
                                  <a:latin typeface="Cambria Math" panose="02040503050406030204" pitchFamily="18" charset="0"/>
                                  <a:ea typeface="Cambria Math" panose="02040503050406030204" pitchFamily="18" charset="0"/>
                                </a:rPr>
                                <m:t>2</m:t>
                              </m:r>
                            </m:sub>
                          </m:sSub>
                          <m:r>
                            <a:rPr lang="en-US" i="1">
                              <a:solidFill>
                                <a:schemeClr val="tx1"/>
                              </a:solidFill>
                              <a:latin typeface="Cambria Math" panose="02040503050406030204" pitchFamily="18" charset="0"/>
                              <a:ea typeface="Cambria Math" panose="02040503050406030204" pitchFamily="18" charset="0"/>
                            </a:rPr>
                            <m:t>)</m:t>
                          </m:r>
                        </m:num>
                        <m:den>
                          <m:rad>
                            <m:radPr>
                              <m:degHide m:val="on"/>
                              <m:ctrlPr>
                                <a:rPr lang="en-US" i="1">
                                  <a:solidFill>
                                    <a:schemeClr val="tx1"/>
                                  </a:solidFill>
                                  <a:latin typeface="Cambria Math" panose="02040503050406030204" pitchFamily="18" charset="0"/>
                                </a:rPr>
                              </m:ctrlPr>
                            </m:radPr>
                            <m:deg/>
                            <m:e>
                              <m:f>
                                <m:fPr>
                                  <m:type m:val="bar"/>
                                  <m:ctrlPr>
                                    <a:rPr lang="en-US" i="1">
                                      <a:solidFill>
                                        <a:schemeClr val="tx1"/>
                                      </a:solidFill>
                                      <a:latin typeface="Cambria Math" panose="02040503050406030204" pitchFamily="18" charset="0"/>
                                    </a:rPr>
                                  </m:ctrlPr>
                                </m:fPr>
                                <m:num>
                                  <m:sSubSup>
                                    <m:sSubSupPr>
                                      <m:alnScr m:val="off"/>
                                      <m:ctrlPr>
                                        <a:rPr lang="en-GB"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2</m:t>
                                      </m:r>
                                    </m:sup>
                                  </m:sSubSup>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1</m:t>
                                      </m:r>
                                    </m:sub>
                                  </m:sSub>
                                </m:den>
                              </m:f>
                              <m:r>
                                <a:rPr lang="en-US" i="1">
                                  <a:solidFill>
                                    <a:schemeClr val="tx1"/>
                                  </a:solidFill>
                                  <a:latin typeface="Cambria Math" panose="02040503050406030204" pitchFamily="18" charset="0"/>
                                </a:rPr>
                                <m:t>+</m:t>
                              </m:r>
                              <m:f>
                                <m:fPr>
                                  <m:type m:val="bar"/>
                                  <m:ctrlPr>
                                    <a:rPr lang="en-US" i="1">
                                      <a:solidFill>
                                        <a:schemeClr val="tx1"/>
                                      </a:solidFill>
                                      <a:latin typeface="Cambria Math" panose="02040503050406030204" pitchFamily="18" charset="0"/>
                                    </a:rPr>
                                  </m:ctrlPr>
                                </m:fPr>
                                <m:num>
                                  <m:sSubSup>
                                    <m:sSubSupPr>
                                      <m:alnScr m:val="off"/>
                                      <m:ctrlPr>
                                        <a:rPr lang="en-GB"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ea typeface="Cambria Math" panose="02040503050406030204" pitchFamily="18" charset="0"/>
                                        </a:rPr>
                                        <m:t>2</m:t>
                                      </m:r>
                                    </m:sub>
                                    <m:sup>
                                      <m:r>
                                        <a:rPr lang="en-US" i="1">
                                          <a:solidFill>
                                            <a:schemeClr val="tx1"/>
                                          </a:solidFill>
                                          <a:latin typeface="Cambria Math" panose="02040503050406030204" pitchFamily="18" charset="0"/>
                                        </a:rPr>
                                        <m:t>2</m:t>
                                      </m:r>
                                    </m:sup>
                                  </m:sSubSup>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2</m:t>
                                      </m:r>
                                    </m:sub>
                                  </m:sSub>
                                </m:den>
                              </m:f>
                            </m:e>
                          </m:rad>
                        </m:den>
                      </m:f>
                    </m:oMath>
                  </m:oMathPara>
                </a14:m>
                <a:br>
                  <a:rPr lang="en-US"/>
                </a:br>
                <a:r>
                  <a:rPr lang="en-US" smtClean="0"/>
                  <a:t>standard normalfordelt. </a:t>
                </a:r>
                <a:br>
                  <a:rPr lang="en-US" smtClean="0"/>
                </a:br>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267</a:t>
            </a:fld>
            <a:endParaRPr lang="da-DK">
              <a:solidFill>
                <a:prstClr val="black">
                  <a:tint val="75000"/>
                </a:prstClr>
              </a:solidFill>
            </a:endParaRPr>
          </a:p>
        </p:txBody>
      </p:sp>
    </p:spTree>
    <p:extLst>
      <p:ext uri="{BB962C8B-B14F-4D97-AF65-F5344CB8AC3E}">
        <p14:creationId xmlns:p14="http://schemas.microsoft.com/office/powerpoint/2010/main" val="40745798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8.5: Modstand i kabler</a:t>
            </a:r>
            <a:endParaRPr lang="en-GB"/>
          </a:p>
        </p:txBody>
      </p:sp>
      <mc:AlternateContent>
        <mc:Choice Requires="a14">
          <p:sp>
            <p:nvSpPr>
              <p:cNvPr id="3" name="Content Placeholder 2"/>
              <p:cNvSpPr>
                <a:spLocks noGrp="1"/>
              </p:cNvSpPr>
              <p:nvPr>
                <p:ph idx="1"/>
              </p:nvPr>
            </p:nvSpPr>
            <p:spPr>
              <a:xfrm>
                <a:off x="323528" y="908720"/>
                <a:ext cx="8712968" cy="5832648"/>
              </a:xfrm>
            </p:spPr>
            <p:txBody>
              <a:bodyPr/>
              <a:lstStyle/>
              <a:p>
                <a:pPr marL="0" indent="0">
                  <a:buNone/>
                </a:pPr>
                <a:r>
                  <a:rPr lang="en-US" smtClean="0"/>
                  <a:t>Et kabel lavet med en ny legering påstås at kunne reducere modstanden med mere end </a:t>
                </a:r>
                <a14:m>
                  <m:oMathPara>
                    <m:oMathParaPr>
                      <m:jc/>
                    </m:oMathParaPr>
                    <m:oMath>
                      <m:r>
                        <a:rPr lang="en-US" i="1" smtClean="0">
                          <a:latin typeface="Cambria Math" panose="02040503050406030204" pitchFamily="18" charset="0"/>
                        </a:rPr>
                        <m:t>0.05</m:t>
                      </m:r>
                      <m:r>
                        <a:rPr lang="en-US" b="0" i="1" smtClean="0">
                          <a:latin typeface="Cambria Math" panose="02040503050406030204" pitchFamily="18" charset="0"/>
                        </a:rPr>
                        <m:t>0</m:t>
                      </m:r>
                      <m:r>
                        <a:rPr lang="en-US" i="1" smtClean="0">
                          <a:latin typeface="Cambria Math" panose="02040503050406030204" pitchFamily="18" charset="0"/>
                        </a:rPr>
                        <m:t> </m:t>
                      </m:r>
                      <m:r>
                        <a:rPr lang="el-GR" i="1" smtClean="0">
                          <a:latin typeface="Cambria Math" panose="02040503050406030204" pitchFamily="18" charset="0"/>
                          <a:ea typeface="Cambria Math" panose="02040503050406030204" pitchFamily="18" charset="0"/>
                        </a:rPr>
                        <m:t>𝛺</m:t>
                      </m:r>
                    </m:oMath>
                  </m:oMathPara>
                </a14:m>
                <a:r>
                  <a:rPr lang="en-GB" smtClean="0"/>
                  <a:t> i forhold til et standard kabel. </a:t>
                </a:r>
                <a:endParaRPr lang="en-GB" smtClean="0"/>
              </a:p>
              <a:p>
                <a:pPr marL="0" indent="0">
                  <a:buNone/>
                </a:pPr>
                <a:r>
                  <a:rPr lang="en-GB" smtClean="0"/>
                  <a:t>En stikprøve på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m:rPr>
                          <m:sty m:val="p"/>
                        </m:rPr>
                        <a:rPr lang="en-US" b="0" i="0" smtClean="0">
                          <a:latin typeface="Cambria Math" panose="02040503050406030204" pitchFamily="18" charset="0"/>
                        </a:rPr>
                        <m:t>=32</m:t>
                      </m:r>
                    </m:oMath>
                  </m:oMathPara>
                </a14:m>
                <a:r>
                  <a:rPr lang="en-GB" smtClean="0"/>
                  <a:t> </a:t>
                </a:r>
                <a:r>
                  <a:rPr lang="en-GB" smtClean="0">
                    <a:solidFill>
                      <a:schemeClr val="accent1">
                        <a:lumMod val="75000"/>
                      </a:schemeClr>
                    </a:solidFill>
                  </a:rPr>
                  <a:t>standard</a:t>
                </a:r>
                <a:r>
                  <a:rPr lang="en-GB" smtClean="0"/>
                  <a:t> kabler havde </a:t>
                </a: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=0.136 </m:t>
                      </m:r>
                      <m:r>
                        <a:rPr lang="el-GR" i="1">
                          <a:latin typeface="Cambria Math" panose="02040503050406030204" pitchFamily="18" charset="0"/>
                          <a:ea typeface="Cambria Math" panose="02040503050406030204" pitchFamily="18" charset="0"/>
                        </a:rPr>
                        <m:t>𝛺</m:t>
                      </m:r>
                    </m:oMath>
                  </m:oMathPara>
                </a14:m>
                <a:r>
                  <a:rPr lang="en-GB" smtClean="0"/>
                  <a:t> og</a:t>
                </a:r>
                <a:br>
                  <a:rPr lang="en-GB" smtClean="0"/>
                </a:br>
                <a:r>
                  <a:rPr lang="en-GB" smtClean="0"/>
                  <a:t>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1</m:t>
                          </m:r>
                        </m:sub>
                      </m:sSub>
                      <m:r>
                        <m:rPr>
                          <m:sty m:val="p"/>
                        </m:rPr>
                        <a:rPr lang="en-US" b="0" i="0" smtClean="0">
                          <a:latin typeface="Cambria Math" panose="02040503050406030204" pitchFamily="18" charset="0"/>
                        </a:rPr>
                        <m:t>=0.004 </m:t>
                      </m:r>
                      <m:r>
                        <a:rPr lang="el-GR" b="0" i="1" smtClean="0">
                          <a:latin typeface="Cambria Math" panose="02040503050406030204" pitchFamily="18" charset="0"/>
                          <a:ea typeface="Cambria Math" panose="02040503050406030204" pitchFamily="18" charset="0"/>
                        </a:rPr>
                        <m:t>𝛺</m:t>
                      </m:r>
                    </m:oMath>
                  </m:oMathPara>
                </a14:m>
                <a:r>
                  <a:rPr lang="en-GB" smtClean="0"/>
                  <a:t>, mens en stikprøve på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m:rPr>
                          <m:sty m:val="p"/>
                        </m:rPr>
                        <a:rPr lang="en-US">
                          <a:latin typeface="Cambria Math" panose="02040503050406030204" pitchFamily="18" charset="0"/>
                        </a:rPr>
                        <m:t>=32</m:t>
                      </m:r>
                    </m:oMath>
                  </m:oMathPara>
                </a14:m>
                <a:r>
                  <a:rPr lang="en-GB"/>
                  <a:t> </a:t>
                </a:r>
                <a:r>
                  <a:rPr lang="en-GB" smtClean="0">
                    <a:solidFill>
                      <a:schemeClr val="accent1">
                        <a:lumMod val="75000"/>
                      </a:schemeClr>
                    </a:solidFill>
                  </a:rPr>
                  <a:t>nye</a:t>
                </a:r>
                <a:r>
                  <a:rPr lang="en-GB" smtClean="0"/>
                  <a:t> kabler </a:t>
                </a:r>
                <a:r>
                  <a:rPr lang="en-GB"/>
                  <a:t>havde </a:t>
                </a:r>
                <a:br>
                  <a:rPr lang="en-GB" smtClean="0"/>
                </a:br>
                <a14:m>
                  <m:oMathPara>
                    <m:oMathParaPr>
                      <m:jc/>
                    </m:oMathParaPr>
                    <m:oMath>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=0.</m:t>
                      </m:r>
                      <m:r>
                        <a:rPr lang="en-US" b="0" i="1" smtClean="0">
                          <a:latin typeface="Cambria Math" panose="02040503050406030204" pitchFamily="18" charset="0"/>
                        </a:rPr>
                        <m:t>083</m:t>
                      </m:r>
                      <m:r>
                        <a:rPr lang="en-US" i="1">
                          <a:latin typeface="Cambria Math" panose="02040503050406030204" pitchFamily="18" charset="0"/>
                        </a:rPr>
                        <m:t> </m:t>
                      </m:r>
                      <m:r>
                        <a:rPr lang="el-GR" i="1">
                          <a:latin typeface="Cambria Math" panose="02040503050406030204" pitchFamily="18" charset="0"/>
                          <a:ea typeface="Cambria Math" panose="02040503050406030204" pitchFamily="18" charset="0"/>
                        </a:rPr>
                        <m:t>𝛺</m:t>
                      </m:r>
                    </m:oMath>
                  </m:oMathPara>
                </a14:m>
                <a:r>
                  <a:rPr lang="en-GB" smtClean="0"/>
                  <a:t> </a:t>
                </a:r>
                <a:r>
                  <a:rPr lang="en-GB"/>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m:rPr>
                          <m:sty m:val="p"/>
                        </m:rPr>
                        <a:rPr lang="en-US">
                          <a:latin typeface="Cambria Math" panose="02040503050406030204" pitchFamily="18" charset="0"/>
                        </a:rPr>
                        <m:t>=0.00</m:t>
                      </m:r>
                      <m:r>
                        <m:rPr>
                          <m:sty m:val="p"/>
                        </m:rPr>
                        <a:rPr lang="en-US" b="0" i="0" smtClean="0">
                          <a:latin typeface="Cambria Math" panose="02040503050406030204" pitchFamily="18" charset="0"/>
                        </a:rPr>
                        <m:t>5</m:t>
                      </m:r>
                      <m:r>
                        <m:rPr>
                          <m:sty m:val="p"/>
                        </m:rPr>
                        <a:rPr lang="en-US">
                          <a:latin typeface="Cambria Math" panose="02040503050406030204" pitchFamily="18" charset="0"/>
                        </a:rPr>
                        <m:t> </m:t>
                      </m:r>
                      <m:r>
                        <a:rPr lang="el-GR" i="1">
                          <a:latin typeface="Cambria Math" panose="02040503050406030204" pitchFamily="18" charset="0"/>
                          <a:ea typeface="Cambria Math" panose="02040503050406030204" pitchFamily="18" charset="0"/>
                        </a:rPr>
                        <m:t>𝛺</m:t>
                      </m:r>
                    </m:oMath>
                  </m:oMathPara>
                </a14:m>
                <a:r>
                  <a:rPr lang="en-GB" smtClean="0"/>
                  <a:t>. </a:t>
                </a:r>
                <a:endParaRPr lang="en-GB" smtClean="0"/>
              </a:p>
              <a:p>
                <a:pPr marL="0" indent="0">
                  <a:buNone/>
                </a:pPr>
                <a:r>
                  <a:rPr lang="en-GB" smtClean="0"/>
                  <a:t>Kan </a:t>
                </a:r>
                <a:r>
                  <a:rPr lang="en-GB"/>
                  <a:t>de to </a:t>
                </a:r>
                <a:r>
                  <a:rPr lang="en-GB" smtClean="0"/>
                  <a:t>stikprøver understøtte påstanden på </a:t>
                </a:r>
                <a14:m>
                  <m:oMathPara>
                    <m:oMathParaPr>
                      <m:jc/>
                    </m:oMathParaPr>
                    <m:oMath>
                      <m:r>
                        <a:rPr lang="en-GB" i="1" smtClean="0">
                          <a:latin typeface="Cambria Math" panose="02040503050406030204" pitchFamily="18" charset="0"/>
                        </a:rPr>
                        <m:t>5</m:t>
                      </m:r>
                    </m:oMath>
                  </m:oMathPara>
                </a14:m>
                <a:r>
                  <a:rPr lang="en-GB" smtClean="0"/>
                  <a:t> % signifikansniveau?</a:t>
                </a:r>
              </a:p>
              <a:p>
                <a:pPr marL="0" indent="0">
                  <a:buNone/>
                </a:pPr>
                <a:r>
                  <a:rPr lang="en-US" sz="1050" smtClean="0"/>
                  <a:t> </a:t>
                </a:r>
                <a:endParaRPr lang="en-GB" sz="1050" smtClean="0"/>
              </a:p>
              <a:p>
                <a:pPr marL="0" indent="0">
                  <a:buNone/>
                </a:pPr>
                <a:r>
                  <a:rPr lang="en-US" b="1" smtClean="0"/>
                  <a:t>Løsning</a:t>
                </a:r>
              </a:p>
              <a:p>
                <a:pPr marL="457200" indent="-457200">
                  <a:buFont typeface="+mj-lt"/>
                  <a:buAutoNum type="arabicPeriod"/>
                </a:pPr>
                <a:r>
                  <a:rPr lang="en-US" smtClean="0"/>
                  <a:t>Nulhypotese: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r>
                        <a:rPr lang="en-US" b="0" i="1" smtClean="0">
                          <a:latin typeface="Cambria Math" panose="02040503050406030204" pitchFamily="18" charset="0"/>
                        </a:rPr>
                        <m:t>=0.050</m:t>
                      </m:r>
                    </m:oMath>
                  </m:oMathPara>
                </a14:m>
                <a:br>
                  <a:rPr lang="en-US" b="0" smtClean="0"/>
                </a:br>
                <a:r>
                  <a:rPr lang="en-US" b="0" smtClean="0"/>
                  <a:t>Alternativ hypotese: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&gt;0.050</m:t>
                      </m:r>
                    </m:oMath>
                  </m:oMathPara>
                </a14:m>
                <a:endParaRPr lang="en-US" smtClean="0"/>
              </a:p>
              <a:p>
                <a:pPr marL="457200" indent="-457200" defTabSz="984250">
                  <a:buFont typeface="+mj-lt"/>
                  <a:buAutoNum type="arabicPeriod"/>
                </a:pPr>
                <a:r>
                  <a:rPr lang="en-US" smtClean="0"/>
                  <a:t>Signifikansniveau: 	</a:t>
                </a:r>
                <a14:m>
                  <m:oMathPara>
                    <m:oMathParaPr>
                      <m:jc/>
                    </m:oMathParaPr>
                    <m:o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=0.05</m:t>
                      </m:r>
                    </m:oMath>
                  </m:oMathPara>
                </a14:m>
                <a:endParaRPr lang="en-US" smtClean="0"/>
              </a:p>
              <a:p>
                <a:pPr marL="457200" indent="-457200">
                  <a:buFont typeface="+mj-lt"/>
                  <a:buAutoNum type="arabicPeriod"/>
                </a:pPr>
                <a:r>
                  <a:rPr lang="en-US" smtClean="0"/>
                  <a:t>Kriterier: Teststørrelsen </a:t>
                </a:r>
                <a14:m>
                  <m:oMathPara>
                    <m:oMathParaPr>
                      <m:jc/>
                    </m:oMathParaPr>
                    <m:o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0</m:t>
                          </m:r>
                        </m:sub>
                      </m:sSub>
                      <m:r>
                        <a:rPr lang="en-US" i="1" smtClean="0">
                          <a:solidFill>
                            <a:schemeClr val="tx1"/>
                          </a:solidFill>
                          <a:latin typeface="Cambria Math" panose="02040503050406030204" pitchFamily="18" charset="0"/>
                        </a:rPr>
                        <m:t>=</m:t>
                      </m:r>
                      <m:f>
                        <m:fPr>
                          <m:type m:val="bar"/>
                          <m:ctrlPr>
                            <a:rPr lang="en-US" i="1">
                              <a:solidFill>
                                <a:schemeClr val="tx1"/>
                              </a:solidFill>
                              <a:latin typeface="Cambria Math" panose="02040503050406030204" pitchFamily="18" charset="0"/>
                            </a:rPr>
                          </m:ctrlPr>
                        </m:fPr>
                        <m:num>
                          <m:d>
                            <m:dPr>
                              <m:begChr m:val="("/>
                              <m:sepChr m:val="|"/>
                              <m:endChr m:val=")"/>
                              <m:grow m:val="on"/>
                              <m:shp m:val="centered"/>
                              <m:ctrlPr>
                                <a:rPr lang="en-US" i="1">
                                  <a:solidFill>
                                    <a:schemeClr val="tx1"/>
                                  </a:solidFill>
                                  <a:latin typeface="Cambria Math" panose="02040503050406030204" pitchFamily="18" charset="0"/>
                                </a:rPr>
                              </m:ctrlPr>
                            </m:dPr>
                            <m:e>
                              <m:acc>
                                <m:accPr>
                                  <m:chr m:val="̅"/>
                                  <m:ctrlPr>
                                    <a:rPr lang="en-US"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𝛿</m:t>
                              </m:r>
                            </m:e>
                            <m:sub>
                              <m:r>
                                <a:rPr lang="en-US" b="0" i="1" smtClean="0">
                                  <a:solidFill>
                                    <a:schemeClr val="tx1"/>
                                  </a:solidFill>
                                  <a:latin typeface="Cambria Math" panose="02040503050406030204" pitchFamily="18" charset="0"/>
                                  <a:ea typeface="Cambria Math" panose="02040503050406030204" pitchFamily="18" charset="0"/>
                                </a:rPr>
                                <m:t>0</m:t>
                              </m:r>
                            </m:sub>
                          </m:sSub>
                        </m:num>
                        <m:den>
                          <m:rad>
                            <m:radPr>
                              <m:degHide m:val="on"/>
                              <m:ctrlPr>
                                <a:rPr lang="en-US" i="1">
                                  <a:solidFill>
                                    <a:schemeClr val="tx1"/>
                                  </a:solidFill>
                                  <a:latin typeface="Cambria Math" panose="02040503050406030204" pitchFamily="18" charset="0"/>
                                </a:rPr>
                              </m:ctrlPr>
                            </m:radPr>
                            <m:deg/>
                            <m:e>
                              <m:f>
                                <m:fPr>
                                  <m:type m:val="lin"/>
                                  <m:ctrlPr>
                                    <a:rPr lang="en-US" i="1">
                                      <a:solidFill>
                                        <a:schemeClr val="tx1"/>
                                      </a:solidFill>
                                      <a:latin typeface="Cambria Math" panose="02040503050406030204" pitchFamily="18" charset="0"/>
                                    </a:rPr>
                                  </m:ctrlPr>
                                </m:fPr>
                                <m:num>
                                  <m:d>
                                    <m:dPr>
                                      <m:begChr m:val="("/>
                                      <m:sepChr m:val="|"/>
                                      <m:endChr m:val=")"/>
                                      <m:grow m:val="on"/>
                                      <m:shp m:val="centered"/>
                                      <m:ctrlPr>
                                        <a:rPr lang="en-US" i="1">
                                          <a:solidFill>
                                            <a:schemeClr val="tx1"/>
                                          </a:solidFill>
                                          <a:latin typeface="Cambria Math" panose="02040503050406030204" pitchFamily="18" charset="0"/>
                                        </a:rPr>
                                      </m:ctrlPr>
                                    </m:dPr>
                                    <m:e>
                                      <m:sSubSup>
                                        <m:sSubSupPr>
                                          <m:alnScr m:val="off"/>
                                          <m:ctrlPr>
                                            <a:rPr lang="en-GB"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2</m:t>
                                          </m:r>
                                        </m:sup>
                                      </m:sSubSup>
                                    </m:e>
                                  </m:d>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1</m:t>
                                      </m:r>
                                    </m:sub>
                                  </m:sSub>
                                </m:den>
                              </m:f>
                              <m:r>
                                <a:rPr lang="en-US" i="1">
                                  <a:solidFill>
                                    <a:schemeClr val="tx1"/>
                                  </a:solidFill>
                                  <a:latin typeface="Cambria Math" panose="02040503050406030204" pitchFamily="18" charset="0"/>
                                </a:rPr>
                                <m:t>+</m:t>
                              </m:r>
                              <m:f>
                                <m:fPr>
                                  <m:type m:val="lin"/>
                                  <m:ctrlPr>
                                    <a:rPr lang="en-US" i="1">
                                      <a:solidFill>
                                        <a:schemeClr val="tx1"/>
                                      </a:solidFill>
                                      <a:latin typeface="Cambria Math" panose="02040503050406030204" pitchFamily="18" charset="0"/>
                                    </a:rPr>
                                  </m:ctrlPr>
                                </m:fPr>
                                <m:num>
                                  <m:d>
                                    <m:dPr>
                                      <m:begChr m:val="("/>
                                      <m:sepChr m:val="|"/>
                                      <m:endChr m:val=")"/>
                                      <m:grow m:val="on"/>
                                      <m:shp m:val="centered"/>
                                      <m:ctrlPr>
                                        <a:rPr lang="en-US" i="1">
                                          <a:solidFill>
                                            <a:schemeClr val="tx1"/>
                                          </a:solidFill>
                                          <a:latin typeface="Cambria Math" panose="02040503050406030204" pitchFamily="18" charset="0"/>
                                        </a:rPr>
                                      </m:ctrlPr>
                                    </m:dPr>
                                    <m:e>
                                      <m:sSubSup>
                                        <m:sSubSupPr>
                                          <m:alnScr m:val="off"/>
                                          <m:ctrlPr>
                                            <a:rPr lang="en-GB"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ea typeface="Cambria Math" panose="02040503050406030204" pitchFamily="18" charset="0"/>
                                            </a:rPr>
                                            <m:t>2</m:t>
                                          </m:r>
                                        </m:sub>
                                        <m:sup>
                                          <m:r>
                                            <a:rPr lang="en-US" i="1">
                                              <a:solidFill>
                                                <a:schemeClr val="tx1"/>
                                              </a:solidFill>
                                              <a:latin typeface="Cambria Math" panose="02040503050406030204" pitchFamily="18" charset="0"/>
                                            </a:rPr>
                                            <m:t>2</m:t>
                                          </m:r>
                                        </m:sup>
                                      </m:sSubSup>
                                    </m:e>
                                  </m:d>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2</m:t>
                                      </m:r>
                                    </m:sub>
                                  </m:sSub>
                                </m:den>
                              </m:f>
                            </m:e>
                          </m:rad>
                        </m:den>
                      </m:f>
                    </m:oMath>
                  </m:oMathPara>
                </a14:m>
                <a:r>
                  <a:rPr lang="en-US" smtClean="0"/>
                  <a:t> </a:t>
                </a:r>
                <a:br>
                  <a:rPr lang="en-US" smtClean="0"/>
                </a:br>
                <a:r>
                  <a:rPr lang="en-US" smtClean="0"/>
                  <a:t>er standard normalfordelt, da</a:t>
                </a:r>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US" smtClean="0"/>
                  <a:t> og</a:t>
                </a:r>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r>
                  <a:rPr lang="en-US" smtClean="0"/>
                  <a:t> er store. Vi har en ensidet, højrehalet test, så vi forkaster nulhypotesen,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smtClean="0">
                              <a:latin typeface="Cambria Math" panose="02040503050406030204" pitchFamily="18" charset="0"/>
                              <a:ea typeface="Cambria Math" panose="02040503050406030204" pitchFamily="18" charset="0"/>
                            </a:rPr>
                            <m:t>𝛼</m:t>
                          </m:r>
                        </m:sub>
                      </m:sSub>
                    </m:oMath>
                  </m:oMathPara>
                </a14:m>
                <a:r>
                  <a:rPr lang="en-US" smtClean="0"/>
                  <a:t>, hvor </a:t>
                </a:r>
                <a:br>
                  <a:rPr lang="en-US" smtClean="0"/>
                </a:b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qnorm</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=1.645</m:t>
                      </m:r>
                    </m:oMath>
                  </m:oMathPara>
                </a14:m>
                <a:r>
                  <a:rPr lang="en-US"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3528" y="908720"/>
                <a:ext cx="8712968" cy="5832648"/>
              </a:xfrm>
              <a:blipFill>
                <a:blip r:embed="rId2"/>
                <a:stretch>
                  <a:fillRect l="-910" t="-731" r="0" b="-344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268</a:t>
            </a:fld>
            <a:endParaRPr lang="da-DK">
              <a:solidFill>
                <a:prstClr val="black">
                  <a:tint val="75000"/>
                </a:prstClr>
              </a:solidFill>
            </a:endParaRPr>
          </a:p>
        </p:txBody>
      </p:sp>
    </p:spTree>
    <p:extLst>
      <p:ext uri="{BB962C8B-B14F-4D97-AF65-F5344CB8AC3E}">
        <p14:creationId xmlns:p14="http://schemas.microsoft.com/office/powerpoint/2010/main" val="40166028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6084168" y="2059493"/>
            <a:ext cx="3024336" cy="1540593"/>
          </a:xfrm>
          <a:prstGeom prst="rect">
            <a:avLst/>
          </a:prstGeom>
        </p:spPr>
      </p:pic>
      <p:sp>
        <p:nvSpPr>
          <p:cNvPr id="2" name="Title 1"/>
          <p:cNvSpPr>
            <a:spLocks noGrp="1"/>
          </p:cNvSpPr>
          <p:nvPr>
            <p:ph type="title"/>
          </p:nvPr>
        </p:nvSpPr>
        <p:spPr/>
        <p:txBody>
          <a:bodyPr/>
          <a:lstStyle/>
          <a:p>
            <a:r>
              <a:rPr lang="en-US" smtClean="0"/>
              <a:t>Eksempel 8.5: Modstand i kabler</a:t>
            </a:r>
            <a:endParaRPr lang="en-GB"/>
          </a:p>
        </p:txBody>
      </p:sp>
      <mc:AlternateContent>
        <mc:Choice Requires="a14">
          <p:sp>
            <p:nvSpPr>
              <p:cNvPr id="3" name="Content Placeholder 2"/>
              <p:cNvSpPr>
                <a:spLocks noGrp="1"/>
              </p:cNvSpPr>
              <p:nvPr>
                <p:ph idx="1"/>
              </p:nvPr>
            </p:nvSpPr>
            <p:spPr>
              <a:xfrm>
                <a:off x="323528" y="1052736"/>
                <a:ext cx="8712968" cy="5688632"/>
              </a:xfrm>
            </p:spPr>
            <p:txBody>
              <a:bodyPr/>
              <a:lstStyle/>
              <a:p>
                <a:pPr marL="457200" indent="-457200">
                  <a:buFont typeface="+mj-lt"/>
                  <a:buAutoNum type="arabicPeriod" startAt="4"/>
                </a:pPr>
                <a:r>
                  <a:rPr lang="en-US" smtClean="0"/>
                  <a:t>Beregninger:</a:t>
                </a:r>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0</m:t>
                              </m:r>
                            </m:sub>
                          </m:sSub>
                        </m:num>
                        <m:den>
                          <m:rad>
                            <m:radPr>
                              <m:degHide m:val="on"/>
                              <m:ctrlPr>
                                <a:rPr lang="en-US" i="1">
                                  <a:latin typeface="Cambria Math" panose="02040503050406030204" pitchFamily="18" charset="0"/>
                                </a:rPr>
                              </m:ctrlPr>
                            </m:radPr>
                            <m:deg/>
                            <m:e>
                              <m:f>
                                <m:fPr>
                                  <m:type m:val="lin"/>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sSubSup>
                                        <m:sSubSupPr>
                                          <m:alnScr m:val="off"/>
                                          <m:ctrlPr>
                                            <a:rPr lang="en-GB"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e>
                                  </m:d>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i="1">
                                  <a:latin typeface="Cambria Math" panose="02040503050406030204" pitchFamily="18" charset="0"/>
                                </a:rPr>
                                <m:t>+</m:t>
                              </m:r>
                              <m:f>
                                <m:fPr>
                                  <m:type m:val="lin"/>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sSubSup>
                                        <m:sSubSupPr>
                                          <m:alnScr m:val="off"/>
                                          <m:ctrlPr>
                                            <a:rPr lang="en-GB"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e>
                                  </m:d>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e>
                          </m:rad>
                        </m:den>
                      </m:f>
                      <m:r>
                        <a:rPr lang="en-US" b="0" i="1" smtClean="0">
                          <a:latin typeface="Cambria Math" panose="02040503050406030204" pitchFamily="18" charset="0"/>
                        </a:rPr>
                        <m:t>  =  </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0.136−0.083−0.050</m:t>
                          </m:r>
                        </m:num>
                        <m:den>
                          <m:rad>
                            <m:radPr>
                              <m:degHide m:val="on"/>
                              <m:ctrlPr>
                                <a:rPr lang="en-US" b="0" i="1" smtClean="0">
                                  <a:latin typeface="Cambria Math" panose="02040503050406030204" pitchFamily="18" charset="0"/>
                                </a:rPr>
                              </m:ctrlPr>
                            </m:radPr>
                            <m:deg/>
                            <m:e>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0.004</m:t>
                                          </m:r>
                                        </m:e>
                                      </m:d>
                                    </m:e>
                                    <m:sup>
                                      <m:r>
                                        <a:rPr lang="en-US" i="1">
                                          <a:latin typeface="Cambria Math" panose="02040503050406030204" pitchFamily="18" charset="0"/>
                                        </a:rPr>
                                        <m:t>2</m:t>
                                      </m:r>
                                    </m:sup>
                                  </m:sSup>
                                </m:num>
                                <m:den>
                                  <m:r>
                                    <a:rPr lang="en-US" i="1">
                                      <a:latin typeface="Cambria Math" panose="02040503050406030204" pitchFamily="18" charset="0"/>
                                    </a:rPr>
                                    <m:t>32</m:t>
                                  </m:r>
                                </m:den>
                              </m:f>
                              <m:r>
                                <a:rPr lang="en-US" i="1">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0.00</m:t>
                                          </m:r>
                                          <m:r>
                                            <a:rPr lang="en-US" b="0" i="1" smtClean="0">
                                              <a:latin typeface="Cambria Math" panose="02040503050406030204" pitchFamily="18" charset="0"/>
                                            </a:rPr>
                                            <m:t>5</m:t>
                                          </m:r>
                                        </m:e>
                                      </m:d>
                                    </m:e>
                                    <m:sup>
                                      <m:r>
                                        <a:rPr lang="en-US" i="1">
                                          <a:latin typeface="Cambria Math" panose="02040503050406030204" pitchFamily="18" charset="0"/>
                                        </a:rPr>
                                        <m:t>2</m:t>
                                      </m:r>
                                    </m:sup>
                                  </m:sSup>
                                </m:num>
                                <m:den>
                                  <m:r>
                                    <a:rPr lang="en-US" i="1">
                                      <a:latin typeface="Cambria Math" panose="02040503050406030204" pitchFamily="18" charset="0"/>
                                    </a:rPr>
                                    <m:t>32</m:t>
                                  </m:r>
                                </m:den>
                              </m:f>
                            </m:e>
                          </m:rad>
                        </m:den>
                      </m:f>
                      <m:r>
                        <a:rPr lang="en-US" b="0" i="1" smtClean="0">
                          <a:latin typeface="Cambria Math" panose="02040503050406030204" pitchFamily="18" charset="0"/>
                        </a:rPr>
                        <m:t>  =  2.65</m:t>
                      </m:r>
                    </m:oMath>
                  </m:oMathPara>
                </a14:m>
                <a:r>
                  <a:rPr lang="en-US" smtClean="0"/>
                  <a:t> </a:t>
                </a:r>
              </a:p>
              <a:p>
                <a:pPr marL="457200" indent="-457200">
                  <a:buFont typeface="+mj-lt"/>
                  <a:buAutoNum type="arabicPeriod" startAt="4"/>
                </a:pPr>
                <a:r>
                  <a:rPr lang="en-US" smtClean="0"/>
                  <a:t>Beslutning: Da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=2.65&gt;</m:t>
                      </m:r>
                      <m:sSub>
                        <m:sSubPr>
                          <m:ctrlPr>
                            <a:rPr lang="en-US" i="1">
                              <a:latin typeface="Cambria Math" panose="02040503050406030204" pitchFamily="18" charset="0"/>
                            </a:rPr>
                          </m:ctrlPr>
                        </m:sSubPr>
                        <m:e>
                          <m:r>
                            <a:rPr lang="en-US" b="0" i="1" smtClean="0">
                              <a:latin typeface="Cambria Math" panose="02040503050406030204" pitchFamily="18" charset="0"/>
                            </a:rPr>
                            <m:t>1.645=</m:t>
                          </m:r>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sub>
                      </m:sSub>
                    </m:oMath>
                  </m:oMathPara>
                </a14:m>
                <a:r>
                  <a:rPr lang="en-US" smtClean="0"/>
                  <a:t> for-</a:t>
                </a:r>
                <a:br>
                  <a:rPr lang="en-US" smtClean="0"/>
                </a:br>
                <a:r>
                  <a:rPr lang="en-US" smtClean="0"/>
                  <a:t>kaster vi nulhypotesen. Modstanden i de nye</a:t>
                </a:r>
                <a:br>
                  <a:rPr lang="en-US" smtClean="0"/>
                </a:br>
                <a:r>
                  <a:rPr lang="en-US" smtClean="0"/>
                  <a:t>kabler er reduceret med mere end </a:t>
                </a:r>
                <a14:m>
                  <m:oMathPara>
                    <m:oMathParaPr>
                      <m:jc/>
                    </m:oMathParaPr>
                    <m:oMath>
                      <m:r>
                        <a:rPr lang="en-US" i="1">
                          <a:latin typeface="Cambria Math" panose="02040503050406030204" pitchFamily="18" charset="0"/>
                        </a:rPr>
                        <m:t>0.050 </m:t>
                      </m:r>
                      <m:r>
                        <a:rPr lang="el-GR" i="1">
                          <a:latin typeface="Cambria Math" panose="02040503050406030204" pitchFamily="18" charset="0"/>
                          <a:ea typeface="Cambria Math" panose="02040503050406030204" pitchFamily="18" charset="0"/>
                        </a:rPr>
                        <m:t>𝛺</m:t>
                      </m:r>
                    </m:oMath>
                  </m:oMathPara>
                </a14:m>
                <a:r>
                  <a:rPr lang="en-US" smtClean="0"/>
                  <a:t>. </a:t>
                </a:r>
                <a:br>
                  <a:rPr lang="en-US" smtClean="0"/>
                </a:br>
                <a:r>
                  <a:rPr lang="en-US" smtClean="0"/>
                  <a:t>P-værdien er </a:t>
                </a:r>
                <a14:m>
                  <m:oMathPara>
                    <m:oMathParaPr>
                      <m:jc/>
                    </m:oMathParaPr>
                    <m:oMath>
                      <m:r>
                        <a:rPr lang="en-US" b="0" i="1" smtClean="0">
                          <a:latin typeface="Cambria Math" panose="02040503050406030204" pitchFamily="18" charset="0"/>
                        </a:rPr>
                        <m:t>𝑝</m:t>
                      </m:r>
                      <m:r>
                        <a:rPr lang="en-US" b="0" i="1" smtClean="0">
                          <a:latin typeface="Cambria Math" panose="02040503050406030204" pitchFamily="18" charset="0"/>
                        </a:rPr>
                        <m:t>=1−</m:t>
                      </m:r>
                      <m:r>
                        <m:rPr>
                          <m:sty m:val="p"/>
                        </m:rPr>
                        <a:rPr lang="en-US" b="0" i="0" smtClean="0">
                          <a:latin typeface="Cambria Math" panose="02040503050406030204" pitchFamily="18" charset="0"/>
                        </a:rPr>
                        <m:t>pnorm</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2.65</m:t>
                          </m:r>
                        </m:e>
                      </m:d>
                      <m:r>
                        <a:rPr lang="en-US" b="0" i="1" smtClean="0">
                          <a:latin typeface="Cambria Math" panose="02040503050406030204" pitchFamily="18" charset="0"/>
                        </a:rPr>
                        <m:t>=0.004</m:t>
                      </m:r>
                    </m:oMath>
                  </m:oMathPara>
                </a14:m>
                <a:r>
                  <a:rPr lang="en-US" smtClean="0"/>
                  <a:t>, </a:t>
                </a:r>
                <a:br>
                  <a:rPr lang="en-US" smtClean="0"/>
                </a:br>
                <a:r>
                  <a:rPr lang="en-US" smtClean="0"/>
                  <a:t>så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US" smtClean="0"/>
                  <a:t> er sand vil vi se en stikprøve som denne, eller mere ekstrem i kun 4 ud af 1000 tilfælde</a:t>
                </a:r>
                <a:br>
                  <a:rPr lang="en-US" smtClean="0"/>
                </a:br>
                <a:endParaRPr lang="en-US" smtClean="0"/>
              </a:p>
              <a:p>
                <a:pPr marL="0" indent="0">
                  <a:buNone/>
                </a:pPr>
                <a:r>
                  <a:rPr lang="en-US" b="1" smtClean="0"/>
                  <a:t> 95 % konfidensinterval: </a:t>
                </a:r>
                <a:br>
                  <a:rPr lang="en-US" smtClean="0"/>
                </a:br>
                <a14:m>
                  <m:oMathPara>
                    <m:oMathParaPr>
                      <m:jc/>
                    </m:oMathParaPr>
                    <m:o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 </m:t>
                          </m:r>
                          <m:r>
                            <a:rPr lang="en-US" sz="2400" b="0" i="1" smtClean="0">
                              <a:latin typeface="Cambria Math" panose="02040503050406030204" pitchFamily="18" charset="0"/>
                            </a:rPr>
                            <m:t> </m:t>
                          </m:r>
                          <m:r>
                            <a:rPr lang="en-US" sz="2400" i="1">
                              <a:latin typeface="Cambria Math" panose="02040503050406030204" pitchFamily="18" charset="0"/>
                            </a:rPr>
                            <m:t>𝑧</m:t>
                          </m:r>
                        </m:e>
                        <m:sub>
                          <m:f>
                            <m:fPr>
                              <m:type m:val="lin"/>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𝛼</m:t>
                              </m:r>
                            </m:num>
                            <m:den>
                              <m:r>
                                <a:rPr lang="en-US" sz="2400" i="1">
                                  <a:latin typeface="Cambria Math" panose="02040503050406030204" pitchFamily="18" charset="0"/>
                                </a:rPr>
                                <m:t>2</m:t>
                              </m:r>
                            </m:den>
                          </m:f>
                        </m:sub>
                      </m:sSub>
                      <m:rad>
                        <m:radPr>
                          <m:degHide m:val="on"/>
                          <m:ctrlPr>
                            <a:rPr lang="en-US" sz="2400" i="1">
                              <a:latin typeface="Cambria Math" panose="02040503050406030204" pitchFamily="18" charset="0"/>
                            </a:rPr>
                          </m:ctrlPr>
                        </m:radPr>
                        <m:deg/>
                        <m:e>
                          <m:f>
                            <m:fPr>
                              <m:type m:val="bar"/>
                              <m:ctrlPr>
                                <a:rPr lang="en-US" sz="2400" i="1">
                                  <a:latin typeface="Cambria Math" panose="02040503050406030204" pitchFamily="18" charset="0"/>
                                </a:rPr>
                              </m:ctrlPr>
                            </m:fPr>
                            <m:num>
                              <m:sSubSup>
                                <m:sSubSupPr>
                                  <m:alnScr m:val="off"/>
                                  <m:ctrlPr>
                                    <a:rPr lang="en-GB"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rPr>
                                    <m:t>1</m:t>
                                  </m:r>
                                </m:sub>
                                <m:sup>
                                  <m:r>
                                    <a:rPr lang="en-US" sz="2400" i="1">
                                      <a:latin typeface="Cambria Math" panose="02040503050406030204" pitchFamily="18" charset="0"/>
                                    </a:rPr>
                                    <m:t>2</m:t>
                                  </m:r>
                                </m:sup>
                              </m:sSubSup>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den>
                          </m:f>
                          <m:r>
                            <a:rPr lang="en-US" sz="2400" i="1">
                              <a:latin typeface="Cambria Math" panose="02040503050406030204" pitchFamily="18" charset="0"/>
                            </a:rPr>
                            <m:t>+</m:t>
                          </m:r>
                          <m:f>
                            <m:fPr>
                              <m:type m:val="bar"/>
                              <m:ctrlPr>
                                <a:rPr lang="en-US" sz="2400" i="1">
                                  <a:latin typeface="Cambria Math" panose="02040503050406030204" pitchFamily="18" charset="0"/>
                                </a:rPr>
                              </m:ctrlPr>
                            </m:fPr>
                            <m:num>
                              <m:sSubSup>
                                <m:sSubSupPr>
                                  <m:alnScr m:val="off"/>
                                  <m:ctrlPr>
                                    <a:rPr lang="en-GB"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2</m:t>
                                  </m:r>
                                </m:sub>
                                <m:sup>
                                  <m:r>
                                    <a:rPr lang="en-US" sz="2400" i="1">
                                      <a:latin typeface="Cambria Math" panose="02040503050406030204" pitchFamily="18" charset="0"/>
                                    </a:rPr>
                                    <m:t>2</m:t>
                                  </m:r>
                                </m:sup>
                              </m:sSubSup>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den>
                          </m:f>
                        </m:e>
                      </m:rad>
                      <m:r>
                        <a:rPr lang="en-US" sz="2400" b="0" i="1" smtClean="0">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 </m:t>
                      </m:r>
                    </m:oMath>
                  </m:oMathPara>
                </a14:m>
                <a:r>
                  <a:rPr lang="en-US" smtClean="0"/>
                  <a:t> </a:t>
                </a:r>
                <a14:m>
                  <m:oMathPara>
                    <m:oMathParaPr>
                      <m:jc/>
                    </m:oMathParaPr>
                    <m:oMath>
                      <m:r>
                        <a:rPr lang="en-US" i="1">
                          <a:latin typeface="Cambria Math" panose="02040503050406030204" pitchFamily="18" charset="0"/>
                        </a:rPr>
                        <m:t>0.136−0.083</m:t>
                      </m:r>
                      <m:r>
                        <a:rPr lang="en-US" b="0" i="1"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1.96</m:t>
                      </m:r>
                      <m:rad>
                        <m:radPr>
                          <m:degHide m:val="on"/>
                          <m:ctrlPr>
                            <a:rPr lang="en-US" i="1">
                              <a:latin typeface="Cambria Math" panose="02040503050406030204" pitchFamily="18" charset="0"/>
                            </a:rPr>
                          </m:ctrlPr>
                        </m:radPr>
                        <m:deg/>
                        <m:e>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0.004</m:t>
                                      </m:r>
                                    </m:e>
                                  </m:d>
                                </m:e>
                                <m:sup>
                                  <m:r>
                                    <a:rPr lang="en-US" i="1">
                                      <a:latin typeface="Cambria Math" panose="02040503050406030204" pitchFamily="18" charset="0"/>
                                    </a:rPr>
                                    <m:t>2</m:t>
                                  </m:r>
                                </m:sup>
                              </m:sSup>
                            </m:num>
                            <m:den>
                              <m:r>
                                <a:rPr lang="en-US" i="1">
                                  <a:latin typeface="Cambria Math" panose="02040503050406030204" pitchFamily="18" charset="0"/>
                                </a:rPr>
                                <m:t>32</m:t>
                              </m:r>
                            </m:den>
                          </m:f>
                          <m:r>
                            <a:rPr lang="en-US" i="1">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0.005</m:t>
                                      </m:r>
                                    </m:e>
                                  </m:d>
                                </m:e>
                                <m:sup>
                                  <m:r>
                                    <a:rPr lang="en-US" i="1">
                                      <a:latin typeface="Cambria Math" panose="02040503050406030204" pitchFamily="18" charset="0"/>
                                    </a:rPr>
                                    <m:t>2</m:t>
                                  </m:r>
                                </m:sup>
                              </m:sSup>
                            </m:num>
                            <m:den>
                              <m:r>
                                <a:rPr lang="en-US" i="1">
                                  <a:latin typeface="Cambria Math" panose="02040503050406030204" pitchFamily="18" charset="0"/>
                                </a:rPr>
                                <m:t>32</m:t>
                              </m:r>
                            </m:den>
                          </m:f>
                        </m:e>
                      </m:rad>
                    </m:oMath>
                  </m:oMathPara>
                </a14:m>
                <a:br>
                  <a:rPr lang="en-US" smtClean="0"/>
                </a:br>
                <a:r>
                  <a:rPr lang="en-US" smtClean="0"/>
                  <a:t> 	</a:t>
                </a:r>
                <a14:m>
                  <m:oMathPara>
                    <m:oMathParaPr>
                      <m:jc/>
                    </m:oMathParaPr>
                    <m:oMath>
                      <m:r>
                        <a:rPr lang="en-US" b="0" i="1"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0.053</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0.002</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[0.051;0.054]</m:t>
                      </m:r>
                    </m:oMath>
                  </m:oMathPara>
                </a14:m>
                <a:r>
                  <a:rPr lang="en-US" smtClean="0"/>
                  <a:t> </a:t>
                </a:r>
              </a:p>
              <a:p>
                <a:pPr marL="0" indent="0">
                  <a:buNone/>
                </a:pPr>
                <a:r>
                  <a:rPr lang="en-US" smtClean="0"/>
                  <a:t>Vi ser, at </a:t>
                </a:r>
                <a14:m>
                  <m:oMathPara>
                    <m:oMathParaPr>
                      <m:jc/>
                    </m:oMathParaPr>
                    <m:oMath>
                      <m:r>
                        <a:rPr lang="en-US" i="1" smtClean="0">
                          <a:latin typeface="Cambria Math" panose="02040503050406030204" pitchFamily="18" charset="0"/>
                        </a:rPr>
                        <m:t>0.050</m:t>
                      </m:r>
                    </m:oMath>
                  </m:oMathPara>
                </a14:m>
                <a:r>
                  <a:rPr lang="en-US" smtClean="0"/>
                  <a:t> ikke ligger i 95 % konfidensintervallet.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3528" y="1052736"/>
                <a:ext cx="8712968" cy="5688632"/>
              </a:xfrm>
              <a:blipFill>
                <a:blip r:embed="rId3"/>
                <a:stretch>
                  <a:fillRect l="-910" t="-857" r="-42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269</a:t>
            </a:fld>
            <a:endParaRPr lang="da-DK">
              <a:solidFill>
                <a:prstClr val="black">
                  <a:tint val="75000"/>
                </a:prstClr>
              </a:solidFill>
            </a:endParaRPr>
          </a:p>
        </p:txBody>
      </p:sp>
    </p:spTree>
    <p:extLst>
      <p:ext uri="{BB962C8B-B14F-4D97-AF65-F5344CB8AC3E}">
        <p14:creationId xmlns:p14="http://schemas.microsoft.com/office/powerpoint/2010/main" val="529459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 vigtigste deskriptorer</a:t>
            </a:r>
            <a:endParaRPr lang="da-DK"/>
          </a:p>
        </p:txBody>
      </p:sp>
      <p:sp>
        <p:nvSpPr>
          <p:cNvPr id="3" name="Content Placeholder 2"/>
          <p:cNvSpPr>
            <a:spLocks noGrp="1"/>
          </p:cNvSpPr>
          <p:nvPr>
            <p:ph idx="1"/>
          </p:nvPr>
        </p:nvSpPr>
        <p:spPr/>
        <p:txBody>
          <a:bodyPr/>
          <a:lstStyle/>
          <a:p>
            <a:r>
              <a:rPr lang="da-DK"/>
              <a:t>Median</a:t>
            </a:r>
            <a:br>
              <a:rPr lang="da-DK"/>
            </a:br>
            <a:r>
              <a:rPr lang="da-DK"/>
              <a:t>(engelsk: </a:t>
            </a:r>
            <a:r>
              <a:rPr lang="da-DK">
                <a:solidFill>
                  <a:schemeClr val="accent1">
                    <a:lumMod val="75000"/>
                  </a:schemeClr>
                </a:solidFill>
              </a:rPr>
              <a:t>Median</a:t>
            </a:r>
            <a:r>
              <a:rPr lang="da-DK"/>
              <a:t>)</a:t>
            </a:r>
          </a:p>
          <a:p>
            <a:r>
              <a:rPr lang="da-DK"/>
              <a:t>Middelværdi</a:t>
            </a:r>
            <a:br>
              <a:rPr lang="da-DK"/>
            </a:br>
            <a:r>
              <a:rPr lang="da-DK"/>
              <a:t>(engelsk: </a:t>
            </a:r>
            <a:r>
              <a:rPr lang="da-DK">
                <a:solidFill>
                  <a:schemeClr val="accent1">
                    <a:lumMod val="75000"/>
                  </a:schemeClr>
                </a:solidFill>
              </a:rPr>
              <a:t>Mean</a:t>
            </a:r>
            <a:r>
              <a:rPr lang="da-DK"/>
              <a:t> eller </a:t>
            </a:r>
            <a:r>
              <a:rPr lang="da-DK">
                <a:solidFill>
                  <a:schemeClr val="accent1">
                    <a:lumMod val="75000"/>
                  </a:schemeClr>
                </a:solidFill>
              </a:rPr>
              <a:t>Average</a:t>
            </a:r>
            <a:r>
              <a:rPr lang="da-DK"/>
              <a:t>)</a:t>
            </a:r>
          </a:p>
          <a:p>
            <a:r>
              <a:rPr lang="da-DK"/>
              <a:t>Varians</a:t>
            </a:r>
            <a:br>
              <a:rPr lang="da-DK"/>
            </a:br>
            <a:r>
              <a:rPr lang="da-DK"/>
              <a:t>(engelsk: </a:t>
            </a:r>
            <a:r>
              <a:rPr lang="da-DK" err="1">
                <a:solidFill>
                  <a:schemeClr val="accent1">
                    <a:lumMod val="75000"/>
                  </a:schemeClr>
                </a:solidFill>
              </a:rPr>
              <a:t>Variance</a:t>
            </a:r>
            <a:r>
              <a:rPr lang="da-DK"/>
              <a:t>)</a:t>
            </a:r>
          </a:p>
          <a:p>
            <a:r>
              <a:rPr lang="da-DK"/>
              <a:t>Standardafvigelse (også kaldet spredning)</a:t>
            </a:r>
            <a:br>
              <a:rPr lang="da-DK"/>
            </a:br>
            <a:r>
              <a:rPr lang="da-DK"/>
              <a:t>(engelsk: </a:t>
            </a:r>
            <a:r>
              <a:rPr lang="da-DK">
                <a:solidFill>
                  <a:schemeClr val="accent1">
                    <a:lumMod val="75000"/>
                  </a:schemeClr>
                </a:solidFill>
              </a:rPr>
              <a:t>Standard deviation</a:t>
            </a:r>
            <a:r>
              <a:rPr lang="da-DK"/>
              <a:t>)</a:t>
            </a:r>
          </a:p>
          <a:p>
            <a:r>
              <a:rPr lang="da-DK"/>
              <a:t>Variationskoefficient</a:t>
            </a:r>
            <a:br>
              <a:rPr lang="da-DK"/>
            </a:br>
            <a:r>
              <a:rPr lang="da-DK"/>
              <a:t>(engelsk: </a:t>
            </a:r>
            <a:r>
              <a:rPr lang="da-DK">
                <a:solidFill>
                  <a:schemeClr val="accent1">
                    <a:lumMod val="75000"/>
                  </a:schemeClr>
                </a:solidFill>
              </a:rPr>
              <a:t>Coefficient of variation</a:t>
            </a:r>
            <a:r>
              <a:rPr lang="da-DK"/>
              <a:t>).</a:t>
            </a:r>
          </a:p>
        </p:txBody>
      </p:sp>
      <p:sp>
        <p:nvSpPr>
          <p:cNvPr id="4" name="Slide Number Placeholder 3"/>
          <p:cNvSpPr>
            <a:spLocks noGrp="1"/>
          </p:cNvSpPr>
          <p:nvPr>
            <p:ph type="sldNum" sz="quarter" idx="12"/>
          </p:nvPr>
        </p:nvSpPr>
        <p:spPr/>
        <p:txBody>
          <a:bodyPr/>
          <a:lstStyle/>
          <a:p>
            <a:fld id="{2CD97C06-EC96-4259-9516-82894ECCBF7D}" type="slidenum">
              <a:rPr lang="da-DK" smtClean="0"/>
              <a:t>27</a:t>
            </a:fld>
            <a:endParaRPr lang="da-DK"/>
          </a:p>
        </p:txBody>
      </p:sp>
    </p:spTree>
    <p:extLst>
      <p:ext uri="{BB962C8B-B14F-4D97-AF65-F5344CB8AC3E}">
        <p14:creationId xmlns:p14="http://schemas.microsoft.com/office/powerpoint/2010/main" val="708233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To små, uafhængige stikprøver</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en-US" b="1" smtClean="0"/>
                  <a:t>Antagelser (som før med store stikprøver):</a:t>
                </a:r>
                <a:endParaRPr lang="en-US" b="1"/>
              </a:p>
              <a:p>
                <a:pPr marL="457200" indent="-457200">
                  <a:buFont typeface="+mj-lt"/>
                  <a:buAutoNum type="arabicPeriod"/>
                </a:pP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GB"/>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GB"/>
                  <a:t>, </a:t>
                </a:r>
                <a14:m>
                  <m:oMathPara>
                    <m:oMathParaPr>
                      <m:jc/>
                    </m:oMathParaPr>
                    <m:o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sub>
                      </m:sSub>
                    </m:oMath>
                  </m:oMathPara>
                </a14:m>
                <a:r>
                  <a:rPr lang="en-GB"/>
                  <a:t> er en tilfældig stikprøve med størrelse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GB"/>
                  <a:t> af  </a:t>
                </a:r>
                <a:br>
                  <a:rPr lang="en-GB"/>
                </a:br>
                <a:r>
                  <a:rPr lang="en-GB"/>
                  <a:t> </a:t>
                </a:r>
                <a:r>
                  <a:rPr lang="en-GB">
                    <a:solidFill>
                      <a:schemeClr val="accent1">
                        <a:lumMod val="75000"/>
                      </a:schemeClr>
                    </a:solidFill>
                  </a:rPr>
                  <a:t>population 1</a:t>
                </a:r>
                <a:r>
                  <a:rPr lang="en-GB"/>
                  <a:t>, som har middelværdi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oMath>
                  </m:oMathPara>
                </a14:m>
                <a:r>
                  <a:rPr lang="en-GB"/>
                  <a:t> og varians </a:t>
                </a:r>
                <a14:m>
                  <m:oMathPara>
                    <m:oMathParaPr>
                      <m:jc/>
                    </m:oMathParaPr>
                    <m:oMath>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oMath>
                  </m:oMathPara>
                </a14:m>
                <a:r>
                  <a:rPr lang="en-GB"/>
                  <a:t> </a:t>
                </a:r>
              </a:p>
              <a:p>
                <a:pPr marL="457200" indent="-457200">
                  <a:buFont typeface="+mj-lt"/>
                  <a:buAutoNum type="arabicPeriod"/>
                </a:pP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1</m:t>
                          </m:r>
                        </m:sub>
                      </m:sSub>
                    </m:oMath>
                  </m:oMathPara>
                </a14:m>
                <a:r>
                  <a:rPr lang="en-GB"/>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2</m:t>
                          </m:r>
                        </m:sub>
                      </m:sSub>
                    </m:oMath>
                  </m:oMathPara>
                </a14:m>
                <a:r>
                  <a:rPr lang="en-GB"/>
                  <a:t>, </a:t>
                </a:r>
                <a14:m>
                  <m:oMathPara>
                    <m:oMathParaPr>
                      <m:jc/>
                    </m:oMathParaPr>
                    <m:o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𝑌</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oMath>
                  </m:oMathPara>
                </a14:m>
                <a:r>
                  <a:rPr lang="en-GB"/>
                  <a:t> er en tilfældig stikprøve med størrelse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oMath>
                  </m:oMathPara>
                </a14:m>
                <a:r>
                  <a:rPr lang="en-GB"/>
                  <a:t> af </a:t>
                </a:r>
                <a:br>
                  <a:rPr lang="en-GB"/>
                </a:br>
                <a:r>
                  <a:rPr lang="en-GB"/>
                  <a:t> </a:t>
                </a:r>
                <a:r>
                  <a:rPr lang="en-GB">
                    <a:solidFill>
                      <a:schemeClr val="accent1">
                        <a:lumMod val="75000"/>
                      </a:schemeClr>
                    </a:solidFill>
                  </a:rPr>
                  <a:t>population 2</a:t>
                </a:r>
                <a:r>
                  <a:rPr lang="en-GB"/>
                  <a:t>, som har middelværdi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oMath>
                  </m:oMathPara>
                </a14:m>
                <a:r>
                  <a:rPr lang="en-GB"/>
                  <a:t> og varians </a:t>
                </a:r>
                <a14:m>
                  <m:oMathPara>
                    <m:oMathParaPr>
                      <m:jc/>
                    </m:oMathParaPr>
                    <m:oMath>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a:t> </a:t>
                </a:r>
              </a:p>
              <a:p>
                <a:pPr marL="457200" indent="-457200">
                  <a:buFont typeface="+mj-lt"/>
                  <a:buAutoNum type="arabicPeriod"/>
                </a:pPr>
                <a:r>
                  <a:rPr lang="en-US"/>
                  <a:t> De to stikprøver er </a:t>
                </a:r>
                <a:r>
                  <a:rPr lang="en-US" smtClean="0"/>
                  <a:t>uafhængige</a:t>
                </a:r>
                <a:br>
                  <a:rPr lang="en-US" smtClean="0"/>
                </a:br>
                <a:endParaRPr lang="en-US" smtClean="0"/>
              </a:p>
              <a:p>
                <a:pPr marL="0" indent="0">
                  <a:buNone/>
                </a:pPr>
                <a:r>
                  <a:rPr lang="en-US" b="1" smtClean="0"/>
                  <a:t>Yderligere antagelser:</a:t>
                </a:r>
              </a:p>
              <a:p>
                <a:pPr marL="457200" indent="-457200">
                  <a:buFont typeface="+mj-lt"/>
                  <a:buAutoNum type="arabicPeriod" startAt="4"/>
                </a:pPr>
                <a:r>
                  <a:rPr lang="en-GB" smtClean="0"/>
                  <a:t>Begge populationer er normalfordelte</a:t>
                </a:r>
              </a:p>
              <a:p>
                <a:pPr marL="457200" indent="-457200">
                  <a:buFont typeface="+mj-lt"/>
                  <a:buAutoNum type="arabicPeriod" startAt="4"/>
                </a:pPr>
                <a:r>
                  <a:rPr lang="en-GB" smtClean="0"/>
                  <a:t>Populationerne har samme standardafvigelse,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oMath>
                  </m:oMathPara>
                </a14:m>
                <a:br>
                  <a:rPr lang="en-US" smtClean="0"/>
                </a:br>
                <a:endParaRPr lang="en-US" smtClean="0"/>
              </a:p>
              <a:p>
                <a:r>
                  <a:rPr lang="en-US" smtClean="0"/>
                  <a:t>Heldigvis er metoden ikke så følsom overfor disse ekstra antagelser. Tommelfingerregel: Hvis det er ‘pæne’ fordelinger og den ene standardafvigelse ikke er mere end 4 gange den anden, så kan metoden bruges.</a:t>
                </a:r>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1013" t="-760" b="-314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270</a:t>
            </a:fld>
            <a:endParaRPr lang="da-DK">
              <a:solidFill>
                <a:prstClr val="black">
                  <a:tint val="75000"/>
                </a:prstClr>
              </a:solidFill>
            </a:endParaRPr>
          </a:p>
        </p:txBody>
      </p:sp>
    </p:spTree>
    <p:extLst>
      <p:ext uri="{BB962C8B-B14F-4D97-AF65-F5344CB8AC3E}">
        <p14:creationId xmlns:p14="http://schemas.microsoft.com/office/powerpoint/2010/main" val="19733339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To små, uafhængige stikprøver</a:t>
            </a:r>
            <a:endParaRPr lang="en-GB"/>
          </a:p>
        </p:txBody>
      </p:sp>
      <mc:AlternateContent>
        <mc:Choice Requires="a14">
          <p:sp>
            <p:nvSpPr>
              <p:cNvPr id="3" name="Content Placeholder 2"/>
              <p:cNvSpPr>
                <a:spLocks noGrp="1"/>
              </p:cNvSpPr>
              <p:nvPr>
                <p:ph idx="1"/>
              </p:nvPr>
            </p:nvSpPr>
            <p:spPr/>
            <p:txBody>
              <a:bodyPr/>
              <a:lstStyle/>
              <a:p>
                <a:r>
                  <a:rPr lang="en-US" smtClean="0"/>
                  <a:t>Normalt 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oMath>
                  </m:oMathPara>
                </a14:m>
                <a:r>
                  <a:rPr lang="en-US" smtClean="0"/>
                  <a:t> ukendt, så </a:t>
                </a:r>
                <a14:m>
                  <m:oMathPara>
                    <m:oMathParaPr>
                      <m:jc/>
                    </m:oMathParaPr>
                    <m:oMath>
                      <m:r>
                        <a:rPr lang="en-US" i="1">
                          <a:latin typeface="Cambria Math" panose="02040503050406030204" pitchFamily="18" charset="0"/>
                          <a:ea typeface="Cambria Math" panose="02040503050406030204" pitchFamily="18" charset="0"/>
                        </a:rPr>
                        <m:t>𝜎</m:t>
                      </m:r>
                    </m:oMath>
                  </m:oMathPara>
                </a14:m>
                <a:r>
                  <a:rPr lang="en-US" smtClean="0"/>
                  <a:t> eller </a:t>
                </a:r>
                <a14:m>
                  <m:oMathPara>
                    <m:oMathParaPr>
                      <m:jc/>
                    </m:oMathParaPr>
                    <m:oMath>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oMath>
                  </m:oMathPara>
                </a14:m>
                <a:r>
                  <a:rPr lang="en-US" smtClean="0"/>
                  <a:t> skal estimeres</a:t>
                </a:r>
              </a:p>
              <a:p>
                <a:r>
                  <a:rPr lang="da-DK"/>
                  <a:t>Både </a:t>
                </a:r>
                <a14:m>
                  <m:oMathPara>
                    <m:oMathParaPr>
                      <m:jc/>
                    </m:oMathParaPr>
                    <m:oMath>
                      <m:sSup>
                        <m:sSupPr>
                          <m:ctrlPr>
                            <a:rPr lang="da-DK" i="1">
                              <a:latin typeface="Cambria Math" panose="02040503050406030204" pitchFamily="18" charset="0"/>
                              <a:ea typeface="Cambria Math"/>
                            </a:rPr>
                          </m:ctrlPr>
                        </m:sSupPr>
                        <m:e>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1</m:t>
                              </m:r>
                            </m:sub>
                          </m:sSub>
                        </m:e>
                        <m:sup>
                          <m:r>
                            <a:rPr lang="da-DK" i="1">
                              <a:latin typeface="Cambria Math"/>
                              <a:ea typeface="Cambria Math"/>
                            </a:rPr>
                            <m:t>2</m:t>
                          </m:r>
                        </m:sup>
                      </m:sSup>
                    </m:oMath>
                  </m:oMathPara>
                </a14:m>
                <a:r>
                  <a:rPr lang="da-DK"/>
                  <a:t> og </a:t>
                </a:r>
                <a14:m>
                  <m:oMathPara>
                    <m:oMathParaPr>
                      <m:jc/>
                    </m:oMathParaPr>
                    <m:oMath>
                      <m:sSup>
                        <m:sSupPr>
                          <m:ctrlPr>
                            <a:rPr lang="da-DK" i="1">
                              <a:latin typeface="Cambria Math" panose="02040503050406030204" pitchFamily="18" charset="0"/>
                              <a:ea typeface="Cambria Math"/>
                            </a:rPr>
                          </m:ctrlPr>
                        </m:sSupPr>
                        <m:e>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2</m:t>
                              </m:r>
                            </m:sub>
                          </m:sSub>
                        </m:e>
                        <m:sup>
                          <m:r>
                            <a:rPr lang="da-DK" i="1">
                              <a:latin typeface="Cambria Math"/>
                              <a:ea typeface="Cambria Math"/>
                            </a:rPr>
                            <m:t>2</m:t>
                          </m:r>
                        </m:sup>
                      </m:sSup>
                    </m:oMath>
                  </m:oMathPara>
                </a14:m>
                <a:r>
                  <a:rPr lang="da-DK"/>
                  <a:t> er estimater for </a:t>
                </a:r>
                <a14:m>
                  <m:oMathPara>
                    <m:oMathParaPr>
                      <m:jc/>
                    </m:oMathParaPr>
                    <m:oMath>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oMath>
                  </m:oMathPara>
                </a14:m>
                <a:r>
                  <a:rPr lang="da-DK"/>
                  <a:t>. For at bruge alle observationer fra begge stikprøver beregner vi </a:t>
                </a:r>
                <a14:m>
                  <m:oMathPara>
                    <m:oMathParaPr>
                      <m:jc/>
                    </m:oMathParaPr>
                    <m:oMath>
                      <m:sSup>
                        <m:sSupPr>
                          <m:ctrlPr>
                            <a:rPr lang="da-DK" i="1">
                              <a:solidFill>
                                <a:schemeClr val="tx2"/>
                              </a:solidFill>
                              <a:latin typeface="Cambria Math" panose="02040503050406030204" pitchFamily="18" charset="0"/>
                            </a:rPr>
                          </m:ctrlPr>
                        </m:sSupPr>
                        <m:e>
                          <m:sSub>
                            <m:sSubPr>
                              <m:ctrlPr>
                                <a:rPr lang="da-DK" i="1">
                                  <a:solidFill>
                                    <a:schemeClr val="tx2"/>
                                  </a:solidFill>
                                  <a:latin typeface="Cambria Math" panose="02040503050406030204" pitchFamily="18" charset="0"/>
                                </a:rPr>
                              </m:ctrlPr>
                            </m:sSubPr>
                            <m:e>
                              <m:r>
                                <a:rPr lang="da-DK" i="1">
                                  <a:solidFill>
                                    <a:schemeClr val="tx2"/>
                                  </a:solidFill>
                                  <a:latin typeface="Cambria Math"/>
                                </a:rPr>
                                <m:t>𝑠</m:t>
                              </m:r>
                            </m:e>
                            <m:sub>
                              <m:r>
                                <a:rPr lang="da-DK" i="1">
                                  <a:solidFill>
                                    <a:schemeClr val="tx2"/>
                                  </a:solidFill>
                                  <a:latin typeface="Cambria Math"/>
                                </a:rPr>
                                <m:t>𝑝</m:t>
                              </m:r>
                            </m:sub>
                          </m:sSub>
                        </m:e>
                        <m:sup>
                          <m:r>
                            <a:rPr lang="da-DK" i="1">
                              <a:solidFill>
                                <a:schemeClr val="tx2"/>
                              </a:solidFill>
                              <a:latin typeface="Cambria Math"/>
                            </a:rPr>
                            <m:t>2</m:t>
                          </m:r>
                        </m:sup>
                      </m:sSup>
                    </m:oMath>
                  </m:oMathPara>
                </a14:m>
                <a:r>
                  <a:rPr lang="da-DK"/>
                  <a:t>, som kaldes det </a:t>
                </a:r>
                <a:r>
                  <a:rPr lang="da-DK" err="1">
                    <a:solidFill>
                      <a:schemeClr val="tx2"/>
                    </a:solidFill>
                  </a:rPr>
                  <a:t>puljede (pooled)</a:t>
                </a:r>
                <a:r>
                  <a:rPr lang="da-DK"/>
                  <a:t> estimat for </a:t>
                </a:r>
                <a14:m>
                  <m:oMathPara>
                    <m:oMathParaPr>
                      <m:jc/>
                    </m:oMathParaPr>
                    <m:oMath>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r>
                        <a:rPr lang="da-DK" i="1">
                          <a:latin typeface="Cambria Math"/>
                          <a:ea typeface="Cambria Math"/>
                        </a:rPr>
                        <m:t>,</m:t>
                      </m:r>
                    </m:oMath>
                  </m:oMathPara>
                </a14:m>
                <a:r>
                  <a:rPr lang="da-DK"/>
                  <a:t> ved at vægte stikprøve-varianserne med stikprøvestørrelserne:</a:t>
                </a:r>
                <a:br>
                  <a:rPr lang="da-DK"/>
                </a:br>
                <a14:m>
                  <m:oMathPara>
                    <m:oMathParaPr>
                      <m:jc/>
                    </m:oMathParaPr>
                    <m:oMath>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𝑠</m:t>
                              </m:r>
                            </m:e>
                            <m:sub>
                              <m:r>
                                <a:rPr lang="da-DK" i="1">
                                  <a:latin typeface="Cambria Math"/>
                                </a:rPr>
                                <m:t>𝑝</m:t>
                              </m:r>
                            </m:sub>
                          </m:sSub>
                        </m:e>
                        <m:sup>
                          <m:r>
                            <a:rPr lang="da-DK" i="1">
                              <a:latin typeface="Cambria Math"/>
                            </a:rPr>
                            <m:t>2</m:t>
                          </m:r>
                        </m:sup>
                      </m:sSup>
                      <m:r>
                        <a:rPr lang="da-DK" i="1">
                          <a:latin typeface="Cambria Math"/>
                        </a:rPr>
                        <m:t>=</m:t>
                      </m:r>
                      <m:f>
                        <m:fPr>
                          <m:type m:val="bar"/>
                          <m:ctrlPr>
                            <a:rPr lang="da-DK" i="1">
                              <a:latin typeface="Cambria Math" panose="02040503050406030204" pitchFamily="18" charset="0"/>
                            </a:rPr>
                          </m:ctrlPr>
                        </m:fPr>
                        <m:num>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𝑛</m:t>
                                  </m:r>
                                </m:e>
                                <m:sub>
                                  <m:r>
                                    <a:rPr lang="da-DK" i="1">
                                      <a:latin typeface="Cambria Math"/>
                                    </a:rPr>
                                    <m:t>1</m:t>
                                  </m:r>
                                </m:sub>
                              </m:sSub>
                              <m:r>
                                <a:rPr lang="da-DK" i="1">
                                  <a:latin typeface="Cambria Math"/>
                                </a:rPr>
                                <m:t>−1</m:t>
                              </m:r>
                            </m:e>
                          </m:d>
                          <m:r>
                            <a:rPr lang="da-DK" i="1">
                              <a:latin typeface="Cambria Math"/>
                              <a:ea typeface="Cambria Math"/>
                            </a:rPr>
                            <m:t>∙</m:t>
                          </m:r>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𝑠</m:t>
                                  </m:r>
                                </m:e>
                                <m:sub>
                                  <m:r>
                                    <a:rPr lang="da-DK" i="1">
                                      <a:latin typeface="Cambria Math"/>
                                    </a:rPr>
                                    <m:t>1</m:t>
                                  </m:r>
                                </m:sub>
                              </m:sSub>
                            </m:e>
                            <m:sup>
                              <m:r>
                                <a:rPr lang="da-DK" i="1">
                                  <a:latin typeface="Cambria Math"/>
                                </a:rPr>
                                <m:t>2</m:t>
                              </m:r>
                            </m:sup>
                          </m:sSup>
                          <m:r>
                            <a:rPr lang="da-DK" i="1">
                              <a:latin typeface="Cambria Math"/>
                            </a:rPr>
                            <m:t>+</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𝑛</m:t>
                                  </m:r>
                                </m:e>
                                <m:sub>
                                  <m:r>
                                    <a:rPr lang="da-DK" i="1">
                                      <a:latin typeface="Cambria Math"/>
                                    </a:rPr>
                                    <m:t>2</m:t>
                                  </m:r>
                                </m:sub>
                              </m:sSub>
                              <m:r>
                                <a:rPr lang="da-DK" i="1">
                                  <a:latin typeface="Cambria Math"/>
                                </a:rPr>
                                <m:t>−1</m:t>
                              </m:r>
                            </m:e>
                          </m:d>
                          <m:r>
                            <a:rPr lang="da-DK" i="1">
                              <a:latin typeface="Cambria Math"/>
                              <a:ea typeface="Cambria Math"/>
                            </a:rPr>
                            <m:t>∙</m:t>
                          </m:r>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𝑠</m:t>
                                  </m:r>
                                </m:e>
                                <m:sub>
                                  <m:r>
                                    <a:rPr lang="da-DK" i="1">
                                      <a:latin typeface="Cambria Math"/>
                                    </a:rPr>
                                    <m:t>2</m:t>
                                  </m:r>
                                </m:sub>
                              </m:sSub>
                            </m:e>
                            <m:sup>
                              <m:r>
                                <a:rPr lang="da-DK" i="1">
                                  <a:latin typeface="Cambria Math"/>
                                </a:rPr>
                                <m:t>2</m:t>
                              </m:r>
                            </m:sup>
                          </m:sSup>
                        </m:num>
                        <m:den>
                          <m:sSub>
                            <m:sSubPr>
                              <m:ctrlPr>
                                <a:rPr lang="da-DK" i="1">
                                  <a:latin typeface="Cambria Math" panose="02040503050406030204" pitchFamily="18" charset="0"/>
                                </a:rPr>
                              </m:ctrlPr>
                            </m:sSubPr>
                            <m:e>
                              <m:r>
                                <a:rPr lang="da-DK" i="1">
                                  <a:latin typeface="Cambria Math"/>
                                </a:rPr>
                                <m:t>𝑛</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a:rPr>
                                <m:t>𝑛</m:t>
                              </m:r>
                            </m:e>
                            <m:sub>
                              <m:r>
                                <a:rPr lang="da-DK" i="1">
                                  <a:latin typeface="Cambria Math"/>
                                </a:rPr>
                                <m:t>2</m:t>
                              </m:r>
                            </m:sub>
                          </m:sSub>
                          <m:r>
                            <a:rPr lang="da-DK" i="1">
                              <a:latin typeface="Cambria Math"/>
                            </a:rPr>
                            <m:t>−2</m:t>
                          </m:r>
                        </m:den>
                      </m:f>
                    </m:oMath>
                  </m:oMathPara>
                </a14:m>
                <a:endParaRPr lang="da-DK"/>
              </a:p>
              <a:p>
                <a:r>
                  <a:rPr lang="en-US" smtClean="0"/>
                  <a:t>Teststørrelse: </a:t>
                </a:r>
                <a:br>
                  <a:rPr lang="en-GB" smtClean="0"/>
                </a:b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num>
                        <m:den>
                          <m:rad>
                            <m:radPr>
                              <m:degHide m:val="on"/>
                              <m:ctrlPr>
                                <a:rPr lang="en-US" i="1">
                                  <a:latin typeface="Cambria Math" panose="02040503050406030204" pitchFamily="18" charset="0"/>
                                </a:rPr>
                              </m:ctrlPr>
                            </m:radPr>
                            <m:deg/>
                            <m:e>
                              <m:f>
                                <m:fPr>
                                  <m:type m:val="bar"/>
                                  <m:ctrlPr>
                                    <a:rPr lang="en-US" i="1">
                                      <a:latin typeface="Cambria Math" panose="02040503050406030204" pitchFamily="18" charset="0"/>
                                    </a:rPr>
                                  </m:ctrlPr>
                                </m:fPr>
                                <m:num>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𝑠</m:t>
                                          </m:r>
                                        </m:e>
                                        <m:sub>
                                          <m:r>
                                            <a:rPr lang="da-DK" i="1">
                                              <a:latin typeface="Cambria Math"/>
                                            </a:rPr>
                                            <m:t>𝑝</m:t>
                                          </m:r>
                                        </m:sub>
                                      </m:sSub>
                                    </m:e>
                                    <m:sup>
                                      <m:r>
                                        <a:rPr lang="da-DK" i="1">
                                          <a:latin typeface="Cambria Math"/>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i="1">
                                  <a:latin typeface="Cambria Math" panose="02040503050406030204" pitchFamily="18" charset="0"/>
                                </a:rPr>
                                <m:t>+</m:t>
                              </m:r>
                              <m:f>
                                <m:fPr>
                                  <m:type m:val="bar"/>
                                  <m:ctrlPr>
                                    <a:rPr lang="en-US" i="1">
                                      <a:latin typeface="Cambria Math" panose="02040503050406030204" pitchFamily="18" charset="0"/>
                                    </a:rPr>
                                  </m:ctrlPr>
                                </m:fPr>
                                <m:num>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𝑠</m:t>
                                          </m:r>
                                        </m:e>
                                        <m:sub>
                                          <m:r>
                                            <a:rPr lang="da-DK" i="1">
                                              <a:latin typeface="Cambria Math"/>
                                            </a:rPr>
                                            <m:t>𝑝</m:t>
                                          </m:r>
                                        </m:sub>
                                      </m:sSub>
                                    </m:e>
                                    <m:sup>
                                      <m:r>
                                        <a:rPr lang="da-DK" i="1">
                                          <a:latin typeface="Cambria Math"/>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e>
                          </m:rad>
                        </m:den>
                      </m:f>
                      <m:r>
                        <a:rPr lang="en-US" b="0" i="1"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  </m:t>
                      </m:r>
                      <m:f>
                        <m:fPr>
                          <m:type m:val="bar"/>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num>
                        <m:den>
                          <m:sSub>
                            <m:sSubPr>
                              <m:ctrlPr>
                                <a:rPr lang="da-DK" i="1">
                                  <a:latin typeface="Cambria Math" panose="02040503050406030204" pitchFamily="18" charset="0"/>
                                </a:rPr>
                              </m:ctrlPr>
                            </m:sSubPr>
                            <m:e>
                              <m:r>
                                <a:rPr lang="da-DK" i="1">
                                  <a:latin typeface="Cambria Math"/>
                                </a:rPr>
                                <m:t>𝑠</m:t>
                              </m:r>
                            </m:e>
                            <m:sub>
                              <m:r>
                                <a:rPr lang="da-DK" i="1">
                                  <a:latin typeface="Cambria Math"/>
                                </a:rPr>
                                <m:t>𝑝</m:t>
                              </m:r>
                            </m:sub>
                          </m:sSub>
                          <m:rad>
                            <m:radPr>
                              <m:degHide m:val="on"/>
                              <m:ctrlPr>
                                <a:rPr lang="en-US" i="1">
                                  <a:latin typeface="Cambria Math" panose="02040503050406030204" pitchFamily="18" charset="0"/>
                                </a:rPr>
                              </m:ctrlPr>
                            </m:radPr>
                            <m:deg/>
                            <m:e>
                              <m:f>
                                <m:fPr>
                                  <m:type m:val="ba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i="1">
                                  <a:latin typeface="Cambria Math" panose="02040503050406030204" pitchFamily="18" charset="0"/>
                                </a:rPr>
                                <m:t>+</m:t>
                              </m:r>
                              <m:f>
                                <m:fPr>
                                  <m:type m:val="ba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e>
                          </m:rad>
                        </m:den>
                      </m:f>
                    </m:oMath>
                  </m:oMathPara>
                </a14:m>
                <a:br>
                  <a:rPr lang="en-US" smtClean="0"/>
                </a:br>
                <a:r>
                  <a:rPr lang="en-US" smtClean="0"/>
                  <a:t>er </a:t>
                </a:r>
                <a14:m>
                  <m:oMathPara>
                    <m:oMathParaPr>
                      <m:jc/>
                    </m:oMathParaPr>
                    <m:oMath>
                      <m:r>
                        <a:rPr lang="en-US" i="1" smtClean="0">
                          <a:latin typeface="Cambria Math" panose="02040503050406030204" pitchFamily="18" charset="0"/>
                        </a:rPr>
                        <m:t>𝑡</m:t>
                      </m:r>
                    </m:oMath>
                  </m:oMathPara>
                </a14:m>
                <a:r>
                  <a:rPr lang="en-US" smtClean="0"/>
                  <a:t>-fordelt med </a:t>
                </a:r>
                <a14:m>
                  <m:oMathPara>
                    <m:oMathParaPr>
                      <m:jc/>
                    </m:oMathParaPr>
                    <m:oMath>
                      <m:sSub>
                        <m:sSubPr>
                          <m:ctrlPr>
                            <a:rPr lang="da-DK" i="1">
                              <a:latin typeface="Cambria Math" panose="02040503050406030204" pitchFamily="18" charset="0"/>
                            </a:rPr>
                          </m:ctrlPr>
                        </m:sSubPr>
                        <m:e>
                          <m:r>
                            <a:rPr lang="da-DK"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da-DK" i="1">
                              <a:latin typeface="Cambria Math"/>
                            </a:rPr>
                            <m:t>𝑛</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a:rPr>
                            <m:t>𝑛</m:t>
                          </m:r>
                        </m:e>
                        <m:sub>
                          <m:r>
                            <a:rPr lang="da-DK" i="1">
                              <a:latin typeface="Cambria Math"/>
                            </a:rPr>
                            <m:t>2</m:t>
                          </m:r>
                        </m:sub>
                      </m:sSub>
                      <m:r>
                        <a:rPr lang="da-DK" i="1">
                          <a:latin typeface="Cambria Math"/>
                        </a:rPr>
                        <m:t>−2</m:t>
                      </m:r>
                    </m:oMath>
                  </m:oMathPara>
                </a14:m>
                <a:r>
                  <a:rPr lang="en-US" smtClean="0"/>
                  <a:t> frihedsgrader.</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36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271</a:t>
            </a:fld>
            <a:endParaRPr lang="da-DK">
              <a:solidFill>
                <a:prstClr val="black">
                  <a:tint val="75000"/>
                </a:prstClr>
              </a:solidFill>
            </a:endParaRPr>
          </a:p>
        </p:txBody>
      </p:sp>
    </p:spTree>
    <p:extLst>
      <p:ext uri="{BB962C8B-B14F-4D97-AF65-F5344CB8AC3E}">
        <p14:creationId xmlns:p14="http://schemas.microsoft.com/office/powerpoint/2010/main" val="22834807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Konfidensinterval for små stikprøver </a:t>
            </a:r>
            <a:endParaRPr lang="en-GB"/>
          </a:p>
        </p:txBody>
      </p:sp>
      <mc:AlternateContent>
        <mc:Choice Requires="a14">
          <p:sp>
            <p:nvSpPr>
              <p:cNvPr id="3" name="Content Placeholder 2"/>
              <p:cNvSpPr>
                <a:spLocks noGrp="1"/>
              </p:cNvSpPr>
              <p:nvPr>
                <p:ph idx="1"/>
              </p:nvPr>
            </p:nvSpPr>
            <p:spPr/>
            <p:txBody>
              <a:bodyPr/>
              <a:lstStyle/>
              <a:p>
                <a14:m>
                  <m:oMathPara>
                    <m:oMathParaPr>
                      <m:jc/>
                    </m:oMathParaPr>
                    <m:oMath>
                      <m:r>
                        <a:rPr lang="en-US" sz="2000" i="1" smtClean="0">
                          <a:latin typeface="Cambria Math" panose="02040503050406030204" pitchFamily="18" charset="0"/>
                        </a:rPr>
                        <m:t>100</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rPr>
                        <m:t>)</m:t>
                      </m:r>
                    </m:oMath>
                  </m:oMathPara>
                </a14:m>
                <a:r>
                  <a:rPr lang="en-US" sz="2000"/>
                  <a:t>% konfidensinterval for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2</m:t>
                          </m:r>
                        </m:sub>
                      </m:sSub>
                    </m:oMath>
                  </m:oMathPara>
                </a14:m>
                <a:r>
                  <a:rPr lang="en-GB" sz="2000"/>
                  <a:t>:</a:t>
                </a:r>
                <a:br>
                  <a:rPr lang="en-GB" sz="2000"/>
                </a:br>
                <a:br>
                  <a:rPr lang="en-GB" sz="2000"/>
                </a:br>
                <a:r>
                  <a:rPr lang="en-GB" sz="2000"/>
                  <a:t> 	</a:t>
                </a:r>
                <a14:m>
                  <m:oMathPara>
                    <m:oMathParaPr>
                      <m:jc/>
                    </m:oMathParaPr>
                    <m:o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 </m:t>
                          </m:r>
                          <m:r>
                            <a:rPr lang="en-US" sz="2000" i="1">
                              <a:latin typeface="Cambria Math" panose="02040503050406030204" pitchFamily="18" charset="0"/>
                            </a:rPr>
                            <m:t>𝑡</m:t>
                          </m:r>
                        </m:e>
                        <m:sub>
                          <m:f>
                            <m:fPr>
                              <m:type m:val="lin"/>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ub>
                      </m:sSub>
                      <m:rad>
                        <m:radPr>
                          <m:degHide m:val="on"/>
                          <m:ctrlPr>
                            <a:rPr lang="en-US" sz="2000" i="1">
                              <a:latin typeface="Cambria Math" panose="02040503050406030204" pitchFamily="18" charset="0"/>
                            </a:rPr>
                          </m:ctrlPr>
                        </m:radPr>
                        <m:deg/>
                        <m:e>
                          <m:f>
                            <m:fPr>
                              <m:type m:val="bar"/>
                              <m:ctrlPr>
                                <a:rPr lang="da-DK" sz="2000" i="1">
                                  <a:latin typeface="Cambria Math" panose="02040503050406030204" pitchFamily="18" charset="0"/>
                                </a:rPr>
                              </m:ctrlPr>
                            </m:fPr>
                            <m:num>
                              <m:d>
                                <m:dPr>
                                  <m:begChr m:val="("/>
                                  <m:sepChr m:val="|"/>
                                  <m:endChr m:val=")"/>
                                  <m:grow m:val="on"/>
                                  <m:shp m:val="centered"/>
                                  <m:ctrlPr>
                                    <a:rPr lang="da-DK" sz="2000" i="1">
                                      <a:latin typeface="Cambria Math" panose="02040503050406030204" pitchFamily="18" charset="0"/>
                                    </a:rPr>
                                  </m:ctrlPr>
                                </m:dPr>
                                <m:e>
                                  <m:sSub>
                                    <m:sSubPr>
                                      <m:ctrlPr>
                                        <a:rPr lang="da-DK" sz="2000" i="1">
                                          <a:latin typeface="Cambria Math" panose="02040503050406030204" pitchFamily="18" charset="0"/>
                                        </a:rPr>
                                      </m:ctrlPr>
                                    </m:sSubPr>
                                    <m:e>
                                      <m:r>
                                        <a:rPr lang="da-DK" sz="2000" i="1">
                                          <a:latin typeface="Cambria Math"/>
                                        </a:rPr>
                                        <m:t>𝑛</m:t>
                                      </m:r>
                                    </m:e>
                                    <m:sub>
                                      <m:r>
                                        <a:rPr lang="da-DK" sz="2000" i="1">
                                          <a:latin typeface="Cambria Math"/>
                                        </a:rPr>
                                        <m:t>1</m:t>
                                      </m:r>
                                    </m:sub>
                                  </m:sSub>
                                  <m:r>
                                    <a:rPr lang="da-DK" sz="2000" i="1">
                                      <a:latin typeface="Cambria Math"/>
                                    </a:rPr>
                                    <m:t>−1</m:t>
                                  </m:r>
                                </m:e>
                              </m:d>
                              <m:r>
                                <a:rPr lang="da-DK" sz="2000" i="1">
                                  <a:latin typeface="Cambria Math"/>
                                  <a:ea typeface="Cambria Math"/>
                                </a:rPr>
                                <m:t>∙</m:t>
                              </m:r>
                              <m:sSup>
                                <m:sSupPr>
                                  <m:ctrlPr>
                                    <a:rPr lang="da-DK" sz="2000" i="1">
                                      <a:latin typeface="Cambria Math" panose="02040503050406030204" pitchFamily="18" charset="0"/>
                                    </a:rPr>
                                  </m:ctrlPr>
                                </m:sSupPr>
                                <m:e>
                                  <m:sSub>
                                    <m:sSubPr>
                                      <m:ctrlPr>
                                        <a:rPr lang="da-DK" sz="2000" i="1">
                                          <a:latin typeface="Cambria Math" panose="02040503050406030204" pitchFamily="18" charset="0"/>
                                        </a:rPr>
                                      </m:ctrlPr>
                                    </m:sSubPr>
                                    <m:e>
                                      <m:r>
                                        <a:rPr lang="da-DK" sz="2000" i="1">
                                          <a:latin typeface="Cambria Math"/>
                                        </a:rPr>
                                        <m:t>𝑠</m:t>
                                      </m:r>
                                    </m:e>
                                    <m:sub>
                                      <m:r>
                                        <a:rPr lang="da-DK" sz="2000" i="1">
                                          <a:latin typeface="Cambria Math"/>
                                        </a:rPr>
                                        <m:t>1</m:t>
                                      </m:r>
                                    </m:sub>
                                  </m:sSub>
                                </m:e>
                                <m:sup>
                                  <m:r>
                                    <a:rPr lang="da-DK" sz="2000" i="1">
                                      <a:latin typeface="Cambria Math"/>
                                    </a:rPr>
                                    <m:t>2</m:t>
                                  </m:r>
                                </m:sup>
                              </m:sSup>
                              <m:r>
                                <a:rPr lang="da-DK" sz="2000" i="1">
                                  <a:latin typeface="Cambria Math"/>
                                </a:rPr>
                                <m:t>+</m:t>
                              </m:r>
                              <m:d>
                                <m:dPr>
                                  <m:begChr m:val="("/>
                                  <m:sepChr m:val="|"/>
                                  <m:endChr m:val=")"/>
                                  <m:grow m:val="on"/>
                                  <m:shp m:val="centered"/>
                                  <m:ctrlPr>
                                    <a:rPr lang="da-DK" sz="2000" i="1">
                                      <a:latin typeface="Cambria Math" panose="02040503050406030204" pitchFamily="18" charset="0"/>
                                    </a:rPr>
                                  </m:ctrlPr>
                                </m:dPr>
                                <m:e>
                                  <m:sSub>
                                    <m:sSubPr>
                                      <m:ctrlPr>
                                        <a:rPr lang="da-DK" sz="2000" i="1">
                                          <a:latin typeface="Cambria Math" panose="02040503050406030204" pitchFamily="18" charset="0"/>
                                        </a:rPr>
                                      </m:ctrlPr>
                                    </m:sSubPr>
                                    <m:e>
                                      <m:r>
                                        <a:rPr lang="da-DK" sz="2000" i="1">
                                          <a:latin typeface="Cambria Math"/>
                                        </a:rPr>
                                        <m:t>𝑛</m:t>
                                      </m:r>
                                    </m:e>
                                    <m:sub>
                                      <m:r>
                                        <a:rPr lang="da-DK" sz="2000" i="1">
                                          <a:latin typeface="Cambria Math"/>
                                        </a:rPr>
                                        <m:t>2</m:t>
                                      </m:r>
                                    </m:sub>
                                  </m:sSub>
                                  <m:r>
                                    <a:rPr lang="da-DK" sz="2000" i="1">
                                      <a:latin typeface="Cambria Math"/>
                                    </a:rPr>
                                    <m:t>−1</m:t>
                                  </m:r>
                                </m:e>
                              </m:d>
                              <m:r>
                                <a:rPr lang="da-DK" sz="2000" i="1">
                                  <a:latin typeface="Cambria Math"/>
                                  <a:ea typeface="Cambria Math"/>
                                </a:rPr>
                                <m:t>∙</m:t>
                              </m:r>
                              <m:sSup>
                                <m:sSupPr>
                                  <m:ctrlPr>
                                    <a:rPr lang="da-DK" sz="2000" i="1">
                                      <a:latin typeface="Cambria Math" panose="02040503050406030204" pitchFamily="18" charset="0"/>
                                    </a:rPr>
                                  </m:ctrlPr>
                                </m:sSupPr>
                                <m:e>
                                  <m:sSub>
                                    <m:sSubPr>
                                      <m:ctrlPr>
                                        <a:rPr lang="da-DK" sz="2000" i="1">
                                          <a:latin typeface="Cambria Math" panose="02040503050406030204" pitchFamily="18" charset="0"/>
                                        </a:rPr>
                                      </m:ctrlPr>
                                    </m:sSubPr>
                                    <m:e>
                                      <m:r>
                                        <a:rPr lang="da-DK" sz="2000" i="1">
                                          <a:latin typeface="Cambria Math"/>
                                        </a:rPr>
                                        <m:t>𝑠</m:t>
                                      </m:r>
                                    </m:e>
                                    <m:sub>
                                      <m:r>
                                        <a:rPr lang="da-DK" sz="2000" i="1">
                                          <a:latin typeface="Cambria Math"/>
                                        </a:rPr>
                                        <m:t>2</m:t>
                                      </m:r>
                                    </m:sub>
                                  </m:sSub>
                                </m:e>
                                <m:sup>
                                  <m:r>
                                    <a:rPr lang="da-DK" sz="2000" i="1">
                                      <a:latin typeface="Cambria Math"/>
                                    </a:rPr>
                                    <m:t>2</m:t>
                                  </m:r>
                                </m:sup>
                              </m:sSup>
                            </m:num>
                            <m:den>
                              <m:sSub>
                                <m:sSubPr>
                                  <m:ctrlPr>
                                    <a:rPr lang="da-DK" sz="2000" i="1">
                                      <a:latin typeface="Cambria Math" panose="02040503050406030204" pitchFamily="18" charset="0"/>
                                    </a:rPr>
                                  </m:ctrlPr>
                                </m:sSubPr>
                                <m:e>
                                  <m:r>
                                    <a:rPr lang="da-DK" sz="2000" i="1">
                                      <a:latin typeface="Cambria Math"/>
                                    </a:rPr>
                                    <m:t>𝑛</m:t>
                                  </m:r>
                                </m:e>
                                <m:sub>
                                  <m:r>
                                    <a:rPr lang="da-DK" sz="2000" i="1">
                                      <a:latin typeface="Cambria Math"/>
                                    </a:rPr>
                                    <m:t>1</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𝑛</m:t>
                                  </m:r>
                                </m:e>
                                <m:sub>
                                  <m:r>
                                    <a:rPr lang="da-DK" sz="2000" i="1">
                                      <a:latin typeface="Cambria Math"/>
                                    </a:rPr>
                                    <m:t>2</m:t>
                                  </m:r>
                                </m:sub>
                              </m:sSub>
                              <m:r>
                                <a:rPr lang="da-DK" sz="2000" i="1">
                                  <a:latin typeface="Cambria Math"/>
                                </a:rPr>
                                <m:t>−2</m:t>
                              </m:r>
                            </m:den>
                          </m:f>
                        </m:e>
                      </m:rad>
                      <m:rad>
                        <m:radPr>
                          <m:degHide m:val="on"/>
                          <m:ctrlPr>
                            <a:rPr lang="en-US" sz="2000" i="1">
                              <a:latin typeface="Cambria Math" panose="02040503050406030204" pitchFamily="18" charset="0"/>
                            </a:rPr>
                          </m:ctrlPr>
                        </m:radPr>
                        <m:deg/>
                        <m:e>
                          <m:f>
                            <m:fPr>
                              <m:type m:val="ba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den>
                          </m:f>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den>
                          </m:f>
                        </m:e>
                      </m:rad>
                    </m:oMath>
                  </m:oMathPara>
                </a14:m>
                <a:br>
                  <a:rPr lang="en-US"/>
                </a:br>
                <a:br>
                  <a:rPr lang="en-US"/>
                </a:br>
                <a:r>
                  <a:rPr lang="en-US"/>
                  <a:t>hvor </a:t>
                </a:r>
                <a14:m>
                  <m:oMathPara>
                    <m:oMathParaPr>
                      <m:jc/>
                    </m:oMathParaPr>
                    <m:o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f>
                            <m:fPr>
                              <m:type m:val="lin"/>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𝛼</m:t>
                              </m:r>
                            </m:num>
                            <m:den>
                              <m:r>
                                <a:rPr lang="en-US" sz="1800" i="1">
                                  <a:latin typeface="Cambria Math" panose="02040503050406030204" pitchFamily="18" charset="0"/>
                                </a:rPr>
                                <m:t>2</m:t>
                              </m:r>
                            </m:den>
                          </m:f>
                        </m:sub>
                      </m:sSub>
                    </m:oMath>
                  </m:oMathPara>
                </a14:m>
                <a:r>
                  <a:rPr lang="en-GB"/>
                  <a:t> er baseret på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𝜈</m:t>
                          </m:r>
                          <m:r>
                            <a:rPr lang="en-US" i="1">
                              <a:latin typeface="Cambria Math" panose="02040503050406030204" pitchFamily="18" charset="0"/>
                              <a:ea typeface="Cambria Math" panose="02040503050406030204" pitchFamily="18" charset="0"/>
                            </a:rPr>
                            <m:t>=</m:t>
                          </m:r>
                          <m:r>
                            <a:rPr lang="da-DK" i="1">
                              <a:latin typeface="Cambria Math"/>
                            </a:rPr>
                            <m:t>𝑛</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a:rPr>
                            <m:t>𝑛</m:t>
                          </m:r>
                        </m:e>
                        <m:sub>
                          <m:r>
                            <a:rPr lang="da-DK" i="1">
                              <a:latin typeface="Cambria Math"/>
                            </a:rPr>
                            <m:t>2</m:t>
                          </m:r>
                        </m:sub>
                      </m:sSub>
                      <m:r>
                        <a:rPr lang="da-DK" i="1">
                          <a:latin typeface="Cambria Math"/>
                        </a:rPr>
                        <m:t>−2</m:t>
                      </m:r>
                    </m:oMath>
                  </m:oMathPara>
                </a14:m>
                <a:r>
                  <a:rPr lang="en-US"/>
                  <a:t> </a:t>
                </a:r>
                <a:r>
                  <a:rPr lang="en-US" smtClean="0"/>
                  <a:t>frihedsgrader.</a:t>
                </a:r>
                <a:endParaRPr lang="en-GB"/>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272</a:t>
            </a:fld>
            <a:endParaRPr lang="da-DK">
              <a:solidFill>
                <a:prstClr val="black">
                  <a:tint val="75000"/>
                </a:prstClr>
              </a:solidFill>
            </a:endParaRPr>
          </a:p>
        </p:txBody>
      </p:sp>
    </p:spTree>
    <p:extLst>
      <p:ext uri="{BB962C8B-B14F-4D97-AF65-F5344CB8AC3E}">
        <p14:creationId xmlns:p14="http://schemas.microsoft.com/office/powerpoint/2010/main" val="1477358883"/>
      </p:ext>
    </p:extLst>
  </p:cSld>
  <p:clrMapOvr>
    <a:masterClrMapping/>
  </p:clrMapOvr>
  <p:transition/>
  <p:timing/>
</p:sld>
</file>

<file path=ppt/slides/slide2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Eksempel 8.7 s. 274</a:t>
            </a:r>
            <a:endParaRPr lang="en-GB"/>
          </a:p>
        </p:txBody>
      </p:sp>
      <mc:AlternateContent>
        <mc:Choice Requires="a14">
          <p:sp>
            <p:nvSpPr>
              <p:cNvPr id="6" name="Content Placeholder 5"/>
              <p:cNvSpPr>
                <a:spLocks noGrp="1"/>
              </p:cNvSpPr>
              <p:nvPr>
                <p:ph idx="1"/>
              </p:nvPr>
            </p:nvSpPr>
            <p:spPr>
              <a:xfrm>
                <a:off x="467544" y="1124744"/>
                <a:ext cx="8424936" cy="5616624"/>
              </a:xfrm>
            </p:spPr>
            <p:txBody>
              <a:bodyPr/>
              <a:lstStyle/>
              <a:p>
                <a:r>
                  <a:rPr lang="en-US" smtClean="0"/>
                  <a:t>Beton kan knuses og genbruges i belægningsmateriale. Som i eksempel 7.1 måles styrken af materialet med elasticiteten, </a:t>
                </a:r>
                <a:r>
                  <a:rPr lang="en-US"/>
                  <a:t>‘modulus of resilience</a:t>
                </a:r>
                <a:r>
                  <a:rPr lang="en-US" smtClean="0"/>
                  <a:t>’. Elasticiteten af beton fra to lokaliteter sammenlignes i to små stikprøver på </a:t>
                </a:r>
                <a14:m>
                  <m:oMathPara>
                    <m:oMathParaPr>
                      <m:jc/>
                    </m:oMathParaPr>
                    <m:oMath>
                      <m:sSub>
                        <m:sSubPr>
                          <m:ctrlPr>
                            <a:rPr lang="da-DK" i="1">
                              <a:latin typeface="Cambria Math" panose="02040503050406030204" pitchFamily="18" charset="0"/>
                            </a:rPr>
                          </m:ctrlPr>
                        </m:sSubPr>
                        <m:e>
                          <m:r>
                            <a:rPr lang="da-DK" i="1">
                              <a:latin typeface="Cambria Math"/>
                            </a:rPr>
                            <m:t>𝑛</m:t>
                          </m:r>
                        </m:e>
                        <m:sub>
                          <m:r>
                            <a:rPr lang="da-DK" i="1">
                              <a:latin typeface="Cambria Math"/>
                            </a:rPr>
                            <m:t>1</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a:rPr>
                            <m:t>𝑛</m:t>
                          </m:r>
                        </m:e>
                        <m:sub>
                          <m:r>
                            <a:rPr lang="da-DK" i="1">
                              <a:latin typeface="Cambria Math"/>
                            </a:rPr>
                            <m:t>2</m:t>
                          </m:r>
                        </m:sub>
                      </m:sSub>
                      <m:r>
                        <a:rPr lang="en-US" b="0" i="1" smtClean="0">
                          <a:latin typeface="Cambria Math" panose="02040503050406030204" pitchFamily="18" charset="0"/>
                        </a:rPr>
                        <m:t>=6</m:t>
                      </m:r>
                    </m:oMath>
                  </m:oMathPara>
                </a14:m>
                <a:r>
                  <a:rPr lang="en-GB" smtClean="0"/>
                  <a:t> observationer: </a:t>
                </a:r>
                <a:br>
                  <a:rPr lang="en-GB" smtClean="0"/>
                </a:br>
                <a:br>
                  <a:rPr lang="en-GB" smtClean="0"/>
                </a:br>
                <a:br>
                  <a:rPr lang="en-GB" smtClean="0"/>
                </a:br>
                <a:br>
                  <a:rPr lang="en-GB" smtClean="0"/>
                </a:br>
                <a:r>
                  <a:rPr lang="en-GB" smtClean="0"/>
                  <a:t>Er der forskel på elasticiteten på 5 % signifikansniveau?</a:t>
                </a:r>
              </a:p>
              <a:p>
                <a:r>
                  <a:rPr lang="en-US" smtClean="0"/>
                  <a:t>Vi regner eksemplet i R, men </a:t>
                </a:r>
                <a:br>
                  <a:rPr lang="en-US" smtClean="0"/>
                </a:br>
                <a:r>
                  <a:rPr lang="en-US" smtClean="0"/>
                  <a:t>resultatet er, at der er forskel, </a:t>
                </a:r>
                <a:br>
                  <a:rPr lang="en-US" smtClean="0"/>
                </a:br>
                <a:r>
                  <a:rPr lang="en-US" smtClean="0"/>
                  <a:t>og p-værdien er 2.4 %</a:t>
                </a:r>
                <a:br>
                  <a:rPr lang="en-US" smtClean="0"/>
                </a:br>
                <a:br>
                  <a:rPr lang="en-US" smtClean="0"/>
                </a:br>
                <a:endParaRPr lang="en-US" smtClean="0"/>
              </a:p>
              <a:p>
                <a:r>
                  <a:rPr lang="en-US"/>
                  <a:t>Opgaven kan løses med R-funktionen t.test</a:t>
                </a:r>
                <a:r>
                  <a:rPr lang="en-US" smtClean="0"/>
                  <a:t>() og denne</a:t>
                </a:r>
                <a:br>
                  <a:rPr lang="en-US" smtClean="0"/>
                </a:br>
                <a:r>
                  <a:rPr lang="en-US" smtClean="0"/>
                  <a:t>‘trylleformular’:</a:t>
                </a:r>
                <a:br>
                  <a:rPr lang="en-US"/>
                </a:br>
                <a:r>
                  <a:rPr lang="en-US" smtClean="0"/>
                  <a:t> 	t.test(x</a:t>
                </a:r>
                <a:r>
                  <a:rPr lang="en-US"/>
                  <a:t>, y, </a:t>
                </a:r>
                <a:r>
                  <a:rPr lang="en-US" smtClean="0"/>
                  <a:t>var.equal=T, </a:t>
                </a:r>
                <a:r>
                  <a:rPr lang="en-US"/>
                  <a:t>mu=0, conf.level=0.95</a:t>
                </a:r>
                <a:r>
                  <a:rPr lang="en-US" smtClean="0"/>
                  <a:t>).</a:t>
                </a:r>
                <a:endParaRPr lang="en-GB" smtClean="0"/>
              </a:p>
              <a:p>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868" t="-760" r="-1375" b="-173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273</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1331640" y="2708920"/>
            <a:ext cx="6885582" cy="728676"/>
          </a:xfrm>
          <a:prstGeom prst="rect">
            <a:avLst/>
          </a:prstGeom>
        </p:spPr>
      </p:pic>
      <p:grpSp>
        <p:nvGrpSpPr>
          <p:cNvPr id="12" name="Group 11"/>
          <p:cNvGrpSpPr/>
          <p:nvPr/>
        </p:nvGrpSpPr>
        <p:grpSpPr>
          <a:xfrm>
            <a:off x="4774431" y="3996468"/>
            <a:ext cx="4091409" cy="2123030"/>
            <a:chOff x="4774431" y="3996468"/>
            <a:chExt cx="4091409" cy="2123030"/>
          </a:xfrm>
        </p:grpSpPr>
        <p:pic>
          <p:nvPicPr>
            <p:cNvPr id="8" name="Picture 7"/>
            <p:cNvPicPr>
              <a:picLocks noChangeAspect="1"/>
            </p:cNvPicPr>
            <p:nvPr/>
          </p:nvPicPr>
          <p:blipFill>
            <a:blip r:embed="rId4"/>
            <a:stretch>
              <a:fillRect/>
            </a:stretch>
          </p:blipFill>
          <p:spPr>
            <a:xfrm>
              <a:off x="4774431" y="3996468"/>
              <a:ext cx="4047926" cy="1632497"/>
            </a:xfrm>
            <a:prstGeom prst="rect">
              <a:avLst/>
            </a:prstGeom>
          </p:spPr>
        </p:pic>
        <mc:AlternateContent>
          <mc:Choice Requires="a14">
            <p:sp>
              <p:nvSpPr>
                <p:cNvPr id="11" name="Line Callout 1 10"/>
                <p:cNvSpPr/>
                <p:nvPr/>
              </p:nvSpPr>
              <p:spPr>
                <a:xfrm>
                  <a:off x="7713712" y="5747255"/>
                  <a:ext cx="1152128" cy="372243"/>
                </a:xfrm>
                <a:prstGeom prst="borderCallout1">
                  <a:avLst>
                    <a:gd name="adj1" fmla="val -268"/>
                    <a:gd name="adj2" fmla="val 53402"/>
                    <a:gd name="adj3" fmla="val -117418"/>
                    <a:gd name="adj4" fmla="val 273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14:m>
                    <m:oMathPara>
                      <m:oMathParaPr>
                        <m:jc/>
                      </m:oMathParaPr>
                      <m:o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𝑡</m:t>
                            </m:r>
                          </m:e>
                          <m:sub>
                            <m:r>
                              <a:rPr lang="en-US" sz="1600" i="1">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=2.65</m:t>
                        </m:r>
                      </m:oMath>
                    </m:oMathPara>
                  </a14:m>
                  <a:endParaRPr lang="en-GB">
                    <a:solidFill>
                      <a:schemeClr val="tx1"/>
                    </a:solidFill>
                  </a:endParaRPr>
                </a:p>
              </p:txBody>
            </p:sp>
          </mc:Choice>
          <mc:Fallback>
            <p:sp>
              <p:nvSpPr>
                <p:cNvPr id="11" name="Line Callout 1 10"/>
                <p:cNvSpPr>
                  <a:spLocks noRot="1" noChangeAspect="1" noMove="1" noResize="1" noEditPoints="1" noAdjustHandles="1" noChangeArrowheads="1" noChangeShapeType="1" noTextEdit="1"/>
                </p:cNvSpPr>
                <p:nvPr/>
              </p:nvSpPr>
              <p:spPr>
                <a:xfrm>
                  <a:off x="7713712" y="5747255"/>
                  <a:ext cx="1152128" cy="372243"/>
                </a:xfrm>
                <a:prstGeom prst="borderCallout1">
                  <a:avLst>
                    <a:gd name="adj1" fmla="val -268"/>
                    <a:gd name="adj2" fmla="val 53402"/>
                    <a:gd name="adj3" fmla="val -117418"/>
                    <a:gd name="adj4" fmla="val 27353"/>
                  </a:avLst>
                </a:prstGeom>
                <a:blipFill>
                  <a:blip r:embed="rId5"/>
                  <a:stretch>
                    <a:fillRect/>
                  </a:stretch>
                </a:blipFill>
                <a:ln>
                  <a:solidFill>
                    <a:schemeClr val="tx1"/>
                  </a:solidFill>
                </a:ln>
              </p:spPr>
              <p:txBody>
                <a:bodyPr/>
                <a:lstStyle/>
                <a:p>
                  <a:r>
                    <a:rPr lang="en-GB">
                      <a:noFill/>
                    </a:rPr>
                    <a:t> </a:t>
                  </a:r>
                </a:p>
              </p:txBody>
            </p:sp>
          </mc:Fallback>
        </mc:AlternateContent>
      </p:grpSp>
    </p:spTree>
    <p:extLst>
      <p:ext uri="{BB962C8B-B14F-4D97-AF65-F5344CB8AC3E}">
        <p14:creationId xmlns:p14="http://schemas.microsoft.com/office/powerpoint/2010/main" val="31921929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To </a:t>
            </a:r>
            <a:r>
              <a:rPr lang="en-US"/>
              <a:t>parvist </a:t>
            </a:r>
            <a:r>
              <a:rPr lang="en-US" smtClean="0"/>
              <a:t>afhængige stikprøver</a:t>
            </a:r>
            <a:endParaRPr lang="en-GB"/>
          </a:p>
        </p:txBody>
      </p:sp>
      <mc:AlternateContent>
        <mc:Choice Requires="a14">
          <p:sp>
            <p:nvSpPr>
              <p:cNvPr id="3" name="Content Placeholder 2"/>
              <p:cNvSpPr>
                <a:spLocks noGrp="1"/>
              </p:cNvSpPr>
              <p:nvPr>
                <p:ph idx="1"/>
              </p:nvPr>
            </p:nvSpPr>
            <p:spPr/>
            <p:txBody>
              <a:bodyPr/>
              <a:lstStyle/>
              <a:p>
                <a:r>
                  <a:rPr lang="en-US" smtClean="0"/>
                  <a:t>Med visse eksperimentelle designs kan man (istedet for at sammenligne to uafhængige stikprøver) sammenligne to </a:t>
                </a:r>
                <a:r>
                  <a:rPr lang="en-US"/>
                  <a:t>stikprøver, hvor observationerne er parvist </a:t>
                </a:r>
                <a:r>
                  <a:rPr lang="en-US" smtClean="0"/>
                  <a:t>afhængige (f.eks. højre og venstre sko med forskellig imprægnering)</a:t>
                </a:r>
              </a:p>
              <a:p>
                <a:r>
                  <a:rPr lang="en-US" smtClean="0"/>
                  <a:t>Metoden kaldes ‘</a:t>
                </a:r>
                <a:r>
                  <a:rPr lang="en-US" b="1" smtClean="0">
                    <a:solidFill>
                      <a:schemeClr val="accent1">
                        <a:lumMod val="75000"/>
                      </a:schemeClr>
                    </a:solidFill>
                  </a:rPr>
                  <a:t>parret t-test</a:t>
                </a:r>
                <a:r>
                  <a:rPr lang="en-US" smtClean="0"/>
                  <a:t>’ eller ‘</a:t>
                </a:r>
                <a:r>
                  <a:rPr lang="en-US" b="1" smtClean="0">
                    <a:solidFill>
                      <a:schemeClr val="accent1">
                        <a:lumMod val="75000"/>
                      </a:schemeClr>
                    </a:solidFill>
                  </a:rPr>
                  <a:t>matchede par t-test</a:t>
                </a:r>
                <a:r>
                  <a:rPr lang="en-US" smtClean="0"/>
                  <a:t>’</a:t>
                </a:r>
              </a:p>
              <a:p>
                <a:r>
                  <a:rPr lang="en-US" smtClean="0"/>
                  <a:t>Vi har to stikprøver </a:t>
                </a:r>
                <a14:m>
                  <m:oMathPara>
                    <m:oMathParaPr>
                      <m:jc/>
                    </m:oMathParaPr>
                    <m:o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m:oMathPara>
                </a14:m>
                <a:r>
                  <a:rPr lang="en-US" smtClean="0"/>
                  <a:t>, ...,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oMath>
                  </m:oMathPara>
                </a14:m>
                <a:r>
                  <a:rPr lang="en-US" smtClean="0"/>
                  <a:t> og </a:t>
                </a:r>
                <a14:m>
                  <m:oMathPara>
                    <m:oMathParaPr>
                      <m:jc/>
                    </m:oMathParaPr>
                    <m:o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m:oMathPara>
                </a14:m>
                <a:r>
                  <a:rPr lang="en-US" smtClean="0"/>
                  <a:t>, ...,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oMath>
                  </m:oMathPara>
                </a14:m>
                <a:r>
                  <a:rPr lang="en-US" smtClean="0"/>
                  <a:t>, hvor hvert par af observationer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m:oMathPara>
                </a14:m>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oMath>
                  </m:oMathPara>
                </a14:m>
                <a:r>
                  <a:rPr lang="en-US" smtClean="0"/>
                  <a:t>) er afhængige. Derfor ser vi på forskellene: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oMath>
                  </m:oMathPara>
                </a14:m>
                <a:endParaRPr lang="en-US" smtClean="0"/>
              </a:p>
              <a:p>
                <a:r>
                  <a:rPr lang="en-US" smtClean="0"/>
                  <a:t>Eksempler (før-og-efter-tests):</a:t>
                </a:r>
              </a:p>
              <a:p>
                <a:pPr lvl="1"/>
                <a:r>
                  <a:rPr lang="en-US" smtClean="0"/>
                  <a:t>Personers vægt før og efter en slankekur</a:t>
                </a:r>
              </a:p>
              <a:p>
                <a:pPr lvl="1"/>
                <a:r>
                  <a:rPr lang="en-US" smtClean="0"/>
                  <a:t>Bilers brænstofforbrug før og efter en motorrens</a:t>
                </a:r>
              </a:p>
              <a:p>
                <a:pPr lvl="1"/>
                <a:r>
                  <a:rPr lang="en-US" smtClean="0"/>
                  <a:t>Produktionens kvalitet før og efter en justering</a:t>
                </a:r>
              </a:p>
              <a:p>
                <a:r>
                  <a:rPr lang="en-US" smtClean="0"/>
                  <a:t>Andre eksempler:</a:t>
                </a:r>
              </a:p>
              <a:p>
                <a:pPr lvl="1"/>
                <a:r>
                  <a:rPr lang="en-US" smtClean="0"/>
                  <a:t>Måling af ansigtsgenkendelse med to forskellige algoritmer</a:t>
                </a:r>
              </a:p>
              <a:p>
                <a:pPr lvl="1"/>
                <a:r>
                  <a:rPr lang="en-US" smtClean="0"/>
                  <a:t>BMI af mor og datter eller far og søn eller samboende partnere.</a:t>
                </a: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b="-18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274</a:t>
            </a:fld>
            <a:endParaRPr lang="da-DK">
              <a:solidFill>
                <a:prstClr val="black">
                  <a:tint val="75000"/>
                </a:prstClr>
              </a:solidFill>
            </a:endParaRPr>
          </a:p>
        </p:txBody>
      </p:sp>
    </p:spTree>
    <p:extLst>
      <p:ext uri="{BB962C8B-B14F-4D97-AF65-F5344CB8AC3E}">
        <p14:creationId xmlns:p14="http://schemas.microsoft.com/office/powerpoint/2010/main" val="114572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p:cNvPicPr>
            <a:picLocks noChangeAspect="1"/>
          </p:cNvPicPr>
          <p:nvPr/>
        </p:nvPicPr>
        <p:blipFill>
          <a:blip r:embed="rId2"/>
          <a:stretch>
            <a:fillRect/>
          </a:stretch>
        </p:blipFill>
        <p:spPr>
          <a:xfrm>
            <a:off x="3059832" y="5409712"/>
            <a:ext cx="4248472" cy="428417"/>
          </a:xfrm>
          <a:prstGeom prst="rect">
            <a:avLst/>
          </a:prstGeom>
        </p:spPr>
      </p:pic>
      <p:sp>
        <p:nvSpPr>
          <p:cNvPr id="2" name="Title 1"/>
          <p:cNvSpPr>
            <a:spLocks noGrp="1"/>
          </p:cNvSpPr>
          <p:nvPr>
            <p:ph type="title"/>
          </p:nvPr>
        </p:nvSpPr>
        <p:spPr/>
        <p:txBody>
          <a:bodyPr/>
          <a:lstStyle/>
          <a:p>
            <a:r>
              <a:rPr lang="en-US" smtClean="0"/>
              <a:t>Eksempel 8.12, s. 281</a:t>
            </a:r>
            <a:endParaRPr lang="en-GB"/>
          </a:p>
        </p:txBody>
      </p:sp>
      <mc:AlternateContent>
        <mc:Choice Requires="a14">
          <p:sp>
            <p:nvSpPr>
              <p:cNvPr id="3" name="Content Placeholder 2"/>
              <p:cNvSpPr>
                <a:spLocks noGrp="1"/>
              </p:cNvSpPr>
              <p:nvPr>
                <p:ph idx="1"/>
              </p:nvPr>
            </p:nvSpPr>
            <p:spPr/>
            <p:txBody>
              <a:bodyPr/>
              <a:lstStyle/>
              <a:p>
                <a:r>
                  <a:rPr lang="en-US" smtClean="0"/>
                  <a:t>På 10 fabrikker er sikkerheden målt som det ugentlige antal mistede arbejdstimer som følge af ulykker. Der måles før og efter indførelsen af et sikkerhedsprogram. Har sikkerhedsprogrammet bevirket en forbedring af sikkerheden på 5 % signifikansniveau?</a:t>
                </a:r>
              </a:p>
              <a:p>
                <a:r>
                  <a:rPr lang="en-US" smtClean="0"/>
                  <a:t>Data: </a:t>
                </a:r>
                <a:br>
                  <a:rPr lang="en-US" smtClean="0"/>
                </a:br>
                <a:br>
                  <a:rPr lang="en-US" smtClean="0"/>
                </a:br>
                <a:br>
                  <a:rPr lang="en-US" smtClean="0"/>
                </a:br>
                <a:endParaRPr lang="en-US" smtClean="0"/>
              </a:p>
              <a:p>
                <a:r>
                  <a:rPr lang="en-US"/>
                  <a:t>Der er forskel </a:t>
                </a:r>
                <a:r>
                  <a:rPr lang="en-US" smtClean="0"/>
                  <a:t>på niveauet af antal mistede timer på de ti fabrikker (se f.eks. nr. 4 og nr. 10), sikkert fordi der er forskel på </a:t>
                </a:r>
                <a:r>
                  <a:rPr lang="en-US"/>
                  <a:t>produktionen og på antal </a:t>
                </a:r>
                <a:r>
                  <a:rPr lang="en-US" smtClean="0"/>
                  <a:t>ansatte </a:t>
                </a:r>
              </a:p>
              <a:p>
                <a:r>
                  <a:rPr lang="en-US" smtClean="0"/>
                  <a:t>Vi ser på forskelle i antal mistede arbejdtimer før og efter: </a:t>
                </a:r>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m:oMathPara>
                </a14:m>
                <a:r>
                  <a:rPr lang="en-GB" smtClean="0"/>
                  <a:t>: </a:t>
                </a:r>
              </a:p>
              <a:p>
                <a:r>
                  <a:rPr lang="en-US" smtClean="0"/>
                  <a:t>Vi kan nu se bort fra de to oprindelige stikprøver og arbejde videre med </a:t>
                </a:r>
                <a14:m>
                  <m:oMathPara>
                    <m:oMathParaPr>
                      <m:jc/>
                    </m:oMathParaPr>
                    <m:o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r>
                  <a:rPr lang="en-US" smtClean="0"/>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30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275</a:t>
            </a:fld>
            <a:endParaRPr lang="da-DK">
              <a:solidFill>
                <a:prstClr val="black">
                  <a:tint val="75000"/>
                </a:prstClr>
              </a:solidFill>
            </a:endParaRPr>
          </a:p>
        </p:txBody>
      </p:sp>
      <p:pic>
        <p:nvPicPr>
          <p:cNvPr id="5" name="Picture 4"/>
          <p:cNvPicPr>
            <a:picLocks noChangeAspect="1"/>
          </p:cNvPicPr>
          <p:nvPr/>
        </p:nvPicPr>
        <p:blipFill>
          <a:blip r:embed="rId4"/>
          <a:stretch>
            <a:fillRect/>
          </a:stretch>
        </p:blipFill>
        <p:spPr>
          <a:xfrm>
            <a:off x="755576" y="3014662"/>
            <a:ext cx="7950274" cy="796859"/>
          </a:xfrm>
          <a:prstGeom prst="rect">
            <a:avLst/>
          </a:prstGeom>
        </p:spPr>
      </p:pic>
    </p:spTree>
    <p:extLst>
      <p:ext uri="{BB962C8B-B14F-4D97-AF65-F5344CB8AC3E}">
        <p14:creationId xmlns:p14="http://schemas.microsoft.com/office/powerpoint/2010/main" val="24543266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8.12, s. 281</a:t>
            </a:r>
            <a:endParaRPr lang="en-GB"/>
          </a:p>
        </p:txBody>
      </p:sp>
      <mc:AlternateContent>
        <mc:Choice Requires="a14">
          <p:sp>
            <p:nvSpPr>
              <p:cNvPr id="3" name="Content Placeholder 2"/>
              <p:cNvSpPr>
                <a:spLocks noGrp="1"/>
              </p:cNvSpPr>
              <p:nvPr>
                <p:ph idx="1"/>
              </p:nvPr>
            </p:nvSpPr>
            <p:spPr/>
            <p:txBody>
              <a:bodyPr/>
              <a:lstStyle/>
              <a:p>
                <a:r>
                  <a:rPr lang="en-US" smtClean="0"/>
                  <a:t>Vi behandler</a:t>
                </a:r>
                <a:r>
                  <a:rPr lang="en-GB" smtClean="0"/>
                  <a:t> </a:t>
                </a:r>
                <a14:m>
                  <m:oMathPara>
                    <m:oMathParaPr>
                      <m:jc/>
                    </m:oMathParaPr>
                    <m:oMath>
                      <m:r>
                        <a:rPr lang="en-US" b="0" i="1" smtClean="0">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1</m:t>
                          </m:r>
                        </m:sub>
                      </m:sSub>
                    </m:oMath>
                  </m:oMathPara>
                </a14:m>
                <a:r>
                  <a:rPr lang="en-US"/>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2</m:t>
                          </m:r>
                        </m:sub>
                      </m:sSub>
                    </m:oMath>
                  </m:oMathPara>
                </a14:m>
                <a:r>
                  <a:rPr lang="en-US"/>
                  <a:t>, ...,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𝑛</m:t>
                          </m:r>
                        </m:sub>
                      </m:sSub>
                    </m:oMath>
                  </m:oMathPara>
                </a14:m>
                <a:r>
                  <a:rPr lang="en-GB" smtClean="0"/>
                  <a:t> som en enkelt stikprøve af en population med middelværdi </a:t>
                </a:r>
                <a14:m>
                  <m:oMathPara>
                    <m:oMathParaPr>
                      <m:jc/>
                    </m:oMathParaPr>
                    <m:o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0</m:t>
                          </m:r>
                        </m:sub>
                      </m:sSub>
                    </m:oMath>
                  </m:oMathPara>
                </a14:m>
                <a:r>
                  <a:rPr lang="en-US" smtClean="0"/>
                  <a:t> </a:t>
                </a:r>
                <a:br>
                  <a:rPr lang="en-US" smtClean="0"/>
                </a:br>
                <a:endParaRPr lang="en-US" smtClean="0"/>
              </a:p>
              <a:p>
                <a:r>
                  <a:rPr lang="en-US" smtClean="0"/>
                  <a:t>Stikprøvens middelværdi,</a:t>
                </a:r>
                <a:r>
                  <a:rPr lang="da-DK" smtClean="0"/>
                  <a:t> </a:t>
                </a:r>
                <a14:m>
                  <m:oMathPara>
                    <m:oMathParaPr>
                      <m:jc/>
                    </m:oMathParaPr>
                    <m:oMath>
                      <m:acc>
                        <m:accPr>
                          <m:chr m:val="̅"/>
                          <m:ctrlPr>
                            <a:rPr lang="da-DK" i="1">
                              <a:latin typeface="Cambria Math" panose="02040503050406030204" pitchFamily="18" charset="0"/>
                            </a:rPr>
                          </m:ctrlPr>
                        </m:accPr>
                        <m:e>
                          <m:r>
                            <a:rPr lang="da-DK" i="1">
                              <a:latin typeface="Cambria Math"/>
                            </a:rPr>
                            <m:t>𝑑</m:t>
                          </m:r>
                        </m:e>
                      </m:acc>
                      <m:r>
                        <a:rPr lang="da-DK" i="1">
                          <a:latin typeface="Cambria Math"/>
                        </a:rPr>
                        <m:t>=</m:t>
                      </m:r>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limLoc m:val="subSup"/>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b>
                                <m:sSubPr>
                                  <m:ctrlPr>
                                    <a:rPr lang="da-DK" i="1">
                                      <a:latin typeface="Cambria Math" panose="02040503050406030204" pitchFamily="18" charset="0"/>
                                    </a:rPr>
                                  </m:ctrlPr>
                                </m:sSubPr>
                                <m:e>
                                  <m:r>
                                    <a:rPr lang="da-DK" i="1">
                                      <a:latin typeface="Cambria Math"/>
                                    </a:rPr>
                                    <m:t>𝑑</m:t>
                                  </m:r>
                                </m:e>
                                <m:sub>
                                  <m:r>
                                    <a:rPr lang="da-DK" i="1">
                                      <a:latin typeface="Cambria Math"/>
                                    </a:rPr>
                                    <m:t>𝑖</m:t>
                                  </m:r>
                                </m:sub>
                              </m:sSub>
                            </m:e>
                          </m:nary>
                        </m:e>
                      </m:box>
                    </m:oMath>
                  </m:oMathPara>
                </a14:m>
                <a:r>
                  <a:rPr lang="en-GB" smtClean="0"/>
                  <a:t> er vores estimator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oMath>
                  </m:oMathPara>
                </a14:m>
                <a:r>
                  <a:rPr lang="en-GB" smtClean="0"/>
                  <a:t> </a:t>
                </a:r>
              </a:p>
              <a:p>
                <a:r>
                  <a:rPr lang="en-US"/>
                  <a:t>Dette er analogt til metoden fra kap. 7, hvor vi antog, at </a:t>
                </a:r>
                <a:r>
                  <a:rPr lang="en-US" smtClean="0"/>
                  <a:t>stikprøven med middelværdi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oMath>
                  </m:oMathPara>
                </a14:m>
                <a:r>
                  <a:rPr lang="en-US" smtClean="0"/>
                  <a:t> kom fra en population med middelværdi </a:t>
                </a:r>
                <a14:m>
                  <m:oMathPara>
                    <m:oMathParaPr>
                      <m:jc/>
                    </m:oMathParaPr>
                    <m:o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oMath>
                  </m:oMathPara>
                </a14:m>
                <a:endParaRPr lang="en-US"/>
              </a:p>
              <a:p>
                <a:r>
                  <a:rPr lang="da-DK" smtClean="0"/>
                  <a:t>Stikprøvens varians </a:t>
                </a:r>
                <a14:m>
                  <m:oMathPara>
                    <m:oMathParaPr>
                      <m:jc/>
                    </m:oMathParaPr>
                    <m:oMath>
                      <m:sSup>
                        <m:sSupPr>
                          <m:ctrlPr>
                            <a:rPr lang="da-DK" sz="2400" i="1">
                              <a:latin typeface="Cambria Math" panose="02040503050406030204" pitchFamily="18" charset="0"/>
                            </a:rPr>
                          </m:ctrlPr>
                        </m:sSupPr>
                        <m:e>
                          <m:sSub>
                            <m:sSubPr>
                              <m:ctrlPr>
                                <a:rPr lang="da-DK" sz="2400" i="1">
                                  <a:latin typeface="Cambria Math" panose="02040503050406030204" pitchFamily="18" charset="0"/>
                                </a:rPr>
                              </m:ctrlPr>
                            </m:sSubPr>
                            <m:e>
                              <m:r>
                                <a:rPr lang="da-DK" sz="2400" i="1">
                                  <a:latin typeface="Cambria Math"/>
                                </a:rPr>
                                <m:t>𝑠</m:t>
                              </m:r>
                            </m:e>
                            <m:sub>
                              <m:r>
                                <a:rPr lang="da-DK" sz="2400" i="1">
                                  <a:latin typeface="Cambria Math"/>
                                </a:rPr>
                                <m:t>𝑑</m:t>
                              </m:r>
                            </m:sub>
                          </m:sSub>
                        </m:e>
                        <m:sup>
                          <m:r>
                            <a:rPr lang="da-DK" sz="2400" i="1">
                              <a:latin typeface="Cambria Math"/>
                            </a:rPr>
                            <m:t>2</m:t>
                          </m:r>
                        </m:sup>
                      </m:sSup>
                    </m:oMath>
                  </m:oMathPara>
                </a14:m>
                <a:br>
                  <a:rPr lang="da-DK"/>
                </a:br>
                <a:r>
                  <a:rPr lang="da-DK" sz="1200"/>
                  <a:t> </a:t>
                </a:r>
                <a:br>
                  <a:rPr lang="da-DK"/>
                </a:br>
                <a14:m>
                  <m:oMathPara>
                    <m:oMathParaPr>
                      <m:jc/>
                    </m:oMathParaPr>
                    <m:oMath>
                      <m:sSup>
                        <m:sSupPr>
                          <m:ctrlPr>
                            <a:rPr lang="da-DK" sz="2400" i="1">
                              <a:latin typeface="Cambria Math" panose="02040503050406030204" pitchFamily="18" charset="0"/>
                            </a:rPr>
                          </m:ctrlPr>
                        </m:sSupPr>
                        <m:e>
                          <m:sSub>
                            <m:sSubPr>
                              <m:ctrlPr>
                                <a:rPr lang="da-DK" sz="2400" i="1">
                                  <a:latin typeface="Cambria Math" panose="02040503050406030204" pitchFamily="18" charset="0"/>
                                </a:rPr>
                              </m:ctrlPr>
                            </m:sSubPr>
                            <m:e>
                              <m:r>
                                <a:rPr lang="da-DK" sz="2400" i="1">
                                  <a:latin typeface="Cambria Math"/>
                                </a:rPr>
                                <m:t>𝑠</m:t>
                              </m:r>
                            </m:e>
                            <m:sub>
                              <m:r>
                                <a:rPr lang="da-DK" sz="2400" i="1">
                                  <a:latin typeface="Cambria Math"/>
                                </a:rPr>
                                <m:t>𝑑</m:t>
                              </m:r>
                            </m:sub>
                          </m:sSub>
                        </m:e>
                        <m:sup>
                          <m:r>
                            <a:rPr lang="da-DK" sz="2400" i="1">
                              <a:latin typeface="Cambria Math"/>
                            </a:rPr>
                            <m:t>2</m:t>
                          </m:r>
                        </m:sup>
                      </m:sSup>
                      <m:r>
                        <a:rPr lang="da-DK" sz="2400" i="1">
                          <a:latin typeface="Cambria Math"/>
                        </a:rPr>
                        <m:t>=</m:t>
                      </m:r>
                      <m:f>
                        <m:fPr>
                          <m:type m:val="bar"/>
                          <m:ctrlPr>
                            <a:rPr lang="da-DK" sz="2400" i="1">
                              <a:latin typeface="Cambria Math" panose="02040503050406030204" pitchFamily="18" charset="0"/>
                            </a:rPr>
                          </m:ctrlPr>
                        </m:fPr>
                        <m:num>
                          <m:r>
                            <a:rPr lang="da-DK" sz="2400" i="1">
                              <a:latin typeface="Cambria Math"/>
                            </a:rPr>
                            <m:t>𝑛</m:t>
                          </m:r>
                          <m:nary>
                            <m:naryPr>
                              <m:chr m:val="∑"/>
                              <m:grow m:val="off"/>
                              <m:subHide m:val="off"/>
                              <m:supHide m:val="off"/>
                              <m:ctrlPr>
                                <a:rPr lang="da-DK" sz="2400" i="1">
                                  <a:latin typeface="Cambria Math" panose="02040503050406030204" pitchFamily="18" charset="0"/>
                                </a:rPr>
                              </m:ctrlPr>
                            </m:naryPr>
                            <m:sub>
                              <m:r>
                                <a:rPr lang="da-DK" sz="2400" i="1">
                                  <a:latin typeface="Cambria Math"/>
                                </a:rPr>
                                <m:t>𝑖</m:t>
                              </m:r>
                              <m:r>
                                <a:rPr lang="da-DK" sz="2400" i="1">
                                  <a:latin typeface="Cambria Math"/>
                                </a:rPr>
                                <m:t>=1</m:t>
                              </m:r>
                            </m:sub>
                            <m:sup>
                              <m:r>
                                <a:rPr lang="da-DK" sz="2400" i="1">
                                  <a:latin typeface="Cambria Math"/>
                                </a:rPr>
                                <m:t>𝑛</m:t>
                              </m:r>
                            </m:sup>
                            <m:e>
                              <m:sSup>
                                <m:sSupPr>
                                  <m:ctrlPr>
                                    <a:rPr lang="da-DK" sz="2400" i="1">
                                      <a:latin typeface="Cambria Math" panose="02040503050406030204" pitchFamily="18" charset="0"/>
                                    </a:rPr>
                                  </m:ctrlPr>
                                </m:sSupPr>
                                <m:e>
                                  <m:sSub>
                                    <m:sSubPr>
                                      <m:ctrlPr>
                                        <a:rPr lang="da-DK" sz="2400" i="1">
                                          <a:latin typeface="Cambria Math" panose="02040503050406030204" pitchFamily="18" charset="0"/>
                                        </a:rPr>
                                      </m:ctrlPr>
                                    </m:sSubPr>
                                    <m:e>
                                      <m:r>
                                        <a:rPr lang="da-DK" sz="2400" i="1">
                                          <a:latin typeface="Cambria Math"/>
                                        </a:rPr>
                                        <m:t>𝑑</m:t>
                                      </m:r>
                                    </m:e>
                                    <m:sub>
                                      <m:r>
                                        <a:rPr lang="da-DK" sz="2400" i="1">
                                          <a:latin typeface="Cambria Math"/>
                                        </a:rPr>
                                        <m:t>𝑖</m:t>
                                      </m:r>
                                    </m:sub>
                                  </m:sSub>
                                </m:e>
                                <m:sup>
                                  <m:r>
                                    <a:rPr lang="da-DK" sz="2400" i="1">
                                      <a:latin typeface="Cambria Math"/>
                                    </a:rPr>
                                    <m:t>2</m:t>
                                  </m:r>
                                </m:sup>
                              </m:sSup>
                              <m:r>
                                <a:rPr lang="da-DK" sz="2400" i="1">
                                  <a:latin typeface="Cambria Math"/>
                                </a:rPr>
                                <m:t>−</m:t>
                              </m:r>
                              <m:sSup>
                                <m:sSupPr>
                                  <m:ctrlPr>
                                    <a:rPr lang="da-DK" sz="2400" i="1">
                                      <a:latin typeface="Cambria Math" panose="02040503050406030204" pitchFamily="18" charset="0"/>
                                    </a:rPr>
                                  </m:ctrlPr>
                                </m:sSupPr>
                                <m:e>
                                  <m:r>
                                    <a:rPr lang="da-DK" sz="2400" i="1">
                                      <a:latin typeface="Cambria Math"/>
                                    </a:rPr>
                                    <m:t>(</m:t>
                                  </m:r>
                                  <m:nary>
                                    <m:naryPr>
                                      <m:chr m:val="∑"/>
                                      <m:grow m:val="off"/>
                                      <m:subHide m:val="off"/>
                                      <m:supHide m:val="off"/>
                                      <m:ctrlPr>
                                        <a:rPr lang="da-DK" sz="2400" i="1">
                                          <a:latin typeface="Cambria Math" panose="02040503050406030204" pitchFamily="18" charset="0"/>
                                        </a:rPr>
                                      </m:ctrlPr>
                                    </m:naryPr>
                                    <m:sub>
                                      <m:r>
                                        <a:rPr lang="da-DK" sz="2400" i="1">
                                          <a:latin typeface="Cambria Math"/>
                                        </a:rPr>
                                        <m:t>𝑖</m:t>
                                      </m:r>
                                      <m:r>
                                        <a:rPr lang="da-DK" sz="2400" i="1">
                                          <a:latin typeface="Cambria Math"/>
                                        </a:rPr>
                                        <m:t>=1</m:t>
                                      </m:r>
                                    </m:sub>
                                    <m:sup>
                                      <m:r>
                                        <a:rPr lang="da-DK" sz="2400" i="1">
                                          <a:latin typeface="Cambria Math"/>
                                        </a:rPr>
                                        <m:t>𝑛</m:t>
                                      </m:r>
                                    </m:sup>
                                    <m:e>
                                      <m:sSub>
                                        <m:sSubPr>
                                          <m:ctrlPr>
                                            <a:rPr lang="da-DK" sz="2400" i="1">
                                              <a:latin typeface="Cambria Math" panose="02040503050406030204" pitchFamily="18" charset="0"/>
                                            </a:rPr>
                                          </m:ctrlPr>
                                        </m:sSubPr>
                                        <m:e>
                                          <m:r>
                                            <a:rPr lang="da-DK" sz="2400" i="1">
                                              <a:latin typeface="Cambria Math"/>
                                            </a:rPr>
                                            <m:t>𝑑</m:t>
                                          </m:r>
                                        </m:e>
                                        <m:sub>
                                          <m:r>
                                            <a:rPr lang="da-DK" sz="2400" i="1">
                                              <a:latin typeface="Cambria Math"/>
                                            </a:rPr>
                                            <m:t>𝑖</m:t>
                                          </m:r>
                                        </m:sub>
                                      </m:sSub>
                                    </m:e>
                                  </m:nary>
                                  <m:r>
                                    <a:rPr lang="da-DK" sz="2400" i="1">
                                      <a:latin typeface="Cambria Math"/>
                                    </a:rPr>
                                    <m:t>)</m:t>
                                  </m:r>
                                </m:e>
                                <m:sup>
                                  <m:r>
                                    <a:rPr lang="da-DK" sz="2400" i="1">
                                      <a:latin typeface="Cambria Math"/>
                                    </a:rPr>
                                    <m:t>2</m:t>
                                  </m:r>
                                </m:sup>
                              </m:sSup>
                            </m:e>
                          </m:nary>
                        </m:num>
                        <m:den>
                          <m:r>
                            <a:rPr lang="da-DK" sz="2400" i="1">
                              <a:latin typeface="Cambria Math"/>
                            </a:rPr>
                            <m:t>𝑛</m:t>
                          </m:r>
                          <m:r>
                            <a:rPr lang="da-DK" sz="2400" i="1">
                              <a:latin typeface="Cambria Math"/>
                            </a:rPr>
                            <m:t>(</m:t>
                          </m:r>
                          <m:r>
                            <a:rPr lang="da-DK" sz="2400" i="1">
                              <a:latin typeface="Cambria Math"/>
                            </a:rPr>
                            <m:t>𝑛</m:t>
                          </m:r>
                          <m:r>
                            <a:rPr lang="da-DK" sz="2400" i="1">
                              <a:latin typeface="Cambria Math"/>
                            </a:rPr>
                            <m:t>−1)</m:t>
                          </m:r>
                        </m:den>
                      </m:f>
                    </m:oMath>
                  </m:oMathPara>
                </a14:m>
                <a:endParaRPr lang="da-DK" smtClean="0"/>
              </a:p>
              <a:p>
                <a:r>
                  <a:rPr lang="da-DK" smtClean="0"/>
                  <a:t>Stikprøvens standardafvigelse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oMath>
                  </m:oMathPara>
                </a14:m>
                <a:r>
                  <a:rPr lang="da-DK" smtClean="0"/>
                  <a:t>: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r>
                        <a:rPr lang="en-US" b="0" i="1" smtClean="0">
                          <a:latin typeface="Cambria Math" panose="02040503050406030204" pitchFamily="18" charset="0"/>
                          <a:ea typeface="Cambria Math"/>
                        </a:rPr>
                        <m:t>=</m:t>
                      </m:r>
                      <m:rad>
                        <m:radPr>
                          <m:degHide m:val="on"/>
                          <m:ctrlPr>
                            <a:rPr lang="en-US" b="0" i="1" smtClean="0">
                              <a:latin typeface="Cambria Math" panose="02040503050406030204" pitchFamily="18" charset="0"/>
                              <a:ea typeface="Cambria Math"/>
                            </a:rPr>
                          </m:ctrlPr>
                        </m:radPr>
                        <m:deg/>
                        <m:e>
                          <m:sSup>
                            <m:sSupPr>
                              <m:ctrlPr>
                                <a:rPr lang="da-DK" sz="2000" i="1">
                                  <a:latin typeface="Cambria Math" panose="02040503050406030204" pitchFamily="18" charset="0"/>
                                </a:rPr>
                              </m:ctrlPr>
                            </m:sSupPr>
                            <m:e>
                              <m:sSub>
                                <m:sSubPr>
                                  <m:ctrlPr>
                                    <a:rPr lang="da-DK" sz="2000" i="1">
                                      <a:latin typeface="Cambria Math" panose="02040503050406030204" pitchFamily="18" charset="0"/>
                                    </a:rPr>
                                  </m:ctrlPr>
                                </m:sSubPr>
                                <m:e>
                                  <m:r>
                                    <a:rPr lang="da-DK" sz="2000" i="1">
                                      <a:latin typeface="Cambria Math"/>
                                    </a:rPr>
                                    <m:t>𝑠</m:t>
                                  </m:r>
                                </m:e>
                                <m:sub>
                                  <m:r>
                                    <a:rPr lang="da-DK" sz="2000" i="1">
                                      <a:latin typeface="Cambria Math"/>
                                    </a:rPr>
                                    <m:t>𝑑</m:t>
                                  </m:r>
                                </m:sub>
                              </m:sSub>
                            </m:e>
                            <m:sup>
                              <m:r>
                                <a:rPr lang="da-DK" sz="2000" i="1">
                                  <a:latin typeface="Cambria Math"/>
                                </a:rPr>
                                <m:t>2</m:t>
                              </m:r>
                            </m:sup>
                          </m:sSup>
                        </m:e>
                      </m:rad>
                    </m:oMath>
                  </m:oMathPara>
                </a14:m>
                <a:endParaRPr lang="da-DK"/>
              </a:p>
              <a:p>
                <a:r>
                  <a:rPr lang="da-DK"/>
                  <a:t>Teststørrelsen: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da-DK" i="1">
                                  <a:latin typeface="Cambria Math"/>
                                </a:rPr>
                                <m:t>𝑑</m:t>
                              </m:r>
                            </m:e>
                          </m:acc>
                          <m:r>
                            <a:rPr lang="da-DK" i="1">
                              <a:latin typeface="Cambria Math"/>
                            </a:rPr>
                            <m:t>−</m:t>
                          </m:r>
                          <m:sSub>
                            <m:sSubPr>
                              <m:ctrlPr>
                                <a:rPr lang="da-DK" i="1">
                                  <a:latin typeface="Cambria Math" panose="02040503050406030204" pitchFamily="18" charset="0"/>
                                </a:rPr>
                              </m:ctrlPr>
                            </m:sSubPr>
                            <m:e>
                              <m:r>
                                <a:rPr lang="da-DK" i="1">
                                  <a:latin typeface="Cambria Math"/>
                                  <a:ea typeface="Cambria Math"/>
                                </a:rPr>
                                <m:t>𝛿</m:t>
                              </m:r>
                            </m:e>
                            <m:sub>
                              <m:r>
                                <a:rPr lang="da-DK" i="1">
                                  <a:latin typeface="Cambria Math"/>
                                </a:rPr>
                                <m:t>0</m:t>
                              </m:r>
                            </m:sub>
                          </m:sSub>
                        </m:num>
                        <m:den>
                          <m:f>
                            <m:fPr>
                              <m:type m:val="lin"/>
                              <m:ctrlPr>
                                <a:rPr lang="da-DK" i="1">
                                  <a:latin typeface="Cambria Math" panose="02040503050406030204" pitchFamily="18" charset="0"/>
                                  <a:ea typeface="Cambria Math"/>
                                </a:rPr>
                              </m:ctrlPr>
                            </m:fPr>
                            <m:num>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a:t>  er </a:t>
                </a:r>
                <a:r>
                  <a:rPr lang="da-DK" i="1"/>
                  <a:t>t</a:t>
                </a:r>
                <a:r>
                  <a:rPr lang="da-DK"/>
                  <a:t>-fordelt med </a:t>
                </a:r>
                <a14:m>
                  <m:oMathPara>
                    <m:oMathParaPr>
                      <m:jc/>
                    </m:oMathParaPr>
                    <m:oMath>
                      <m:r>
                        <a:rPr lang="da-DK" i="1" smtClean="0">
                          <a:latin typeface="Cambria Math" panose="02040503050406030204" pitchFamily="18" charset="0"/>
                        </a:rPr>
                        <m:t>𝑛</m:t>
                      </m:r>
                      <m:r>
                        <a:rPr lang="da-DK" i="1" smtClean="0">
                          <a:latin typeface="Cambria Math" panose="02040503050406030204" pitchFamily="18" charset="0"/>
                        </a:rPr>
                        <m:t>−1</m:t>
                      </m:r>
                    </m:oMath>
                  </m:oMathPara>
                </a14:m>
                <a:r>
                  <a:rPr lang="da-DK" smtClean="0"/>
                  <a:t> frihedsgrader</a:t>
                </a:r>
              </a:p>
              <a:p>
                <a:r>
                  <a:rPr lang="da-DK" smtClean="0"/>
                  <a:t>Hvis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≥30</m:t>
                      </m:r>
                    </m:oMath>
                  </m:oMathPara>
                </a14:m>
                <a:r>
                  <a:rPr lang="da-DK" smtClean="0"/>
                  <a:t> kunne vi bruge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𝑧</m:t>
                          </m:r>
                        </m:e>
                        <m:sub>
                          <m:r>
                            <a:rPr lang="da-DK" i="1">
                              <a:latin typeface="Cambria Math"/>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da-DK" i="1">
                                  <a:latin typeface="Cambria Math"/>
                                </a:rPr>
                                <m:t>𝑑</m:t>
                              </m:r>
                            </m:e>
                          </m:acc>
                          <m:r>
                            <a:rPr lang="da-DK" i="1">
                              <a:latin typeface="Cambria Math"/>
                            </a:rPr>
                            <m:t>−</m:t>
                          </m:r>
                          <m:sSub>
                            <m:sSubPr>
                              <m:ctrlPr>
                                <a:rPr lang="da-DK" i="1">
                                  <a:latin typeface="Cambria Math" panose="02040503050406030204" pitchFamily="18" charset="0"/>
                                </a:rPr>
                              </m:ctrlPr>
                            </m:sSubPr>
                            <m:e>
                              <m:r>
                                <a:rPr lang="da-DK" i="1">
                                  <a:latin typeface="Cambria Math"/>
                                  <a:ea typeface="Cambria Math"/>
                                </a:rPr>
                                <m:t>𝛿</m:t>
                              </m:r>
                            </m:e>
                            <m:sub>
                              <m:r>
                                <a:rPr lang="da-DK" i="1">
                                  <a:latin typeface="Cambria Math"/>
                                </a:rPr>
                                <m:t>0</m:t>
                              </m:r>
                            </m:sub>
                          </m:sSub>
                        </m:num>
                        <m:den>
                          <m:f>
                            <m:fPr>
                              <m:type m:val="lin"/>
                              <m:ctrlPr>
                                <a:rPr lang="da-DK" i="1">
                                  <a:latin typeface="Cambria Math" panose="02040503050406030204" pitchFamily="18" charset="0"/>
                                  <a:ea typeface="Cambria Math"/>
                                </a:rPr>
                              </m:ctrlPr>
                            </m:fPr>
                            <m:num>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a:t>  er </a:t>
                </a:r>
                <a:r>
                  <a:rPr lang="da-DK" smtClean="0"/>
                  <a:t>standard normalfordelt. </a:t>
                </a:r>
                <a:br>
                  <a:rPr lang="en-GB" smtClean="0"/>
                </a:br>
                <a:endParaRPr lang="en-GB"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941" b="-76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276</a:t>
            </a:fld>
            <a:endParaRPr lang="da-DK">
              <a:solidFill>
                <a:prstClr val="black">
                  <a:tint val="75000"/>
                </a:prstClr>
              </a:solidFill>
            </a:endParaRPr>
          </a:p>
        </p:txBody>
      </p:sp>
      <p:pic>
        <p:nvPicPr>
          <p:cNvPr id="6" name="Picture 5"/>
          <p:cNvPicPr>
            <a:picLocks noChangeAspect="1"/>
          </p:cNvPicPr>
          <p:nvPr/>
        </p:nvPicPr>
        <p:blipFill>
          <a:blip r:embed="rId3"/>
          <a:stretch>
            <a:fillRect/>
          </a:stretch>
        </p:blipFill>
        <p:spPr>
          <a:xfrm>
            <a:off x="2555776" y="1916832"/>
            <a:ext cx="4248472" cy="428417"/>
          </a:xfrm>
          <a:prstGeom prst="rect">
            <a:avLst/>
          </a:prstGeom>
        </p:spPr>
      </p:pic>
    </p:spTree>
    <p:extLst>
      <p:ext uri="{BB962C8B-B14F-4D97-AF65-F5344CB8AC3E}">
        <p14:creationId xmlns:p14="http://schemas.microsoft.com/office/powerpoint/2010/main" val="32835420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8.12, s. 281</a:t>
            </a:r>
            <a:endParaRPr lang="en-GB"/>
          </a:p>
        </p:txBody>
      </p:sp>
      <mc:AlternateContent>
        <mc:Choice Requires="a14">
          <p:sp>
            <p:nvSpPr>
              <p:cNvPr id="3" name="Content Placeholder 2"/>
              <p:cNvSpPr>
                <a:spLocks noGrp="1"/>
              </p:cNvSpPr>
              <p:nvPr>
                <p:ph idx="1"/>
              </p:nvPr>
            </p:nvSpPr>
            <p:spPr/>
            <p:txBody>
              <a:bodyPr/>
              <a:lstStyle/>
              <a:p>
                <a:pPr marL="0" indent="0">
                  <a:buNone/>
                </a:pPr>
                <a:r>
                  <a:rPr lang="en-US" b="1" smtClean="0"/>
                  <a:t>Løsning:</a:t>
                </a:r>
              </a:p>
              <a:p>
                <a:pPr marL="457200" indent="-457200">
                  <a:buFont typeface="+mj-lt"/>
                  <a:buAutoNum type="arabicPeriod"/>
                </a:pPr>
                <a:r>
                  <a:rPr lang="en-US" smtClean="0"/>
                  <a:t>Nulhypotese: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r>
                        <a:rPr lang="en-GB"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r>
                        <a:rPr lang="en-US" i="1">
                          <a:latin typeface="Cambria Math" panose="02040503050406030204" pitchFamily="18" charset="0"/>
                        </a:rPr>
                        <m:t>=0</m:t>
                      </m:r>
                    </m:oMath>
                  </m:oMathPara>
                </a14:m>
                <a:br>
                  <a:rPr lang="en-US"/>
                </a:br>
                <a:r>
                  <a:rPr lang="en-US"/>
                  <a:t>Alternativ hypotese: </a:t>
                </a: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GB"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rPr>
                        <m:t>0</m:t>
                      </m:r>
                    </m:oMath>
                  </m:oMathPara>
                </a14:m>
                <a:endParaRPr lang="en-US"/>
              </a:p>
              <a:p>
                <a:pPr marL="457200" indent="-457200">
                  <a:buFont typeface="+mj-lt"/>
                  <a:buAutoNum type="arabicPeriod"/>
                  <a:tabLst>
                    <a:tab pos="2867025"/>
                  </a:tabLst>
                </a:pPr>
                <a:r>
                  <a:rPr lang="en-US"/>
                  <a:t>Signifikansniveau: </a:t>
                </a:r>
                <a:r>
                  <a:rPr lang="en-US" smtClean="0"/>
                  <a:t>	</a:t>
                </a:r>
                <a14:m>
                  <m:oMathPara>
                    <m:oMathParaPr>
                      <m:jc/>
                    </m:oMathParaPr>
                    <m:o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=0.05</m:t>
                      </m:r>
                    </m:oMath>
                  </m:oMathPara>
                </a14:m>
                <a:endParaRPr lang="en-US"/>
              </a:p>
              <a:p>
                <a:pPr marL="457200" indent="-457200">
                  <a:buFont typeface="+mj-lt"/>
                  <a:buAutoNum type="arabicPeriod"/>
                </a:pPr>
                <a:r>
                  <a:rPr lang="en-US"/>
                  <a:t>Kriterier: Teststørrelsen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da-DK" i="1">
                                  <a:latin typeface="Cambria Math"/>
                                </a:rPr>
                                <m:t>𝑑</m:t>
                              </m:r>
                            </m:e>
                          </m:acc>
                          <m:r>
                            <a:rPr lang="da-DK" i="1">
                              <a:latin typeface="Cambria Math"/>
                            </a:rPr>
                            <m:t>−</m:t>
                          </m:r>
                          <m:sSub>
                            <m:sSubPr>
                              <m:ctrlPr>
                                <a:rPr lang="da-DK" i="1">
                                  <a:latin typeface="Cambria Math" panose="02040503050406030204" pitchFamily="18" charset="0"/>
                                </a:rPr>
                              </m:ctrlPr>
                            </m:sSubPr>
                            <m:e>
                              <m:r>
                                <a:rPr lang="da-DK" i="1">
                                  <a:latin typeface="Cambria Math"/>
                                  <a:ea typeface="Cambria Math"/>
                                </a:rPr>
                                <m:t>𝛿</m:t>
                              </m:r>
                            </m:e>
                            <m:sub>
                              <m:r>
                                <a:rPr lang="da-DK" i="1">
                                  <a:latin typeface="Cambria Math"/>
                                </a:rPr>
                                <m:t>0</m:t>
                              </m:r>
                            </m:sub>
                          </m:sSub>
                        </m:num>
                        <m:den>
                          <m:f>
                            <m:fPr>
                              <m:type m:val="lin"/>
                              <m:ctrlPr>
                                <a:rPr lang="da-DK" i="1">
                                  <a:latin typeface="Cambria Math" panose="02040503050406030204" pitchFamily="18" charset="0"/>
                                  <a:ea typeface="Cambria Math"/>
                                </a:rPr>
                              </m:ctrlPr>
                            </m:fPr>
                            <m:num>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en-US"/>
                  <a:t> </a:t>
                </a:r>
                <a:r>
                  <a:rPr lang="en-US" smtClean="0"/>
                  <a:t>er t-fordelt med </a:t>
                </a:r>
                <a14:m>
                  <m:oMathPara>
                    <m:oMathParaPr>
                      <m:jc/>
                    </m:oMathParaPr>
                    <m:oMath>
                      <m:r>
                        <a:rPr lang="en-US" i="1" smtClean="0">
                          <a:latin typeface="Cambria Math" panose="02040503050406030204" pitchFamily="18" charset="0"/>
                        </a:rPr>
                        <m:t>𝑛</m:t>
                      </m:r>
                      <m:r>
                        <a:rPr lang="en-US" i="1" smtClean="0">
                          <a:latin typeface="Cambria Math" panose="02040503050406030204" pitchFamily="18" charset="0"/>
                        </a:rPr>
                        <m:t>−1</m:t>
                      </m:r>
                    </m:oMath>
                  </m:oMathPara>
                </a14:m>
                <a:r>
                  <a:rPr lang="en-US" smtClean="0"/>
                  <a:t> frihedsgrader. Vi har ensidet test med højrehale, så vi forkaster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US" smtClean="0"/>
                  <a:t>, hvis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en-US" b="0" i="1" smtClean="0">
                          <a:latin typeface="Cambria Math" panose="02040503050406030204" pitchFamily="18" charset="0"/>
                        </a:rPr>
                        <m:t>&gt;</m:t>
                      </m:r>
                      <m:sSub>
                        <m:sSubPr>
                          <m:ctrlPr>
                            <a:rPr lang="da-DK" i="1">
                              <a:latin typeface="Cambria Math" panose="02040503050406030204" pitchFamily="18" charset="0"/>
                            </a:rPr>
                          </m:ctrlPr>
                        </m:sSubPr>
                        <m:e>
                          <m:r>
                            <a:rPr lang="da-DK" i="1">
                              <a:latin typeface="Cambria Math"/>
                            </a:rPr>
                            <m:t>𝑡</m:t>
                          </m:r>
                        </m:e>
                        <m:sub>
                          <m:r>
                            <a:rPr lang="da-DK" i="1">
                              <a:latin typeface="Cambria Math"/>
                              <a:ea typeface="Cambria Math" panose="02040503050406030204" pitchFamily="18" charset="0"/>
                            </a:rPr>
                            <m:t>𝛼</m:t>
                          </m:r>
                        </m:sub>
                      </m:sSub>
                    </m:oMath>
                  </m:oMathPara>
                </a14:m>
                <a:r>
                  <a:rPr lang="en-GB" smtClean="0"/>
                  <a:t>, hvor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ea typeface="Cambria Math" panose="02040503050406030204" pitchFamily="18" charset="0"/>
                            </a:rPr>
                            <m:t>𝛼</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qt</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=1.833</m:t>
                      </m:r>
                    </m:oMath>
                  </m:oMathPara>
                </a14:m>
                <a:endParaRPr lang="en-GB" smtClean="0"/>
              </a:p>
              <a:p>
                <a:pPr marL="457200" indent="-457200">
                  <a:buFont typeface="+mj-lt"/>
                  <a:buAutoNum type="arabicPeriod"/>
                </a:pPr>
                <a:r>
                  <a:rPr lang="en-GB" smtClean="0"/>
                  <a:t>Beregninger: </a:t>
                </a:r>
                <a14:m>
                  <m:oMathPara>
                    <m:oMathParaPr>
                      <m:jc/>
                    </m:oMathParaPr>
                    <m:oMath>
                      <m:acc>
                        <m:accPr>
                          <m:chr m:val="̅"/>
                          <m:ctrlPr>
                            <a:rPr lang="da-DK" i="1">
                              <a:latin typeface="Cambria Math" panose="02040503050406030204" pitchFamily="18" charset="0"/>
                            </a:rPr>
                          </m:ctrlPr>
                        </m:accPr>
                        <m:e>
                          <m:r>
                            <a:rPr lang="da-DK" i="1">
                              <a:latin typeface="Cambria Math"/>
                            </a:rPr>
                            <m:t>𝑑</m:t>
                          </m:r>
                        </m:e>
                      </m:acc>
                      <m:r>
                        <a:rPr lang="da-DK" i="1">
                          <a:latin typeface="Cambria Math"/>
                        </a:rPr>
                        <m:t>=</m:t>
                      </m:r>
                      <m:r>
                        <a:rPr lang="en-US" b="0" i="1" smtClean="0">
                          <a:latin typeface="Cambria Math" panose="02040503050406030204" pitchFamily="18" charset="0"/>
                        </a:rPr>
                        <m:t>5.2</m:t>
                      </m:r>
                    </m:oMath>
                  </m:oMathPara>
                </a14:m>
                <a:r>
                  <a:rPr lang="en-GB" smtClean="0"/>
                  <a:t>,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r>
                        <a:rPr lang="en-US" i="1">
                          <a:latin typeface="Cambria Math" panose="02040503050406030204" pitchFamily="18" charset="0"/>
                          <a:ea typeface="Cambria Math"/>
                        </a:rPr>
                        <m:t>=</m:t>
                      </m:r>
                      <m:r>
                        <m:rPr>
                          <m:sty m:val="p"/>
                        </m:rPr>
                        <a:rPr lang="en-US" b="0" i="0" smtClean="0">
                          <a:latin typeface="Cambria Math" panose="02040503050406030204" pitchFamily="18" charset="0"/>
                          <a:ea typeface="Cambria Math"/>
                        </a:rPr>
                        <m:t>4.08</m:t>
                      </m:r>
                    </m:oMath>
                  </m:oMathPara>
                </a14:m>
                <a:r>
                  <a:rPr lang="en-GB" smtClean="0"/>
                  <a:t>, </a:t>
                </a:r>
                <a14:m>
                  <m:oMathPara>
                    <m:oMathParaPr>
                      <m:jc/>
                    </m:oMathParaPr>
                    <m:oMath>
                      <m:r>
                        <a:rPr lang="en-GB" i="1" smtClean="0">
                          <a:latin typeface="Cambria Math" panose="02040503050406030204" pitchFamily="18" charset="0"/>
                        </a:rPr>
                        <m:t>𝑛</m:t>
                      </m:r>
                      <m:r>
                        <a:rPr lang="en-GB" i="1" smtClean="0">
                          <a:latin typeface="Cambria Math" panose="02040503050406030204" pitchFamily="18" charset="0"/>
                        </a:rPr>
                        <m:t>=10</m:t>
                      </m:r>
                    </m:oMath>
                  </m:oMathPara>
                </a14:m>
                <a:r>
                  <a:rPr lang="en-GB" smtClean="0"/>
                  <a:t>, så</a:t>
                </a:r>
                <a:br>
                  <a:rPr lang="en-GB" smtClean="0"/>
                </a:b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da-DK" i="1">
                          <a:latin typeface="Cambria Math"/>
                        </a:rPr>
                        <m:t>=</m:t>
                      </m:r>
                      <m:f>
                        <m:fPr>
                          <m:type m:val="bar"/>
                          <m:ctrlPr>
                            <a:rPr lang="da-DK" i="1">
                              <a:latin typeface="Cambria Math" panose="02040503050406030204" pitchFamily="18" charset="0"/>
                            </a:rPr>
                          </m:ctrlPr>
                        </m:fPr>
                        <m:num>
                          <m:r>
                            <a:rPr lang="en-US" b="0" i="1" smtClean="0">
                              <a:latin typeface="Cambria Math" panose="02040503050406030204" pitchFamily="18" charset="0"/>
                            </a:rPr>
                            <m:t>5.2−0</m:t>
                          </m:r>
                        </m:num>
                        <m:den>
                          <m:f>
                            <m:fPr>
                              <m:type m:val="lin"/>
                              <m:ctrlPr>
                                <a:rPr lang="da-DK" i="1">
                                  <a:latin typeface="Cambria Math" panose="02040503050406030204" pitchFamily="18" charset="0"/>
                                  <a:ea typeface="Cambria Math"/>
                                </a:rPr>
                              </m:ctrlPr>
                            </m:fPr>
                            <m:num>
                              <m:r>
                                <a:rPr lang="en-US" b="0" i="1" smtClean="0">
                                  <a:latin typeface="Cambria Math" panose="02040503050406030204" pitchFamily="18" charset="0"/>
                                  <a:ea typeface="Cambria Math"/>
                                </a:rPr>
                                <m:t>4.08</m:t>
                              </m:r>
                            </m:num>
                            <m:den>
                              <m:rad>
                                <m:radPr>
                                  <m:degHide m:val="on"/>
                                  <m:ctrlPr>
                                    <a:rPr lang="da-DK" i="1">
                                      <a:latin typeface="Cambria Math" panose="02040503050406030204" pitchFamily="18" charset="0"/>
                                    </a:rPr>
                                  </m:ctrlPr>
                                </m:radPr>
                                <m:deg/>
                                <m:e>
                                  <m:r>
                                    <a:rPr lang="en-US" b="0" i="1" smtClean="0">
                                      <a:latin typeface="Cambria Math" panose="02040503050406030204" pitchFamily="18" charset="0"/>
                                    </a:rPr>
                                    <m:t>10</m:t>
                                  </m:r>
                                </m:e>
                              </m:rad>
                            </m:den>
                          </m:f>
                        </m:den>
                      </m:f>
                      <m:r>
                        <a:rPr lang="en-US" b="0" i="1" smtClean="0">
                          <a:latin typeface="Cambria Math" panose="02040503050406030204" pitchFamily="18" charset="0"/>
                        </a:rPr>
                        <m:t>=4.03</m:t>
                      </m:r>
                    </m:oMath>
                  </m:oMathPara>
                </a14:m>
                <a:endParaRPr lang="en-GB" smtClean="0"/>
              </a:p>
              <a:p>
                <a:pPr marL="457200" indent="-457200">
                  <a:buFont typeface="+mj-lt"/>
                  <a:buAutoNum type="arabicPeriod"/>
                </a:pPr>
                <a:r>
                  <a:rPr lang="en-GB" smtClean="0"/>
                  <a:t>Konklusion: Vi forkaster nulhypotesen, da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en-US" b="0" i="1" smtClean="0">
                          <a:latin typeface="Cambria Math" panose="02040503050406030204" pitchFamily="18" charset="0"/>
                        </a:rPr>
                        <m:t>=</m:t>
                      </m:r>
                      <m:r>
                        <a:rPr lang="en-US" i="1">
                          <a:latin typeface="Cambria Math" panose="02040503050406030204" pitchFamily="18" charset="0"/>
                        </a:rPr>
                        <m:t>4.03</m:t>
                      </m:r>
                      <m:r>
                        <a:rPr lang="en-US" b="0" i="1" smtClean="0">
                          <a:latin typeface="Cambria Math" panose="02040503050406030204" pitchFamily="18" charset="0"/>
                        </a:rPr>
                        <m:t>&gt;</m:t>
                      </m:r>
                      <m:sSub>
                        <m:sSubPr>
                          <m:ctrlPr>
                            <a:rPr lang="da-DK" i="1">
                              <a:latin typeface="Cambria Math" panose="02040503050406030204" pitchFamily="18" charset="0"/>
                            </a:rPr>
                          </m:ctrlPr>
                        </m:sSubPr>
                        <m:e>
                          <m:r>
                            <a:rPr lang="en-US" b="0" i="1" smtClean="0">
                              <a:latin typeface="Cambria Math" panose="02040503050406030204" pitchFamily="18" charset="0"/>
                            </a:rPr>
                            <m:t>1.83=</m:t>
                          </m:r>
                          <m:r>
                            <a:rPr lang="da-DK" i="1">
                              <a:latin typeface="Cambria Math"/>
                            </a:rPr>
                            <m:t>𝑡</m:t>
                          </m:r>
                        </m:e>
                        <m:sub>
                          <m:r>
                            <a:rPr lang="da-DK" i="1">
                              <a:latin typeface="Cambria Math"/>
                              <a:ea typeface="Cambria Math" panose="02040503050406030204" pitchFamily="18" charset="0"/>
                            </a:rPr>
                            <m:t>𝛼</m:t>
                          </m:r>
                        </m:sub>
                      </m:sSub>
                    </m:oMath>
                  </m:oMathPara>
                </a14:m>
                <a:br>
                  <a:rPr lang="en-US" smtClean="0"/>
                </a:br>
                <a:r>
                  <a:rPr lang="en-US" smtClean="0"/>
                  <a:t>P-værdien er </a:t>
                </a:r>
                <a14:m>
                  <m:oMathPara>
                    <m:oMathParaPr>
                      <m:jc/>
                    </m:oMathParaPr>
                    <m:oMath>
                      <m:r>
                        <a:rPr lang="en-US" i="1" smtClean="0">
                          <a:latin typeface="Cambria Math" panose="02040503050406030204" pitchFamily="18" charset="0"/>
                        </a:rPr>
                        <m:t>0.0015</m:t>
                      </m:r>
                    </m:oMath>
                  </m:oMathPara>
                </a14:m>
                <a:r>
                  <a:rPr lang="en-US" smtClean="0"/>
                  <a:t>.</a:t>
                </a:r>
                <a:br>
                  <a:rPr lang="en-GB" smtClean="0"/>
                </a:br>
                <a:endParaRPr lang="en-GB"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277</a:t>
            </a:fld>
            <a:endParaRPr lang="da-DK">
              <a:solidFill>
                <a:prstClr val="black">
                  <a:tint val="75000"/>
                </a:prstClr>
              </a:solidFill>
            </a:endParaRPr>
          </a:p>
        </p:txBody>
      </p:sp>
    </p:spTree>
    <p:extLst>
      <p:ext uri="{BB962C8B-B14F-4D97-AF65-F5344CB8AC3E}">
        <p14:creationId xmlns:p14="http://schemas.microsoft.com/office/powerpoint/2010/main" val="19893477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4572000" y="2060848"/>
            <a:ext cx="4392488" cy="3384376"/>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smtClean="0"/>
              <a:t>Eksempel 8.12, s. 281</a:t>
            </a:r>
            <a:endParaRPr lang="en-GB"/>
          </a:p>
        </p:txBody>
      </p:sp>
      <mc:AlternateContent>
        <mc:Choice Requires="a14">
          <p:sp>
            <p:nvSpPr>
              <p:cNvPr id="3" name="Content Placeholder 2"/>
              <p:cNvSpPr>
                <a:spLocks noGrp="1"/>
              </p:cNvSpPr>
              <p:nvPr>
                <p:ph idx="1"/>
              </p:nvPr>
            </p:nvSpPr>
            <p:spPr/>
            <p:txBody>
              <a:bodyPr/>
              <a:lstStyle/>
              <a:p>
                <a:r>
                  <a:rPr lang="en-US" smtClean="0"/>
                  <a:t>Parallelt boxplot af de to stikprøver viser stor variation mellem fabrikker. Medianerne er ikke langt fra hinanden</a:t>
                </a:r>
              </a:p>
              <a:p>
                <a:r>
                  <a:rPr lang="en-US" u="sng" smtClean="0"/>
                  <a:t>Hvis</a:t>
                </a:r>
                <a:r>
                  <a:rPr lang="en-US" smtClean="0"/>
                  <a:t> vi ikke udnyttede, at</a:t>
                </a:r>
                <a:br>
                  <a:rPr lang="en-US" smtClean="0"/>
                </a:br>
                <a:r>
                  <a:rPr lang="en-US" smtClean="0"/>
                  <a:t>observationerne er parvist</a:t>
                </a:r>
                <a:br>
                  <a:rPr lang="en-US" smtClean="0"/>
                </a:br>
                <a:r>
                  <a:rPr lang="en-US" smtClean="0"/>
                  <a:t>afhængige, men i stedet </a:t>
                </a:r>
                <a:br>
                  <a:rPr lang="en-US" smtClean="0"/>
                </a:br>
                <a:r>
                  <a:rPr lang="en-US" smtClean="0"/>
                  <a:t>brugte metoden til sammen-</a:t>
                </a:r>
                <a:br>
                  <a:rPr lang="en-US" smtClean="0"/>
                </a:br>
                <a:r>
                  <a:rPr lang="en-US" smtClean="0"/>
                  <a:t>ligning af to stikprøver, så </a:t>
                </a:r>
                <a:br>
                  <a:rPr lang="en-US" smtClean="0"/>
                </a:br>
                <a:r>
                  <a:rPr lang="en-US" smtClean="0"/>
                  <a:t>ville vi ikke kunne forkaste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US" smtClean="0"/>
                  <a:t>.</a:t>
                </a:r>
                <a:br>
                  <a:rPr lang="en-US" smtClean="0"/>
                </a:br>
                <a:r>
                  <a:rPr lang="en-US" smtClean="0"/>
                  <a:t>Vi ville ikke kunne vise en </a:t>
                </a:r>
                <a:br>
                  <a:rPr lang="en-US" smtClean="0"/>
                </a:br>
                <a:r>
                  <a:rPr lang="en-US" smtClean="0"/>
                  <a:t>effekt af sikkerhedspakken </a:t>
                </a:r>
              </a:p>
              <a:p>
                <a:r>
                  <a:rPr lang="en-US" smtClean="0"/>
                  <a:t>P-værdi for denne test er </a:t>
                </a:r>
                <a14:m>
                  <m:oMathPara>
                    <m:oMathParaPr>
                      <m:jc/>
                    </m:oMathParaPr>
                    <m:oMath>
                      <m:r>
                        <a:rPr lang="en-US" i="1" smtClean="0">
                          <a:latin typeface="Cambria Math" panose="02040503050406030204" pitchFamily="18" charset="0"/>
                        </a:rPr>
                        <m:t>0.34</m:t>
                      </m:r>
                    </m:oMath>
                  </m:oMathPara>
                </a14:m>
                <a:br>
                  <a:rPr lang="en-US" smtClean="0"/>
                </a:br>
                <a:r>
                  <a:rPr lang="en-US" smtClean="0"/>
                  <a:t>(mod </a:t>
                </a:r>
                <a14:m>
                  <m:oMathPara>
                    <m:oMathParaPr>
                      <m:jc/>
                    </m:oMathParaPr>
                    <m:oMath>
                      <m:r>
                        <a:rPr lang="en-US" i="1" smtClean="0">
                          <a:latin typeface="Cambria Math" panose="02040503050406030204" pitchFamily="18" charset="0"/>
                        </a:rPr>
                        <m:t>0.0015</m:t>
                      </m:r>
                    </m:oMath>
                  </m:oMathPara>
                </a14:m>
                <a:r>
                  <a:rPr lang="en-US" smtClean="0"/>
                  <a:t> for parret t-test). </a:t>
                </a:r>
                <a:br>
                  <a:rPr lang="en-US" smtClean="0"/>
                </a:br>
                <a:endParaRPr lang="en-GB"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278</a:t>
            </a:fld>
            <a:endParaRPr lang="da-DK">
              <a:solidFill>
                <a:prstClr val="black">
                  <a:tint val="75000"/>
                </a:prstClr>
              </a:solidFill>
            </a:endParaRPr>
          </a:p>
        </p:txBody>
      </p:sp>
    </p:spTree>
    <p:extLst>
      <p:ext uri="{BB962C8B-B14F-4D97-AF65-F5344CB8AC3E}">
        <p14:creationId xmlns:p14="http://schemas.microsoft.com/office/powerpoint/2010/main" val="4117059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9. </a:t>
            </a:r>
            <a:br>
              <a:rPr lang="da-DK" smtClean="0">
                <a:solidFill>
                  <a:schemeClr val="tx1"/>
                </a:solidFill>
              </a:rPr>
            </a:br>
            <a:r>
              <a:rPr lang="da-DK">
                <a:solidFill>
                  <a:schemeClr val="tx1"/>
                </a:solidFill>
              </a:rPr>
              <a:t>Inferens med </a:t>
            </a:r>
            <a:r>
              <a:rPr lang="da-DK" smtClean="0">
                <a:solidFill>
                  <a:schemeClr val="tx1"/>
                </a:solidFill>
              </a:rPr>
              <a:t>varianser</a:t>
            </a:r>
            <a:br>
              <a:rPr lang="da-DK" smtClean="0"/>
            </a:br>
            <a:r>
              <a:rPr lang="da-DK" sz="1000" smtClean="0"/>
              <a:t> </a:t>
            </a:r>
            <a:br>
              <a:rPr lang="da-DK" smtClean="0"/>
            </a:br>
            <a:r>
              <a:rPr lang="da-DK" sz="2400">
                <a:solidFill>
                  <a:prstClr val="black"/>
                </a:solidFill>
              </a:rPr>
              <a:t>(afsnit </a:t>
            </a:r>
            <a:r>
              <a:rPr lang="da-DK" sz="2400" smtClean="0">
                <a:solidFill>
                  <a:prstClr val="black"/>
                </a:solidFill>
              </a:rPr>
              <a:t>9.1-9.3 (alt))</a:t>
            </a: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279</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Middelværdi </a:t>
                </a:r>
                <a14:m>
                  <m:oMathPara>
                    <m:oMathParaPr>
                      <m:jc/>
                    </m:oMathParaPr>
                    <m:oMath>
                      <m:r>
                        <a:rPr lang="el-GR" i="1" smtClean="0">
                          <a:latin typeface="Cambria Math"/>
                          <a:ea typeface="Cambria Math"/>
                        </a:rPr>
                        <m:t>𝜇</m:t>
                      </m:r>
                    </m:oMath>
                  </m:oMathPara>
                </a14:m>
                <a:r>
                  <a:rPr lang="da-DK"/>
                  <a:t> (‘my’) </a:t>
                </a:r>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9934"/>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p:txBody>
              <a:bodyPr>
                <a:noAutofit/>
              </a:bodyPr>
              <a:lstStyle/>
              <a:p>
                <a:r>
                  <a:rPr lang="da-DK"/>
                  <a:t>Datasæt med </a:t>
                </a:r>
                <a14:m>
                  <m:oMathPara>
                    <m:oMathParaPr>
                      <m:jc/>
                    </m:oMathParaPr>
                    <m:oMath>
                      <m:r>
                        <a:rPr lang="da-DK" b="0" i="1" smtClean="0">
                          <a:latin typeface="Cambria Math"/>
                        </a:rPr>
                        <m:t>𝑛</m:t>
                      </m:r>
                    </m:oMath>
                  </m:oMathPara>
                </a14:m>
                <a:r>
                  <a:rPr lang="da-DK"/>
                  <a:t> observationer:</a:t>
                </a:r>
                <a14:m>
                  <m:oMathPara>
                    <m:oMathParaPr>
                      <m:jc/>
                    </m:oMathParaPr>
                    <m:oMath>
                      <m:sSub>
                        <m:sSubPr>
                          <m:ctrlPr>
                            <a:rPr lang="da-DK" i="1">
                              <a:latin typeface="Cambria Math" panose="02040503050406030204" pitchFamily="18" charset="0"/>
                            </a:rPr>
                          </m:ctrlPr>
                        </m:sSubPr>
                        <m:e>
                          <m:r>
                            <a:rPr lang="da-DK" b="0" i="1" smtClean="0">
                              <a:latin typeface="Cambria Math"/>
                            </a:rPr>
                            <m:t>  </m:t>
                          </m:r>
                          <m:r>
                            <a:rPr lang="en-US" b="0" i="1" smtClean="0">
                              <a:latin typeface="Cambria Math" panose="02040503050406030204" pitchFamily="18" charset="0"/>
                            </a:rPr>
                            <m:t>𝑥</m:t>
                          </m:r>
                        </m:e>
                        <m:sub>
                          <m:r>
                            <a:rPr lang="da-DK" i="1">
                              <a:latin typeface="Cambria Math"/>
                            </a:rPr>
                            <m:t>1</m:t>
                          </m:r>
                        </m:sub>
                      </m:sSub>
                    </m:oMath>
                  </m:oMathPara>
                </a14:m>
                <a:r>
                  <a:rPr lang="da-DK"/>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2</m:t>
                          </m:r>
                        </m:sub>
                      </m:sSub>
                    </m:oMath>
                  </m:oMathPara>
                </a14:m>
                <a:r>
                  <a:rPr lang="da-DK"/>
                  <a:t>, …,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𝑛</m:t>
                          </m:r>
                        </m:sub>
                      </m:sSub>
                    </m:oMath>
                  </m:oMathPara>
                </a14:m>
                <a:r>
                  <a:rPr lang="da-DK"/>
                  <a:t> </a:t>
                </a:r>
                <a:br>
                  <a:rPr lang="da-DK"/>
                </a:br>
                <a:r>
                  <a:rPr lang="da-DK"/>
                  <a:t>	Middelværdi: 	</a:t>
                </a:r>
                <a14:m>
                  <m:oMathPara>
                    <m:oMathParaPr>
                      <m:jc/>
                    </m:oMathParaPr>
                    <m:oMath>
                      <m:r>
                        <a:rPr lang="da-DK" i="1" smtClean="0">
                          <a:latin typeface="Cambria Math"/>
                          <a:ea typeface="Cambria Math"/>
                        </a:rPr>
                        <m:t>𝜇</m:t>
                      </m:r>
                      <m:r>
                        <a:rPr lang="da-DK" b="0" i="1" smtClean="0">
                          <a:latin typeface="Cambria Math"/>
                          <a:ea typeface="Cambria Math"/>
                        </a:rPr>
                        <m:t>=</m:t>
                      </m:r>
                      <m:f>
                        <m:fPr>
                          <m:type m:val="bar"/>
                          <m:ctrlPr>
                            <a:rPr lang="da-DK" b="0" i="1" smtClean="0">
                              <a:latin typeface="Cambria Math" panose="02040503050406030204" pitchFamily="18" charset="0"/>
                              <a:ea typeface="Cambria Math"/>
                            </a:rPr>
                          </m:ctrlPr>
                        </m:fPr>
                        <m:num>
                          <m:r>
                            <a:rPr lang="da-DK" b="0" i="1" smtClean="0">
                              <a:latin typeface="Cambria Math"/>
                              <a:ea typeface="Cambria Math"/>
                            </a:rPr>
                            <m:t>1</m:t>
                          </m:r>
                        </m:num>
                        <m:den>
                          <m:r>
                            <a:rPr lang="da-DK" b="0" i="1" smtClean="0">
                              <a:latin typeface="Cambria Math"/>
                              <a:ea typeface="Cambria Math"/>
                            </a:rPr>
                            <m:t>𝑛</m:t>
                          </m:r>
                        </m:den>
                      </m:f>
                      <m:nary>
                        <m:naryPr>
                          <m:chr m:val="∑"/>
                          <m:grow m:val="on"/>
                          <m:subHide m:val="off"/>
                          <m:supHide m:val="off"/>
                          <m:ctrlPr>
                            <a:rPr lang="da-DK" b="0" i="1" smtClean="0">
                              <a:latin typeface="Cambria Math" panose="02040503050406030204" pitchFamily="18" charset="0"/>
                              <a:ea typeface="Cambria Math"/>
                            </a:rPr>
                          </m:ctrlPr>
                        </m:naryPr>
                        <m:sub>
                          <m:r>
                            <a:rPr lang="da-DK" b="0" i="1" smtClean="0">
                              <a:latin typeface="Cambria Math"/>
                              <a:ea typeface="Cambria Math"/>
                            </a:rPr>
                            <m:t>𝑖</m:t>
                          </m:r>
                          <m:r>
                            <a:rPr lang="da-DK" b="0" i="1" smtClean="0">
                              <a:latin typeface="Cambria Math"/>
                              <a:ea typeface="Cambria Math"/>
                            </a:rPr>
                            <m:t>=1</m:t>
                          </m:r>
                        </m:sub>
                        <m:sup>
                          <m:r>
                            <a:rPr lang="da-DK" b="0" i="1" smtClean="0">
                              <a:latin typeface="Cambria Math"/>
                              <a:ea typeface="Cambria Math"/>
                            </a:rPr>
                            <m:t>𝑛</m:t>
                          </m:r>
                        </m:sup>
                        <m:e>
                          <m:sSub>
                            <m:sSubPr>
                              <m:ctrlPr>
                                <a:rPr lang="da-DK"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𝑥</m:t>
                              </m:r>
                            </m:e>
                            <m:sub>
                              <m:r>
                                <a:rPr lang="da-DK" b="0" i="1" smtClean="0">
                                  <a:latin typeface="Cambria Math"/>
                                  <a:ea typeface="Cambria Math"/>
                                </a:rPr>
                                <m:t>𝑖</m:t>
                              </m:r>
                            </m:sub>
                          </m:sSub>
                        </m:e>
                      </m:nary>
                    </m:oMath>
                  </m:oMathPara>
                </a14:m>
                <a:endParaRPr lang="da-DK"/>
              </a:p>
              <a:p>
                <a:r>
                  <a:rPr lang="da-DK"/>
                  <a:t>Middelværdien kan opfattes som observationernes balancepunkt</a:t>
                </a:r>
                <a:br>
                  <a:rPr lang="da-DK"/>
                </a:br>
                <a:br>
                  <a:rPr lang="da-DK"/>
                </a:br>
                <a:br>
                  <a:rPr lang="da-DK"/>
                </a:br>
                <a:br>
                  <a:rPr lang="da-DK"/>
                </a:br>
                <a:endParaRPr lang="da-DK"/>
              </a:p>
              <a:p>
                <a:r>
                  <a:rPr lang="da-DK"/>
                  <a:t>Hvis data kun kan antage </a:t>
                </a:r>
                <a14:m>
                  <m:oMathPara>
                    <m:oMathParaPr>
                      <m:jc/>
                    </m:oMathParaPr>
                    <m:oMath>
                      <m:r>
                        <a:rPr lang="da-DK" b="0" i="1" smtClean="0">
                          <a:latin typeface="Cambria Math"/>
                        </a:rPr>
                        <m:t>𝑘</m:t>
                      </m:r>
                      <m:r>
                        <a:rPr lang="da-DK" b="0" i="1" smtClean="0">
                          <a:latin typeface="Cambria Math"/>
                        </a:rPr>
                        <m:t> </m:t>
                      </m:r>
                    </m:oMath>
                  </m:oMathPara>
                </a14:m>
                <a:r>
                  <a:rPr lang="da-DK"/>
                  <a:t>forskellige værdier, så kan det være lettere at beregne middelværdien som </a:t>
                </a:r>
                <a:br>
                  <a:rPr lang="da-DK"/>
                </a:br>
                <a:r>
                  <a:rPr lang="da-DK"/>
                  <a:t> 	</a:t>
                </a:r>
                <a14:m>
                  <m:oMathPara>
                    <m:oMathParaPr>
                      <m:jc/>
                    </m:oMathParaPr>
                    <m:oMath>
                      <m:r>
                        <a:rPr lang="da-DK" i="1" smtClean="0">
                          <a:latin typeface="Cambria Math"/>
                          <a:ea typeface="Cambria Math"/>
                        </a:rPr>
                        <m:t>𝜇</m:t>
                      </m:r>
                      <m:r>
                        <a:rPr lang="da-DK" b="0" i="1" smtClean="0">
                          <a:latin typeface="Cambria Math"/>
                          <a:ea typeface="Cambria Math"/>
                        </a:rPr>
                        <m:t>=</m:t>
                      </m:r>
                      <m:f>
                        <m:fPr>
                          <m:type m:val="bar"/>
                          <m:ctrlPr>
                            <a:rPr lang="da-DK" b="0" i="1" smtClean="0">
                              <a:latin typeface="Cambria Math" panose="02040503050406030204" pitchFamily="18" charset="0"/>
                              <a:ea typeface="Cambria Math"/>
                            </a:rPr>
                          </m:ctrlPr>
                        </m:fPr>
                        <m:num>
                          <m:r>
                            <a:rPr lang="da-DK" b="0" i="1" smtClean="0">
                              <a:latin typeface="Cambria Math"/>
                              <a:ea typeface="Cambria Math"/>
                            </a:rPr>
                            <m:t>1</m:t>
                          </m:r>
                        </m:num>
                        <m:den>
                          <m:r>
                            <a:rPr lang="da-DK" b="0" i="1" smtClean="0">
                              <a:latin typeface="Cambria Math"/>
                              <a:ea typeface="Cambria Math"/>
                            </a:rPr>
                            <m:t>𝑛</m:t>
                          </m:r>
                        </m:den>
                      </m:f>
                      <m:nary>
                        <m:naryPr>
                          <m:chr m:val="∑"/>
                          <m:limLoc m:val="subSup"/>
                          <m:grow m:val="off"/>
                          <m:subHide m:val="off"/>
                          <m:supHide m:val="off"/>
                          <m:ctrlPr>
                            <a:rPr lang="da-DK" b="0" i="1" smtClean="0">
                              <a:latin typeface="Cambria Math" panose="02040503050406030204" pitchFamily="18" charset="0"/>
                              <a:ea typeface="Cambria Math"/>
                            </a:rPr>
                          </m:ctrlPr>
                        </m:naryPr>
                        <m:sub>
                          <m:r>
                            <a:rPr lang="da-DK" b="0" i="1" smtClean="0">
                              <a:latin typeface="Cambria Math"/>
                              <a:ea typeface="Cambria Math"/>
                            </a:rPr>
                            <m:t>𝑖</m:t>
                          </m:r>
                          <m:r>
                            <a:rPr lang="da-DK" b="0" i="1" smtClean="0">
                              <a:latin typeface="Cambria Math"/>
                              <a:ea typeface="Cambria Math"/>
                            </a:rPr>
                            <m:t>=1</m:t>
                          </m:r>
                        </m:sub>
                        <m:sup>
                          <m:r>
                            <a:rPr lang="da-DK" b="0" i="1" smtClean="0">
                              <a:latin typeface="Cambria Math"/>
                              <a:ea typeface="Cambria Math"/>
                            </a:rPr>
                            <m:t>𝑘</m:t>
                          </m:r>
                        </m:sup>
                        <m:e>
                          <m:sSub>
                            <m:sSubPr>
                              <m:ctrlPr>
                                <a:rPr lang="da-DK" b="0" i="1" smtClean="0">
                                  <a:latin typeface="Cambria Math" panose="02040503050406030204" pitchFamily="18" charset="0"/>
                                  <a:ea typeface="Cambria Math"/>
                                </a:rPr>
                              </m:ctrlPr>
                            </m:sSubPr>
                            <m:e>
                              <m:r>
                                <a:rPr lang="da-DK" b="0" i="1" smtClean="0">
                                  <a:latin typeface="Cambria Math"/>
                                  <a:ea typeface="Cambria Math"/>
                                </a:rPr>
                                <m:t>ℎ</m:t>
                              </m:r>
                            </m:e>
                            <m:sub>
                              <m:r>
                                <a:rPr lang="da-DK" b="0" i="1" smtClean="0">
                                  <a:latin typeface="Cambria Math"/>
                                  <a:ea typeface="Cambria Math"/>
                                </a:rPr>
                                <m:t>𝑖</m:t>
                              </m:r>
                            </m:sub>
                          </m:sSub>
                          <m:r>
                            <a:rPr lang="da-DK" b="0" i="1" smtClean="0">
                              <a:latin typeface="Cambria Math"/>
                              <a:ea typeface="Cambria Math"/>
                            </a:rPr>
                            <m:t>∙</m:t>
                          </m:r>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𝑥</m:t>
                              </m:r>
                            </m:e>
                            <m:sub>
                              <m:r>
                                <a:rPr lang="da-DK" i="1">
                                  <a:latin typeface="Cambria Math"/>
                                  <a:ea typeface="Cambria Math"/>
                                </a:rPr>
                                <m:t>𝑖</m:t>
                              </m:r>
                            </m:sub>
                          </m:sSub>
                        </m:e>
                      </m:nary>
                    </m:oMath>
                  </m:oMathPara>
                </a14:m>
                <a:r>
                  <a:rPr lang="da-DK">
                    <a:solidFill>
                      <a:prstClr val="black"/>
                    </a:solidFill>
                  </a:rPr>
                  <a:t> </a:t>
                </a:r>
                <a:br>
                  <a:rPr lang="da-DK"/>
                </a:br>
                <a:r>
                  <a:rPr lang="da-DK"/>
                  <a:t>hvor </a:t>
                </a:r>
                <a14:m>
                  <m:oMathPara>
                    <m:oMathParaPr>
                      <m:jc/>
                    </m:oMathParaPr>
                    <m:oMath>
                      <m:sSub>
                        <m:sSubPr>
                          <m:ctrlPr>
                            <a:rPr lang="da-DK" i="1" smtClean="0">
                              <a:latin typeface="Cambria Math" panose="02040503050406030204" pitchFamily="18" charset="0"/>
                            </a:rPr>
                          </m:ctrlPr>
                        </m:sSubPr>
                        <m:e>
                          <m:r>
                            <a:rPr lang="da-DK" b="0" i="1" smtClean="0">
                              <a:latin typeface="Cambria Math"/>
                            </a:rPr>
                            <m:t>ℎ</m:t>
                          </m:r>
                        </m:e>
                        <m:sub>
                          <m:r>
                            <a:rPr lang="da-DK" b="0" i="1" smtClean="0">
                              <a:latin typeface="Cambria Math"/>
                            </a:rPr>
                            <m:t>𝑖</m:t>
                          </m:r>
                        </m:sub>
                      </m:sSub>
                    </m:oMath>
                  </m:oMathPara>
                </a14:m>
                <a:r>
                  <a:rPr lang="da-DK"/>
                  <a:t> er antal gange, som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𝑖</m:t>
                          </m:r>
                        </m:sub>
                      </m:sSub>
                    </m:oMath>
                  </m:oMathPara>
                </a14:m>
                <a:r>
                  <a:rPr lang="da-DK"/>
                  <a:t> er observeret. </a:t>
                </a:r>
                <a:br>
                  <a:rPr lang="da-DK"/>
                </a:br>
                <a:r>
                  <a:rPr lang="da-DK"/>
                  <a:t>Således er </a:t>
                </a:r>
                <a:r>
                  <a:rPr lang="da-DK">
                    <a:solidFill>
                      <a:prstClr val="black"/>
                    </a:solidFill>
                  </a:rPr>
                  <a:t> </a:t>
                </a:r>
                <a:br>
                  <a:rPr lang="da-DK">
                    <a:solidFill>
                      <a:prstClr val="black"/>
                    </a:solidFill>
                  </a:rPr>
                </a:br>
                <a:r>
                  <a:rPr lang="da-DK"/>
                  <a:t> 	</a:t>
                </a:r>
                <a14:m>
                  <m:oMathPara>
                    <m:oMathParaPr>
                      <m:jc/>
                    </m:oMathParaPr>
                    <m:oMath>
                      <m:nary>
                        <m:naryPr>
                          <m:chr m:val="∑"/>
                          <m:grow m:val="on"/>
                          <m:subHide m:val="off"/>
                          <m:supHide m:val="off"/>
                          <m:ctrlPr>
                            <a:rPr lang="da-DK" i="1" smtClean="0">
                              <a:latin typeface="Cambria Math" panose="02040503050406030204" pitchFamily="18" charset="0"/>
                            </a:rPr>
                          </m:ctrlPr>
                        </m:naryPr>
                        <m:sub>
                          <m:r>
                            <a:rPr lang="da-DK" b="0" i="1" smtClean="0">
                              <a:latin typeface="Cambria Math"/>
                            </a:rPr>
                            <m:t>𝑖</m:t>
                          </m:r>
                          <m:r>
                            <a:rPr lang="da-DK" b="0" i="1" smtClean="0">
                              <a:latin typeface="Cambria Math"/>
                            </a:rPr>
                            <m:t>=1</m:t>
                          </m:r>
                        </m:sub>
                        <m:sup>
                          <m:r>
                            <a:rPr lang="da-DK" b="0" i="1" smtClean="0">
                              <a:latin typeface="Cambria Math"/>
                            </a:rPr>
                            <m:t>𝑘</m:t>
                          </m:r>
                        </m:sup>
                        <m:e>
                          <m:sSub>
                            <m:sSubPr>
                              <m:ctrlPr>
                                <a:rPr lang="da-DK" i="1" smtClean="0">
                                  <a:latin typeface="Cambria Math" panose="02040503050406030204" pitchFamily="18" charset="0"/>
                                </a:rPr>
                              </m:ctrlPr>
                            </m:sSubPr>
                            <m:e>
                              <m:r>
                                <a:rPr lang="da-DK" b="0" i="1" smtClean="0">
                                  <a:latin typeface="Cambria Math"/>
                                </a:rPr>
                                <m:t>ℎ</m:t>
                              </m:r>
                            </m:e>
                            <m:sub>
                              <m:r>
                                <a:rPr lang="da-DK" b="0" i="1" smtClean="0">
                                  <a:latin typeface="Cambria Math"/>
                                </a:rPr>
                                <m:t>𝑖</m:t>
                              </m:r>
                            </m:sub>
                          </m:sSub>
                        </m:e>
                      </m:nary>
                      <m:r>
                        <a:rPr lang="da-DK" b="0" i="1" smtClean="0">
                          <a:latin typeface="Cambria Math"/>
                        </a:rPr>
                        <m:t>=</m:t>
                      </m:r>
                      <m:r>
                        <a:rPr lang="da-DK" b="0" i="1" smtClean="0">
                          <a:latin typeface="Cambria Math"/>
                        </a:rPr>
                        <m:t>𝑛</m:t>
                      </m:r>
                    </m:oMath>
                  </m:oMathPara>
                </a14:m>
                <a:r>
                  <a:rPr lang="da-DK"/>
                  <a:t> .</a:t>
                </a:r>
                <a:br>
                  <a:rPr lang="da-DK"/>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780" b="-434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28</a:t>
            </a:fld>
            <a:endParaRPr lang="da-DK"/>
          </a:p>
        </p:txBody>
      </p:sp>
      <p:pic>
        <p:nvPicPr>
          <p:cNvPr id="5" name="Picture 4"/>
          <p:cNvPicPr>
            <a:picLocks noChangeAspect="1"/>
          </p:cNvPicPr>
          <p:nvPr/>
        </p:nvPicPr>
        <p:blipFill>
          <a:blip r:embed="rId5"/>
          <a:stretch>
            <a:fillRect/>
          </a:stretch>
        </p:blipFill>
        <p:spPr>
          <a:xfrm>
            <a:off x="1109662" y="2708920"/>
            <a:ext cx="6924675" cy="838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831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Estimering af varianser</a:t>
            </a:r>
            <a:endParaRPr lang="en-GB"/>
          </a:p>
        </p:txBody>
      </p:sp>
      <mc:AlternateContent>
        <mc:Choice Requires="a14">
          <p:sp>
            <p:nvSpPr>
              <p:cNvPr id="3" name="Content Placeholder 2"/>
              <p:cNvSpPr>
                <a:spLocks noGrp="1"/>
              </p:cNvSpPr>
              <p:nvPr>
                <p:ph idx="1"/>
              </p:nvPr>
            </p:nvSpPr>
            <p:spPr/>
            <p:txBody>
              <a:bodyPr/>
              <a:lstStyle/>
              <a:p>
                <a:r>
                  <a:rPr lang="en-US" smtClean="0"/>
                  <a:t>Vi har en stikprøve </a:t>
                </a:r>
                <a14:m>
                  <m:oMathPara>
                    <m:oMathParaPr>
                      <m:jc/>
                    </m:oMathParaPr>
                    <m:oMath>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r>
                  <a:rPr lang="en-US"/>
                  <a:t>, ...,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m:oMathPara>
                </a14:m>
                <a:r>
                  <a:rPr lang="en-GB" smtClean="0"/>
                  <a:t> taget fra en population med middelværdi </a:t>
                </a:r>
                <a14:m>
                  <m:oMathPara>
                    <m:oMathParaPr>
                      <m:jc/>
                    </m:oMathParaPr>
                    <m:oMath>
                      <m:r>
                        <a:rPr lang="en-GB" i="1" smtClean="0">
                          <a:latin typeface="Cambria Math" panose="02040503050406030204" pitchFamily="18" charset="0"/>
                          <a:ea typeface="Cambria Math" panose="02040503050406030204" pitchFamily="18" charset="0"/>
                        </a:rPr>
                        <m:t>𝜇</m:t>
                      </m:r>
                    </m:oMath>
                  </m:oMathPara>
                </a14:m>
                <a:r>
                  <a:rPr lang="en-GB" smtClean="0"/>
                  <a:t> og varians </a:t>
                </a:r>
                <a14:m>
                  <m:oMathPara>
                    <m:oMathParaPr>
                      <m:jc/>
                    </m:oMathParaPr>
                    <m:o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m:oMathPara>
                </a14:m>
                <a:r>
                  <a:rPr lang="en-GB" smtClean="0"/>
                  <a:t> </a:t>
                </a:r>
              </a:p>
              <a:p>
                <a:r>
                  <a:rPr lang="en-GB"/>
                  <a:t>V</a:t>
                </a:r>
                <a:r>
                  <a:rPr lang="en-GB" smtClean="0"/>
                  <a:t>i kender ikke værdierne af </a:t>
                </a:r>
                <a14:m>
                  <m:oMathPara>
                    <m:oMathParaPr>
                      <m:jc/>
                    </m:oMathParaPr>
                    <m:oMath>
                      <m:r>
                        <a:rPr lang="en-GB" i="1">
                          <a:latin typeface="Cambria Math" panose="02040503050406030204" pitchFamily="18" charset="0"/>
                          <a:ea typeface="Cambria Math" panose="02040503050406030204" pitchFamily="18" charset="0"/>
                        </a:rPr>
                        <m:t>𝜇</m:t>
                      </m:r>
                    </m:oMath>
                  </m:oMathPara>
                </a14:m>
                <a:r>
                  <a:rPr lang="en-GB"/>
                  <a:t> </a:t>
                </a:r>
                <a:r>
                  <a:rPr lang="en-GB" smtClean="0"/>
                  <a:t>og </a:t>
                </a:r>
                <a14:m>
                  <m:oMathPara>
                    <m:oMathParaPr>
                      <m:jc/>
                    </m:oMathParaPr>
                    <m:oMath>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r>
                  <a:rPr lang="en-GB" smtClean="0"/>
                  <a:t>, men vi vil gerne estimere dem ud fra stikprøven</a:t>
                </a:r>
              </a:p>
              <a:p>
                <a:r>
                  <a:rPr lang="en-US" smtClean="0"/>
                  <a:t>I kap. 7 og 8 har vi estimeret </a:t>
                </a:r>
                <a14:m>
                  <m:oMathPara>
                    <m:oMathParaPr>
                      <m:jc/>
                    </m:oMathParaPr>
                    <m:oMath>
                      <m:r>
                        <a:rPr lang="en-GB" i="1">
                          <a:latin typeface="Cambria Math" panose="02040503050406030204" pitchFamily="18" charset="0"/>
                          <a:ea typeface="Cambria Math" panose="02040503050406030204" pitchFamily="18" charset="0"/>
                        </a:rPr>
                        <m:t>𝜇</m:t>
                      </m:r>
                    </m:oMath>
                  </m:oMathPara>
                </a14:m>
                <a:r>
                  <a:rPr lang="en-GB" smtClean="0"/>
                  <a:t> fra en og to stikprøver. </a:t>
                </a:r>
                <a:br>
                  <a:rPr lang="en-GB" smtClean="0"/>
                </a:br>
                <a:r>
                  <a:rPr lang="en-GB" smtClean="0"/>
                  <a:t>Vi kan tilsvarende estimere </a:t>
                </a:r>
                <a14:m>
                  <m:oMathPara>
                    <m:oMathParaPr>
                      <m:jc/>
                    </m:oMathParaPr>
                    <m:oMath>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r>
                  <a:rPr lang="en-GB" smtClean="0"/>
                  <a:t> og </a:t>
                </a:r>
                <a14:m>
                  <m:oMathPara>
                    <m:oMathParaPr>
                      <m:jc/>
                    </m:oMathParaPr>
                    <m:oMath>
                      <m:r>
                        <a:rPr lang="en-GB" i="1">
                          <a:latin typeface="Cambria Math" panose="02040503050406030204" pitchFamily="18" charset="0"/>
                          <a:ea typeface="Cambria Math" panose="02040503050406030204" pitchFamily="18" charset="0"/>
                        </a:rPr>
                        <m:t>𝜎</m:t>
                      </m:r>
                    </m:oMath>
                  </m:oMathPara>
                </a14:m>
                <a:r>
                  <a:rPr lang="en-GB" smtClean="0"/>
                  <a:t> ud fra stikprøver på tre måder:</a:t>
                </a:r>
              </a:p>
              <a:p>
                <a:pPr lvl="1"/>
                <a:r>
                  <a:rPr lang="en-US" smtClean="0"/>
                  <a:t>Punkt-estimering</a:t>
                </a:r>
                <a:endParaRPr lang="en-GB"/>
              </a:p>
              <a:p>
                <a:pPr lvl="1"/>
                <a:r>
                  <a:rPr lang="en-US" smtClean="0"/>
                  <a:t>Interval-estimering</a:t>
                </a:r>
                <a:endParaRPr lang="en-GB"/>
              </a:p>
              <a:p>
                <a:pPr lvl="1"/>
                <a:r>
                  <a:rPr lang="en-US" smtClean="0"/>
                  <a:t>Hypotesetest</a:t>
                </a:r>
                <a:r>
                  <a:rPr lang="en-GB" smtClean="0"/>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280</a:t>
            </a:fld>
            <a:endParaRPr lang="da-DK">
              <a:solidFill>
                <a:prstClr val="black">
                  <a:tint val="75000"/>
                </a:prstClr>
              </a:solidFill>
            </a:endParaRPr>
          </a:p>
        </p:txBody>
      </p:sp>
    </p:spTree>
    <p:extLst>
      <p:ext uri="{BB962C8B-B14F-4D97-AF65-F5344CB8AC3E}">
        <p14:creationId xmlns:p14="http://schemas.microsoft.com/office/powerpoint/2010/main" val="12699382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Punkt-estimering af varians</a:t>
            </a:r>
            <a:endParaRPr lang="en-GB"/>
          </a:p>
        </p:txBody>
      </p:sp>
      <mc:AlternateContent>
        <mc:Choice Requires="a14">
          <p:sp>
            <p:nvSpPr>
              <p:cNvPr id="3" name="Content Placeholder 2"/>
              <p:cNvSpPr>
                <a:spLocks noGrp="1"/>
              </p:cNvSpPr>
              <p:nvPr>
                <p:ph idx="1"/>
              </p:nvPr>
            </p:nvSpPr>
            <p:spPr/>
            <p:txBody>
              <a:bodyPr/>
              <a:lstStyle/>
              <a:p>
                <a:r>
                  <a:rPr lang="en-US" smtClean="0"/>
                  <a:t>I kap. 7 så vi, at stikprøvemiddelværdien </a:t>
                </a:r>
                <a:br>
                  <a:rPr lang="en-US" smtClean="0"/>
                </a:br>
                <a:r>
                  <a:rPr lang="en-US" smtClean="0"/>
                  <a:t> 	</a:t>
                </a:r>
                <a14:m>
                  <m:oMathPara>
                    <m:oMathParaPr>
                      <m:jc/>
                    </m:oMathParaPr>
                    <m:oMath>
                      <m:acc>
                        <m:accPr>
                          <m:chr m:val="̅"/>
                          <m:ctrlPr>
                            <a:rPr lang="da-DK"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𝑥</m:t>
                          </m:r>
                        </m:e>
                      </m:acc>
                      <m:r>
                        <a:rPr lang="da-DK" sz="2400" i="1">
                          <a:solidFill>
                            <a:schemeClr val="tx1"/>
                          </a:solidFill>
                          <a:latin typeface="Cambria Math"/>
                          <a:ea typeface="Cambria Math"/>
                        </a:rPr>
                        <m:t>=</m:t>
                      </m:r>
                      <m:f>
                        <m:fPr>
                          <m:type m:val="bar"/>
                          <m:ctrlPr>
                            <a:rPr lang="da-DK" sz="2400" i="1">
                              <a:solidFill>
                                <a:schemeClr val="tx1"/>
                              </a:solidFill>
                              <a:latin typeface="Cambria Math" panose="02040503050406030204" pitchFamily="18" charset="0"/>
                              <a:ea typeface="Cambria Math"/>
                            </a:rPr>
                          </m:ctrlPr>
                        </m:fPr>
                        <m:num>
                          <m:r>
                            <a:rPr lang="da-DK" sz="2400" i="1">
                              <a:solidFill>
                                <a:schemeClr val="tx1"/>
                              </a:solidFill>
                              <a:latin typeface="Cambria Math"/>
                              <a:ea typeface="Cambria Math"/>
                            </a:rPr>
                            <m:t>1</m:t>
                          </m:r>
                        </m:num>
                        <m:den>
                          <m:r>
                            <a:rPr lang="da-DK" sz="2400" i="1">
                              <a:solidFill>
                                <a:schemeClr val="tx1"/>
                              </a:solidFill>
                              <a:latin typeface="Cambria Math"/>
                              <a:ea typeface="Cambria Math"/>
                            </a:rPr>
                            <m:t>𝑛</m:t>
                          </m:r>
                        </m:den>
                      </m:f>
                      <m:nary>
                        <m:naryPr>
                          <m:chr m:val="∑"/>
                          <m:grow m:val="off"/>
                          <m:subHide m:val="off"/>
                          <m:supHide m:val="off"/>
                          <m:ctrlPr>
                            <a:rPr lang="da-DK" sz="2400" i="1">
                              <a:solidFill>
                                <a:schemeClr val="tx1"/>
                              </a:solidFill>
                              <a:latin typeface="Cambria Math" panose="02040503050406030204" pitchFamily="18" charset="0"/>
                              <a:ea typeface="Cambria Math"/>
                            </a:rPr>
                          </m:ctrlPr>
                        </m:naryPr>
                        <m:sub>
                          <m:r>
                            <a:rPr lang="da-DK" sz="2400" i="1">
                              <a:solidFill>
                                <a:schemeClr val="tx1"/>
                              </a:solidFill>
                              <a:latin typeface="Cambria Math"/>
                              <a:ea typeface="Cambria Math"/>
                            </a:rPr>
                            <m:t>𝑖</m:t>
                          </m:r>
                          <m:r>
                            <a:rPr lang="da-DK" sz="2400" i="1">
                              <a:solidFill>
                                <a:schemeClr val="tx1"/>
                              </a:solidFill>
                              <a:latin typeface="Cambria Math"/>
                              <a:ea typeface="Cambria Math"/>
                            </a:rPr>
                            <m:t>=1</m:t>
                          </m:r>
                        </m:sub>
                        <m:sup>
                          <m:r>
                            <a:rPr lang="da-DK" sz="2400" i="1">
                              <a:solidFill>
                                <a:schemeClr val="tx1"/>
                              </a:solidFill>
                              <a:latin typeface="Cambria Math"/>
                              <a:ea typeface="Cambria Math"/>
                            </a:rPr>
                            <m:t>𝑛</m:t>
                          </m:r>
                        </m:sup>
                        <m:e>
                          <m:sSub>
                            <m:sSubPr>
                              <m:ctrlPr>
                                <a:rPr lang="da-DK" sz="2400" i="1">
                                  <a:solidFill>
                                    <a:schemeClr val="tx1"/>
                                  </a:solidFill>
                                  <a:latin typeface="Cambria Math" panose="02040503050406030204" pitchFamily="18" charset="0"/>
                                  <a:ea typeface="Cambria Math"/>
                                </a:rPr>
                              </m:ctrlPr>
                            </m:sSubPr>
                            <m:e>
                              <m:r>
                                <a:rPr lang="en-US" sz="2400" i="1">
                                  <a:solidFill>
                                    <a:schemeClr val="tx1"/>
                                  </a:solidFill>
                                  <a:latin typeface="Cambria Math" panose="02040503050406030204" pitchFamily="18" charset="0"/>
                                  <a:ea typeface="Cambria Math"/>
                                </a:rPr>
                                <m:t>𝑥</m:t>
                              </m:r>
                            </m:e>
                            <m:sub>
                              <m:r>
                                <a:rPr lang="da-DK" sz="2400" i="1">
                                  <a:solidFill>
                                    <a:schemeClr val="tx1"/>
                                  </a:solidFill>
                                  <a:latin typeface="Cambria Math"/>
                                  <a:ea typeface="Cambria Math"/>
                                </a:rPr>
                                <m:t>𝑖</m:t>
                              </m:r>
                            </m:sub>
                          </m:sSub>
                        </m:e>
                      </m:nary>
                    </m:oMath>
                  </m:oMathPara>
                </a14:m>
                <a:r>
                  <a:rPr lang="en-GB">
                    <a:solidFill>
                      <a:schemeClr val="tx1"/>
                    </a:solidFill>
                  </a:rPr>
                  <a:t> </a:t>
                </a:r>
                <a:br>
                  <a:rPr lang="en-GB" smtClean="0">
                    <a:solidFill>
                      <a:schemeClr val="tx1"/>
                    </a:solidFill>
                  </a:rPr>
                </a:br>
                <a:r>
                  <a:rPr lang="en-GB" smtClean="0">
                    <a:solidFill>
                      <a:schemeClr val="tx1"/>
                    </a:solidFill>
                  </a:rPr>
                  <a:t>er e</a:t>
                </a:r>
                <a:r>
                  <a:rPr lang="en-GB" smtClean="0"/>
                  <a:t>n unbiased estimator for </a:t>
                </a:r>
                <a14:m>
                  <m:oMathPara>
                    <m:oMathParaPr>
                      <m:jc/>
                    </m:oMathParaPr>
                    <m:oMath>
                      <m:r>
                        <a:rPr lang="en-GB" i="1">
                          <a:latin typeface="Cambria Math" panose="02040503050406030204" pitchFamily="18" charset="0"/>
                          <a:ea typeface="Cambria Math" panose="02040503050406030204" pitchFamily="18" charset="0"/>
                        </a:rPr>
                        <m:t>𝜇</m:t>
                      </m:r>
                    </m:oMath>
                  </m:oMathPara>
                </a14:m>
                <a:endParaRPr lang="en-GB" smtClean="0"/>
              </a:p>
              <a:p>
                <a:r>
                  <a:rPr lang="en-US" smtClean="0"/>
                  <a:t>Man kan tilsvarende vise, at stikprøvevariansen </a:t>
                </a:r>
                <a:br>
                  <a:rPr lang="en-US" smtClean="0"/>
                </a:br>
                <a:r>
                  <a:rPr lang="en-US" smtClean="0"/>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𝑠</m:t>
                          </m:r>
                        </m:e>
                        <m:sup>
                          <m:r>
                            <a:rPr lang="da-DK" i="1">
                              <a:latin typeface="Cambria Math"/>
                            </a:rPr>
                            <m:t>2</m:t>
                          </m:r>
                        </m:sup>
                      </m:sSup>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r>
                            <a:rPr lang="da-DK" i="1">
                              <a:latin typeface="Cambria Math"/>
                            </a:rPr>
                            <m:t>−1</m:t>
                          </m:r>
                        </m:den>
                      </m:f>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r>
                                <a:rPr lang="da-DK" i="1">
                                  <a:latin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r>
                                <a:rPr lang="da-DK" i="1">
                                  <a:latin typeface="Cambria Math"/>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da-DK" i="1">
                                  <a:latin typeface="Cambria Math"/>
                                  <a:ea typeface="Cambria Math"/>
                                </a:rPr>
                                <m:t>)</m:t>
                              </m:r>
                            </m:e>
                            <m:sup>
                              <m:r>
                                <a:rPr lang="da-DK" i="1">
                                  <a:latin typeface="Cambria Math"/>
                                </a:rPr>
                                <m:t>2</m:t>
                              </m:r>
                            </m:sup>
                          </m:sSup>
                        </m:e>
                      </m:nary>
                    </m:oMath>
                  </m:oMathPara>
                </a14:m>
                <a:r>
                  <a:rPr lang="en-GB" smtClean="0"/>
                  <a:t> </a:t>
                </a:r>
                <a:br>
                  <a:rPr lang="en-GB" smtClean="0"/>
                </a:br>
                <a:r>
                  <a:rPr lang="en-GB" smtClean="0"/>
                  <a:t>er en unbiased estimator for </a:t>
                </a:r>
                <a14:m>
                  <m:oMathPara>
                    <m:oMathParaPr>
                      <m:jc/>
                    </m:oMathParaPr>
                    <m:oMath>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r>
                  <a:rPr lang="en-GB" smtClean="0"/>
                  <a:t> </a:t>
                </a:r>
                <a:endParaRPr lang="en-GB"/>
              </a:p>
              <a:p>
                <a:r>
                  <a:rPr lang="en-US" smtClean="0"/>
                  <a:t>Desværre ved vi jo, at vi ikke estimerer korrekt, for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da-DK" i="1">
                              <a:latin typeface="Cambria Math"/>
                              <a:ea typeface="Cambria Math"/>
                            </a:rPr>
                            <m:t>=</m:t>
                          </m:r>
                          <m:sSup>
                            <m:sSupPr>
                              <m:ctrlPr>
                                <a:rPr lang="en-GB" i="1">
                                  <a:latin typeface="Cambria Math" panose="02040503050406030204" pitchFamily="18" charset="0"/>
                                </a:rPr>
                              </m:ctrlPr>
                            </m:sSupPr>
                            <m:e>
                              <m:r>
                                <a:rPr lang="en-US" b="0" i="1" smtClean="0">
                                  <a:latin typeface="Cambria Math" panose="02040503050406030204" pitchFamily="18" charset="0"/>
                                </a:rPr>
                                <m:t>𝑠</m:t>
                              </m:r>
                            </m:e>
                            <m:sup>
                              <m:r>
                                <a:rPr lang="en-US" i="1">
                                  <a:latin typeface="Cambria Math" panose="02040503050406030204" pitchFamily="18" charset="0"/>
                                </a:rPr>
                                <m:t>2</m:t>
                              </m:r>
                            </m:sup>
                          </m:sSup>
                        </m:e>
                      </m:d>
                      <m:r>
                        <a:rPr lang="da-DK" i="1">
                          <a:latin typeface="Cambria Math"/>
                          <a:ea typeface="Cambria Math"/>
                        </a:rPr>
                        <m:t>=0</m:t>
                      </m:r>
                    </m:oMath>
                  </m:oMathPara>
                </a14:m>
                <a:r>
                  <a:rPr lang="en-GB" smtClean="0"/>
                  <a:t>. </a:t>
                </a:r>
                <a:br>
                  <a:rPr lang="en-GB" smtClean="0"/>
                </a:br>
                <a:r>
                  <a:rPr lang="en-GB" smtClean="0"/>
                  <a:t>Derfor kan en interval-estimering være mere relevant.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281</a:t>
            </a:fld>
            <a:endParaRPr lang="da-DK">
              <a:solidFill>
                <a:prstClr val="black">
                  <a:tint val="75000"/>
                </a:prstClr>
              </a:solidFill>
            </a:endParaRPr>
          </a:p>
        </p:txBody>
      </p:sp>
    </p:spTree>
    <p:extLst>
      <p:ext uri="{BB962C8B-B14F-4D97-AF65-F5344CB8AC3E}">
        <p14:creationId xmlns:p14="http://schemas.microsoft.com/office/powerpoint/2010/main" val="2855499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8" name="Picture 7"/>
          <p:cNvPicPr>
            <a:picLocks noChangeAspect="1"/>
          </p:cNvPicPr>
          <p:nvPr/>
        </p:nvPicPr>
        <p:blipFill>
          <a:blip r:embed="rId2"/>
          <a:stretch>
            <a:fillRect/>
          </a:stretch>
        </p:blipFill>
        <p:spPr>
          <a:xfrm>
            <a:off x="4142215" y="4806700"/>
            <a:ext cx="4939655" cy="2018234"/>
          </a:xfrm>
          <a:prstGeom prst="rect">
            <a:avLst/>
          </a:prstGeom>
        </p:spPr>
      </p:pic>
      <p:sp>
        <p:nvSpPr>
          <p:cNvPr id="5" name="Title 4"/>
          <p:cNvSpPr>
            <a:spLocks noGrp="1"/>
          </p:cNvSpPr>
          <p:nvPr>
            <p:ph type="title"/>
          </p:nvPr>
        </p:nvSpPr>
        <p:spPr/>
        <p:txBody>
          <a:bodyPr/>
          <a:lstStyle/>
          <a:p>
            <a:r>
              <a:rPr lang="en-US" smtClean="0"/>
              <a:t>Interval-estimering af varians</a:t>
            </a:r>
            <a:endParaRPr lang="en-GB"/>
          </a:p>
        </p:txBody>
      </p:sp>
      <mc:AlternateContent>
        <mc:Choice Requires="a14">
          <p:sp>
            <p:nvSpPr>
              <p:cNvPr id="6" name="Content Placeholder 5"/>
              <p:cNvSpPr>
                <a:spLocks noGrp="1"/>
              </p:cNvSpPr>
              <p:nvPr>
                <p:ph idx="1"/>
              </p:nvPr>
            </p:nvSpPr>
            <p:spPr>
              <a:xfrm>
                <a:off x="395536" y="1196752"/>
                <a:ext cx="8640960" cy="5544616"/>
              </a:xfrm>
            </p:spPr>
            <p:txBody>
              <a:bodyPr/>
              <a:lstStyle/>
              <a:p>
                <a:pPr marL="0" indent="0">
                  <a:buNone/>
                </a:pPr>
                <a:r>
                  <a:rPr lang="en-US" smtClean="0"/>
                  <a:t>I kapitel 6 så vi sætning 6.5 (s. 207):</a:t>
                </a:r>
              </a:p>
              <a:p>
                <a:r>
                  <a:rPr lang="en-US" smtClean="0"/>
                  <a:t>Hvis </a:t>
                </a:r>
                <a14:m>
                  <m:oMathPara>
                    <m:oMathParaPr>
                      <m:jc/>
                    </m:oMathParaPr>
                    <m:oMath>
                      <m:sSup>
                        <m:sSupPr>
                          <m:ctrlPr>
                            <a:rPr lang="en-GB"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m:oMathPara>
                </a14:m>
                <a:r>
                  <a:rPr lang="en-US"/>
                  <a:t> </a:t>
                </a:r>
                <a:r>
                  <a:rPr lang="en-US" smtClean="0"/>
                  <a:t>er </a:t>
                </a:r>
                <a:r>
                  <a:rPr lang="en-US"/>
                  <a:t>variansen for en stikprøve med størrelse </a:t>
                </a:r>
                <a14:m>
                  <m:oMathPara>
                    <m:oMathParaPr>
                      <m:jc/>
                    </m:oMathParaPr>
                    <m:oMath>
                      <m:r>
                        <a:rPr lang="en-US" i="1">
                          <a:latin typeface="Cambria Math" panose="02040503050406030204" pitchFamily="18" charset="0"/>
                        </a:rPr>
                        <m:t>𝑛</m:t>
                      </m:r>
                    </m:oMath>
                  </m:oMathPara>
                </a14:m>
                <a:r>
                  <a:rPr lang="en-US"/>
                  <a:t>, taget fra en </a:t>
                </a:r>
                <a:r>
                  <a:rPr lang="en-US" u="sng">
                    <a:solidFill>
                      <a:schemeClr val="tx2">
                        <a:lumMod val="75000"/>
                      </a:schemeClr>
                    </a:solidFill>
                  </a:rPr>
                  <a:t>normalfordelt</a:t>
                </a:r>
                <a:r>
                  <a:rPr lang="en-US"/>
                  <a:t> population med middelværdi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en-GB"/>
                  <a:t> og varians </a:t>
                </a:r>
                <a14:m>
                  <m:oMathPara>
                    <m:oMathParaPr>
                      <m:jc/>
                    </m:oMathParaPr>
                    <m:oMath>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r>
                  <a:rPr lang="en-GB" smtClean="0"/>
                  <a:t>, s</a:t>
                </a:r>
                <a:r>
                  <a:rPr lang="en-US" smtClean="0"/>
                  <a:t>å </a:t>
                </a:r>
                <a:r>
                  <a:rPr lang="en-US"/>
                  <a:t>er </a:t>
                </a:r>
                <a:br>
                  <a:rPr lang="en-US"/>
                </a:br>
                <a:r>
                  <a:rPr lang="en-US"/>
                  <a:t> 	</a:t>
                </a:r>
                <a14:m>
                  <m:oMathPara>
                    <m:oMathParaPr>
                      <m:jc/>
                    </m:oMathParaPr>
                    <m:oMath>
                      <m:sSubSup>
                        <m:sSubSupPr>
                          <m:alnScr m:val="off"/>
                          <m:ctrlPr>
                            <a:rPr lang="en-US"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oMath>
                  </m:oMathPara>
                </a14:m>
                <a:r>
                  <a:rPr lang="en-GB"/>
                  <a:t> </a:t>
                </a:r>
                <a:br>
                  <a:rPr lang="en-GB"/>
                </a:b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(chi-i-anden) fordelt med </a:t>
                </a:r>
                <a14:m>
                  <m:oMathPara>
                    <m:oMathParaPr>
                      <m:jc/>
                    </m:oMathParaPr>
                    <m:oMath>
                      <m:r>
                        <a:rPr lang="da-DK" i="1">
                          <a:latin typeface="Cambria Math" panose="02040503050406030204" pitchFamily="18" charset="0"/>
                          <a:ea typeface="Cambria Math" panose="02040503050406030204" pitchFamily="18" charset="0"/>
                        </a:rPr>
                        <m:t>𝜈</m:t>
                      </m:r>
                      <m:r>
                        <a:rPr lang="en-US" i="1">
                          <a:latin typeface="Cambria Math" panose="02040503050406030204" pitchFamily="18" charset="0"/>
                          <a:ea typeface="Cambria Math" panose="02040503050406030204" pitchFamily="18" charset="0"/>
                        </a:rPr>
                        <m:t>=</m:t>
                      </m:r>
                      <m:r>
                        <a:rPr lang="da-DK" i="1">
                          <a:latin typeface="Cambria Math"/>
                        </a:rPr>
                        <m:t>𝑛</m:t>
                      </m:r>
                      <m:r>
                        <a:rPr lang="da-DK" i="1">
                          <a:latin typeface="Cambria Math"/>
                        </a:rPr>
                        <m:t>−1</m:t>
                      </m:r>
                    </m:oMath>
                  </m:oMathPara>
                </a14:m>
                <a:r>
                  <a:rPr lang="en-GB"/>
                  <a:t> frihedsgrader</a:t>
                </a:r>
              </a:p>
              <a:p>
                <a:r>
                  <a:rPr lang="en-US" smtClean="0"/>
                  <a:t>Det kan vi bruge til at beregne et </a:t>
                </a:r>
                <a14:m>
                  <m:oMathPara>
                    <m:oMathParaPr>
                      <m:jc/>
                    </m:oMathParaPr>
                    <m:oMath>
                      <m:r>
                        <a:rPr lang="en-US" i="1" smtClean="0">
                          <a:latin typeface="Cambria Math" panose="02040503050406030204" pitchFamily="18" charset="0"/>
                        </a:rPr>
                        <m:t>100(1−</m:t>
                      </m:r>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rPr>
                        <m:t>)</m:t>
                      </m:r>
                    </m:oMath>
                  </m:oMathPara>
                </a14:m>
                <a:r>
                  <a:rPr lang="en-US" smtClean="0"/>
                  <a:t> % konfidensinteval for </a:t>
                </a:r>
                <a14:m>
                  <m:oMathPara>
                    <m:oMathParaPr>
                      <m:jc/>
                    </m:oMathParaPr>
                    <m:oMath>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endParaRPr lang="en-GB" smtClean="0"/>
              </a:p>
              <a:p>
                <a:r>
                  <a:rPr lang="en-US" smtClean="0"/>
                  <a:t>Figuren viser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a:t>
                </a:r>
                <a:r>
                  <a:rPr lang="en-GB" smtClean="0"/>
                  <a:t>fordelingen med </a:t>
                </a:r>
                <a14:m>
                  <m:oMathPara>
                    <m:oMathParaPr>
                      <m:jc/>
                    </m:oMathParaPr>
                    <m:oMath>
                      <m:r>
                        <a:rPr lang="da-DK" i="1">
                          <a:latin typeface="Cambria Math"/>
                        </a:rPr>
                        <m:t>𝑛</m:t>
                      </m:r>
                      <m:r>
                        <a:rPr lang="da-DK" i="1">
                          <a:latin typeface="Cambria Math"/>
                        </a:rPr>
                        <m:t>−1</m:t>
                      </m:r>
                    </m:oMath>
                  </m:oMathPara>
                </a14:m>
                <a:r>
                  <a:rPr lang="en-GB"/>
                  <a:t> </a:t>
                </a:r>
                <a:r>
                  <a:rPr lang="en-GB" smtClean="0"/>
                  <a:t>frihedsgrader. De to værdier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smtClean="0"/>
                  <a:t> og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smtClean="0"/>
                  <a:t> er beregnet, så de blå arealer under kurvens venstre og højre haler begge er </a:t>
                </a:r>
                <a14:m>
                  <m:oMathPara>
                    <m:oMathParaPr>
                      <m:jc/>
                    </m:oMathParaPr>
                    <m:oMath>
                      <m:r>
                        <a:rPr lang="en-US" i="1">
                          <a:latin typeface="Cambria Math" panose="02040503050406030204" pitchFamily="18" charset="0"/>
                          <a:ea typeface="Cambria Math" panose="02040503050406030204" pitchFamily="18" charset="0"/>
                        </a:rPr>
                        <m:t>𝛼</m:t>
                      </m:r>
                      <m:r>
                        <m:rPr>
                          <m:sty m:val="p"/>
                        </m:rPr>
                        <a:rPr lang="en-US" b="0" i="0" smtClean="0">
                          <a:latin typeface="Cambria Math" panose="02040503050406030204" pitchFamily="18" charset="0"/>
                          <a:ea typeface="Cambria Math" panose="02040503050406030204" pitchFamily="18" charset="0"/>
                        </a:rPr>
                        <m:t>/2</m:t>
                      </m:r>
                    </m:oMath>
                  </m:oMathPara>
                </a14:m>
                <a:r>
                  <a:rPr lang="en-GB" smtClean="0"/>
                  <a:t>:</a:t>
                </a:r>
              </a:p>
              <a:p>
                <a:pPr lvl="1"/>
                <a:r>
                  <a:rPr lang="en-US"/>
                  <a:t>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m:rPr>
                          <m:sty m:val="p"/>
                        </m:rPr>
                        <a:rPr lang="en-US">
                          <a:latin typeface="Cambria Math" panose="02040503050406030204" pitchFamily="18" charset="0"/>
                        </a:rPr>
                        <m:t>qchisq</m:t>
                      </m:r>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oMath>
                  </m:oMathPara>
                </a14:m>
                <a:endParaRPr lang="en-GB" smtClean="0"/>
              </a:p>
              <a:p>
                <a:pPr lvl="1"/>
                <a14:m>
                  <m:oMathPara>
                    <m:oMathParaPr>
                      <m:jc/>
                    </m:oMathParaPr>
                    <m:oMath>
                      <m:r>
                        <a:rPr lang="en-US" b="0" i="1" smtClean="0">
                          <a:latin typeface="Cambria Math" panose="02040503050406030204" pitchFamily="18" charset="0"/>
                        </a:rPr>
                        <m:t> </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m:rPr>
                          <m:sty m:val="p"/>
                        </m:rPr>
                        <a:rPr lang="en-US">
                          <a:latin typeface="Cambria Math" panose="02040503050406030204" pitchFamily="18" charset="0"/>
                        </a:rPr>
                        <m:t>qchisq</m:t>
                      </m:r>
                      <m:r>
                        <a:rPr lang="en-US" i="1">
                          <a:latin typeface="Cambria Math" panose="02040503050406030204" pitchFamily="18" charset="0"/>
                        </a:rPr>
                        <m:t>(</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oMath>
                  </m:oMathPara>
                </a14:m>
                <a:endParaRPr lang="en-GB" smtClean="0"/>
              </a:p>
              <a:p>
                <a:r>
                  <a:rPr lang="en-GB"/>
                  <a:t>Dermed er det hvide areal </a:t>
                </a:r>
                <a:br>
                  <a:rPr lang="en-GB" smtClean="0"/>
                </a:br>
                <a:r>
                  <a:rPr lang="en-GB" smtClean="0"/>
                  <a:t>imellem </a:t>
                </a:r>
                <a:r>
                  <a:rPr lang="en-GB"/>
                  <a:t>værdierne lig med </a:t>
                </a:r>
                <a:br>
                  <a:rPr lang="en-US" i="1" smtClean="0">
                    <a:latin typeface="Cambria Math" panose="02040503050406030204" pitchFamily="18" charset="0"/>
                  </a:rPr>
                </a:br>
                <a14:m>
                  <m:oMathPara>
                    <m:oMathParaPr>
                      <m:jc/>
                    </m:oMathParaPr>
                    <m:oMath>
                      <m:r>
                        <a:rPr lang="en-GB"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oMath>
                  </m:oMathPara>
                </a14:m>
                <a:r>
                  <a:rPr lang="en-GB" smtClean="0"/>
                  <a:t>. </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395536" y="1196752"/>
                <a:ext cx="8640960" cy="5544616"/>
              </a:xfrm>
              <a:blipFill>
                <a:blip r:embed="rId3"/>
                <a:stretch>
                  <a:fillRect l="-917" t="-659" r="-1059" b="-142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282</a:t>
            </a:fld>
            <a:endParaRPr lang="da-DK">
              <a:solidFill>
                <a:prstClr val="black">
                  <a:tint val="75000"/>
                </a:prstClr>
              </a:solidFill>
            </a:endParaRPr>
          </a:p>
        </p:txBody>
      </p:sp>
    </p:spTree>
    <p:extLst>
      <p:ext uri="{BB962C8B-B14F-4D97-AF65-F5344CB8AC3E}">
        <p14:creationId xmlns:p14="http://schemas.microsoft.com/office/powerpoint/2010/main" val="21040568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Beregning af konfidensinterval</a:t>
            </a:r>
            <a:endParaRPr lang="da-DK"/>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smtClean="0"/>
                  <a:t>Sandsynligheden for at teststørrelsen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oMath>
                  </m:oMathPara>
                </a14:m>
                <a:r>
                  <a:rPr lang="da-DK" smtClean="0"/>
                  <a:t> ligger i det hvide område:</a:t>
                </a:r>
                <a:br>
                  <a:rPr lang="da-DK" smtClean="0"/>
                </a:br>
                <a:r>
                  <a:rPr lang="da-DK" sz="1200" smtClean="0"/>
                  <a:t> </a:t>
                </a:r>
                <a:br>
                  <a:rPr lang="da-DK" smtClean="0"/>
                </a:b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b="0" i="1" smtClean="0">
                                  <a:latin typeface="Cambria Math" panose="02040503050406030204" pitchFamily="18" charset="0"/>
                                </a:rPr>
                                <m:t>1</m:t>
                              </m:r>
                              <m:f>
                                <m:fPr>
                                  <m:type m:val="lin"/>
                                  <m:ctrlPr>
                                    <a:rPr lang="da-DK" i="1">
                                      <a:latin typeface="Cambria Math" panose="02040503050406030204" pitchFamily="18" charset="0"/>
                                      <a:ea typeface="Cambria Math"/>
                                    </a:rPr>
                                  </m:ctrlPr>
                                </m:fPr>
                                <m:num>
                                  <m:r>
                                    <a:rPr lang="en-US" b="0" i="1" smtClean="0">
                                      <a:latin typeface="Cambria Math" panose="02040503050406030204" pitchFamily="18" charset="0"/>
                                      <a:ea typeface="Cambria Math"/>
                                    </a:rPr>
                                    <m:t>−</m:t>
                                  </m:r>
                                  <m:r>
                                    <a:rPr lang="da-DK" i="1">
                                      <a:latin typeface="Cambria Math"/>
                                      <a:ea typeface="Cambria Math"/>
                                    </a:rPr>
                                    <m:t>𝛼</m:t>
                                  </m:r>
                                </m:num>
                                <m:den>
                                  <m:r>
                                    <a:rPr lang="da-DK" i="1">
                                      <a:latin typeface="Cambria Math"/>
                                      <a:ea typeface="Cambria Math"/>
                                    </a:rPr>
                                    <m:t>2</m:t>
                                  </m:r>
                                </m:den>
                              </m:f>
                            </m:sub>
                          </m:sSub>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&lt;</m:t>
                          </m:r>
                          <m:r>
                            <a:rPr lang="en-US" b="0" i="1" smtClean="0">
                              <a:latin typeface="Cambria Math" panose="02040503050406030204" pitchFamily="18" charset="0"/>
                              <a:ea typeface="Cambria Math"/>
                            </a:rPr>
                            <m:t>  </m:t>
                          </m:r>
                          <m:r>
                            <a:rPr lang="da-DK" b="0" i="1" smtClean="0">
                              <a:latin typeface="Cambria Math"/>
                              <a:ea typeface="Cambria Math"/>
                            </a:rPr>
                            <m:t> </m:t>
                          </m:r>
                          <m:f>
                            <m:fPr>
                              <m:type m:val="bar"/>
                              <m:ctrlPr>
                                <a:rPr lang="da-DK" i="1">
                                  <a:latin typeface="Cambria Math" panose="02040503050406030204" pitchFamily="18" charset="0"/>
                                  <a:ea typeface="Cambria Math"/>
                                </a:rPr>
                              </m:ctrlPr>
                            </m:fPr>
                            <m:num>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num>
                            <m:den>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den>
                          </m:f>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&lt;</m:t>
                          </m:r>
                          <m:r>
                            <a:rPr lang="en-US" b="0" i="1" smtClean="0">
                              <a:latin typeface="Cambria Math" panose="02040503050406030204" pitchFamily="18" charset="0"/>
                              <a:ea typeface="Cambria Math"/>
                            </a:rPr>
                            <m:t>  </m:t>
                          </m:r>
                          <m:r>
                            <a:rPr lang="da-DK" b="0" i="1" smtClean="0">
                              <a:latin typeface="Cambria Math"/>
                              <a:ea typeface="Cambria Math"/>
                            </a:rPr>
                            <m:t> </m:t>
                          </m:r>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e>
                      </m:d>
                      <m:r>
                        <a:rPr lang="en-US" b="0" i="1" smtClean="0">
                          <a:latin typeface="Cambria Math" panose="02040503050406030204" pitchFamily="18" charset="0"/>
                          <a:ea typeface="Cambria Math"/>
                        </a:rPr>
                        <m:t> </m:t>
                      </m:r>
                      <m:r>
                        <a:rPr lang="da-DK" b="0" i="1" smtClean="0">
                          <a:latin typeface="Cambria Math"/>
                        </a:rPr>
                        <m:t>=</m:t>
                      </m:r>
                      <m:r>
                        <a:rPr lang="en-US" b="0" i="1" smtClean="0">
                          <a:latin typeface="Cambria Math" panose="02040503050406030204" pitchFamily="18" charset="0"/>
                        </a:rPr>
                        <m:t> </m:t>
                      </m:r>
                      <m:r>
                        <a:rPr lang="da-DK" b="0" i="1" smtClean="0">
                          <a:latin typeface="Cambria Math"/>
                        </a:rPr>
                        <m:t>1−</m:t>
                      </m:r>
                      <m:r>
                        <a:rPr lang="da-DK" b="0" i="1" smtClean="0">
                          <a:latin typeface="Cambria Math"/>
                          <a:ea typeface="Cambria Math"/>
                        </a:rPr>
                        <m:t>𝛼</m:t>
                      </m:r>
                    </m:oMath>
                  </m:oMathPara>
                </a14:m>
                <a:br>
                  <a:rPr lang="da-DK" smtClean="0"/>
                </a:br>
                <a:r>
                  <a:rPr lang="da-DK" sz="1200" smtClean="0"/>
                  <a:t> </a:t>
                </a:r>
                <a:endParaRPr lang="da-DK" smtClean="0"/>
              </a:p>
              <a:p>
                <a:r>
                  <a:rPr lang="da-DK" smtClean="0"/>
                  <a:t>Når vi tager det reciprokke og vender ulighedstegnene gælder det stadig: </a:t>
                </a:r>
                <a:br>
                  <a:rPr lang="da-DK" smtClean="0"/>
                </a:br>
                <a:r>
                  <a:rPr lang="da-DK" sz="1200">
                    <a:solidFill>
                      <a:prstClr val="black"/>
                    </a:solidFill>
                  </a:rPr>
                  <a:t> </a:t>
                </a:r>
                <a:br>
                  <a:rPr lang="da-DK" smtClean="0"/>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f>
                            <m:fPr>
                              <m:type m:val="bar"/>
                              <m:ctrlPr>
                                <a:rPr lang="da-DK" i="1" smtClean="0">
                                  <a:latin typeface="Cambria Math" panose="02040503050406030204" pitchFamily="18" charset="0"/>
                                </a:rPr>
                              </m:ctrlPr>
                            </m:fPr>
                            <m:num>
                              <m:r>
                                <a:rPr lang="da-DK" b="0" i="1" smtClean="0">
                                  <a:latin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b="0" i="1" smtClean="0">
                                      <a:latin typeface="Cambria Math" panose="02040503050406030204" pitchFamily="18" charset="0"/>
                                    </a:rPr>
                                    <m:t>1−</m:t>
                                  </m:r>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r>
                            <a:rPr lang="en-US" b="0" i="1" smtClean="0">
                              <a:latin typeface="Cambria Math" panose="02040503050406030204" pitchFamily="18" charset="0"/>
                              <a:ea typeface="Cambria Math"/>
                            </a:rPr>
                            <m:t>  </m:t>
                          </m:r>
                          <m:r>
                            <a:rPr lang="en-US" b="0" i="1" smtClean="0">
                              <a:latin typeface="Cambria Math" panose="02040503050406030204" pitchFamily="18" charset="0"/>
                            </a:rPr>
                            <m:t>&gt;</m:t>
                          </m:r>
                          <m:r>
                            <a:rPr lang="en-US" b="0" i="1" smtClean="0">
                              <a:latin typeface="Cambria Math" panose="02040503050406030204" pitchFamily="18" charset="0"/>
                            </a:rPr>
                            <m:t>  </m:t>
                          </m:r>
                          <m:r>
                            <a:rPr lang="da-DK" b="0" i="1" smtClean="0">
                              <a:latin typeface="Cambria Math"/>
                              <a:ea typeface="Cambria Math"/>
                            </a:rPr>
                            <m:t> </m:t>
                          </m:r>
                          <m:f>
                            <m:fPr>
                              <m:type m:val="bar"/>
                              <m:ctrlPr>
                                <a:rPr lang="da-DK" i="1">
                                  <a:latin typeface="Cambria Math" panose="02040503050406030204" pitchFamily="18" charset="0"/>
                                  <a:ea typeface="Cambria Math"/>
                                </a:rPr>
                              </m:ctrlPr>
                            </m:fPr>
                            <m:num>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num>
                            <m:den>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den>
                          </m:f>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&gt;</m:t>
                          </m:r>
                          <m:r>
                            <a:rPr lang="en-US" b="0" i="1" smtClean="0">
                              <a:latin typeface="Cambria Math" panose="02040503050406030204" pitchFamily="18" charset="0"/>
                              <a:ea typeface="Cambria Math"/>
                            </a:rPr>
                            <m:t>  </m:t>
                          </m:r>
                          <m:r>
                            <a:rPr lang="da-DK" b="0" i="1" smtClean="0">
                              <a:latin typeface="Cambria Math"/>
                              <a:ea typeface="Cambria Math"/>
                            </a:rPr>
                            <m:t> </m:t>
                          </m:r>
                          <m:f>
                            <m:fPr>
                              <m:type m:val="bar"/>
                              <m:ctrlPr>
                                <a:rPr lang="da-DK" i="1" smtClean="0">
                                  <a:latin typeface="Cambria Math" panose="02040503050406030204" pitchFamily="18" charset="0"/>
                                  <a:ea typeface="Cambria Math"/>
                                </a:rPr>
                              </m:ctrlPr>
                            </m:fPr>
                            <m:num>
                              <m:r>
                                <a:rPr lang="da-DK" b="0" i="1" smtClean="0">
                                  <a:latin typeface="Cambria Math"/>
                                  <a:ea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e>
                      </m:d>
                      <m:r>
                        <a:rPr lang="en-US" b="0" i="1" smtClean="0">
                          <a:latin typeface="Cambria Math" panose="02040503050406030204" pitchFamily="18" charset="0"/>
                          <a:ea typeface="Cambria Math"/>
                        </a:rPr>
                        <m:t> </m:t>
                      </m:r>
                      <m:r>
                        <a:rPr lang="da-DK" i="1">
                          <a:latin typeface="Cambria Math"/>
                        </a:rPr>
                        <m:t>=</m:t>
                      </m:r>
                      <m:r>
                        <a:rPr lang="en-US" b="0" i="1" smtClean="0">
                          <a:latin typeface="Cambria Math" panose="02040503050406030204" pitchFamily="18" charset="0"/>
                        </a:rPr>
                        <m:t> </m:t>
                      </m:r>
                      <m:r>
                        <a:rPr lang="da-DK" i="1">
                          <a:latin typeface="Cambria Math"/>
                        </a:rPr>
                        <m:t>1−</m:t>
                      </m:r>
                      <m:r>
                        <a:rPr lang="da-DK" i="1">
                          <a:latin typeface="Cambria Math"/>
                          <a:ea typeface="Cambria Math"/>
                        </a:rPr>
                        <m:t>𝛼</m:t>
                      </m:r>
                    </m:oMath>
                  </m:oMathPara>
                </a14:m>
                <a:br>
                  <a:rPr lang="da-DK" smtClean="0"/>
                </a:br>
                <a:r>
                  <a:rPr lang="da-DK" sz="1200">
                    <a:solidFill>
                      <a:prstClr val="black"/>
                    </a:solidFill>
                  </a:rPr>
                  <a:t> </a:t>
                </a:r>
                <a:endParaRPr lang="da-DK" smtClean="0"/>
              </a:p>
              <a:p>
                <a:r>
                  <a:rPr lang="da-DK" smtClean="0"/>
                  <a:t>Vi vender ‘læseretningen’:</a:t>
                </a:r>
                <a:br>
                  <a:rPr lang="da-DK" smtClean="0"/>
                </a:br>
                <a:r>
                  <a:rPr lang="da-DK" sz="1200">
                    <a:solidFill>
                      <a:prstClr val="black"/>
                    </a:solidFill>
                  </a:rPr>
                  <a:t> </a:t>
                </a:r>
                <a:br>
                  <a:rPr lang="da-DK" smtClean="0"/>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r>
                                <a:rPr lang="da-DK" i="1">
                                  <a:latin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r>
                            <a:rPr lang="en-US" b="0" i="1" smtClean="0">
                              <a:latin typeface="Cambria Math" panose="02040503050406030204" pitchFamily="18" charset="0"/>
                              <a:ea typeface="Cambria Math"/>
                            </a:rPr>
                            <m:t>  </m:t>
                          </m:r>
                          <m:r>
                            <a:rPr lang="en-US" b="0" i="1" smtClean="0">
                              <a:latin typeface="Cambria Math" panose="02040503050406030204" pitchFamily="18" charset="0"/>
                            </a:rPr>
                            <m:t>&lt;</m:t>
                          </m:r>
                          <m:r>
                            <a:rPr lang="en-US" b="0" i="1" smtClean="0">
                              <a:latin typeface="Cambria Math" panose="02040503050406030204" pitchFamily="18" charset="0"/>
                            </a:rPr>
                            <m:t>  </m:t>
                          </m:r>
                          <m:r>
                            <a:rPr lang="da-DK" i="1">
                              <a:latin typeface="Cambria Math"/>
                              <a:ea typeface="Cambria Math"/>
                            </a:rPr>
                            <m:t> </m:t>
                          </m:r>
                          <m:f>
                            <m:fPr>
                              <m:type m:val="bar"/>
                              <m:ctrlPr>
                                <a:rPr lang="da-DK" i="1">
                                  <a:latin typeface="Cambria Math" panose="02040503050406030204" pitchFamily="18" charset="0"/>
                                  <a:ea typeface="Cambria Math"/>
                                </a:rPr>
                              </m:ctrlPr>
                            </m:fPr>
                            <m:num>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num>
                            <m:den>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den>
                          </m:f>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&lt;</m:t>
                          </m:r>
                          <m:r>
                            <a:rPr lang="en-US" b="0" i="1" smtClean="0">
                              <a:latin typeface="Cambria Math" panose="02040503050406030204" pitchFamily="18" charset="0"/>
                              <a:ea typeface="Cambria Math"/>
                            </a:rPr>
                            <m:t>  </m:t>
                          </m:r>
                          <m:r>
                            <a:rPr lang="da-DK" i="1">
                              <a:latin typeface="Cambria Math"/>
                              <a:ea typeface="Cambria Math"/>
                            </a:rPr>
                            <m:t> </m:t>
                          </m:r>
                          <m:f>
                            <m:fPr>
                              <m:type m:val="bar"/>
                              <m:ctrlPr>
                                <a:rPr lang="da-DK" i="1">
                                  <a:latin typeface="Cambria Math" panose="02040503050406030204" pitchFamily="18" charset="0"/>
                                  <a:ea typeface="Cambria Math"/>
                                </a:rPr>
                              </m:ctrlPr>
                            </m:fPr>
                            <m:num>
                              <m:r>
                                <a:rPr lang="da-DK" i="1">
                                  <a:latin typeface="Cambria Math"/>
                                  <a:ea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b="0" i="1" smtClean="0">
                                      <a:latin typeface="Cambria Math" panose="02040503050406030204" pitchFamily="18" charset="0"/>
                                    </a:rPr>
                                    <m:t>1−</m:t>
                                  </m:r>
                                  <m:f>
                                    <m:fPr>
                                      <m:type m:val="lin"/>
                                      <m:ctrlPr>
                                        <a:rPr lang="da-DK" i="1" smtClean="0">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e>
                      </m:d>
                      <m:r>
                        <a:rPr lang="en-US" b="0" i="1" smtClean="0">
                          <a:latin typeface="Cambria Math" panose="02040503050406030204" pitchFamily="18" charset="0"/>
                          <a:ea typeface="Cambria Math"/>
                        </a:rPr>
                        <m:t> </m:t>
                      </m:r>
                      <m:r>
                        <a:rPr lang="da-DK" i="1">
                          <a:latin typeface="Cambria Math"/>
                        </a:rPr>
                        <m:t>=</m:t>
                      </m:r>
                      <m:r>
                        <a:rPr lang="en-US" b="0" i="1" smtClean="0">
                          <a:latin typeface="Cambria Math" panose="02040503050406030204" pitchFamily="18" charset="0"/>
                        </a:rPr>
                        <m:t> </m:t>
                      </m:r>
                      <m:r>
                        <a:rPr lang="da-DK" i="1">
                          <a:latin typeface="Cambria Math"/>
                        </a:rPr>
                        <m:t>1−</m:t>
                      </m:r>
                      <m:r>
                        <a:rPr lang="da-DK" i="1">
                          <a:latin typeface="Cambria Math"/>
                          <a:ea typeface="Cambria Math"/>
                        </a:rPr>
                        <m:t>𝛼</m:t>
                      </m:r>
                    </m:oMath>
                  </m:oMathPara>
                </a14:m>
                <a:br>
                  <a:rPr lang="da-DK" smtClean="0"/>
                </a:br>
                <a:r>
                  <a:rPr lang="da-DK"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283</a:t>
            </a:fld>
            <a:endParaRPr lang="da-DK"/>
          </a:p>
        </p:txBody>
      </p:sp>
    </p:spTree>
    <p:extLst>
      <p:ext uri="{BB962C8B-B14F-4D97-AF65-F5344CB8AC3E}">
        <p14:creationId xmlns:p14="http://schemas.microsoft.com/office/powerpoint/2010/main" val="2711565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Beregning af konfidensinterval</a:t>
            </a:r>
            <a:endParaRPr lang="da-DK"/>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smtClean="0"/>
                  <a:t>(overført)</a:t>
                </a:r>
                <a:br>
                  <a:rPr lang="da-DK" smtClean="0"/>
                </a:br>
                <a:r>
                  <a:rPr lang="da-DK" sz="1200">
                    <a:solidFill>
                      <a:prstClr val="black"/>
                    </a:solidFill>
                  </a:rPr>
                  <a:t> </a:t>
                </a:r>
                <a:br>
                  <a:rPr lang="da-DK">
                    <a:solidFill>
                      <a:prstClr val="black"/>
                    </a:solidFill>
                  </a:rPr>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r>
                                <a:rPr lang="da-DK" i="1">
                                  <a:latin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r>
                            <a:rPr lang="en-US" b="0" i="1" smtClean="0">
                              <a:latin typeface="Cambria Math" panose="02040503050406030204" pitchFamily="18" charset="0"/>
                              <a:ea typeface="Cambria Math"/>
                            </a:rPr>
                            <m:t>  </m:t>
                          </m:r>
                          <m:r>
                            <a:rPr lang="en-US" i="1">
                              <a:latin typeface="Cambria Math" panose="02040503050406030204" pitchFamily="18" charset="0"/>
                            </a:rPr>
                            <m:t>&lt;</m:t>
                          </m:r>
                          <m:r>
                            <a:rPr lang="en-US" b="0" i="1" smtClean="0">
                              <a:latin typeface="Cambria Math" panose="02040503050406030204" pitchFamily="18" charset="0"/>
                            </a:rPr>
                            <m:t>  </m:t>
                          </m:r>
                          <m:r>
                            <a:rPr lang="da-DK" i="1">
                              <a:latin typeface="Cambria Math"/>
                              <a:ea typeface="Cambria Math"/>
                            </a:rPr>
                            <m:t> </m:t>
                          </m:r>
                          <m:f>
                            <m:fPr>
                              <m:type m:val="bar"/>
                              <m:ctrlPr>
                                <a:rPr lang="da-DK" i="1">
                                  <a:latin typeface="Cambria Math" panose="02040503050406030204" pitchFamily="18" charset="0"/>
                                  <a:ea typeface="Cambria Math"/>
                                </a:rPr>
                              </m:ctrlPr>
                            </m:fPr>
                            <m:num>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num>
                            <m:den>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den>
                          </m:f>
                          <m:r>
                            <a:rPr lang="en-US" b="0" i="1" smtClean="0">
                              <a:latin typeface="Cambria Math" panose="02040503050406030204" pitchFamily="18" charset="0"/>
                              <a:ea typeface="Cambria Math"/>
                            </a:rPr>
                            <m:t>  </m:t>
                          </m:r>
                          <m:r>
                            <a:rPr lang="en-US" i="1">
                              <a:latin typeface="Cambria Math" panose="02040503050406030204" pitchFamily="18" charset="0"/>
                              <a:ea typeface="Cambria Math"/>
                            </a:rPr>
                            <m:t>&lt;</m:t>
                          </m:r>
                          <m:r>
                            <a:rPr lang="en-US" b="0" i="1" smtClean="0">
                              <a:latin typeface="Cambria Math" panose="02040503050406030204" pitchFamily="18" charset="0"/>
                              <a:ea typeface="Cambria Math"/>
                            </a:rPr>
                            <m:t>  </m:t>
                          </m:r>
                          <m:r>
                            <a:rPr lang="da-DK" i="1">
                              <a:latin typeface="Cambria Math"/>
                              <a:ea typeface="Cambria Math"/>
                            </a:rPr>
                            <m:t> </m:t>
                          </m:r>
                          <m:f>
                            <m:fPr>
                              <m:type m:val="bar"/>
                              <m:ctrlPr>
                                <a:rPr lang="da-DK" i="1">
                                  <a:latin typeface="Cambria Math" panose="02040503050406030204" pitchFamily="18" charset="0"/>
                                  <a:ea typeface="Cambria Math"/>
                                </a:rPr>
                              </m:ctrlPr>
                            </m:fPr>
                            <m:num>
                              <m:r>
                                <a:rPr lang="da-DK" i="1">
                                  <a:latin typeface="Cambria Math"/>
                                  <a:ea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i="1">
                                      <a:latin typeface="Cambria Math" panose="02040503050406030204" pitchFamily="18" charset="0"/>
                                    </a:rPr>
                                    <m:t>1−</m:t>
                                  </m:r>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e>
                      </m:d>
                      <m:r>
                        <a:rPr lang="en-US" b="0" i="1" smtClean="0">
                          <a:latin typeface="Cambria Math" panose="02040503050406030204" pitchFamily="18" charset="0"/>
                          <a:ea typeface="Cambria Math"/>
                        </a:rPr>
                        <m:t> </m:t>
                      </m:r>
                      <m:r>
                        <a:rPr lang="da-DK" i="1">
                          <a:latin typeface="Cambria Math"/>
                        </a:rPr>
                        <m:t>=</m:t>
                      </m:r>
                      <m:r>
                        <a:rPr lang="en-US" b="0" i="1" smtClean="0">
                          <a:latin typeface="Cambria Math" panose="02040503050406030204" pitchFamily="18" charset="0"/>
                        </a:rPr>
                        <m:t> </m:t>
                      </m:r>
                      <m:r>
                        <a:rPr lang="da-DK" i="1">
                          <a:latin typeface="Cambria Math"/>
                        </a:rPr>
                        <m:t>1−</m:t>
                      </m:r>
                      <m:r>
                        <a:rPr lang="da-DK" i="1">
                          <a:latin typeface="Cambria Math"/>
                          <a:ea typeface="Cambria Math"/>
                        </a:rPr>
                        <m:t>𝛼</m:t>
                      </m:r>
                    </m:oMath>
                  </m:oMathPara>
                </a14:m>
                <a:br>
                  <a:rPr lang="da-DK">
                    <a:solidFill>
                      <a:prstClr val="black"/>
                    </a:solidFill>
                  </a:rPr>
                </a:br>
                <a:r>
                  <a:rPr lang="da-DK" sz="1200">
                    <a:solidFill>
                      <a:prstClr val="black"/>
                    </a:solidFill>
                  </a:rPr>
                  <a:t> </a:t>
                </a:r>
                <a:endParaRPr lang="da-DK" smtClean="0"/>
              </a:p>
              <a:p>
                <a:r>
                  <a:rPr lang="da-DK" smtClean="0"/>
                  <a:t>Vi ganger alle led med </a:t>
                </a:r>
                <a14:m>
                  <m:oMathPara>
                    <m:oMathParaPr>
                      <m:jc/>
                    </m:oMathParaPr>
                    <m:oMath>
                      <m:d>
                        <m:dPr>
                          <m:begChr m:val="("/>
                          <m:sepChr m:val="|"/>
                          <m:endChr m:val=")"/>
                          <m:grow m:val="on"/>
                          <m:shp m:val="centered"/>
                          <m:ctrlPr>
                            <a:rPr lang="da-DK" i="1">
                              <a:latin typeface="Cambria Math" panose="02040503050406030204" pitchFamily="18" charset="0"/>
                            </a:rPr>
                          </m:ctrlPr>
                        </m:dPr>
                        <m:e>
                          <m:r>
                            <a:rPr lang="da-DK" i="1">
                              <a:latin typeface="Cambria Math"/>
                            </a:rPr>
                            <m:t>𝑛</m:t>
                          </m:r>
                          <m:r>
                            <a:rPr lang="da-DK" i="1">
                              <a:latin typeface="Cambria Math"/>
                            </a:rPr>
                            <m:t>−1</m:t>
                          </m:r>
                        </m:e>
                      </m:d>
                      <m:sSup>
                        <m:sSupPr>
                          <m:ctrlPr>
                            <a:rPr lang="da-DK" i="1">
                              <a:latin typeface="Cambria Math" panose="02040503050406030204" pitchFamily="18" charset="0"/>
                            </a:rPr>
                          </m:ctrlPr>
                        </m:sSupPr>
                        <m:e>
                          <m:r>
                            <a:rPr lang="da-DK" i="1">
                              <a:latin typeface="Cambria Math"/>
                            </a:rPr>
                            <m:t>𝑠</m:t>
                          </m:r>
                        </m:e>
                        <m:sup>
                          <m:r>
                            <a:rPr lang="da-DK" i="1">
                              <a:latin typeface="Cambria Math"/>
                            </a:rPr>
                            <m:t>2</m:t>
                          </m:r>
                        </m:sup>
                      </m:sSup>
                    </m:oMath>
                  </m:oMathPara>
                </a14:m>
                <a:r>
                  <a:rPr lang="da-DK" smtClean="0"/>
                  <a:t> (som er positivt):</a:t>
                </a:r>
                <a:br>
                  <a:rPr lang="da-DK" smtClean="0"/>
                </a:br>
                <a:r>
                  <a:rPr lang="da-DK" sz="1200">
                    <a:solidFill>
                      <a:prstClr val="black"/>
                    </a:solidFill>
                  </a:rPr>
                  <a:t> </a:t>
                </a:r>
                <a:br>
                  <a:rPr lang="da-DK" smtClean="0"/>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&lt;</m:t>
                          </m:r>
                          <m:r>
                            <a:rPr lang="en-US" b="0" i="1" smtClean="0">
                              <a:latin typeface="Cambria Math" panose="02040503050406030204" pitchFamily="18" charset="0"/>
                              <a:ea typeface="Cambria Math"/>
                            </a:rPr>
                            <m:t>   </m:t>
                          </m:r>
                          <m:sSup>
                            <m:sSupPr>
                              <m:ctrlPr>
                                <a:rPr lang="da-DK" i="1">
                                  <a:latin typeface="Cambria Math" panose="02040503050406030204" pitchFamily="18" charset="0"/>
                                  <a:ea typeface="Cambria Math"/>
                                </a:rPr>
                              </m:ctrlPr>
                            </m:sSupPr>
                            <m:e>
                              <m:r>
                                <a:rPr lang="da-DK" b="0" i="1" smtClean="0">
                                  <a:latin typeface="Cambria Math"/>
                                  <a:ea typeface="Cambria Math"/>
                                </a:rPr>
                                <m:t> </m:t>
                              </m:r>
                              <m:r>
                                <a:rPr lang="da-DK" i="1">
                                  <a:latin typeface="Cambria Math"/>
                                  <a:ea typeface="Cambria Math"/>
                                </a:rPr>
                                <m:t>𝜎</m:t>
                              </m:r>
                            </m:e>
                            <m:sup>
                              <m:r>
                                <a:rPr lang="da-DK" i="1">
                                  <a:latin typeface="Cambria Math"/>
                                  <a:ea typeface="Cambria Math"/>
                                </a:rPr>
                                <m:t>2</m:t>
                              </m:r>
                            </m:sup>
                          </m:sSup>
                          <m:r>
                            <a:rPr lang="da-DK" b="0" i="1" smtClean="0">
                              <a:latin typeface="Cambria Math"/>
                              <a:ea typeface="Cambria Math"/>
                            </a:rPr>
                            <m:t> </m:t>
                          </m:r>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&lt;</m:t>
                          </m:r>
                          <m:r>
                            <a:rPr lang="en-US" b="0" i="1" smtClean="0">
                              <a:latin typeface="Cambria Math" panose="02040503050406030204" pitchFamily="18" charset="0"/>
                              <a:ea typeface="Cambria Math"/>
                            </a:rPr>
                            <m:t>  </m:t>
                          </m:r>
                          <m:r>
                            <a:rPr lang="da-DK" i="1">
                              <a:latin typeface="Cambria Math"/>
                              <a:ea typeface="Cambria Math"/>
                            </a:rPr>
                            <m:t> </m:t>
                          </m:r>
                          <m:f>
                            <m:fPr>
                              <m:type m:val="bar"/>
                              <m:ctrlPr>
                                <a:rPr lang="da-DK" i="1">
                                  <a:latin typeface="Cambria Math" panose="02040503050406030204" pitchFamily="18" charset="0"/>
                                  <a:ea typeface="Cambria Math"/>
                                </a:rPr>
                              </m:ctrlPr>
                            </m:fPr>
                            <m:num>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b="0" i="1" smtClean="0">
                                      <a:latin typeface="Cambria Math" panose="02040503050406030204" pitchFamily="18" charset="0"/>
                                    </a:rPr>
                                    <m:t>1−</m:t>
                                  </m:r>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e>
                      </m:d>
                      <m:r>
                        <a:rPr lang="en-US" b="0" i="1" smtClean="0">
                          <a:latin typeface="Cambria Math" panose="02040503050406030204" pitchFamily="18" charset="0"/>
                          <a:ea typeface="Cambria Math"/>
                        </a:rPr>
                        <m:t> </m:t>
                      </m:r>
                      <m:r>
                        <a:rPr lang="da-DK" i="1">
                          <a:latin typeface="Cambria Math"/>
                        </a:rPr>
                        <m:t>=</m:t>
                      </m:r>
                      <m:r>
                        <a:rPr lang="en-US" b="0" i="1" smtClean="0">
                          <a:latin typeface="Cambria Math" panose="02040503050406030204" pitchFamily="18" charset="0"/>
                        </a:rPr>
                        <m:t> </m:t>
                      </m:r>
                      <m:r>
                        <a:rPr lang="da-DK" i="1">
                          <a:latin typeface="Cambria Math"/>
                        </a:rPr>
                        <m:t>1−</m:t>
                      </m:r>
                      <m:r>
                        <a:rPr lang="da-DK" i="1">
                          <a:latin typeface="Cambria Math"/>
                          <a:ea typeface="Cambria Math"/>
                        </a:rPr>
                        <m:t>𝛼</m:t>
                      </m:r>
                    </m:oMath>
                  </m:oMathPara>
                </a14:m>
                <a:br>
                  <a:rPr lang="da-DK">
                    <a:solidFill>
                      <a:prstClr val="black"/>
                    </a:solidFill>
                  </a:rPr>
                </a:br>
                <a:r>
                  <a:rPr lang="da-DK" sz="1200"/>
                  <a:t> </a:t>
                </a:r>
                <a:endParaRPr lang="da-DK" smtClean="0"/>
              </a:p>
              <a:p>
                <a:r>
                  <a:rPr lang="da-DK" smtClean="0"/>
                  <a:t>Dermed har vi beregnet </a:t>
                </a:r>
                <a14:m>
                  <m:oMathPara>
                    <m:oMathParaPr>
                      <m:jc/>
                    </m:oMathParaPr>
                    <m:oMath>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1−</m:t>
                          </m:r>
                          <m:r>
                            <a:rPr lang="da-DK" b="0" i="1" smtClean="0">
                              <a:latin typeface="Cambria Math"/>
                              <a:ea typeface="Cambria Math"/>
                            </a:rPr>
                            <m:t>𝛼</m:t>
                          </m:r>
                        </m:e>
                      </m:d>
                      <m:r>
                        <a:rPr lang="da-DK" b="0" i="1" smtClean="0">
                          <a:latin typeface="Cambria Math"/>
                          <a:ea typeface="Cambria Math"/>
                        </a:rPr>
                        <m:t>∙100%</m:t>
                      </m:r>
                    </m:oMath>
                  </m:oMathPara>
                </a14:m>
                <a:r>
                  <a:rPr lang="da-DK" smtClean="0"/>
                  <a:t> konfidensintervallet for </a:t>
                </a:r>
                <a14:m>
                  <m:oMathPara>
                    <m:oMathParaPr>
                      <m:jc/>
                    </m:oMathParaPr>
                    <m:oMath>
                      <m:sSup>
                        <m:sSupPr>
                          <m:ctrlPr>
                            <a:rPr lang="da-DK" i="1" smtClean="0">
                              <a:latin typeface="Cambria Math" panose="02040503050406030204" pitchFamily="18" charset="0"/>
                            </a:rPr>
                          </m:ctrlPr>
                        </m:sSupPr>
                        <m:e>
                          <m:r>
                            <a:rPr lang="da-DK" i="1" smtClean="0">
                              <a:latin typeface="Cambria Math"/>
                              <a:ea typeface="Cambria Math"/>
                            </a:rPr>
                            <m:t>𝜎</m:t>
                          </m:r>
                        </m:e>
                        <m:sup>
                          <m:r>
                            <a:rPr lang="da-DK" b="0" i="1" smtClean="0">
                              <a:latin typeface="Cambria Math"/>
                            </a:rPr>
                            <m:t>2</m:t>
                          </m:r>
                        </m:sup>
                      </m:sSup>
                    </m:oMath>
                  </m:oMathPara>
                </a14:m>
                <a:r>
                  <a:rPr lang="da-DK" smtClean="0"/>
                  <a:t>:</a:t>
                </a:r>
                <a:br>
                  <a:rPr lang="da-DK" smtClean="0"/>
                </a:br>
                <a:r>
                  <a:rPr lang="da-DK" sz="1200">
                    <a:solidFill>
                      <a:prstClr val="black"/>
                    </a:solidFill>
                  </a:rPr>
                  <a:t> </a:t>
                </a:r>
                <a:br>
                  <a:rPr lang="da-DK" smtClean="0"/>
                </a:br>
                <a14:m>
                  <m:oMathPara>
                    <m:oMathParaPr>
                      <m:jc/>
                    </m:oMathParaPr>
                    <m:oMath>
                      <m:d>
                        <m:dPr>
                          <m:begChr m:val="["/>
                          <m:sepChr m:val="|"/>
                          <m:endChr m:val="]"/>
                          <m:grow m:val="on"/>
                          <m:shp m:val="centered"/>
                          <m:ctrlPr>
                            <a:rPr lang="da-DK" i="1" smtClean="0">
                              <a:latin typeface="Cambria Math" panose="02040503050406030204" pitchFamily="18" charset="0"/>
                            </a:rPr>
                          </m:ctrlPr>
                        </m:dPr>
                        <m:e>
                          <m:f>
                            <m:fPr>
                              <m:type m:val="bar"/>
                              <m:ctrlPr>
                                <a:rPr lang="da-DK" i="1">
                                  <a:latin typeface="Cambria Math" panose="02040503050406030204" pitchFamily="18" charset="0"/>
                                </a:rPr>
                              </m:ctrlPr>
                            </m:fPr>
                            <m:num>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r>
                            <a:rPr lang="da-DK" b="0" i="1" smtClean="0">
                              <a:latin typeface="Cambria Math"/>
                              <a:ea typeface="Cambria Math"/>
                            </a:rPr>
                            <m:t> ;</m:t>
                          </m:r>
                          <m:r>
                            <a:rPr lang="en-US" b="0" i="1" smtClean="0">
                              <a:latin typeface="Cambria Math" panose="02040503050406030204" pitchFamily="18" charset="0"/>
                              <a:ea typeface="Cambria Math"/>
                            </a:rPr>
                            <m:t>  </m:t>
                          </m:r>
                          <m:f>
                            <m:fPr>
                              <m:type m:val="bar"/>
                              <m:ctrlPr>
                                <a:rPr lang="da-DK" i="1">
                                  <a:latin typeface="Cambria Math" panose="02040503050406030204" pitchFamily="18" charset="0"/>
                                  <a:ea typeface="Cambria Math"/>
                                </a:rPr>
                              </m:ctrlPr>
                            </m:fPr>
                            <m:num>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b="0" i="1" smtClean="0">
                                      <a:latin typeface="Cambria Math" panose="02040503050406030204" pitchFamily="18" charset="0"/>
                                    </a:rPr>
                                    <m:t>1−</m:t>
                                  </m:r>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e>
                      </m:d>
                    </m:oMath>
                  </m:oMathPara>
                </a14:m>
                <a:br>
                  <a:rPr lang="da-DK" smtClean="0"/>
                </a:br>
                <a:r>
                  <a:rPr lang="da-DK" sz="1200" smtClean="0">
                    <a:solidFill>
                      <a:prstClr val="black"/>
                    </a:solidFill>
                  </a:rPr>
                  <a:t> </a:t>
                </a:r>
                <a:br>
                  <a:rPr lang="da-DK" smtClean="0"/>
                </a:br>
                <a:r>
                  <a:rPr lang="da-DK" sz="2000" smtClean="0"/>
                  <a:t>(bemærk at den høje værdi for kritisk område bruges til den lave værdi for konfidensintervallet (fordi der divideres med den) – og omvendt).</a:t>
                </a: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b="-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284</a:t>
            </a:fld>
            <a:endParaRPr lang="da-DK"/>
          </a:p>
        </p:txBody>
      </p:sp>
    </p:spTree>
    <p:extLst>
      <p:ext uri="{BB962C8B-B14F-4D97-AF65-F5344CB8AC3E}">
        <p14:creationId xmlns:p14="http://schemas.microsoft.com/office/powerpoint/2010/main" val="5122401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9.2 s. 292 (data s. 145)</a:t>
            </a:r>
            <a:endParaRPr lang="en-GB"/>
          </a:p>
        </p:txBody>
      </p:sp>
      <mc:AlternateContent>
        <mc:Choice Requires="a14">
          <p:sp>
            <p:nvSpPr>
              <p:cNvPr id="3" name="Content Placeholder 2"/>
              <p:cNvSpPr>
                <a:spLocks noGrp="1"/>
              </p:cNvSpPr>
              <p:nvPr>
                <p:ph idx="1"/>
              </p:nvPr>
            </p:nvSpPr>
            <p:spPr/>
            <p:txBody>
              <a:bodyPr/>
              <a:lstStyle/>
              <a:p>
                <a:pPr marL="0" indent="0">
                  <a:buNone/>
                </a:pPr>
                <a:r>
                  <a:rPr lang="en-US" smtClean="0"/>
                  <a:t>I en osteproduktion tages en stikprøve med vægten af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=80</m:t>
                      </m:r>
                    </m:oMath>
                  </m:oMathPara>
                </a14:m>
                <a:r>
                  <a:rPr lang="en-GB" smtClean="0"/>
                  <a:t> oste. </a:t>
                </a:r>
                <a:br>
                  <a:rPr lang="en-GB" smtClean="0"/>
                </a:br>
                <a:r>
                  <a:rPr lang="en-GB" smtClean="0"/>
                  <a:t>Man ønsker at bruge stikprøven med </a:t>
                </a:r>
                <a14:m>
                  <m:oMathPara>
                    <m:oMathParaPr>
                      <m:jc/>
                    </m:oMathParaPr>
                    <m:oMath>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da-DK" sz="2000" i="1">
                          <a:latin typeface="Cambria Math"/>
                          <a:ea typeface="Cambria Math"/>
                        </a:rPr>
                        <m:t>=</m:t>
                      </m:r>
                      <m:r>
                        <a:rPr lang="en-US" sz="2000" b="0" i="1" smtClean="0">
                          <a:latin typeface="Cambria Math" panose="02040503050406030204" pitchFamily="18" charset="0"/>
                          <a:ea typeface="Cambria Math"/>
                        </a:rPr>
                        <m:t>68.45</m:t>
                      </m:r>
                    </m:oMath>
                  </m:oMathPara>
                </a14:m>
                <a:r>
                  <a:rPr lang="en-GB" smtClean="0"/>
                  <a:t> og </a:t>
                </a:r>
                <a14:m>
                  <m:oMathPara>
                    <m:oMathParaPr>
                      <m:jc/>
                    </m:oMathParaPr>
                    <m:oMath>
                      <m:r>
                        <a:rPr lang="en-US" b="0" i="1" smtClean="0">
                          <a:latin typeface="Cambria Math" panose="02040503050406030204" pitchFamily="18" charset="0"/>
                        </a:rPr>
                        <m:t>𝑠</m:t>
                      </m:r>
                      <m:r>
                        <a:rPr lang="en-US" b="0" i="1" smtClean="0">
                          <a:latin typeface="Cambria Math" panose="02040503050406030204" pitchFamily="18" charset="0"/>
                        </a:rPr>
                        <m:t>=9.583</m:t>
                      </m:r>
                    </m:oMath>
                  </m:oMathPara>
                </a14:m>
                <a:r>
                  <a:rPr lang="en-GB"/>
                  <a:t> pund til at lave et 95% konfidensinterval for produktionens standardafvigelse 𝜎. Vægten af de producerede oste kan antages at være normalfordelte</a:t>
                </a:r>
                <a:br>
                  <a:rPr lang="en-GB"/>
                </a:br>
                <a:endParaRPr lang="en-GB"/>
              </a:p>
              <a:p>
                <a:pPr marL="0" indent="0">
                  <a:buNone/>
                </a:pPr>
                <a:r>
                  <a:rPr lang="en-US" b="1" smtClean="0"/>
                  <a:t>Løsning:</a:t>
                </a:r>
              </a:p>
              <a:p>
                <a14:m>
                  <m:oMathPara>
                    <m:oMathParaPr>
                      <m:jc/>
                    </m:oMathParaPr>
                    <m:oMath>
                      <m:sSubSup>
                        <m:sSubSupPr>
                          <m:alnScr m:val="off"/>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𝜒</m:t>
                          </m:r>
                        </m:e>
                        <m:sub>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m:t>
                      </m:r>
                      <m:r>
                        <m:rPr>
                          <m:sty m:val="p"/>
                        </m:rPr>
                        <a:rPr lang="en-US" sz="2000">
                          <a:latin typeface="Cambria Math" panose="02040503050406030204" pitchFamily="18" charset="0"/>
                        </a:rPr>
                        <m:t>qchisq</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1−</m:t>
                          </m:r>
                          <m:f>
                            <m:fPr>
                              <m:type m:val="lin"/>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rPr>
                        <m:t>qchisq</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0.975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79</m:t>
                          </m:r>
                        </m:e>
                      </m:d>
                      <m:r>
                        <a:rPr lang="en-US" sz="2000" b="0" i="1" smtClean="0">
                          <a:latin typeface="Cambria Math" panose="02040503050406030204" pitchFamily="18" charset="0"/>
                          <a:ea typeface="Cambria Math" panose="02040503050406030204" pitchFamily="18" charset="0"/>
                        </a:rPr>
                        <m:t>=105.473</m:t>
                      </m:r>
                    </m:oMath>
                  </m:oMathPara>
                </a14:m>
                <a:endParaRPr lang="en-GB" sz="2000"/>
              </a:p>
              <a:p>
                <a14:m>
                  <m:oMathPara>
                    <m:oMathParaPr>
                      <m:jc/>
                    </m:oMathParaPr>
                    <m:oMath>
                      <m:sSubSup>
                        <m:sSubSupPr>
                          <m:alnScr m:val="off"/>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𝜒</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m:t>
                      </m:r>
                      <m:r>
                        <m:rPr>
                          <m:sty m:val="p"/>
                        </m:rPr>
                        <a:rPr lang="en-US" sz="2000">
                          <a:latin typeface="Cambria Math" panose="02040503050406030204" pitchFamily="18" charset="0"/>
                        </a:rPr>
                        <m:t>qchisq</m:t>
                      </m:r>
                      <m:d>
                        <m:dPr>
                          <m:begChr m:val="("/>
                          <m:sepChr m:val="|"/>
                          <m:endChr m:val=")"/>
                          <m:grow m:val="on"/>
                          <m:shp m:val="centered"/>
                          <m:ctrlPr>
                            <a:rPr lang="en-US" sz="2000" i="1">
                              <a:latin typeface="Cambria Math" panose="02040503050406030204" pitchFamily="18" charset="0"/>
                            </a:rPr>
                          </m:ctrlPr>
                        </m:dPr>
                        <m:e>
                          <m:f>
                            <m:fPr>
                              <m:type m:val="lin"/>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rPr>
                        <m:t>=</m:t>
                      </m:r>
                      <m:r>
                        <m:rPr>
                          <m:sty m:val="p"/>
                        </m:rPr>
                        <a:rPr lang="en-US" sz="2000">
                          <a:latin typeface="Cambria Math" panose="02040503050406030204" pitchFamily="18" charset="0"/>
                        </a:rPr>
                        <m:t>qchisq</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0.025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79</m:t>
                          </m:r>
                        </m:e>
                      </m:d>
                      <m:r>
                        <a:rPr lang="en-US" sz="2000" b="0" i="1" smtClean="0">
                          <a:latin typeface="Cambria Math" panose="02040503050406030204" pitchFamily="18" charset="0"/>
                          <a:ea typeface="Cambria Math" panose="02040503050406030204" pitchFamily="18" charset="0"/>
                        </a:rPr>
                        <m:t>=56.309</m:t>
                      </m:r>
                    </m:oMath>
                  </m:oMathPara>
                </a14:m>
                <a:endParaRPr lang="en-GB" sz="2000"/>
              </a:p>
              <a:p>
                <a14:m>
                  <m:oMathPara>
                    <m:oMathParaPr>
                      <m:jc/>
                    </m:oMathParaPr>
                    <m:oMath>
                      <m:f>
                        <m:fPr>
                          <m:type m:val="bar"/>
                          <m:ctrlPr>
                            <a:rPr lang="da-DK" sz="2000" i="1">
                              <a:latin typeface="Cambria Math" panose="02040503050406030204" pitchFamily="18" charset="0"/>
                            </a:rPr>
                          </m:ctrlPr>
                        </m:fPr>
                        <m:num>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𝑛</m:t>
                              </m:r>
                              <m:r>
                                <a:rPr lang="da-DK" sz="2000" i="1">
                                  <a:latin typeface="Cambria Math"/>
                                  <a:ea typeface="Cambria Math"/>
                                </a:rPr>
                                <m:t>−1</m:t>
                              </m:r>
                            </m:e>
                          </m:d>
                          <m:sSup>
                            <m:sSupPr>
                              <m:ctrlPr>
                                <a:rPr lang="da-DK" sz="2000" i="1">
                                  <a:latin typeface="Cambria Math" panose="02040503050406030204" pitchFamily="18" charset="0"/>
                                  <a:ea typeface="Cambria Math"/>
                                </a:rPr>
                              </m:ctrlPr>
                            </m:sSupPr>
                            <m:e>
                              <m:r>
                                <a:rPr lang="da-DK" sz="2000" i="1">
                                  <a:latin typeface="Cambria Math"/>
                                  <a:ea typeface="Cambria Math"/>
                                </a:rPr>
                                <m:t>𝑠</m:t>
                              </m:r>
                            </m:e>
                            <m:sup>
                              <m:r>
                                <a:rPr lang="da-DK" sz="2000" i="1">
                                  <a:latin typeface="Cambria Math"/>
                                  <a:ea typeface="Cambria Math"/>
                                </a:rPr>
                                <m:t>2</m:t>
                              </m:r>
                            </m:sup>
                          </m:sSup>
                        </m:num>
                        <m:den>
                          <m:sSub>
                            <m:sSubPr>
                              <m:ctrlPr>
                                <a:rPr lang="da-DK" sz="2000" i="1">
                                  <a:latin typeface="Cambria Math" panose="02040503050406030204" pitchFamily="18" charset="0"/>
                                </a:rPr>
                              </m:ctrlPr>
                            </m:sSubPr>
                            <m:e>
                              <m:sSup>
                                <m:sSupPr>
                                  <m:ctrlPr>
                                    <a:rPr lang="da-DK" sz="2000" i="1">
                                      <a:latin typeface="Cambria Math" panose="02040503050406030204" pitchFamily="18" charset="0"/>
                                    </a:rPr>
                                  </m:ctrlPr>
                                </m:sSupPr>
                                <m:e>
                                  <m:r>
                                    <a:rPr lang="da-DK" sz="2000" i="1">
                                      <a:latin typeface="Cambria Math"/>
                                      <a:ea typeface="Cambria Math"/>
                                    </a:rPr>
                                    <m:t>𝜒</m:t>
                                  </m:r>
                                </m:e>
                                <m:sup>
                                  <m:r>
                                    <a:rPr lang="da-DK" sz="2000" i="1">
                                      <a:latin typeface="Cambria Math"/>
                                    </a:rPr>
                                    <m:t>2</m:t>
                                  </m:r>
                                </m:sup>
                              </m:sSup>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den>
                      </m:f>
                      <m:r>
                        <a:rPr lang="en-US" sz="2000" b="0" i="1" smtClean="0">
                          <a:latin typeface="Cambria Math" panose="02040503050406030204" pitchFamily="18" charset="0"/>
                          <a:ea typeface="Cambria Math"/>
                        </a:rPr>
                        <m:t> </m:t>
                      </m:r>
                      <m:r>
                        <a:rPr lang="en-US" sz="2000" b="0" i="1" smtClean="0">
                          <a:latin typeface="Cambria Math" panose="02040503050406030204" pitchFamily="18" charset="0"/>
                          <a:ea typeface="Cambria Math"/>
                        </a:rPr>
                        <m:t>&lt;</m:t>
                      </m:r>
                      <m:sSup>
                        <m:sSupPr>
                          <m:ctrlPr>
                            <a:rPr lang="da-DK" sz="2000" i="1">
                              <a:latin typeface="Cambria Math" panose="02040503050406030204" pitchFamily="18" charset="0"/>
                              <a:ea typeface="Cambria Math"/>
                            </a:rPr>
                          </m:ctrlPr>
                        </m:sSupPr>
                        <m:e>
                          <m:r>
                            <a:rPr lang="da-DK" sz="2000" i="1">
                              <a:latin typeface="Cambria Math"/>
                              <a:ea typeface="Cambria Math"/>
                            </a:rPr>
                            <m:t>   </m:t>
                          </m:r>
                          <m:r>
                            <a:rPr lang="da-DK" sz="2000" i="1">
                              <a:latin typeface="Cambria Math"/>
                              <a:ea typeface="Cambria Math"/>
                            </a:rPr>
                            <m:t>𝜎</m:t>
                          </m:r>
                        </m:e>
                        <m:sup>
                          <m:r>
                            <a:rPr lang="da-DK" sz="2000" i="1">
                              <a:latin typeface="Cambria Math"/>
                              <a:ea typeface="Cambria Math"/>
                            </a:rPr>
                            <m:t>2</m:t>
                          </m:r>
                        </m:sup>
                      </m:sSup>
                      <m:r>
                        <a:rPr lang="da-DK" sz="2000" i="1">
                          <a:latin typeface="Cambria Math"/>
                          <a:ea typeface="Cambria Math"/>
                        </a:rPr>
                        <m:t> </m:t>
                      </m:r>
                      <m:r>
                        <a:rPr lang="en-US" sz="2000" b="0" i="1" smtClean="0">
                          <a:latin typeface="Cambria Math" panose="02040503050406030204" pitchFamily="18" charset="0"/>
                          <a:ea typeface="Cambria Math"/>
                        </a:rPr>
                        <m:t> </m:t>
                      </m:r>
                      <m:r>
                        <a:rPr lang="en-US" sz="2000" b="0" i="1" smtClean="0">
                          <a:latin typeface="Cambria Math" panose="02040503050406030204" pitchFamily="18" charset="0"/>
                          <a:ea typeface="Cambria Math"/>
                        </a:rPr>
                        <m:t>&lt;</m:t>
                      </m:r>
                      <m:r>
                        <a:rPr lang="en-US" sz="2000" b="0" i="1" smtClean="0">
                          <a:latin typeface="Cambria Math" panose="02040503050406030204" pitchFamily="18" charset="0"/>
                          <a:ea typeface="Cambria Math"/>
                        </a:rPr>
                        <m:t> </m:t>
                      </m:r>
                      <m:r>
                        <a:rPr lang="da-DK" sz="2000" i="1">
                          <a:latin typeface="Cambria Math"/>
                          <a:ea typeface="Cambria Math"/>
                        </a:rPr>
                        <m:t> </m:t>
                      </m:r>
                      <m:f>
                        <m:fPr>
                          <m:type m:val="bar"/>
                          <m:ctrlPr>
                            <a:rPr lang="da-DK" sz="2000" i="1">
                              <a:latin typeface="Cambria Math" panose="02040503050406030204" pitchFamily="18" charset="0"/>
                              <a:ea typeface="Cambria Math"/>
                            </a:rPr>
                          </m:ctrlPr>
                        </m:fPr>
                        <m:num>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𝑛</m:t>
                              </m:r>
                              <m:r>
                                <a:rPr lang="da-DK" sz="2000" i="1">
                                  <a:latin typeface="Cambria Math"/>
                                  <a:ea typeface="Cambria Math"/>
                                </a:rPr>
                                <m:t>−1</m:t>
                              </m:r>
                            </m:e>
                          </m:d>
                          <m:sSup>
                            <m:sSupPr>
                              <m:ctrlPr>
                                <a:rPr lang="da-DK" sz="2000" i="1">
                                  <a:latin typeface="Cambria Math" panose="02040503050406030204" pitchFamily="18" charset="0"/>
                                  <a:ea typeface="Cambria Math"/>
                                </a:rPr>
                              </m:ctrlPr>
                            </m:sSupPr>
                            <m:e>
                              <m:r>
                                <a:rPr lang="da-DK" sz="2000" i="1">
                                  <a:latin typeface="Cambria Math"/>
                                  <a:ea typeface="Cambria Math"/>
                                </a:rPr>
                                <m:t>𝑠</m:t>
                              </m:r>
                            </m:e>
                            <m:sup>
                              <m:r>
                                <a:rPr lang="da-DK" sz="2000" i="1">
                                  <a:latin typeface="Cambria Math"/>
                                  <a:ea typeface="Cambria Math"/>
                                </a:rPr>
                                <m:t>2</m:t>
                              </m:r>
                            </m:sup>
                          </m:sSup>
                        </m:num>
                        <m:den>
                          <m:sSub>
                            <m:sSubPr>
                              <m:ctrlPr>
                                <a:rPr lang="da-DK" sz="2000" i="1">
                                  <a:latin typeface="Cambria Math" panose="02040503050406030204" pitchFamily="18" charset="0"/>
                                </a:rPr>
                              </m:ctrlPr>
                            </m:sSubPr>
                            <m:e>
                              <m:sSup>
                                <m:sSupPr>
                                  <m:ctrlPr>
                                    <a:rPr lang="da-DK" sz="2000" i="1">
                                      <a:latin typeface="Cambria Math" panose="02040503050406030204" pitchFamily="18" charset="0"/>
                                    </a:rPr>
                                  </m:ctrlPr>
                                </m:sSupPr>
                                <m:e>
                                  <m:r>
                                    <a:rPr lang="da-DK" sz="2000" i="1">
                                      <a:latin typeface="Cambria Math"/>
                                      <a:ea typeface="Cambria Math"/>
                                    </a:rPr>
                                    <m:t>𝜒</m:t>
                                  </m:r>
                                </m:e>
                                <m:sup>
                                  <m:r>
                                    <a:rPr lang="da-DK" sz="2000" i="1">
                                      <a:latin typeface="Cambria Math"/>
                                    </a:rPr>
                                    <m:t>2</m:t>
                                  </m:r>
                                </m:sup>
                              </m:sSup>
                            </m:e>
                            <m:sub>
                              <m:r>
                                <a:rPr lang="en-US" sz="2000" i="1">
                                  <a:latin typeface="Cambria Math" panose="02040503050406030204" pitchFamily="18" charset="0"/>
                                </a:rPr>
                                <m:t>1−</m:t>
                              </m:r>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den>
                      </m:f>
                    </m:oMath>
                  </m:oMathPara>
                </a14:m>
                <a:endParaRPr lang="en-GB" sz="2000" smtClean="0"/>
              </a:p>
              <a:p>
                <a14:m>
                  <m:oMathPara>
                    <m:oMathParaPr>
                      <m:jc/>
                    </m:oMathParaPr>
                    <m:oMath>
                      <m:f>
                        <m:fPr>
                          <m:type m:val="bar"/>
                          <m:ctrlPr>
                            <a:rPr lang="da-DK" sz="2000" i="1">
                              <a:latin typeface="Cambria Math" panose="02040503050406030204" pitchFamily="18" charset="0"/>
                            </a:rPr>
                          </m:ctrlPr>
                        </m:fPr>
                        <m:num>
                          <m:d>
                            <m:dPr>
                              <m:begChr m:val="("/>
                              <m:sepChr m:val="|"/>
                              <m:endChr m:val=")"/>
                              <m:grow m:val="on"/>
                              <m:shp m:val="centered"/>
                              <m:ctrlPr>
                                <a:rPr lang="da-DK" sz="2000" i="1">
                                  <a:latin typeface="Cambria Math" panose="02040503050406030204" pitchFamily="18" charset="0"/>
                                  <a:ea typeface="Cambria Math"/>
                                </a:rPr>
                              </m:ctrlPr>
                            </m:dPr>
                            <m:e>
                              <m:r>
                                <a:rPr lang="en-US" sz="2000" b="0" i="1" smtClean="0">
                                  <a:latin typeface="Cambria Math" panose="02040503050406030204" pitchFamily="18" charset="0"/>
                                  <a:ea typeface="Cambria Math"/>
                                </a:rPr>
                                <m:t>79</m:t>
                              </m:r>
                            </m:e>
                          </m:d>
                          <m:sSup>
                            <m:sSupPr>
                              <m:ctrlPr>
                                <a:rPr lang="da-DK" sz="2000" i="1">
                                  <a:latin typeface="Cambria Math" panose="02040503050406030204" pitchFamily="18" charset="0"/>
                                  <a:ea typeface="Cambria Math"/>
                                </a:rPr>
                              </m:ctrlPr>
                            </m:sSupPr>
                            <m:e>
                              <m:r>
                                <a:rPr lang="en-US" sz="2000" b="0" i="1" smtClean="0">
                                  <a:latin typeface="Cambria Math" panose="02040503050406030204" pitchFamily="18" charset="0"/>
                                  <a:ea typeface="Cambria Math"/>
                                </a:rPr>
                                <m:t>(9.583)</m:t>
                              </m:r>
                            </m:e>
                            <m:sup>
                              <m:r>
                                <a:rPr lang="da-DK" sz="2000" i="1">
                                  <a:latin typeface="Cambria Math"/>
                                  <a:ea typeface="Cambria Math"/>
                                </a:rPr>
                                <m:t>2</m:t>
                              </m:r>
                            </m:sup>
                          </m:sSup>
                        </m:num>
                        <m:den>
                          <m:r>
                            <a:rPr lang="en-US" sz="2000" b="0" i="1" smtClean="0">
                              <a:latin typeface="Cambria Math" panose="02040503050406030204" pitchFamily="18" charset="0"/>
                            </a:rPr>
                            <m:t>105.473</m:t>
                          </m:r>
                        </m:den>
                      </m:f>
                      <m:r>
                        <a:rPr lang="en-US" sz="2000" b="0" i="1" smtClean="0">
                          <a:latin typeface="Cambria Math" panose="02040503050406030204" pitchFamily="18" charset="0"/>
                        </a:rPr>
                        <m:t> </m:t>
                      </m:r>
                      <m:r>
                        <a:rPr lang="en-US" sz="2000" b="0" i="1" smtClean="0">
                          <a:latin typeface="Cambria Math" panose="02040503050406030204" pitchFamily="18" charset="0"/>
                          <a:ea typeface="Cambria Math"/>
                        </a:rPr>
                        <m:t>&lt;</m:t>
                      </m:r>
                      <m:sSup>
                        <m:sSupPr>
                          <m:ctrlPr>
                            <a:rPr lang="da-DK" sz="2000" i="1">
                              <a:latin typeface="Cambria Math" panose="02040503050406030204" pitchFamily="18" charset="0"/>
                              <a:ea typeface="Cambria Math"/>
                            </a:rPr>
                          </m:ctrlPr>
                        </m:sSupPr>
                        <m:e>
                          <m:r>
                            <a:rPr lang="da-DK" sz="2000" i="1">
                              <a:latin typeface="Cambria Math"/>
                              <a:ea typeface="Cambria Math"/>
                            </a:rPr>
                            <m:t>   </m:t>
                          </m:r>
                          <m:r>
                            <a:rPr lang="da-DK" sz="2000" i="1">
                              <a:latin typeface="Cambria Math"/>
                              <a:ea typeface="Cambria Math"/>
                            </a:rPr>
                            <m:t>𝜎</m:t>
                          </m:r>
                        </m:e>
                        <m:sup>
                          <m:r>
                            <a:rPr lang="da-DK" sz="2000" i="1">
                              <a:latin typeface="Cambria Math"/>
                              <a:ea typeface="Cambria Math"/>
                            </a:rPr>
                            <m:t>2</m:t>
                          </m:r>
                        </m:sup>
                      </m:sSup>
                      <m:r>
                        <a:rPr lang="da-DK" sz="2000" i="1">
                          <a:latin typeface="Cambria Math"/>
                          <a:ea typeface="Cambria Math"/>
                        </a:rPr>
                        <m:t> </m:t>
                      </m:r>
                      <m:r>
                        <a:rPr lang="en-US" sz="2000" b="0" i="1" smtClean="0">
                          <a:latin typeface="Cambria Math" panose="02040503050406030204" pitchFamily="18" charset="0"/>
                          <a:ea typeface="Cambria Math"/>
                        </a:rPr>
                        <m:t> </m:t>
                      </m:r>
                      <m:r>
                        <a:rPr lang="en-US" sz="2000" b="0" i="1" smtClean="0">
                          <a:latin typeface="Cambria Math" panose="02040503050406030204" pitchFamily="18" charset="0"/>
                          <a:ea typeface="Cambria Math"/>
                        </a:rPr>
                        <m:t>&lt;</m:t>
                      </m:r>
                      <m:r>
                        <a:rPr lang="da-DK" sz="2000" i="1">
                          <a:latin typeface="Cambria Math"/>
                          <a:ea typeface="Cambria Math"/>
                        </a:rPr>
                        <m:t> </m:t>
                      </m:r>
                      <m:f>
                        <m:fPr>
                          <m:type m:val="bar"/>
                          <m:ctrlPr>
                            <a:rPr lang="da-DK" sz="2000" i="1">
                              <a:latin typeface="Cambria Math" panose="02040503050406030204" pitchFamily="18" charset="0"/>
                              <a:ea typeface="Cambria Math"/>
                            </a:rPr>
                          </m:ctrlPr>
                        </m:fPr>
                        <m:num>
                          <m:d>
                            <m:dPr>
                              <m:begChr m:val="("/>
                              <m:sepChr m:val="|"/>
                              <m:endChr m:val=")"/>
                              <m:grow m:val="on"/>
                              <m:shp m:val="centered"/>
                              <m:ctrlPr>
                                <a:rPr lang="da-DK" sz="2000" i="1">
                                  <a:latin typeface="Cambria Math" panose="02040503050406030204" pitchFamily="18" charset="0"/>
                                  <a:ea typeface="Cambria Math"/>
                                </a:rPr>
                              </m:ctrlPr>
                            </m:dPr>
                            <m:e>
                              <m:r>
                                <a:rPr lang="en-US" sz="2000" b="0" i="1" smtClean="0">
                                  <a:latin typeface="Cambria Math" panose="02040503050406030204" pitchFamily="18" charset="0"/>
                                  <a:ea typeface="Cambria Math"/>
                                </a:rPr>
                                <m:t>79</m:t>
                              </m:r>
                            </m:e>
                          </m:d>
                          <m:sSup>
                            <m:sSupPr>
                              <m:ctrlPr>
                                <a:rPr lang="da-DK" sz="2000" i="1">
                                  <a:latin typeface="Cambria Math" panose="02040503050406030204" pitchFamily="18" charset="0"/>
                                  <a:ea typeface="Cambria Math"/>
                                </a:rPr>
                              </m:ctrlPr>
                            </m:sSupPr>
                            <m:e>
                              <m:r>
                                <a:rPr lang="en-US" sz="2000" i="1">
                                  <a:latin typeface="Cambria Math" panose="02040503050406030204" pitchFamily="18" charset="0"/>
                                  <a:ea typeface="Cambria Math"/>
                                </a:rPr>
                                <m:t>(9.583)</m:t>
                              </m:r>
                            </m:e>
                            <m:sup>
                              <m:r>
                                <a:rPr lang="da-DK" sz="2000" i="1">
                                  <a:latin typeface="Cambria Math"/>
                                  <a:ea typeface="Cambria Math"/>
                                </a:rPr>
                                <m:t>2</m:t>
                              </m:r>
                            </m:sup>
                          </m:sSup>
                        </m:num>
                        <m:den>
                          <m:r>
                            <a:rPr lang="en-US" sz="2000" b="0" i="1" smtClean="0">
                              <a:latin typeface="Cambria Math" panose="02040503050406030204" pitchFamily="18" charset="0"/>
                            </a:rPr>
                            <m:t>56.309</m:t>
                          </m:r>
                        </m:den>
                      </m:f>
                    </m:oMath>
                  </m:oMathPara>
                </a14:m>
                <a:endParaRPr lang="en-GB" sz="2000" smtClean="0"/>
              </a:p>
              <a:p>
                <a14:m>
                  <m:oMathPara>
                    <m:oMathParaPr>
                      <m:jc/>
                    </m:oMathParaPr>
                    <m:oMath>
                      <m:r>
                        <a:rPr lang="en-US" sz="2000" b="0" i="1" smtClean="0">
                          <a:latin typeface="Cambria Math" panose="02040503050406030204" pitchFamily="18" charset="0"/>
                          <a:ea typeface="Cambria Math"/>
                        </a:rPr>
                        <m:t>68.8</m:t>
                      </m:r>
                      <m:r>
                        <a:rPr lang="en-US" sz="2000" b="0" i="1" smtClean="0">
                          <a:latin typeface="Cambria Math" panose="02040503050406030204" pitchFamily="18" charset="0"/>
                          <a:ea typeface="Cambria Math"/>
                        </a:rPr>
                        <m:t> </m:t>
                      </m:r>
                      <m:r>
                        <a:rPr lang="en-US" sz="2000" i="1">
                          <a:latin typeface="Cambria Math" panose="02040503050406030204" pitchFamily="18" charset="0"/>
                          <a:ea typeface="Cambria Math"/>
                        </a:rPr>
                        <m:t>&lt;</m:t>
                      </m:r>
                      <m:sSup>
                        <m:sSupPr>
                          <m:ctrlPr>
                            <a:rPr lang="da-DK" sz="2000" i="1">
                              <a:latin typeface="Cambria Math" panose="02040503050406030204" pitchFamily="18" charset="0"/>
                              <a:ea typeface="Cambria Math"/>
                            </a:rPr>
                          </m:ctrlPr>
                        </m:sSupPr>
                        <m:e>
                          <m:r>
                            <a:rPr lang="da-DK" sz="2000" i="1">
                              <a:latin typeface="Cambria Math"/>
                              <a:ea typeface="Cambria Math"/>
                            </a:rPr>
                            <m:t>   </m:t>
                          </m:r>
                          <m:r>
                            <a:rPr lang="da-DK" sz="2000" i="1">
                              <a:latin typeface="Cambria Math"/>
                              <a:ea typeface="Cambria Math"/>
                            </a:rPr>
                            <m:t>𝜎</m:t>
                          </m:r>
                        </m:e>
                        <m:sup>
                          <m:r>
                            <a:rPr lang="da-DK" sz="2000" i="1">
                              <a:latin typeface="Cambria Math"/>
                              <a:ea typeface="Cambria Math"/>
                            </a:rPr>
                            <m:t>2</m:t>
                          </m:r>
                        </m:sup>
                      </m:sSup>
                      <m:r>
                        <a:rPr lang="da-DK" sz="2000" i="1">
                          <a:latin typeface="Cambria Math"/>
                          <a:ea typeface="Cambria Math"/>
                        </a:rPr>
                        <m:t> </m:t>
                      </m:r>
                      <m:r>
                        <a:rPr lang="en-US" sz="2000" i="1">
                          <a:latin typeface="Cambria Math" panose="02040503050406030204" pitchFamily="18" charset="0"/>
                          <a:ea typeface="Cambria Math"/>
                        </a:rPr>
                        <m:t>&lt;</m:t>
                      </m:r>
                      <m:r>
                        <a:rPr lang="en-US" sz="2000" b="0" i="1" smtClean="0">
                          <a:latin typeface="Cambria Math" panose="02040503050406030204" pitchFamily="18" charset="0"/>
                          <a:ea typeface="Cambria Math"/>
                        </a:rPr>
                        <m:t>128.8</m:t>
                      </m:r>
                    </m:oMath>
                  </m:oMathPara>
                </a14:m>
                <a:endParaRPr lang="en-GB" sz="2000" smtClean="0"/>
              </a:p>
              <a:p>
                <a:r>
                  <a:rPr lang="en-US" sz="2000" b="0" smtClean="0">
                    <a:ea typeface="Cambria Math"/>
                  </a:rPr>
                  <a:t>Vi tager kvadratroden, for at få 95 % konfidensinterval for </a:t>
                </a:r>
                <a14:m>
                  <m:oMathPara>
                    <m:oMathParaPr>
                      <m:jc/>
                    </m:oMathParaPr>
                    <m:oMath>
                      <m:r>
                        <a:rPr lang="da-DK" sz="2000" i="1">
                          <a:latin typeface="Cambria Math"/>
                          <a:ea typeface="Cambria Math"/>
                        </a:rPr>
                        <m:t>𝜎</m:t>
                      </m:r>
                    </m:oMath>
                  </m:oMathPara>
                </a14:m>
                <a:br>
                  <a:rPr lang="en-US" sz="2000" b="0" smtClean="0">
                    <a:ea typeface="Cambria Math"/>
                  </a:rPr>
                </a:br>
                <a14:m>
                  <m:oMathPara>
                    <m:oMathParaPr>
                      <m:jc/>
                    </m:oMathParaPr>
                    <m:oMath>
                      <m:r>
                        <a:rPr lang="en-US" sz="2000" b="0" i="1" smtClean="0">
                          <a:latin typeface="Cambria Math" panose="02040503050406030204" pitchFamily="18" charset="0"/>
                          <a:ea typeface="Cambria Math"/>
                        </a:rPr>
                        <m:t>8.29</m:t>
                      </m:r>
                      <m:r>
                        <a:rPr lang="en-US" sz="2000" b="0" i="1" smtClean="0">
                          <a:latin typeface="Cambria Math" panose="02040503050406030204" pitchFamily="18" charset="0"/>
                          <a:ea typeface="Cambria Math"/>
                        </a:rPr>
                        <m:t> </m:t>
                      </m:r>
                      <m:r>
                        <a:rPr lang="en-US" sz="2000" i="1">
                          <a:latin typeface="Cambria Math" panose="02040503050406030204" pitchFamily="18" charset="0"/>
                          <a:ea typeface="Cambria Math"/>
                        </a:rPr>
                        <m:t>&lt;</m:t>
                      </m:r>
                      <m:r>
                        <a:rPr lang="en-US" sz="2000" b="0" i="1" smtClean="0">
                          <a:latin typeface="Cambria Math" panose="02040503050406030204" pitchFamily="18" charset="0"/>
                          <a:ea typeface="Cambria Math"/>
                        </a:rPr>
                        <m:t>  </m:t>
                      </m:r>
                      <m:r>
                        <a:rPr lang="da-DK" sz="2000" i="1">
                          <a:latin typeface="Cambria Math"/>
                          <a:ea typeface="Cambria Math"/>
                        </a:rPr>
                        <m:t>𝜎</m:t>
                      </m:r>
                      <m:r>
                        <a:rPr lang="da-DK" sz="2000" i="1">
                          <a:latin typeface="Cambria Math"/>
                          <a:ea typeface="Cambria Math"/>
                        </a:rPr>
                        <m:t> &lt; 11.</m:t>
                      </m:r>
                      <m:r>
                        <a:rPr lang="da-DK" sz="2000" i="1">
                          <a:latin typeface="Cambria Math"/>
                          <a:ea typeface="Cambria Math"/>
                        </a:rPr>
                        <m:t>35</m:t>
                      </m:r>
                    </m:oMath>
                  </m:oMathPara>
                </a14:m>
                <a:r>
                  <a:rPr lang="en-GB" sz="2000" smtClean="0"/>
                  <a:t>.</a:t>
                </a:r>
                <a:endParaRPr lang="en-GB" sz="2000"/>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659" r="-21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285</a:t>
            </a:fld>
            <a:endParaRPr lang="da-DK">
              <a:solidFill>
                <a:prstClr val="black">
                  <a:tint val="75000"/>
                </a:prstClr>
              </a:solidFill>
            </a:endParaRPr>
          </a:p>
        </p:txBody>
      </p:sp>
    </p:spTree>
    <p:extLst>
      <p:ext uri="{BB962C8B-B14F-4D97-AF65-F5344CB8AC3E}">
        <p14:creationId xmlns:p14="http://schemas.microsoft.com/office/powerpoint/2010/main" val="276704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Hypotesetest om varians med 1 stikprøve</a:t>
            </a:r>
            <a:endParaRPr lang="en-GB"/>
          </a:p>
        </p:txBody>
      </p:sp>
      <mc:AlternateContent>
        <mc:Choice Requires="a14">
          <p:sp>
            <p:nvSpPr>
              <p:cNvPr id="3" name="Content Placeholder 2"/>
              <p:cNvSpPr>
                <a:spLocks noGrp="1"/>
              </p:cNvSpPr>
              <p:nvPr>
                <p:ph idx="1"/>
              </p:nvPr>
            </p:nvSpPr>
            <p:spPr/>
            <p:txBody>
              <a:bodyPr/>
              <a:lstStyle/>
              <a:p>
                <a:r>
                  <a:rPr lang="en-US" smtClean="0"/>
                  <a:t>Vi skal bruge stikprøven til at undersøge påstanden om, at populationens varians har en given værdi, </a:t>
                </a:r>
                <a14:m>
                  <m:oMathPara>
                    <m:oMathParaPr>
                      <m:jc/>
                    </m:oMathParaPr>
                    <m:oMath>
                      <m:sSubSup>
                        <m:sSubSupPr>
                          <m:alnScr m:val="off"/>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oMath>
                  </m:oMathPara>
                </a14:m>
                <a:r>
                  <a:rPr lang="en-GB" smtClean="0"/>
                  <a:t>. Dermed er nulhypotesen </a:t>
                </a:r>
                <a14:m>
                  <m:oMathPara>
                    <m:oMathParaPr>
                      <m:jc/>
                    </m:oMathParaPr>
                    <m:oMath>
                      <m:sSub>
                        <m:sSubPr>
                          <m:ctrlPr>
                            <a:rPr lang="en-GB"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Sup>
                        <m:sSubSupPr>
                          <m:alnScr m:val="off"/>
                          <m:ctrlPr>
                            <a:rPr lang="en-US" i="1">
                              <a:latin typeface="Cambria Math" panose="02040503050406030204" pitchFamily="18" charset="0"/>
                            </a:rPr>
                          </m:ctrlPr>
                        </m:sSubSupPr>
                        <m:e>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oMath>
                  </m:oMathPara>
                </a14:m>
                <a:endParaRPr lang="en-GB" smtClean="0"/>
              </a:p>
              <a:p>
                <a:r>
                  <a:rPr lang="en-US" smtClean="0"/>
                  <a:t>Alternativhypotesen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1</m:t>
                          </m:r>
                        </m:sub>
                      </m:sSub>
                    </m:oMath>
                  </m:oMathPara>
                </a14:m>
                <a:r>
                  <a:rPr lang="en-US" smtClean="0"/>
                  <a:t> er, afhængig af situationen, en af mulighederne:</a:t>
                </a:r>
              </a:p>
              <a:p>
                <a:pPr lvl="1"/>
                <a14:m>
                  <m:oMathPara>
                    <m:oMathParaPr>
                      <m:jc/>
                    </m:oMathParaPr>
                    <m:oMath>
                      <m:sSubSup>
                        <m:sSubSupPr>
                          <m:alnScr m:val="off"/>
                          <m:ctrlPr>
                            <a:rPr lang="en-US" i="1">
                              <a:latin typeface="Cambria Math" panose="02040503050406030204" pitchFamily="18" charset="0"/>
                            </a:rPr>
                          </m:ctrlPr>
                        </m:sSubSup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&lt;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oMath>
                  </m:oMathPara>
                </a14:m>
                <a:endParaRPr lang="en-GB" smtClean="0"/>
              </a:p>
              <a:p>
                <a:pPr lvl="1"/>
                <a14:m>
                  <m:oMathPara>
                    <m:oMathParaPr>
                      <m:jc/>
                    </m:oMathParaPr>
                    <m:oMath>
                      <m:sSubSup>
                        <m:sSubSupPr>
                          <m:alnScr m:val="off"/>
                          <m:ctrlPr>
                            <a:rPr lang="en-US" i="1">
                              <a:latin typeface="Cambria Math" panose="02040503050406030204" pitchFamily="18" charset="0"/>
                            </a:rPr>
                          </m:ctrlPr>
                        </m:sSubSup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&gt;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oMath>
                  </m:oMathPara>
                </a14:m>
                <a:endParaRPr lang="en-US" smtClean="0"/>
              </a:p>
              <a:p>
                <a:pPr lvl="1"/>
                <a14:m>
                  <m:oMathPara>
                    <m:oMathParaPr>
                      <m:jc/>
                    </m:oMathParaPr>
                    <m:oMath>
                      <m:sSubSup>
                        <m:sSubSupPr>
                          <m:alnScr m:val="off"/>
                          <m:ctrlPr>
                            <a:rPr lang="en-US" i="1">
                              <a:latin typeface="Cambria Math" panose="02040503050406030204" pitchFamily="18" charset="0"/>
                            </a:rPr>
                          </m:ctrlPr>
                        </m:sSubSup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oMath>
                  </m:oMathPara>
                </a14:m>
                <a:endParaRPr lang="en-GB" smtClean="0"/>
              </a:p>
              <a:p>
                <a:r>
                  <a:rPr lang="en-US" smtClean="0"/>
                  <a:t>Teststørrelsen følger af sætning 6.5:</a:t>
                </a:r>
                <a:br>
                  <a:rPr lang="en-US" smtClean="0"/>
                </a:br>
                <a:r>
                  <a:rPr lang="en-US" smtClean="0"/>
                  <a:t>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den>
                      </m:f>
                    </m:oMath>
                  </m:oMathPara>
                </a14:m>
                <a:r>
                  <a:rPr lang="en-GB"/>
                  <a:t> </a:t>
                </a:r>
                <a:br>
                  <a:rPr lang="en-GB" smtClean="0"/>
                </a:br>
                <a:r>
                  <a:rPr lang="en-GB" smtClean="0"/>
                  <a:t>er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a:t>
                </a:r>
                <a:r>
                  <a:rPr lang="en-GB" smtClean="0"/>
                  <a:t>fordelt </a:t>
                </a:r>
                <a:r>
                  <a:rPr lang="en-GB"/>
                  <a:t>med </a:t>
                </a:r>
                <a14:m>
                  <m:oMathPara>
                    <m:oMathParaPr>
                      <m:jc/>
                    </m:oMathParaPr>
                    <m:oMath>
                      <m:r>
                        <a:rPr lang="da-DK" i="1">
                          <a:latin typeface="Cambria Math"/>
                        </a:rPr>
                        <m:t>𝑛</m:t>
                      </m:r>
                      <m:r>
                        <a:rPr lang="da-DK" i="1">
                          <a:latin typeface="Cambria Math"/>
                        </a:rPr>
                        <m:t>−1</m:t>
                      </m:r>
                    </m:oMath>
                  </m:oMathPara>
                </a14:m>
                <a:r>
                  <a:rPr lang="en-GB"/>
                  <a:t> </a:t>
                </a:r>
                <a:r>
                  <a:rPr lang="en-GB" smtClean="0"/>
                  <a:t>frihedsgrader</a:t>
                </a:r>
              </a:p>
              <a:p>
                <a:r>
                  <a:rPr lang="en-US" smtClean="0"/>
                  <a:t>Vi må antage, at data er normalfordelte.</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286</a:t>
            </a:fld>
            <a:endParaRPr lang="da-DK">
              <a:solidFill>
                <a:prstClr val="black">
                  <a:tint val="75000"/>
                </a:prstClr>
              </a:solidFill>
            </a:endParaRPr>
          </a:p>
        </p:txBody>
      </p:sp>
    </p:spTree>
    <p:extLst>
      <p:ext uri="{BB962C8B-B14F-4D97-AF65-F5344CB8AC3E}">
        <p14:creationId xmlns:p14="http://schemas.microsoft.com/office/powerpoint/2010/main" val="32875801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9.3, s. 294</a:t>
            </a:r>
            <a:endParaRPr lang="en-GB"/>
          </a:p>
        </p:txBody>
      </p:sp>
      <mc:AlternateContent>
        <mc:Choice Requires="a14">
          <p:sp>
            <p:nvSpPr>
              <p:cNvPr id="3" name="Content Placeholder 2"/>
              <p:cNvSpPr>
                <a:spLocks noGrp="1"/>
              </p:cNvSpPr>
              <p:nvPr>
                <p:ph idx="1"/>
              </p:nvPr>
            </p:nvSpPr>
            <p:spPr/>
            <p:txBody>
              <a:bodyPr/>
              <a:lstStyle/>
              <a:p>
                <a:r>
                  <a:rPr lang="en-US" smtClean="0"/>
                  <a:t>Siliciumskiver (silicon wafers) er ekstremt tynde</a:t>
                </a:r>
                <a:br>
                  <a:rPr lang="en-US" smtClean="0"/>
                </a:br>
                <a:r>
                  <a:rPr lang="en-US" smtClean="0"/>
                  <a:t>skiver af halvledermateriale, der bl.a. bruges til</a:t>
                </a:r>
                <a:br>
                  <a:rPr lang="en-US" smtClean="0"/>
                </a:br>
                <a:r>
                  <a:rPr lang="en-US" smtClean="0"/>
                  <a:t>integrerede kredsløb og solceller</a:t>
                </a:r>
              </a:p>
              <a:p>
                <a:r>
                  <a:rPr lang="en-US" smtClean="0"/>
                  <a:t>I en bestemt produktion skal standardafvigelsen</a:t>
                </a:r>
                <a:br>
                  <a:rPr lang="en-US" smtClean="0"/>
                </a:br>
                <a:r>
                  <a:rPr lang="en-US" smtClean="0"/>
                  <a:t>være højst </a:t>
                </a:r>
                <a14:m>
                  <m:oMathPara>
                    <m:oMathParaPr>
                      <m:jc/>
                    </m:oMathParaPr>
                    <m:oMath>
                      <m:r>
                        <a:rPr lang="en-US" i="1" smtClean="0">
                          <a:latin typeface="Cambria Math" panose="02040503050406030204" pitchFamily="18" charset="0"/>
                        </a:rPr>
                        <m:t>0.50</m:t>
                      </m:r>
                    </m:oMath>
                  </m:oMathPara>
                </a14:m>
                <a:r>
                  <a:rPr lang="en-US" smtClean="0"/>
                  <a:t> mil </a:t>
                </a:r>
                <a:br>
                  <a:rPr lang="en-US" smtClean="0"/>
                </a:br>
                <a:r>
                  <a:rPr lang="en-US" smtClean="0"/>
                  <a:t>(</a:t>
                </a:r>
                <a14:m>
                  <m:oMathPara>
                    <m:oMathParaPr>
                      <m:jc/>
                    </m:oMathParaPr>
                    <m:oMath>
                      <m:r>
                        <a:rPr lang="en-US" i="1" smtClean="0">
                          <a:latin typeface="Cambria Math" panose="02040503050406030204" pitchFamily="18" charset="0"/>
                        </a:rPr>
                        <m:t>1</m:t>
                      </m:r>
                    </m:oMath>
                  </m:oMathPara>
                </a14:m>
                <a:r>
                  <a:rPr lang="en-US" smtClean="0"/>
                  <a:t> mil = </a:t>
                </a:r>
                <a14:m>
                  <m:oMathPara>
                    <m:oMathParaPr>
                      <m:jc/>
                    </m:oMathParaPr>
                    <m:oMath>
                      <m:r>
                        <a:rPr lang="en-US" i="1" smtClean="0">
                          <a:latin typeface="Cambria Math" panose="02040503050406030204" pitchFamily="18" charset="0"/>
                        </a:rPr>
                        <m:t>1/1000</m:t>
                      </m:r>
                    </m:oMath>
                  </m:oMathPara>
                </a14:m>
                <a:r>
                  <a:rPr lang="en-US" smtClean="0"/>
                  <a:t> inch = </a:t>
                </a:r>
                <a14:m>
                  <m:oMathPara>
                    <m:oMathParaPr>
                      <m:jc/>
                    </m:oMathParaPr>
                    <m:oMath>
                      <m:r>
                        <a:rPr lang="en-GB" i="1" smtClean="0">
                          <a:latin typeface="Cambria Math" panose="02040503050406030204" pitchFamily="18" charset="0"/>
                        </a:rPr>
                        <m:t>0.00254</m:t>
                      </m:r>
                    </m:oMath>
                  </m:oMathPara>
                </a14:m>
                <a:r>
                  <a:rPr lang="en-GB"/>
                  <a:t> </a:t>
                </a:r>
                <a:r>
                  <a:rPr lang="en-GB" smtClean="0"/>
                  <a:t>cm)</a:t>
                </a:r>
                <a:r>
                  <a:rPr lang="en-US" smtClean="0"/>
                  <a:t> </a:t>
                </a:r>
              </a:p>
              <a:p>
                <a:r>
                  <a:rPr lang="en-US" smtClean="0"/>
                  <a:t>En stikprøve på </a:t>
                </a:r>
                <a14:m>
                  <m:oMathPara>
                    <m:oMathParaPr>
                      <m:jc/>
                    </m:oMathParaPr>
                    <m:oMath>
                      <m:r>
                        <a:rPr lang="en-US" i="1" smtClean="0">
                          <a:latin typeface="Cambria Math" panose="02040503050406030204" pitchFamily="18" charset="0"/>
                        </a:rPr>
                        <m:t>𝑛</m:t>
                      </m:r>
                      <m:r>
                        <a:rPr lang="en-US" i="1" smtClean="0">
                          <a:latin typeface="Cambria Math" panose="02040503050406030204" pitchFamily="18" charset="0"/>
                        </a:rPr>
                        <m:t>=15</m:t>
                      </m:r>
                    </m:oMath>
                  </m:oMathPara>
                </a14:m>
                <a:r>
                  <a:rPr lang="en-US" smtClean="0"/>
                  <a:t> skiver har standardafvigelse </a:t>
                </a:r>
                <a14:m>
                  <m:oMathPara>
                    <m:oMathParaPr>
                      <m:jc/>
                    </m:oMathParaPr>
                    <m:oMath>
                      <m:r>
                        <a:rPr lang="en-US" b="0" i="1" smtClean="0">
                          <a:latin typeface="Cambria Math" panose="02040503050406030204" pitchFamily="18" charset="0"/>
                        </a:rPr>
                        <m:t>𝑠</m:t>
                      </m:r>
                      <m:r>
                        <a:rPr lang="en-US" b="0" i="1" smtClean="0">
                          <a:latin typeface="Cambria Math" panose="02040503050406030204" pitchFamily="18" charset="0"/>
                        </a:rPr>
                        <m:t>=0.64</m:t>
                      </m:r>
                    </m:oMath>
                  </m:oMathPara>
                </a14:m>
                <a:r>
                  <a:rPr lang="en-GB" smtClean="0"/>
                  <a:t> mil. </a:t>
                </a:r>
                <a:br>
                  <a:rPr lang="en-GB" smtClean="0"/>
                </a:br>
                <a:r>
                  <a:rPr lang="en-GB" smtClean="0"/>
                  <a:t>Beslut på </a:t>
                </a:r>
                <a14:m>
                  <m:oMathPara>
                    <m:oMathParaPr>
                      <m:jc/>
                    </m:oMathParaPr>
                    <m:oMath>
                      <m:r>
                        <a:rPr lang="en-GB" i="1" smtClean="0">
                          <a:latin typeface="Cambria Math" panose="02040503050406030204" pitchFamily="18" charset="0"/>
                        </a:rPr>
                        <m:t>5</m:t>
                      </m:r>
                    </m:oMath>
                  </m:oMathPara>
                </a14:m>
                <a:r>
                  <a:rPr lang="en-GB" smtClean="0"/>
                  <a:t> % signifikansniveau, om produktionen skal kasseres? </a:t>
                </a:r>
                <a:br>
                  <a:rPr lang="en-GB" smtClean="0"/>
                </a:br>
                <a:endParaRPr lang="en-GB" smtClean="0"/>
              </a:p>
              <a:p>
                <a:pPr marL="0" indent="0">
                  <a:buNone/>
                </a:pPr>
                <a:r>
                  <a:rPr lang="en-US" b="1" smtClean="0"/>
                  <a:t>Løsning:</a:t>
                </a:r>
              </a:p>
              <a:p>
                <a:pPr marL="457200" indent="-457200">
                  <a:buFont typeface="+mj-lt"/>
                  <a:buAutoNum type="arabicPeriod"/>
                </a:pPr>
                <a:r>
                  <a:rPr lang="en-GB" b="1" smtClean="0"/>
                  <a:t>Hypoteser</a:t>
                </a:r>
                <a:r>
                  <a:rPr lang="en-GB" smtClean="0"/>
                  <a:t>: </a:t>
                </a:r>
                <a:br>
                  <a:rPr lang="en-GB" smtClean="0"/>
                </a:br>
                <a:r>
                  <a:rPr lang="en-GB" smtClean="0"/>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sSubSup>
                        <m:sSubSupPr>
                          <m:alnScr m:val="off"/>
                          <m:ctrlPr>
                            <a:rPr lang="en-US" i="1">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b="0" i="1" smtClean="0">
                              <a:latin typeface="Cambria Math" panose="02040503050406030204" pitchFamily="18" charset="0"/>
                            </a:rPr>
                            <m:t> </m:t>
                          </m:r>
                        </m:sup>
                      </m:sSubSup>
                      <m:r>
                        <a:rPr lang="en-US" b="0" i="1" smtClean="0">
                          <a:latin typeface="Cambria Math" panose="02040503050406030204" pitchFamily="18" charset="0"/>
                        </a:rPr>
                        <m:t>=0.50</m:t>
                      </m:r>
                    </m:oMath>
                  </m:oMathPara>
                </a14:m>
                <a:r>
                  <a:rPr lang="en-US" smtClean="0"/>
                  <a:t> </a:t>
                </a:r>
                <a:br>
                  <a:rPr lang="en-US" smtClean="0"/>
                </a:br>
                <a:r>
                  <a:rPr lang="en-US" smtClean="0"/>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rPr>
                        <m:t>0.50</m:t>
                      </m:r>
                    </m:oMath>
                  </m:oMathPara>
                </a14:m>
                <a:r>
                  <a:rPr lang="en-GB" smtClean="0"/>
                  <a:t> </a:t>
                </a:r>
              </a:p>
              <a:p>
                <a:pPr marL="457200" indent="-457200">
                  <a:buFont typeface="+mj-lt"/>
                  <a:buAutoNum type="arabicPeriod"/>
                </a:pPr>
                <a:r>
                  <a:rPr lang="en-US"/>
                  <a:t> </a:t>
                </a:r>
                <a:r>
                  <a:rPr lang="en-US" b="1" smtClean="0"/>
                  <a:t>Signifikansniveau</a:t>
                </a:r>
                <a:r>
                  <a:rPr lang="en-US" smtClean="0"/>
                  <a:t>: </a:t>
                </a:r>
                <a14:m>
                  <m:oMathPara>
                    <m:oMathParaPr>
                      <m:jc/>
                    </m:oMathParaPr>
                    <m:o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=0.05</m:t>
                      </m:r>
                    </m:oMath>
                  </m:oMathPara>
                </a14:m>
                <a:endParaRPr lang="en-GB" smtClean="0"/>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287</a:t>
            </a:fld>
            <a:endParaRPr lang="da-DK">
              <a:solidFill>
                <a:prstClr val="black">
                  <a:tint val="75000"/>
                </a:prstClr>
              </a:solidFill>
            </a:endParaRPr>
          </a:p>
        </p:txBody>
      </p:sp>
      <p:pic>
        <p:nvPicPr>
          <p:cNvPr id="1030" name="Picture 6" descr="Silicon Wafer Image &amp; Photo (Free Trial) | Bigstock"/>
          <p:cNvPicPr>
            <a:picLocks noChangeAspect="1" noChangeArrowheads="1"/>
          </p:cNvPicPr>
          <p:nvPr/>
        </p:nvPicPr>
        <p:blipFill>
          <a:blip r:embed="rId3">
            <a:extLst>
              <a:ext uri="{28A0092B-C50C-407E-A947-70E740481C1C}">
                <a14:useLocalDpi xmlns:a14="http://schemas.microsoft.com/office/drawing/2010/main" val="0"/>
              </a:ext>
            </a:extLst>
          </a:blip>
          <a:srcRect b="13994"/>
          <a:stretch>
            <a:fillRect/>
          </a:stretch>
        </p:blipFill>
        <p:spPr bwMode="auto">
          <a:xfrm>
            <a:off x="6415980" y="1356663"/>
            <a:ext cx="2476500" cy="15892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1046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9.3, s. 294</a:t>
            </a:r>
            <a:endParaRPr lang="en-GB"/>
          </a:p>
        </p:txBody>
      </p:sp>
      <mc:AlternateContent>
        <mc:Choice Requires="a14">
          <p:sp>
            <p:nvSpPr>
              <p:cNvPr id="3" name="Content Placeholder 2"/>
              <p:cNvSpPr>
                <a:spLocks noGrp="1"/>
              </p:cNvSpPr>
              <p:nvPr>
                <p:ph idx="1"/>
              </p:nvPr>
            </p:nvSpPr>
            <p:spPr>
              <a:xfrm>
                <a:off x="467544" y="1052736"/>
                <a:ext cx="8424936" cy="5688632"/>
              </a:xfrm>
            </p:spPr>
            <p:txBody>
              <a:bodyPr/>
              <a:lstStyle/>
              <a:p>
                <a:pPr marL="457200" indent="-457200">
                  <a:buFont typeface="+mj-lt"/>
                  <a:buAutoNum type="arabicPeriod" startAt="3"/>
                </a:pPr>
                <a:r>
                  <a:rPr lang="en-US" b="1" smtClean="0"/>
                  <a:t>Kriterier</a:t>
                </a:r>
                <a:r>
                  <a:rPr lang="en-US" smtClean="0"/>
                  <a:t>: Teststørrelsen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oMath>
                  </m:oMathPara>
                </a14:m>
                <a:r>
                  <a:rPr lang="en-GB"/>
                  <a:t> </a:t>
                </a:r>
                <a:r>
                  <a:rPr lang="en-GB" smtClean="0"/>
                  <a:t>er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fordelt med </a:t>
                </a:r>
                <a14:m>
                  <m:oMathPara>
                    <m:oMathParaPr>
                      <m:jc/>
                    </m:oMathParaPr>
                    <m:oMath>
                      <m:r>
                        <a:rPr lang="da-DK" i="1">
                          <a:latin typeface="Cambria Math"/>
                        </a:rPr>
                        <m:t>𝑛</m:t>
                      </m:r>
                      <m:r>
                        <a:rPr lang="da-DK" i="1">
                          <a:latin typeface="Cambria Math"/>
                        </a:rPr>
                        <m:t>−1</m:t>
                      </m:r>
                    </m:oMath>
                  </m:oMathPara>
                </a14:m>
                <a:r>
                  <a:rPr lang="en-GB"/>
                  <a:t> </a:t>
                </a:r>
                <a:r>
                  <a:rPr lang="en-GB" smtClean="0"/>
                  <a:t>frihedsgrader. Det er en ensidet test med højrehale, så vi </a:t>
                </a:r>
                <a:br>
                  <a:rPr lang="en-GB"/>
                </a:br>
                <a:r>
                  <a:rPr lang="en-GB" smtClean="0"/>
                  <a:t>forkaster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GB" smtClean="0"/>
                  <a:t>, hvis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m:rPr>
                          <m:sty m:val="p"/>
                        </m:rPr>
                        <a:rPr lang="en-US" b="0" i="0" smtClean="0">
                          <a:latin typeface="Cambria Math" panose="02040503050406030204" pitchFamily="18" charset="0"/>
                        </a:rPr>
                        <m:t>&gt;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0.05</m:t>
                          </m:r>
                        </m:sub>
                        <m:sup>
                          <m:r>
                            <a:rPr lang="en-US" i="1">
                              <a:latin typeface="Cambria Math" panose="02040503050406030204" pitchFamily="18" charset="0"/>
                            </a:rPr>
                            <m:t>2</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qchisq</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0.95, 15−1</m:t>
                          </m:r>
                        </m:e>
                      </m:d>
                      <m:r>
                        <a:rPr lang="en-US" b="0" i="1" smtClean="0">
                          <a:latin typeface="Cambria Math" panose="02040503050406030204" pitchFamily="18" charset="0"/>
                        </a:rPr>
                        <m:t>=23.685</m:t>
                      </m:r>
                    </m:oMath>
                  </m:oMathPara>
                </a14:m>
                <a:endParaRPr lang="en-GB" smtClean="0"/>
              </a:p>
              <a:p>
                <a:pPr marL="457200" indent="-457200">
                  <a:buFont typeface="+mj-lt"/>
                  <a:buAutoNum type="arabicPeriod" startAt="3"/>
                </a:pPr>
                <a:r>
                  <a:rPr lang="en-US" b="1" smtClean="0"/>
                  <a:t>Beregninger</a:t>
                </a:r>
                <a:r>
                  <a:rPr lang="en-US" smtClean="0"/>
                  <a:t>:</a:t>
                </a:r>
                <a:br>
                  <a:rPr lang="en-US" smtClean="0"/>
                </a:br>
                <a:r>
                  <a:rPr lang="en-US" smtClean="0"/>
                  <a:t>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den>
                      </m:f>
                      <m:r>
                        <a:rPr lang="en-US" b="0" i="1" smtClean="0">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15</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(0.64)</m:t>
                              </m:r>
                            </m:e>
                            <m:sup>
                              <m:r>
                                <a:rPr lang="en-US" i="1">
                                  <a:latin typeface="Cambria Math" panose="02040503050406030204" pitchFamily="18" charset="0"/>
                                </a:rPr>
                                <m:t>2</m:t>
                              </m:r>
                            </m:sup>
                          </m:sSup>
                        </m:num>
                        <m:den>
                          <m:sSup>
                            <m:sSupPr>
                              <m:ctrlPr>
                                <a:rPr lang="en-GB"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(0.50)</m:t>
                              </m:r>
                            </m:e>
                            <m:sup>
                              <m:r>
                                <a:rPr lang="en-US" i="1">
                                  <a:latin typeface="Cambria Math" panose="02040503050406030204" pitchFamily="18" charset="0"/>
                                </a:rPr>
                                <m:t>2</m:t>
                              </m:r>
                            </m:sup>
                          </m:sSup>
                        </m:den>
                      </m:f>
                      <m:r>
                        <a:rPr lang="en-US" b="0" i="1" smtClean="0">
                          <a:latin typeface="Cambria Math" panose="02040503050406030204" pitchFamily="18" charset="0"/>
                        </a:rPr>
                        <m:t>=22.94</m:t>
                      </m:r>
                    </m:oMath>
                  </m:oMathPara>
                </a14:m>
                <a:endParaRPr lang="en-GB" smtClean="0"/>
              </a:p>
              <a:p>
                <a:pPr marL="457200" indent="-457200">
                  <a:buFont typeface="+mj-lt"/>
                  <a:buAutoNum type="arabicPeriod" startAt="3"/>
                </a:pPr>
                <a:r>
                  <a:rPr lang="en-US" b="1" smtClean="0"/>
                  <a:t>Konklusion</a:t>
                </a:r>
                <a:r>
                  <a:rPr lang="en-US" smtClean="0"/>
                  <a:t>:</a:t>
                </a:r>
                <a:br>
                  <a:rPr lang="en-US" smtClean="0"/>
                </a:br>
                <a:r>
                  <a:rPr lang="en-US" smtClean="0"/>
                  <a:t>Da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=22.94</m:t>
                      </m:r>
                      <m:r>
                        <a:rPr lang="en-US" b="0" i="1" smtClean="0">
                          <a:latin typeface="Cambria Math" panose="02040503050406030204" pitchFamily="18" charset="0"/>
                        </a:rPr>
                        <m:t>&lt;</m:t>
                      </m:r>
                      <m:r>
                        <a:rPr lang="en-US" i="1">
                          <a:latin typeface="Cambria Math" panose="02040503050406030204" pitchFamily="18" charset="0"/>
                        </a:rPr>
                        <m:t>23.685</m:t>
                      </m:r>
                      <m:r>
                        <a:rPr lang="en-US" b="0" i="1" smtClean="0">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0.05</m:t>
                          </m:r>
                        </m:sub>
                        <m:sup>
                          <m:r>
                            <a:rPr lang="en-US" i="1">
                              <a:latin typeface="Cambria Math" panose="02040503050406030204" pitchFamily="18" charset="0"/>
                            </a:rPr>
                            <m:t>2</m:t>
                          </m:r>
                        </m:sup>
                      </m:sSubSup>
                    </m:oMath>
                  </m:oMathPara>
                </a14:m>
                <a:r>
                  <a:rPr lang="en-GB" smtClean="0"/>
                  <a:t> kan vi </a:t>
                </a:r>
                <a:r>
                  <a:rPr lang="en-GB" i="1" smtClean="0"/>
                  <a:t>ikke</a:t>
                </a:r>
                <a:r>
                  <a:rPr lang="en-GB" smtClean="0"/>
                  <a:t> forkaste nulhypotesen. </a:t>
                </a:r>
                <a:br>
                  <a:rPr lang="en-GB" smtClean="0"/>
                </a:br>
                <a:r>
                  <a:rPr lang="en-GB" smtClean="0"/>
                  <a:t>Selv om stikprøvens standardafvigelse var større end </a:t>
                </a:r>
                <a14:m>
                  <m:oMathPara>
                    <m:oMathParaPr>
                      <m:jc/>
                    </m:oMathParaPr>
                    <m:oMath>
                      <m:r>
                        <a:rPr lang="en-GB" i="1" smtClean="0">
                          <a:latin typeface="Cambria Math" panose="02040503050406030204" pitchFamily="18" charset="0"/>
                        </a:rPr>
                        <m:t>0.5</m:t>
                      </m:r>
                      <m:r>
                        <a:rPr lang="en-US" b="0" i="1" smtClean="0">
                          <a:latin typeface="Cambria Math" panose="02040503050406030204" pitchFamily="18" charset="0"/>
                        </a:rPr>
                        <m:t>0</m:t>
                      </m:r>
                    </m:oMath>
                  </m:oMathPara>
                </a14:m>
                <a:r>
                  <a:rPr lang="en-GB" smtClean="0"/>
                  <a:t> mil, så er der ikke stærkt nok bevis på 5 % signifikansniveau til at konkludere, at produktionens tolerance er </a:t>
                </a:r>
                <a:br>
                  <a:rPr lang="en-GB" smtClean="0"/>
                </a:br>
                <a:r>
                  <a:rPr lang="en-GB" smtClean="0"/>
                  <a:t>overskredet.</a:t>
                </a:r>
                <a:br>
                  <a:rPr lang="en-GB" smtClean="0"/>
                </a:br>
                <a:r>
                  <a:rPr lang="en-GB" sz="1100" smtClean="0"/>
                  <a:t> </a:t>
                </a:r>
                <a:br>
                  <a:rPr lang="en-GB" smtClean="0"/>
                </a:br>
                <a:r>
                  <a:rPr lang="en-GB" smtClean="0"/>
                  <a:t>P-værdi: </a:t>
                </a:r>
                <a14:m>
                  <m:oMathPara>
                    <m:oMathParaPr>
                      <m:jc/>
                    </m:oMathParaPr>
                    <m:oMath>
                      <m:r>
                        <a:rPr lang="en-US" b="0" i="1" smtClean="0">
                          <a:latin typeface="Cambria Math" panose="02040503050406030204" pitchFamily="18" charset="0"/>
                        </a:rPr>
                        <m:t>1−</m:t>
                      </m:r>
                      <m:r>
                        <m:rPr>
                          <m:sty m:val="p"/>
                        </m:rPr>
                        <a:rPr lang="en-US" b="0" i="0" smtClean="0">
                          <a:latin typeface="Cambria Math" panose="02040503050406030204" pitchFamily="18" charset="0"/>
                        </a:rPr>
                        <m:t>pchisq</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22.94, 14</m:t>
                          </m:r>
                        </m:e>
                      </m:d>
                    </m:oMath>
                  </m:oMathPara>
                </a14:m>
                <a:br>
                  <a:rPr lang="en-US" b="0" i="1" smtClean="0">
                    <a:latin typeface="Cambria Math" panose="02040503050406030204" pitchFamily="18" charset="0"/>
                  </a:rPr>
                </a:br>
                <a:r>
                  <a:rPr lang="en-US" b="0" i="1" smtClean="0">
                    <a:latin typeface="Cambria Math" panose="02040503050406030204" pitchFamily="18" charset="0"/>
                  </a:rPr>
                  <a:t> 	</a:t>
                </a:r>
                <a14:m>
                  <m:oMathPara>
                    <m:oMathParaPr>
                      <m:jc/>
                    </m:oMathParaPr>
                    <m:oMath>
                      <m:r>
                        <a:rPr lang="en-US" b="0" i="1" smtClean="0">
                          <a:latin typeface="Cambria Math" panose="02040503050406030204" pitchFamily="18" charset="0"/>
                        </a:rPr>
                        <m:t>=0.061</m:t>
                      </m:r>
                    </m:oMath>
                  </m:oMathPara>
                </a14:m>
                <a:r>
                  <a:rPr lang="en-GB" smtClean="0"/>
                  <a:t> </a:t>
                </a:r>
                <a:endParaRPr lang="en-GB"/>
              </a:p>
              <a:p>
                <a:pPr marL="0" indent="0">
                  <a:buNone/>
                </a:pPr>
                <a:r>
                  <a:rPr lang="en-GB" smtClean="0"/>
                  <a:t>NB. Vi burde teste antagelsen om at data er normalfordelte.</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2"/>
                <a:stretch>
                  <a:fillRect l="-1013" r="-724" b="-75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288</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4998467" y="5013176"/>
            <a:ext cx="3749997" cy="1164541"/>
          </a:xfrm>
          <a:prstGeom prst="rect">
            <a:avLst/>
          </a:prstGeom>
        </p:spPr>
      </p:pic>
    </p:spTree>
    <p:extLst>
      <p:ext uri="{BB962C8B-B14F-4D97-AF65-F5344CB8AC3E}">
        <p14:creationId xmlns:p14="http://schemas.microsoft.com/office/powerpoint/2010/main" val="11419731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4199166" y="3717032"/>
            <a:ext cx="4765322" cy="2592288"/>
          </a:xfrm>
          <a:prstGeom prst="rect">
            <a:avLst/>
          </a:prstGeom>
        </p:spPr>
      </p:pic>
      <p:sp>
        <p:nvSpPr>
          <p:cNvPr id="2" name="Title 1"/>
          <p:cNvSpPr>
            <a:spLocks noGrp="1"/>
          </p:cNvSpPr>
          <p:nvPr>
            <p:ph type="title"/>
          </p:nvPr>
        </p:nvSpPr>
        <p:spPr/>
        <p:txBody>
          <a:bodyPr/>
          <a:lstStyle/>
          <a:p>
            <a:r>
              <a:rPr lang="en-US" smtClean="0"/>
              <a:t>Estimering af varians for 2 stikprøver</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Vi har to uafhængige stikprøver med størrelse hhv.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US"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r>
                  <a:rPr lang="en-US" smtClean="0"/>
                  <a:t> og med stikprøvevarians hhv. </a:t>
                </a:r>
                <a14:m>
                  <m:oMathPara>
                    <m:oMathParaPr>
                      <m:jc/>
                    </m:oMathParaPr>
                    <m:oMath>
                      <m:sSubSup>
                        <m:sSubSupPr>
                          <m:alnScr m:val="off"/>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r>
                  <a:rPr lang="en-US" smtClean="0"/>
                  <a:t> og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oMath>
                  </m:oMathPara>
                </a14:m>
                <a:r>
                  <a:rPr lang="en-US" smtClean="0"/>
                  <a:t>. Vi antager, at stikprøverne kommer fra to normalfordelte populationer med varians hhv. </a:t>
                </a:r>
                <a14:m>
                  <m:oMathPara>
                    <m:oMathParaPr>
                      <m:jc/>
                    </m:oMathParaPr>
                    <m:oMath>
                      <m:sSubSup>
                        <m:sSubSupPr>
                          <m:alnScr m:val="off"/>
                          <m:ctrlPr>
                            <a:rPr lang="en-US" i="1">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oMath>
                  </m:oMathPara>
                </a14:m>
                <a:r>
                  <a:rPr lang="en-US" smtClean="0"/>
                  <a:t> og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endParaRPr lang="en-US" smtClean="0"/>
              </a:p>
              <a:p>
                <a14:m>
                  <m:oMathPara>
                    <m:oMathParaPr>
                      <m:jc/>
                    </m:oMathParaPr>
                    <m:oMath>
                      <m:f>
                        <m:fPr>
                          <m:type m:val="ba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sSubSup>
                            <m:sSubSupPr>
                              <m:alnScr m:val="off"/>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den>
                      </m:f>
                    </m:oMath>
                  </m:oMathPara>
                </a14:m>
                <a:r>
                  <a:rPr lang="en-GB"/>
                  <a:t> </a:t>
                </a:r>
                <a:r>
                  <a:rPr lang="en-GB" smtClean="0"/>
                  <a:t> er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fordelt 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a:t> </a:t>
                </a:r>
                <a:r>
                  <a:rPr lang="en-GB" smtClean="0"/>
                  <a:t>frihedsgrader</a:t>
                </a:r>
              </a:p>
              <a:p>
                <a14:m>
                  <m:oMathPara>
                    <m:oMathParaPr>
                      <m:jc/>
                    </m:oMathParaPr>
                    <m:oMath>
                      <m:f>
                        <m:fPr>
                          <m:type m:val="ba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en-US" i="1">
                              <a:latin typeface="Cambria Math" panose="02040503050406030204" pitchFamily="18" charset="0"/>
                            </a:rPr>
                            <m:t>−1)</m:t>
                          </m:r>
                          <m:sSubSup>
                            <m:sSubSupPr>
                              <m:alnScr m:val="off"/>
                              <m:ctrlPr>
                                <a:rPr lang="en-US"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den>
                      </m:f>
                    </m:oMath>
                  </m:oMathPara>
                </a14:m>
                <a:r>
                  <a:rPr lang="en-GB"/>
                  <a:t>  er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fordelt 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oMath>
                  </m:oMathPara>
                </a14:m>
                <a:r>
                  <a:rPr lang="en-GB"/>
                  <a:t> </a:t>
                </a:r>
                <a:r>
                  <a:rPr lang="en-GB" smtClean="0"/>
                  <a:t>frihedsgrader</a:t>
                </a:r>
                <a:br>
                  <a:rPr lang="en-GB" smtClean="0"/>
                </a:br>
                <a:r>
                  <a:rPr lang="en-GB" sz="1400" smtClean="0"/>
                  <a:t> </a:t>
                </a:r>
                <a:endParaRPr lang="en-GB" smtClean="0"/>
              </a:p>
              <a:p>
                <a:r>
                  <a:rPr lang="en-US" smtClean="0"/>
                  <a:t>Sætning 6.6 (s. 209)</a:t>
                </a:r>
                <a:r>
                  <a:rPr lang="en-GB" smtClean="0"/>
                  <a:t>: </a:t>
                </a:r>
                <a:br>
                  <a:rPr lang="en-GB" smtClean="0"/>
                </a:br>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2</m:t>
                              </m:r>
                            </m:sub>
                            <m:sup>
                              <m:r>
                                <a:rPr lang="en-US" i="1">
                                  <a:latin typeface="Cambria Math" panose="02040503050406030204" pitchFamily="18" charset="0"/>
                                </a:rPr>
                                <m:t>2</m:t>
                              </m:r>
                            </m:sup>
                          </m:sSubSup>
                        </m:den>
                      </m:f>
                    </m:oMath>
                  </m:oMathPara>
                </a14:m>
                <a:r>
                  <a:rPr lang="en-US"/>
                  <a:t> </a:t>
                </a:r>
                <a:br>
                  <a:rPr lang="en-US"/>
                </a:br>
                <a:r>
                  <a:rPr lang="en-US"/>
                  <a:t>er </a:t>
                </a:r>
                <a14:m>
                  <m:oMathPara>
                    <m:oMathParaPr>
                      <m:jc/>
                    </m:oMathParaPr>
                    <m:oMath>
                      <m:r>
                        <a:rPr lang="en-US" i="1" smtClean="0">
                          <a:latin typeface="Cambria Math" panose="02040503050406030204" pitchFamily="18" charset="0"/>
                        </a:rPr>
                        <m:t>𝐹</m:t>
                      </m:r>
                    </m:oMath>
                  </m:oMathPara>
                </a14:m>
                <a:r>
                  <a:rPr lang="en-US"/>
                  <a:t> fordelt 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a:t> </a:t>
                </a:r>
                <a:br>
                  <a:rPr lang="en-GB" smtClean="0"/>
                </a:br>
                <a:r>
                  <a:rPr lang="en-GB" smtClean="0"/>
                  <a:t>frihedsgrader </a:t>
                </a:r>
                <a:r>
                  <a:rPr lang="en-GB"/>
                  <a:t>i tælleren og </a:t>
                </a:r>
                <a:br>
                  <a:rPr lang="en-GB"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oMath>
                  </m:oMathPara>
                </a14:m>
                <a:r>
                  <a:rPr lang="en-GB"/>
                  <a:t> frihedsgrader i </a:t>
                </a:r>
                <a:br>
                  <a:rPr lang="en-GB" smtClean="0"/>
                </a:br>
                <a:r>
                  <a:rPr lang="en-GB" smtClean="0"/>
                  <a:t>nævneren</a:t>
                </a:r>
                <a:r>
                  <a:rPr lang="en-GB"/>
                  <a:t>.</a:t>
                </a:r>
                <a:endParaRPr lang="en-GB"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r="-1447"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289</a:t>
            </a:fld>
            <a:endParaRPr lang="da-DK">
              <a:solidFill>
                <a:prstClr val="black">
                  <a:tint val="75000"/>
                </a:prstClr>
              </a:solidFill>
            </a:endParaRPr>
          </a:p>
        </p:txBody>
      </p:sp>
    </p:spTree>
    <p:extLst>
      <p:ext uri="{BB962C8B-B14F-4D97-AF65-F5344CB8AC3E}">
        <p14:creationId xmlns:p14="http://schemas.microsoft.com/office/powerpoint/2010/main" val="15877808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Varians </a:t>
                </a:r>
                <a14:m>
                  <m:oMathPara>
                    <m:oMathParaPr>
                      <m:jc/>
                    </m:oMathParaPr>
                    <m:oMath>
                      <m:sSup>
                        <m:sSupPr>
                          <m:ctrlPr>
                            <a:rPr lang="da-DK" i="1" smtClean="0">
                              <a:latin typeface="Cambria Math" panose="02040503050406030204" pitchFamily="18" charset="0"/>
                            </a:rPr>
                          </m:ctrlPr>
                        </m:sSupPr>
                        <m:e>
                          <m:r>
                            <a:rPr lang="da-DK" i="1" smtClean="0">
                              <a:latin typeface="Cambria Math"/>
                              <a:ea typeface="Cambria Math"/>
                            </a:rPr>
                            <m:t>𝜎</m:t>
                          </m:r>
                        </m:e>
                        <m:sup>
                          <m:r>
                            <m:rPr>
                              <m:sty m:val="bi"/>
                            </m:rPr>
                            <a:rPr lang="da-DK" b="1" i="1" smtClean="0">
                              <a:latin typeface="Cambria Math"/>
                            </a:rPr>
                            <m:t>𝟐</m:t>
                          </m:r>
                        </m:sup>
                      </m:sSup>
                    </m:oMath>
                  </m:oMathPara>
                </a14:m>
                <a:r>
                  <a:rPr lang="da-DK"/>
                  <a:t> (‘sigma i anden’)</a:t>
                </a:r>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11258"/>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p:txBody>
              <a:bodyPr/>
              <a:lstStyle/>
              <a:p>
                <a:r>
                  <a:rPr lang="da-DK"/>
                  <a:t>Varians er den gennemsnitlige, kvadrerede afstand til middelværdien: </a:t>
                </a:r>
                <a:br>
                  <a:rPr lang="da-DK"/>
                </a:br>
                <a:r>
                  <a:rPr lang="da-DK" sz="1200"/>
                  <a:t> </a:t>
                </a:r>
                <a:br>
                  <a:rPr lang="da-DK"/>
                </a:br>
                <a:r>
                  <a:rPr lang="da-DK"/>
                  <a:t> 	Varians: 	</a:t>
                </a:r>
                <a14:m>
                  <m:oMathPara>
                    <m:oMathParaPr>
                      <m:jc/>
                    </m:oMathParaPr>
                    <m:oMath>
                      <m:sSup>
                        <m:sSupPr>
                          <m:ctrlPr>
                            <a:rPr lang="da-DK" i="1" smtClean="0">
                              <a:latin typeface="Cambria Math" panose="02040503050406030204" pitchFamily="18" charset="0"/>
                            </a:rPr>
                          </m:ctrlPr>
                        </m:sSupPr>
                        <m:e>
                          <m:r>
                            <a:rPr lang="da-DK" i="1" smtClean="0">
                              <a:latin typeface="Cambria Math"/>
                              <a:ea typeface="Cambria Math"/>
                            </a:rPr>
                            <m:t>𝜎</m:t>
                          </m:r>
                        </m:e>
                        <m:sup>
                          <m:r>
                            <a:rPr lang="da-DK" b="0" i="1" smtClean="0">
                              <a:latin typeface="Cambria Math"/>
                            </a:rPr>
                            <m:t>2</m:t>
                          </m:r>
                        </m:sup>
                      </m:sSup>
                      <m:r>
                        <a:rPr lang="da-DK" b="0" i="1"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1</m:t>
                          </m:r>
                        </m:num>
                        <m:den>
                          <m:r>
                            <a:rPr lang="da-DK" b="0" i="1" smtClean="0">
                              <a:latin typeface="Cambria Math"/>
                            </a:rPr>
                            <m:t>𝑛</m:t>
                          </m:r>
                        </m:den>
                      </m:f>
                      <m:nary>
                        <m:naryPr>
                          <m:chr m:val="∑"/>
                          <m:grow m:val="on"/>
                          <m:subHide m:val="off"/>
                          <m:supHide m:val="off"/>
                          <m:ctrlPr>
                            <a:rPr lang="da-DK" b="0" i="1" smtClean="0">
                              <a:latin typeface="Cambria Math" panose="02040503050406030204" pitchFamily="18" charset="0"/>
                            </a:rPr>
                          </m:ctrlPr>
                        </m:naryPr>
                        <m:sub>
                          <m:r>
                            <a:rPr lang="da-DK" b="0" i="1" smtClean="0">
                              <a:latin typeface="Cambria Math"/>
                            </a:rPr>
                            <m:t>𝑖</m:t>
                          </m:r>
                          <m:r>
                            <a:rPr lang="da-DK" b="0" i="1" smtClean="0">
                              <a:latin typeface="Cambria Math"/>
                            </a:rPr>
                            <m:t>=1</m:t>
                          </m:r>
                        </m:sub>
                        <m:sup>
                          <m:r>
                            <a:rPr lang="da-DK" b="0" i="1" smtClean="0">
                              <a:latin typeface="Cambria Math"/>
                            </a:rPr>
                            <m:t>𝑛</m:t>
                          </m:r>
                        </m:sup>
                        <m:e>
                          <m:sSup>
                            <m:sSupPr>
                              <m:ctrlPr>
                                <a:rPr lang="da-DK" b="0" i="1" smtClean="0">
                                  <a:latin typeface="Cambria Math" panose="02040503050406030204" pitchFamily="18" charset="0"/>
                                </a:rPr>
                              </m:ctrlPr>
                            </m:sSupPr>
                            <m:e>
                              <m:r>
                                <a:rPr lang="da-DK" b="0" i="1" smtClean="0">
                                  <a:latin typeface="Cambria Math"/>
                                </a:rPr>
                                <m:t>(</m:t>
                              </m:r>
                              <m:sSub>
                                <m:sSubPr>
                                  <m:ctrlPr>
                                    <a:rPr lang="da-DK" b="0"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𝑖</m:t>
                                  </m:r>
                                </m:sub>
                              </m:sSub>
                              <m:r>
                                <a:rPr lang="da-DK" b="0" i="1" smtClean="0">
                                  <a:latin typeface="Cambria Math"/>
                                </a:rPr>
                                <m:t>−</m:t>
                              </m:r>
                              <m:r>
                                <a:rPr lang="da-DK" b="0" i="1" smtClean="0">
                                  <a:latin typeface="Cambria Math"/>
                                  <a:ea typeface="Cambria Math"/>
                                </a:rPr>
                                <m:t>𝜇</m:t>
                              </m:r>
                              <m:r>
                                <a:rPr lang="da-DK" b="0" i="1" smtClean="0">
                                  <a:latin typeface="Cambria Math"/>
                                  <a:ea typeface="Cambria Math"/>
                                </a:rPr>
                                <m:t>)</m:t>
                              </m:r>
                            </m:e>
                            <m:sup>
                              <m:r>
                                <a:rPr lang="da-DK" b="0" i="1" smtClean="0">
                                  <a:latin typeface="Cambria Math"/>
                                </a:rPr>
                                <m:t>2</m:t>
                              </m:r>
                            </m:sup>
                          </m:sSup>
                        </m:e>
                      </m:nary>
                    </m:oMath>
                  </m:oMathPara>
                </a14:m>
                <a:br>
                  <a:rPr lang="da-DK"/>
                </a:br>
                <a:endParaRPr lang="da-DK"/>
              </a:p>
              <a:p>
                <a:r>
                  <a:rPr lang="da-DK"/>
                  <a:t>Varians kan også beregnes således: </a:t>
                </a:r>
                <a:br>
                  <a:rPr lang="da-DK"/>
                </a:br>
                <a:br>
                  <a:rPr lang="da-DK"/>
                </a:br>
                <a:r>
                  <a:rPr lang="da-DK"/>
                  <a:t> 	Varians: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d>
                        <m:dPr>
                          <m:begChr m:val="("/>
                          <m:sepChr m:val="|"/>
                          <m:endChr m:val=")"/>
                          <m:grow m:val="on"/>
                          <m:shp m:val="centered"/>
                          <m:ctrlPr>
                            <a:rPr lang="da-DK" i="1" smtClean="0">
                              <a:latin typeface="Cambria Math" panose="02040503050406030204" pitchFamily="18" charset="0"/>
                            </a:rPr>
                          </m:ctrlPr>
                        </m:dPr>
                        <m:e>
                          <m:nary>
                            <m:naryPr>
                              <m:chr m:val="∑"/>
                              <m:grow m:val="on"/>
                              <m:subHide m:val="off"/>
                              <m:supHide m:val="off"/>
                              <m:ctrlPr>
                                <a:rPr lang="da-DK" i="1" smtClean="0">
                                  <a:latin typeface="Cambria Math" panose="02040503050406030204" pitchFamily="18" charset="0"/>
                                </a:rPr>
                              </m:ctrlPr>
                            </m:naryPr>
                            <m:sub>
                              <m:r>
                                <a:rPr lang="da-DK" b="0" i="1" smtClean="0">
                                  <a:latin typeface="Cambria Math"/>
                                </a:rPr>
                                <m:t>𝑖</m:t>
                              </m:r>
                              <m:r>
                                <a:rPr lang="da-DK" b="0" i="1" smtClean="0">
                                  <a:latin typeface="Cambria Math"/>
                                </a:rPr>
                                <m:t>=1</m:t>
                              </m:r>
                            </m:sub>
                            <m:sup>
                              <m:r>
                                <a:rPr lang="da-DK" b="0" i="1" smtClean="0">
                                  <a:latin typeface="Cambria Math"/>
                                </a:rPr>
                                <m:t>𝑛</m:t>
                              </m:r>
                            </m:sup>
                            <m:e>
                              <m:sSup>
                                <m:sSupPr>
                                  <m:ctrlPr>
                                    <a:rPr lang="da-DK" i="1" smtClean="0">
                                      <a:latin typeface="Cambria Math" panose="02040503050406030204" pitchFamily="18" charset="0"/>
                                    </a:rPr>
                                  </m:ctrlPr>
                                </m:sSupPr>
                                <m:e>
                                  <m:sSub>
                                    <m:sSubPr>
                                      <m:ctrlPr>
                                        <a:rPr lang="da-DK"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𝑖</m:t>
                                      </m:r>
                                    </m:sub>
                                  </m:sSub>
                                </m:e>
                                <m:sup>
                                  <m:r>
                                    <a:rPr lang="da-DK" b="0" i="1" smtClean="0">
                                      <a:latin typeface="Cambria Math"/>
                                    </a:rPr>
                                    <m:t>2</m:t>
                                  </m:r>
                                </m:sup>
                              </m:sSup>
                            </m:e>
                          </m:nary>
                        </m:e>
                      </m:d>
                      <m:r>
                        <m:rPr>
                          <m:sty m:val="p"/>
                        </m:rPr>
                        <a:rPr lang="da-DK" b="0" i="0" smtClean="0">
                          <a:latin typeface="Cambria Math"/>
                        </a:rPr>
                        <m:t>−</m:t>
                      </m:r>
                      <m:sSup>
                        <m:sSupPr>
                          <m:ctrlPr>
                            <a:rPr lang="da-DK" b="0" i="1" smtClean="0">
                              <a:latin typeface="Cambria Math" panose="02040503050406030204" pitchFamily="18" charset="0"/>
                            </a:rPr>
                          </m:ctrlPr>
                        </m:sSupPr>
                        <m:e>
                          <m:r>
                            <a:rPr lang="da-DK" b="0" i="1" smtClean="0">
                              <a:latin typeface="Cambria Math"/>
                              <a:ea typeface="Cambria Math"/>
                            </a:rPr>
                            <m:t>𝜇</m:t>
                          </m:r>
                        </m:e>
                        <m:sup>
                          <m:r>
                            <a:rPr lang="da-DK" b="0" i="1" smtClean="0">
                              <a:latin typeface="Cambria Math"/>
                            </a:rPr>
                            <m:t>2</m:t>
                          </m:r>
                        </m:sup>
                      </m:sSup>
                    </m:oMath>
                  </m:oMathPara>
                </a14:m>
                <a:r>
                  <a:rPr lang="da-DK"/>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780" r="-14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29</a:t>
            </a:fld>
            <a:endParaRPr lang="da-DK"/>
          </a:p>
        </p:txBody>
      </p:sp>
    </p:spTree>
    <p:extLst>
      <p:ext uri="{BB962C8B-B14F-4D97-AF65-F5344CB8AC3E}">
        <p14:creationId xmlns:p14="http://schemas.microsoft.com/office/powerpoint/2010/main" val="28361718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Konf.interval for forhold ml. 2 varianser</a:t>
            </a:r>
            <a:endParaRPr lang="en-GB"/>
          </a:p>
        </p:txBody>
      </p:sp>
      <mc:AlternateContent>
        <mc:Choice Requires="a14">
          <p:sp>
            <p:nvSpPr>
              <p:cNvPr id="3" name="Content Placeholder 2"/>
              <p:cNvSpPr>
                <a:spLocks noGrp="1"/>
              </p:cNvSpPr>
              <p:nvPr>
                <p:ph idx="1"/>
              </p:nvPr>
            </p:nvSpPr>
            <p:spPr>
              <a:xfrm>
                <a:off x="467544" y="1196752"/>
                <a:ext cx="8424936" cy="5544616"/>
              </a:xfrm>
            </p:spPr>
            <p:txBody>
              <a:bodyPr/>
              <a:lstStyle/>
              <a:p>
                <a:r>
                  <a:rPr lang="en-US" smtClean="0"/>
                  <a:t>Figuren viser </a:t>
                </a:r>
                <a14:m>
                  <m:oMathPara>
                    <m:oMathParaPr>
                      <m:jc/>
                    </m:oMathParaPr>
                    <m:o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US" smtClean="0"/>
                  <a:t>,</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oMath>
                  </m:oMathPara>
                </a14:m>
                <a:r>
                  <a:rPr lang="en-US" smtClean="0"/>
                  <a:t>), d.v.s. </a:t>
                </a:r>
                <a14:m>
                  <m:oMathPara>
                    <m:oMathParaPr>
                      <m:jc/>
                    </m:oMathParaPr>
                    <m:oMath>
                      <m:r>
                        <a:rPr lang="en-US" i="1" smtClean="0">
                          <a:latin typeface="Cambria Math" panose="02040503050406030204" pitchFamily="18" charset="0"/>
                        </a:rPr>
                        <m:t>𝐹</m:t>
                      </m:r>
                    </m:oMath>
                  </m:oMathPara>
                </a14:m>
                <a:r>
                  <a:rPr lang="en-US" smtClean="0"/>
                  <a:t> fordelingen 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smtClean="0"/>
                  <a:t> frihedsgader i tælleren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oMath>
                  </m:oMathPara>
                </a14:m>
                <a:r>
                  <a:rPr lang="en-GB" smtClean="0"/>
                  <a:t> </a:t>
                </a:r>
                <a:br>
                  <a:rPr lang="en-GB" smtClean="0"/>
                </a:br>
                <a:r>
                  <a:rPr lang="en-GB" smtClean="0"/>
                  <a:t>frihedsgrader i nævneren</a:t>
                </a:r>
              </a:p>
              <a:p>
                <a:r>
                  <a:rPr lang="en-US" smtClean="0"/>
                  <a:t>De to værdier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oMath>
                  </m:oMathPara>
                </a14:m>
                <a:r>
                  <a:rPr lang="en-GB"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oMath>
                  </m:oMathPara>
                </a14:m>
                <a:r>
                  <a:rPr lang="en-GB" smtClean="0"/>
                  <a:t> er </a:t>
                </a:r>
                <a:br>
                  <a:rPr lang="en-GB" smtClean="0"/>
                </a:br>
                <a:r>
                  <a:rPr lang="en-GB" smtClean="0"/>
                  <a:t>beregnet, så </a:t>
                </a:r>
                <a:r>
                  <a:rPr lang="en-GB"/>
                  <a:t>de blå arealer under </a:t>
                </a:r>
                <a:br>
                  <a:rPr lang="en-GB" smtClean="0"/>
                </a:br>
                <a:r>
                  <a:rPr lang="en-GB" smtClean="0"/>
                  <a:t>kurvens </a:t>
                </a:r>
                <a:r>
                  <a:rPr lang="en-GB"/>
                  <a:t>venstre og højre haler </a:t>
                </a:r>
                <a:br>
                  <a:rPr lang="en-GB" smtClean="0"/>
                </a:br>
                <a:r>
                  <a:rPr lang="en-GB" smtClean="0"/>
                  <a:t>begge </a:t>
                </a:r>
                <a:r>
                  <a:rPr lang="en-GB"/>
                  <a:t>er </a:t>
                </a:r>
                <a14:m>
                  <m:oMathPara>
                    <m:oMathParaPr>
                      <m:jc/>
                    </m:oMathParaPr>
                    <m:oMath>
                      <m:r>
                        <a:rPr lang="en-US" i="1">
                          <a:latin typeface="Cambria Math" panose="02040503050406030204" pitchFamily="18" charset="0"/>
                          <a:ea typeface="Cambria Math" panose="02040503050406030204" pitchFamily="18" charset="0"/>
                        </a:rPr>
                        <m:t>𝛼</m:t>
                      </m:r>
                      <m:r>
                        <m:rPr>
                          <m:sty m:val="p"/>
                        </m:rPr>
                        <a:rPr lang="en-US">
                          <a:latin typeface="Cambria Math" panose="02040503050406030204" pitchFamily="18" charset="0"/>
                          <a:ea typeface="Cambria Math" panose="02040503050406030204" pitchFamily="18" charset="0"/>
                        </a:rPr>
                        <m:t>/2</m:t>
                      </m:r>
                    </m:oMath>
                  </m:oMathPara>
                </a14:m>
                <a:r>
                  <a:rPr lang="en-GB" smtClean="0"/>
                  <a:t>:</a:t>
                </a:r>
              </a:p>
              <a:p>
                <a:pPr lvl="1"/>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q</m:t>
                      </m:r>
                      <m:r>
                        <m:rPr>
                          <m:sty m:val="p"/>
                        </m:rPr>
                        <a:rPr lang="en-US" b="0" i="0" smtClean="0">
                          <a:latin typeface="Cambria Math" panose="02040503050406030204" pitchFamily="18" charset="0"/>
                        </a:rPr>
                        <m:t>f</m:t>
                      </m:r>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r>
                        <a:rPr lang="en-US" i="1">
                          <a:latin typeface="Cambria Math" panose="02040503050406030204" pitchFamily="18" charset="0"/>
                          <a:ea typeface="Cambria Math" panose="02040503050406030204" pitchFamily="18" charset="0"/>
                        </a:rPr>
                        <m:t>)</m:t>
                      </m:r>
                    </m:oMath>
                  </m:oMathPara>
                </a14:m>
                <a:endParaRPr lang="en-GB"/>
              </a:p>
              <a:p>
                <a:pPr lvl="1"/>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qf</m:t>
                      </m:r>
                      <m:r>
                        <a:rPr lang="en-US" i="1">
                          <a:latin typeface="Cambria Math" panose="02040503050406030204" pitchFamily="18" charset="0"/>
                        </a:rPr>
                        <m:t>(</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r>
                        <a:rPr lang="en-US" i="1">
                          <a:latin typeface="Cambria Math" panose="02040503050406030204" pitchFamily="18" charset="0"/>
                          <a:ea typeface="Cambria Math" panose="02040503050406030204" pitchFamily="18" charset="0"/>
                        </a:rPr>
                        <m:t>)</m:t>
                      </m:r>
                    </m:oMath>
                  </m:oMathPara>
                </a14:m>
                <a:endParaRPr lang="en-GB"/>
              </a:p>
              <a:p>
                <a:r>
                  <a:rPr lang="en-GB"/>
                  <a:t>Dermed er det hvide areal </a:t>
                </a:r>
                <a:r>
                  <a:rPr lang="en-GB" smtClean="0"/>
                  <a:t>imellem </a:t>
                </a:r>
                <a:r>
                  <a:rPr lang="en-GB"/>
                  <a:t>værdierne lig med </a:t>
                </a:r>
                <a14:m>
                  <m:oMathPara>
                    <m:oMathParaPr>
                      <m:jc/>
                    </m:oMathParaPr>
                    <m:oMath>
                      <m:r>
                        <a:rPr lang="en-GB"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oMath>
                  </m:oMathPara>
                </a14:m>
                <a:r>
                  <a:rPr lang="en-US" b="0" i="1" smtClean="0">
                    <a:latin typeface="Cambria Math" panose="02040503050406030204" pitchFamily="18" charset="0"/>
                  </a:rPr>
                  <a:t>.</a:t>
                </a:r>
                <a:br>
                  <a:rPr lang="en-US" b="0" i="1" smtClean="0">
                    <a:latin typeface="Cambria Math" panose="02040503050406030204" pitchFamily="18" charset="0"/>
                  </a:rPr>
                </a:br>
                <a:r>
                  <a:rPr lang="en-US" b="0" i="1" smtClean="0">
                    <a:latin typeface="Cambria Math" panose="02040503050406030204" pitchFamily="18" charset="0"/>
                  </a:rPr>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544616"/>
              </a:xfrm>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290</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4774567" y="1628800"/>
            <a:ext cx="3915345" cy="2129909"/>
          </a:xfrm>
          <a:prstGeom prst="rect">
            <a:avLst/>
          </a:prstGeom>
        </p:spPr>
      </p:pic>
    </p:spTree>
    <p:extLst>
      <p:ext uri="{BB962C8B-B14F-4D97-AF65-F5344CB8AC3E}">
        <p14:creationId xmlns:p14="http://schemas.microsoft.com/office/powerpoint/2010/main" val="12834197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Konf.interval for forhold ml. 2 varianser</a:t>
            </a:r>
            <a:endParaRPr lang="en-GB"/>
          </a:p>
        </p:txBody>
      </p:sp>
      <mc:AlternateContent>
        <mc:Choice Requires="a14">
          <p:sp>
            <p:nvSpPr>
              <p:cNvPr id="3" name="Content Placeholder 2"/>
              <p:cNvSpPr>
                <a:spLocks noGrp="1"/>
              </p:cNvSpPr>
              <p:nvPr>
                <p:ph idx="1"/>
              </p:nvPr>
            </p:nvSpPr>
            <p:spPr/>
            <p:txBody>
              <a:bodyPr/>
              <a:lstStyle/>
              <a:p>
                <a:pPr>
                  <a:tabLst>
                    <a:tab pos="1163638"/>
                  </a:tabLst>
                </a:pPr>
                <a14:m>
                  <m:oMathPara>
                    <m:oMathParaPr>
                      <m:jc/>
                    </m:oMathParaPr>
                    <m:oMath>
                      <m:r>
                        <a:rPr lang="en-US" i="1"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r>
                            <m:rPr>
                              <m:sty m:val="p"/>
                            </m:rPr>
                            <a:rPr lang="en-US" b="0" i="0" smtClean="0">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&lt;</m:t>
                          </m:r>
                          <m:r>
                            <m:rPr>
                              <m:sty m:val="p"/>
                            </m:rPr>
                            <a:rPr lang="en-US" b="0" i="0" smtClean="0">
                              <a:latin typeface="Cambria Math" panose="02040503050406030204" pitchFamily="18" charset="0"/>
                              <a:ea typeface="Cambria Math" panose="02040503050406030204" pitchFamily="18" charset="0"/>
                            </a:rPr>
                            <m:t>  </m:t>
                          </m:r>
                          <m:f>
                            <m:fPr>
                              <m:type m:val="bar"/>
                              <m:ctrlPr>
                                <a:rPr lang="en-US" i="1">
                                  <a:latin typeface="Cambria Math" panose="02040503050406030204" pitchFamily="18" charset="0"/>
                                </a:rPr>
                              </m:ctrlPr>
                            </m:fPr>
                            <m:num>
                              <m:f>
                                <m:fPr>
                                  <m:type m:val="lin"/>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e>
                                  </m:d>
                                </m:num>
                                <m:den>
                                  <m:d>
                                    <m:dPr>
                                      <m:begChr m:val="("/>
                                      <m:sepChr m:val="|"/>
                                      <m:endChr m:val=")"/>
                                      <m:grow m:val="on"/>
                                      <m:shp m:val="centered"/>
                                      <m:ctrlPr>
                                        <a:rPr lang="en-US" i="1">
                                          <a:latin typeface="Cambria Math" panose="02040503050406030204" pitchFamily="18" charset="0"/>
                                        </a:rPr>
                                      </m:ctrlPr>
                                    </m:dPr>
                                    <m:e>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e>
                                  </m:d>
                                </m:den>
                              </m:f>
                            </m:num>
                            <m:den>
                              <m:f>
                                <m:fPr>
                                  <m:type m:val="lin"/>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e>
                                  </m:d>
                                </m:num>
                                <m:den>
                                  <m:d>
                                    <m:dPr>
                                      <m:begChr m:val="("/>
                                      <m:sepChr m:val="|"/>
                                      <m:endChr m:val=")"/>
                                      <m:grow m:val="on"/>
                                      <m:shp m:val="centered"/>
                                      <m:ctrlPr>
                                        <a:rPr lang="en-US" i="1">
                                          <a:latin typeface="Cambria Math" panose="02040503050406030204" pitchFamily="18" charset="0"/>
                                        </a:rPr>
                                      </m:ctrlPr>
                                    </m:dPr>
                                    <m:e>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e>
                                  </m:d>
                                </m:den>
                              </m:f>
                            </m:den>
                          </m:f>
                          <m:r>
                            <a:rPr lang="en-US" b="0" i="1" smtClean="0">
                              <a:latin typeface="Cambria Math" panose="02040503050406030204" pitchFamily="18" charset="0"/>
                            </a:rPr>
                            <m:t>  </m:t>
                          </m:r>
                          <m:r>
                            <a:rPr lang="en-US" i="1">
                              <a:latin typeface="Cambria Math" panose="02040503050406030204" pitchFamily="18" charset="0"/>
                            </a:rPr>
                            <m:t>&lt;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e>
                      </m:d>
                    </m:oMath>
                  </m:oMathPara>
                </a14:m>
                <a:br>
                  <a:rPr lang="en-US" i="1">
                    <a:latin typeface="Cambria Math" panose="02040503050406030204" pitchFamily="18" charset="0"/>
                    <a:ea typeface="Cambria Math" panose="02040503050406030204" pitchFamily="18" charset="0"/>
                  </a:rPr>
                </a:br>
                <a:r>
                  <a:rPr lang="en-US" i="1" smtClean="0">
                    <a:latin typeface="Cambria Math" panose="02040503050406030204" pitchFamily="18" charset="0"/>
                    <a:ea typeface="Cambria Math" panose="02040503050406030204" pitchFamily="18" charset="0"/>
                  </a:rPr>
                  <a:t>	</a:t>
                </a:r>
                <a14:m>
                  <m:oMathPara>
                    <m:oMathParaPr>
                      <m:jc/>
                    </m:oMathParaPr>
                    <m:oMath>
                      <m:r>
                        <a:rPr lang="en-US" b="0" i="1" smtClean="0">
                          <a:latin typeface="Cambria Math" panose="02040503050406030204" pitchFamily="18" charset="0"/>
                        </a:rPr>
                        <m:t>= </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r>
                            <a:rPr lang="en-US" i="1" smtClean="0">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r>
                            <a:rPr lang="en-US" b="0" i="1" smtClean="0">
                              <a:latin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&lt;</m:t>
                          </m:r>
                          <m:r>
                            <m:rPr>
                              <m:sty m:val="p"/>
                            </m:rPr>
                            <a:rPr lang="en-US" b="0" i="0" smtClean="0">
                              <a:latin typeface="Cambria Math" panose="02040503050406030204" pitchFamily="18" charset="0"/>
                              <a:ea typeface="Cambria Math" panose="02040503050406030204" pitchFamily="18" charset="0"/>
                            </a:rPr>
                            <m:t>  </m:t>
                          </m:r>
                          <m:f>
                            <m:fPr>
                              <m:type m:val="bar"/>
                              <m:ctrlPr>
                                <a:rPr lang="en-US" i="1">
                                  <a:latin typeface="Cambria Math" panose="02040503050406030204" pitchFamily="18" charset="0"/>
                                </a:rPr>
                              </m:ctrlPr>
                            </m:fPr>
                            <m:num>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den>
                          </m:f>
                          <m:r>
                            <a:rPr lang="en-US" b="0" i="1" smtClean="0">
                              <a:latin typeface="Cambria Math" panose="02040503050406030204" pitchFamily="18" charset="0"/>
                            </a:rPr>
                            <m:t>  </m:t>
                          </m:r>
                          <m:r>
                            <a:rPr lang="en-US" i="1">
                              <a:latin typeface="Cambria Math" panose="02040503050406030204" pitchFamily="18" charset="0"/>
                            </a:rPr>
                            <m:t>&lt;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r>
                            <a:rPr lang="en-US" i="1" smtClean="0">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e>
                      </m:d>
                    </m:oMath>
                  </m:oMathPara>
                </a14:m>
                <a:r>
                  <a:rPr lang="en-GB" smtClean="0"/>
                  <a:t> </a:t>
                </a:r>
                <a:endParaRPr lang="en-GB"/>
              </a:p>
              <a:p>
                <a14:m>
                  <m:oMathPara>
                    <m:oMathParaPr>
                      <m:jc/>
                    </m:oMathParaPr>
                    <m:oMath>
                      <m:r>
                        <a:rPr lang="en-US" i="1">
                          <a:latin typeface="Cambria Math" panose="02040503050406030204" pitchFamily="18" charset="0"/>
                        </a:rPr>
                        <m:t>100(1−</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oMath>
                  </m:oMathPara>
                </a14:m>
                <a:r>
                  <a:rPr lang="en-US"/>
                  <a:t> % konfidensinteval for </a:t>
                </a:r>
                <a14:m>
                  <m:oMathPara>
                    <m:oMathParaPr>
                      <m:jc/>
                    </m:oMathParaPr>
                    <m:oMath>
                      <m:f>
                        <m:fPr>
                          <m:type m:val="lin"/>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e>
                          </m:d>
                        </m:num>
                        <m:den>
                          <m:d>
                            <m:dPr>
                              <m:begChr m:val="("/>
                              <m:sepChr m:val="|"/>
                              <m:endChr m:val=")"/>
                              <m:grow m:val="on"/>
                              <m:shp m:val="centered"/>
                              <m:ctrlPr>
                                <a:rPr lang="en-US" i="1">
                                  <a:latin typeface="Cambria Math" panose="02040503050406030204" pitchFamily="18" charset="0"/>
                                </a:rPr>
                              </m:ctrlPr>
                            </m:dPr>
                            <m:e>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e>
                          </m:d>
                        </m:den>
                      </m:f>
                    </m:oMath>
                  </m:oMathPara>
                </a14:m>
                <a:r>
                  <a:rPr lang="en-GB"/>
                  <a:t> for 2 </a:t>
                </a:r>
                <a:r>
                  <a:rPr lang="en-GB" smtClean="0"/>
                  <a:t>normalfordelte populationer:</a:t>
                </a:r>
                <a:br>
                  <a:rPr lang="en-GB"/>
                </a:br>
                <a:r>
                  <a:rPr lang="en-GB"/>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r>
                        <a:rPr lang="en-US" b="0" i="1" smtClean="0">
                          <a:latin typeface="Cambria Math" panose="02040503050406030204" pitchFamily="18" charset="0"/>
                        </a:rPr>
                        <m:t> </m:t>
                      </m:r>
                      <m:r>
                        <m:rPr>
                          <m:sty m:val="p"/>
                        </m:rPr>
                        <a:rPr lang="en-US" b="0" i="0" smtClean="0">
                          <a:latin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&lt;</m:t>
                      </m:r>
                      <m:r>
                        <m:rPr>
                          <m:sty m:val="p"/>
                        </m:rPr>
                        <a:rPr lang="en-US" b="0" i="0" smtClean="0">
                          <a:latin typeface="Cambria Math" panose="02040503050406030204" pitchFamily="18" charset="0"/>
                          <a:ea typeface="Cambria Math" panose="02040503050406030204" pitchFamily="18" charset="0"/>
                        </a:rPr>
                        <m:t>  </m:t>
                      </m:r>
                      <m:f>
                        <m:fPr>
                          <m:type m:val="bar"/>
                          <m:ctrlPr>
                            <a:rPr lang="en-US" i="1">
                              <a:latin typeface="Cambria Math" panose="02040503050406030204" pitchFamily="18" charset="0"/>
                            </a:rPr>
                          </m:ctrlPr>
                        </m:fPr>
                        <m:num>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den>
                      </m:f>
                      <m:r>
                        <a:rPr lang="en-US" b="0" i="1" smtClean="0">
                          <a:latin typeface="Cambria Math" panose="02040503050406030204" pitchFamily="18" charset="0"/>
                        </a:rPr>
                        <m:t>  </m:t>
                      </m:r>
                      <m:r>
                        <a:rPr lang="en-US" i="1">
                          <a:latin typeface="Cambria Math" panose="02040503050406030204" pitchFamily="18" charset="0"/>
                        </a:rPr>
                        <m:t>&lt;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oMath>
                  </m:oMathPara>
                </a14:m>
                <a:r>
                  <a:rPr lang="en-GB"/>
                  <a:t> </a:t>
                </a:r>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291</a:t>
            </a:fld>
            <a:endParaRPr lang="da-DK">
              <a:solidFill>
                <a:prstClr val="black">
                  <a:tint val="75000"/>
                </a:prstClr>
              </a:solidFill>
            </a:endParaRPr>
          </a:p>
        </p:txBody>
      </p:sp>
    </p:spTree>
    <p:extLst>
      <p:ext uri="{BB962C8B-B14F-4D97-AF65-F5344CB8AC3E}">
        <p14:creationId xmlns:p14="http://schemas.microsoft.com/office/powerpoint/2010/main" val="1030255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Eksempel 9.6, s. 298 (data s. 277)</a:t>
            </a:r>
            <a:endParaRPr lang="en-GB"/>
          </a:p>
        </p:txBody>
      </p:sp>
      <mc:AlternateContent>
        <mc:Choice Requires="a14">
          <p:sp>
            <p:nvSpPr>
              <p:cNvPr id="6" name="Content Placeholder 5"/>
              <p:cNvSpPr>
                <a:spLocks noGrp="1"/>
              </p:cNvSpPr>
              <p:nvPr>
                <p:ph idx="1"/>
              </p:nvPr>
            </p:nvSpPr>
            <p:spPr>
              <a:xfrm>
                <a:off x="467544" y="1196752"/>
                <a:ext cx="8398296" cy="5544616"/>
              </a:xfrm>
            </p:spPr>
            <p:txBody>
              <a:bodyPr/>
              <a:lstStyle/>
              <a:p>
                <a:pPr marL="0" indent="0">
                  <a:buNone/>
                </a:pPr>
                <a:r>
                  <a:rPr lang="en-US" smtClean="0"/>
                  <a:t>Produktion af biobrændstof af sukker med 2 katalysatorer</a:t>
                </a:r>
                <a:br>
                  <a:rPr lang="en-US" smtClean="0"/>
                </a:br>
                <a:br>
                  <a:rPr lang="en-US" smtClean="0"/>
                </a:br>
                <a:br>
                  <a:rPr lang="en-US" smtClean="0"/>
                </a:br>
                <a:r>
                  <a:rPr lang="en-US" smtClean="0"/>
                  <a:t>Vi har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=9</m:t>
                      </m:r>
                    </m:oMath>
                  </m:oMathPara>
                </a14:m>
                <a:r>
                  <a:rPr lang="en-US" smtClean="0"/>
                  <a:t>,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=0.4548</m:t>
                      </m:r>
                    </m:oMath>
                  </m:oMathPara>
                </a14:m>
                <a:r>
                  <a:rPr lang="en-US" smtClean="0"/>
                  <a:t>,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=0.1089</m:t>
                      </m:r>
                    </m:oMath>
                  </m:oMathPara>
                </a14:m>
                <a:r>
                  <a:rPr lang="en-US" smtClean="0"/>
                  <a:t>. </a:t>
                </a:r>
                <a:br>
                  <a:rPr lang="en-US" smtClean="0"/>
                </a:br>
                <a:r>
                  <a:rPr lang="en-US" smtClean="0"/>
                  <a:t>Beregn et 98 % konfidensinterval for </a:t>
                </a:r>
                <a14:m>
                  <m:oMathPara>
                    <m:oMathParaPr>
                      <m:jc/>
                    </m:oMathParaPr>
                    <m:oMath>
                      <m:f>
                        <m:fPr>
                          <m:type m:val="bar"/>
                          <m:ctrlPr>
                            <a:rPr lang="en-US" i="1">
                              <a:latin typeface="Cambria Math" panose="02040503050406030204" pitchFamily="18" charset="0"/>
                            </a:rPr>
                          </m:ctrlPr>
                        </m:fPr>
                        <m:num>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den>
                      </m:f>
                    </m:oMath>
                  </m:oMathPara>
                </a14:m>
                <a:br>
                  <a:rPr lang="en-US" smtClean="0"/>
                </a:br>
                <a:r>
                  <a:rPr lang="en-US" sz="1100" smtClean="0"/>
                  <a:t> </a:t>
                </a:r>
                <a:endParaRPr lang="en-US" smtClean="0"/>
              </a:p>
              <a:p>
                <a:pPr marL="0" indent="0">
                  <a:buNone/>
                </a:pPr>
                <a:r>
                  <a:rPr lang="en-US" b="1" smtClean="0"/>
                  <a:t>Løsning:</a:t>
                </a:r>
                <a:endParaRPr lang="en-US" b="1"/>
              </a:p>
              <a:p>
                <a:r>
                  <a:rPr lang="en-US" smtClean="0"/>
                  <a:t>Der er 8 frihedsgrader i både tæller og nævner.  </a:t>
                </a:r>
                <a14:m>
                  <m:oMathPara>
                    <m:oMathParaPr>
                      <m:jc/>
                    </m:oMathParaPr>
                    <m:oMath>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=0.01 </m:t>
                      </m:r>
                    </m:oMath>
                  </m:oMathPara>
                </a14:m>
                <a:endParaRPr lang="en-US" b="0" i="1" smtClean="0">
                  <a:latin typeface="Cambria Math" panose="02040503050406030204" pitchFamily="18" charset="0"/>
                  <a:ea typeface="Cambria Math" panose="02040503050406030204" pitchFamily="18" charset="0"/>
                </a:endParaRPr>
              </a:p>
              <a:p>
                <a14:m>
                  <m:oMathPara>
                    <m:oMathParaPr>
                      <m:jc/>
                    </m:oMathParaPr>
                    <m:o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𝐹</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0.01</m:t>
                          </m:r>
                        </m:sub>
                      </m:sSub>
                      <m:r>
                        <a:rPr lang="en-US" i="1">
                          <a:latin typeface="Cambria Math" panose="02040503050406030204" pitchFamily="18" charset="0"/>
                        </a:rPr>
                        <m:t>=</m:t>
                      </m:r>
                      <m:r>
                        <m:rPr>
                          <m:sty m:val="p"/>
                        </m:rPr>
                        <a:rPr lang="en-US">
                          <a:latin typeface="Cambria Math" panose="02040503050406030204" pitchFamily="18" charset="0"/>
                        </a:rPr>
                        <m:t>qf</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0.99</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8</m:t>
                          </m:r>
                          <m:r>
                            <a:rPr lang="en-US" i="1">
                              <a:latin typeface="Cambria Math" panose="02040503050406030204" pitchFamily="18" charset="0"/>
                            </a:rPr>
                            <m:t>, </m:t>
                          </m:r>
                          <m:r>
                            <a:rPr lang="en-US" b="0" i="1" smtClean="0">
                              <a:latin typeface="Cambria Math" panose="02040503050406030204" pitchFamily="18" charset="0"/>
                            </a:rPr>
                            <m:t>8</m:t>
                          </m:r>
                        </m:e>
                      </m:d>
                      <m:r>
                        <a:rPr lang="en-US" b="0" i="1" smtClean="0">
                          <a:latin typeface="Cambria Math" panose="02040503050406030204" pitchFamily="18" charset="0"/>
                          <a:ea typeface="Cambria Math" panose="02040503050406030204" pitchFamily="18" charset="0"/>
                        </a:rPr>
                        <m:t>=6.029</m:t>
                      </m:r>
                    </m:oMath>
                  </m:oMathPara>
                </a14:m>
                <a:endParaRPr lang="en-GB"/>
              </a:p>
              <a:p>
                <a14:m>
                  <m:oMathPara>
                    <m:oMathParaPr>
                      <m:jc/>
                    </m:oMathParaPr>
                    <m:o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𝐹</m:t>
                          </m:r>
                        </m:e>
                        <m:sub>
                          <m:r>
                            <a:rPr lang="en-US" b="0" i="1" smtClean="0">
                              <a:latin typeface="Cambria Math" panose="02040503050406030204" pitchFamily="18" charset="0"/>
                            </a:rPr>
                            <m:t>0.99</m:t>
                          </m:r>
                        </m:sub>
                      </m:sSub>
                      <m:r>
                        <a:rPr lang="en-US" i="1">
                          <a:latin typeface="Cambria Math" panose="02040503050406030204" pitchFamily="18" charset="0"/>
                        </a:rPr>
                        <m:t>=</m:t>
                      </m:r>
                      <m:r>
                        <m:rPr>
                          <m:sty m:val="p"/>
                        </m:rPr>
                        <a:rPr lang="en-US">
                          <a:latin typeface="Cambria Math" panose="02040503050406030204" pitchFamily="18" charset="0"/>
                        </a:rPr>
                        <m:t>qf</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0.01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8, 8</m:t>
                          </m:r>
                        </m:e>
                      </m:d>
                      <m:r>
                        <a:rPr lang="en-US" b="0" i="1" smtClean="0">
                          <a:latin typeface="Cambria Math" panose="02040503050406030204" pitchFamily="18" charset="0"/>
                          <a:ea typeface="Cambria Math" panose="02040503050406030204" pitchFamily="18" charset="0"/>
                        </a:rPr>
                        <m:t>=0.166</m:t>
                      </m:r>
                    </m:oMath>
                  </m:oMathPara>
                </a14:m>
                <a:endParaRPr lang="en-GB" smtClean="0"/>
              </a:p>
              <a:p>
                <a:r>
                  <a:rPr lang="en-US"/>
                  <a:t>98 % konfidensinterval for </a:t>
                </a:r>
                <a14:m>
                  <m:oMathPara>
                    <m:oMathParaPr>
                      <m:jc/>
                    </m:oMathParaPr>
                    <m:oMath>
                      <m:f>
                        <m:fPr>
                          <m:type m:val="bar"/>
                          <m:ctrlPr>
                            <a:rPr lang="en-US" i="1">
                              <a:latin typeface="Cambria Math" panose="02040503050406030204" pitchFamily="18" charset="0"/>
                            </a:rPr>
                          </m:ctrlPr>
                        </m:fPr>
                        <m:num>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den>
                      </m:f>
                    </m:oMath>
                  </m:oMathPara>
                </a14:m>
                <a:r>
                  <a:rPr lang="en-GB" smtClean="0"/>
                  <a:t> er:</a:t>
                </a:r>
                <a:br>
                  <a:rPr lang="en-GB"/>
                </a:br>
                <a:r>
                  <a:rPr lang="en-GB" smtClean="0"/>
                  <a:t> </a:t>
                </a:r>
                <a14:m>
                  <m:oMathPara>
                    <m:oMathParaPr>
                      <m:jc/>
                    </m:oMathParaPr>
                    <m:oMath>
                      <m:d>
                        <m:dPr>
                          <m:begChr m:val="["/>
                          <m:sepChr m:val="|"/>
                          <m:endChr m:val="]"/>
                          <m:grow m:val="on"/>
                          <m:shp m:val="centered"/>
                          <m:ctrlPr>
                            <a:rPr lang="en-GB"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𝐹</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e>
                      </m:d>
                      <m:r>
                        <a:rPr lang="en-US" b="0" i="1" smtClean="0">
                          <a:latin typeface="Cambria Math" panose="02040503050406030204" pitchFamily="18" charset="0"/>
                        </a:rPr>
                        <m:t>=</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0.166</m:t>
                          </m:r>
                          <m:f>
                            <m:fPr>
                              <m:type m:val="bar"/>
                              <m:ctrlPr>
                                <a:rPr lang="en-US" b="0" i="1" smtClean="0">
                                  <a:latin typeface="Cambria Math" panose="02040503050406030204" pitchFamily="18" charset="0"/>
                                </a:rPr>
                              </m:ctrlPr>
                            </m:fPr>
                            <m:num>
                              <m:r>
                                <a:rPr lang="en-US" i="1">
                                  <a:latin typeface="Cambria Math" panose="02040503050406030204" pitchFamily="18" charset="0"/>
                                </a:rPr>
                                <m:t>0.1089</m:t>
                              </m:r>
                            </m:num>
                            <m:den>
                              <m:r>
                                <a:rPr lang="en-US" i="1">
                                  <a:latin typeface="Cambria Math" panose="02040503050406030204" pitchFamily="18" charset="0"/>
                                </a:rPr>
                                <m:t>0.4548</m:t>
                              </m:r>
                            </m:den>
                          </m:f>
                          <m:r>
                            <a:rPr lang="en-US" b="0" i="1" smtClean="0">
                              <a:latin typeface="Cambria Math" panose="02040503050406030204" pitchFamily="18" charset="0"/>
                            </a:rPr>
                            <m:t>; </m:t>
                          </m:r>
                          <m:r>
                            <a:rPr lang="en-US" i="1">
                              <a:latin typeface="Cambria Math" panose="02040503050406030204" pitchFamily="18" charset="0"/>
                            </a:rPr>
                            <m:t>6.029</m:t>
                          </m:r>
                          <m:f>
                            <m:fPr>
                              <m:type m:val="bar"/>
                              <m:ctrlPr>
                                <a:rPr lang="en-US" i="1">
                                  <a:latin typeface="Cambria Math" panose="02040503050406030204" pitchFamily="18" charset="0"/>
                                </a:rPr>
                              </m:ctrlPr>
                            </m:fPr>
                            <m:num>
                              <m:r>
                                <a:rPr lang="en-US" i="1">
                                  <a:latin typeface="Cambria Math" panose="02040503050406030204" pitchFamily="18" charset="0"/>
                                </a:rPr>
                                <m:t>0.1089</m:t>
                              </m:r>
                            </m:num>
                            <m:den>
                              <m:r>
                                <a:rPr lang="en-US" i="1">
                                  <a:latin typeface="Cambria Math" panose="02040503050406030204" pitchFamily="18" charset="0"/>
                                </a:rPr>
                                <m:t>0.4548</m:t>
                              </m:r>
                            </m:den>
                          </m:f>
                        </m:e>
                      </m:d>
                    </m:oMath>
                  </m:oMathPara>
                </a14:m>
                <a:r>
                  <a:rPr lang="en-US" b="0" i="1" smtClean="0">
                    <a:latin typeface="Cambria Math" panose="02040503050406030204" pitchFamily="18" charset="0"/>
                  </a:rPr>
                  <a:t> </a:t>
                </a:r>
                <a14:m>
                  <m:oMathPara>
                    <m:oMathParaPr>
                      <m:jc/>
                    </m:oMathParaPr>
                    <m:oMath>
                      <m:r>
                        <a:rPr lang="en-US" b="0" i="1" smtClean="0">
                          <a:latin typeface="Cambria Math" panose="02040503050406030204" pitchFamily="18" charset="0"/>
                        </a:rPr>
                        <m:t>=</m:t>
                      </m:r>
                      <m:d>
                        <m:dPr>
                          <m:begChr m:val="["/>
                          <m:sepChr m:val="|"/>
                          <m:endChr m:val="]"/>
                          <m:grow m:val="on"/>
                          <m:shp m:val="centered"/>
                          <m:ctrlPr>
                            <a:rPr lang="en-US" b="1" i="1" smtClean="0">
                              <a:latin typeface="Cambria Math" panose="02040503050406030204" pitchFamily="18" charset="0"/>
                            </a:rPr>
                          </m:ctrlPr>
                        </m:dPr>
                        <m:e>
                          <m:r>
                            <m:rPr>
                              <m:sty m:val="bi"/>
                            </m:rPr>
                            <a:rPr lang="en-US" b="1" i="1" smtClean="0">
                              <a:latin typeface="Cambria Math" panose="02040503050406030204" pitchFamily="18" charset="0"/>
                            </a:rPr>
                            <m:t>𝟎</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𝟎𝟒</m:t>
                          </m:r>
                          <m:r>
                            <m:rPr>
                              <m:sty m:val="bi"/>
                            </m:rPr>
                            <a:rPr lang="en-US" b="1" i="1" smtClean="0">
                              <a:latin typeface="Cambria Math" panose="02040503050406030204" pitchFamily="18" charset="0"/>
                            </a:rPr>
                            <m:t>; </m:t>
                          </m:r>
                          <m:r>
                            <m:rPr>
                              <m:sty m:val="bi"/>
                            </m:rPr>
                            <a:rPr lang="en-US" b="1" i="1" smtClean="0">
                              <a:latin typeface="Cambria Math" panose="02040503050406030204" pitchFamily="18" charset="0"/>
                            </a:rPr>
                            <m:t>𝟏</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𝟒𝟒</m:t>
                          </m:r>
                        </m:e>
                      </m:d>
                    </m:oMath>
                  </m:oMathPara>
                </a14:m>
                <a:r>
                  <a:rPr lang="en-US" smtClean="0"/>
                  <a:t> </a:t>
                </a:r>
              </a:p>
              <a:p>
                <a:r>
                  <a:rPr lang="en-US" smtClean="0"/>
                  <a:t>Det kan ikke udelukkes, at forholdet mellem de to varianser er 1. </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467544" y="1196752"/>
                <a:ext cx="8398296" cy="5544616"/>
              </a:xfrm>
              <a:blipFill>
                <a:blip r:embed="rId2"/>
                <a:stretch>
                  <a:fillRect l="-944" t="-659" r="0" b="-230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292</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1403648" y="1674174"/>
            <a:ext cx="6288186" cy="546799"/>
          </a:xfrm>
          <a:prstGeom prst="rect">
            <a:avLst/>
          </a:prstGeom>
        </p:spPr>
      </p:pic>
    </p:spTree>
    <p:extLst>
      <p:ext uri="{BB962C8B-B14F-4D97-AF65-F5344CB8AC3E}">
        <p14:creationId xmlns:p14="http://schemas.microsoft.com/office/powerpoint/2010/main" val="19109964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Hypotesetest om varians med 2 stikprøver</a:t>
            </a:r>
            <a:endParaRPr lang="en-GB"/>
          </a:p>
        </p:txBody>
      </p:sp>
      <mc:AlternateContent>
        <mc:Choice Requires="a14">
          <p:sp>
            <p:nvSpPr>
              <p:cNvPr id="3" name="Content Placeholder 2"/>
              <p:cNvSpPr>
                <a:spLocks noGrp="1"/>
              </p:cNvSpPr>
              <p:nvPr>
                <p:ph idx="1"/>
              </p:nvPr>
            </p:nvSpPr>
            <p:spPr/>
            <p:txBody>
              <a:bodyPr/>
              <a:lstStyle/>
              <a:p>
                <a:r>
                  <a:rPr lang="en-US" smtClean="0"/>
                  <a:t>Denne type hypotesetest undersøger, om to uafhængige stikprøver kommer fra populationer med samme varians</a:t>
                </a:r>
              </a:p>
              <a:p>
                <a:r>
                  <a:rPr lang="en-US" smtClean="0"/>
                  <a:t>Vi skal antage at de to populationer er </a:t>
                </a:r>
                <a:r>
                  <a:rPr lang="en-US" u="sng" smtClean="0"/>
                  <a:t>normalfordelte</a:t>
                </a:r>
              </a:p>
              <a:p>
                <a:r>
                  <a:rPr lang="en-US" smtClean="0"/>
                  <a:t>Så følger det af sætning 6.6 s. 209, at teststørrelsen</a:t>
                </a:r>
                <a:br>
                  <a:rPr lang="en-US" smtClean="0"/>
                </a:br>
                <a:r>
                  <a:rPr lang="en-US" smtClean="0"/>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oMath>
                  </m:oMathPara>
                </a14:m>
                <a:r>
                  <a:rPr lang="en-US"/>
                  <a:t> </a:t>
                </a:r>
                <a:br>
                  <a:rPr lang="en-US"/>
                </a:br>
                <a:r>
                  <a:rPr lang="en-US" smtClean="0"/>
                  <a:t>er </a:t>
                </a:r>
                <a14:m>
                  <m:oMathPara>
                    <m:oMathParaPr>
                      <m:jc/>
                    </m:oMathParaPr>
                    <m:oMath>
                      <m:r>
                        <a:rPr lang="en-US" i="1" smtClean="0">
                          <a:latin typeface="Cambria Math" panose="02040503050406030204" pitchFamily="18" charset="0"/>
                        </a:rPr>
                        <m:t>𝐹</m:t>
                      </m:r>
                    </m:oMath>
                  </m:oMathPara>
                </a14:m>
                <a:r>
                  <a:rPr lang="en-US" smtClean="0"/>
                  <a:t>-fordelt </a:t>
                </a:r>
                <a:r>
                  <a:rPr lang="en-US"/>
                  <a:t>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a:t> frihedsgrader i tælleren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oMath>
                  </m:oMathPara>
                </a14:m>
                <a:r>
                  <a:rPr lang="en-GB"/>
                  <a:t> frihedsgrader i </a:t>
                </a:r>
                <a:r>
                  <a:rPr lang="en-GB" smtClean="0"/>
                  <a:t>nævneren</a:t>
                </a:r>
              </a:p>
              <a:p>
                <a:r>
                  <a:rPr lang="en-US" smtClean="0"/>
                  <a:t>Nulhypotesen er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smtClean="0"/>
                  <a:t>. Så forventer vi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GB" smtClean="0"/>
              </a:p>
              <a:p>
                <a:r>
                  <a:rPr lang="en-US" smtClean="0"/>
                  <a:t>Alternativhypotesen:</a:t>
                </a:r>
                <a:br>
                  <a:rPr lang="en-US" smtClean="0"/>
                </a:br>
                <a:r>
                  <a:rPr lang="en-US" smtClean="0"/>
                  <a:t>Enten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&gt;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smtClean="0"/>
                  <a:t>,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&lt;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smtClean="0"/>
                  <a:t> eller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smtClean="0">
                          <a:latin typeface="Cambria Math" panose="02040503050406030204" pitchFamily="18" charset="0"/>
                          <a:ea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smtClean="0"/>
                  <a:t>. </a:t>
                </a:r>
              </a:p>
              <a:p>
                <a:pPr lvl="1"/>
                <a:r>
                  <a:rPr lang="en-US"/>
                  <a:t>Har vi f.eks. </a:t>
                </a:r>
                <a14:m>
                  <m:oMathPara>
                    <m:oMathParaPr>
                      <m:jc/>
                    </m:oMathParaPr>
                    <m:oMath>
                      <m:sSubSup>
                        <m:sSubSupPr>
                          <m:alnScr m:val="off"/>
                          <m:ctrlPr>
                            <a:rPr lang="en-US" i="1">
                              <a:latin typeface="Cambria Math" panose="02040503050406030204" pitchFamily="18" charset="0"/>
                            </a:rPr>
                          </m:ctrlPr>
                        </m:sSubSupPr>
                        <m:e>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&gt;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a:t>, så kan det </a:t>
                </a:r>
                <a:br>
                  <a:rPr lang="en-US"/>
                </a:br>
                <a:r>
                  <a:rPr lang="en-US"/>
                  <a:t>bekræftes, hvis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oMath>
                  </m:oMathPara>
                </a14:m>
                <a:r>
                  <a:rPr lang="en-US"/>
                  <a:t>, så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≫1</m:t>
                      </m:r>
                    </m:oMath>
                  </m:oMathPara>
                </a14:m>
                <a:endParaRPr lang="en-GB"/>
              </a:p>
              <a:p>
                <a:pPr lvl="1"/>
                <a:r>
                  <a:rPr lang="en-US"/>
                  <a:t>Har vi </a:t>
                </a:r>
                <a14:m>
                  <m:oMathPara>
                    <m:oMathParaPr>
                      <m:jc/>
                    </m:oMathParaPr>
                    <m:oMath>
                      <m:sSubSup>
                        <m:sSubSupPr>
                          <m:alnScr m:val="off"/>
                          <m:ctrlPr>
                            <a:rPr lang="en-US" i="1">
                              <a:latin typeface="Cambria Math" panose="02040503050406030204" pitchFamily="18" charset="0"/>
                            </a:rPr>
                          </m:ctrlPr>
                        </m:sSubSupPr>
                        <m:e>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&lt;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a:t>, så kan det </a:t>
                </a:r>
                <a:br>
                  <a:rPr lang="en-US"/>
                </a:br>
                <a:r>
                  <a:rPr lang="en-US"/>
                  <a:t>bekræftes, hvis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smtClean="0">
                          <a:latin typeface="Cambria Math" panose="02040503050406030204" pitchFamily="18" charset="0"/>
                          <a:ea typeface="Cambria Math" panose="02040503050406030204" pitchFamily="18" charset="0"/>
                        </a:rPr>
                        <m:t>≪</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oMath>
                  </m:oMathPara>
                </a14:m>
                <a:r>
                  <a:rPr lang="en-US"/>
                  <a:t>, så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oMath>
                  </m:oMathPara>
                </a14:m>
                <a:r>
                  <a:rPr lang="en-GB" smtClean="0"/>
                  <a:t>.</a:t>
                </a:r>
                <a:endParaRPr lang="en-GB"/>
              </a:p>
              <a:p>
                <a:endParaRPr lang="en-GB" smtClean="0"/>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293</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940152" y="4842214"/>
            <a:ext cx="2952328" cy="1606037"/>
          </a:xfrm>
          <a:prstGeom prst="rect">
            <a:avLst/>
          </a:prstGeom>
        </p:spPr>
      </p:pic>
    </p:spTree>
    <p:extLst>
      <p:ext uri="{BB962C8B-B14F-4D97-AF65-F5344CB8AC3E}">
        <p14:creationId xmlns:p14="http://schemas.microsoft.com/office/powerpoint/2010/main" val="5660113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Hypotesetest om varians med 2 stikprøver</a:t>
            </a:r>
            <a:endParaRPr lang="en-GB"/>
          </a:p>
        </p:txBody>
      </p:sp>
      <mc:AlternateContent>
        <mc:Choice Requires="a14">
          <p:sp>
            <p:nvSpPr>
              <p:cNvPr id="3" name="Content Placeholder 2"/>
              <p:cNvSpPr>
                <a:spLocks noGrp="1"/>
              </p:cNvSpPr>
              <p:nvPr>
                <p:ph idx="1"/>
              </p:nvPr>
            </p:nvSpPr>
            <p:spPr/>
            <p:txBody>
              <a:bodyPr/>
              <a:lstStyle/>
              <a:p>
                <a:r>
                  <a:rPr lang="en-US" b="1" smtClean="0"/>
                  <a:t>Fiktivt eksempel</a:t>
                </a:r>
                <a:r>
                  <a:rPr lang="en-US" smtClean="0"/>
                  <a:t>: Vi har to stikprøver: Nr. 1 har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b="0" i="1" smtClean="0">
                          <a:latin typeface="Cambria Math" panose="02040503050406030204" pitchFamily="18" charset="0"/>
                        </a:rPr>
                        <m:t>=10</m:t>
                      </m:r>
                    </m:oMath>
                  </m:oMathPara>
                </a14:m>
                <a:r>
                  <a:rPr lang="en-US" smtClean="0"/>
                  <a:t> og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r>
                        <a:rPr lang="en-US" b="0" i="1" smtClean="0">
                          <a:latin typeface="Cambria Math" panose="02040503050406030204" pitchFamily="18" charset="0"/>
                        </a:rPr>
                        <m:t>4</m:t>
                      </m:r>
                    </m:oMath>
                  </m:oMathPara>
                </a14:m>
                <a:r>
                  <a:rPr lang="en-US"/>
                  <a:t>, </a:t>
                </a:r>
                <a:r>
                  <a:rPr lang="en-US" smtClean="0"/>
                  <a:t>nr. 2 har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12 </m:t>
                      </m:r>
                    </m:oMath>
                  </m:oMathPara>
                </a14:m>
                <a:r>
                  <a:rPr lang="en-US" smtClean="0"/>
                  <a:t>og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a:rPr lang="en-US" b="0" i="1" smtClean="0">
                          <a:latin typeface="Cambria Math" panose="02040503050406030204" pitchFamily="18" charset="0"/>
                        </a:rPr>
                        <m:t>8</m:t>
                      </m:r>
                    </m:oMath>
                  </m:oMathPara>
                </a14:m>
                <a:r>
                  <a:rPr lang="en-US" smtClean="0"/>
                  <a:t>. Så 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8</m:t>
                          </m:r>
                        </m:den>
                      </m:f>
                      <m:r>
                        <a:rPr lang="en-US" b="0" i="1" smtClean="0">
                          <a:latin typeface="Cambria Math" panose="02040503050406030204" pitchFamily="18" charset="0"/>
                        </a:rPr>
                        <m:t>=0.5</m:t>
                      </m:r>
                    </m:oMath>
                  </m:oMathPara>
                </a14:m>
                <a:r>
                  <a:rPr lang="en-GB" smtClean="0"/>
                  <a:t> </a:t>
                </a:r>
                <a14:m>
                  <m:oMathPara>
                    <m:oMathParaPr>
                      <m:jc/>
                    </m:oMathParaPr>
                    <m:oMath>
                      <m:r>
                        <a:rPr lang="en-GB" i="1" smtClean="0">
                          <a:latin typeface="Cambria Math" panose="02040503050406030204" pitchFamily="18" charset="0"/>
                        </a:rPr>
                        <m:t>𝐹</m:t>
                      </m:r>
                    </m:oMath>
                  </m:oMathPara>
                </a14:m>
                <a:r>
                  <a:rPr lang="en-GB" smtClean="0"/>
                  <a:t>-fordelt med d.f. 9 i tæller og 11 i nævner: </a:t>
                </a:r>
                <a14:m>
                  <m:oMathPara>
                    <m:oMathParaPr>
                      <m:jc/>
                    </m:oMathParaPr>
                    <m:oMath>
                      <m:r>
                        <a:rPr lang="en-US" b="0" i="1" smtClean="0">
                          <a:latin typeface="Cambria Math" panose="02040503050406030204" pitchFamily="18" charset="0"/>
                        </a:rPr>
                        <m:t>𝐹</m:t>
                      </m:r>
                      <m:r>
                        <a:rPr lang="en-US" b="0" i="1" smtClean="0">
                          <a:latin typeface="Cambria Math" panose="02040503050406030204" pitchFamily="18" charset="0"/>
                        </a:rPr>
                        <m:t>(9,11)</m:t>
                      </m:r>
                    </m:oMath>
                  </m:oMathPara>
                </a14:m>
                <a:endParaRPr lang="en-GB" smtClean="0"/>
              </a:p>
              <a:p>
                <a:r>
                  <a:rPr lang="en-US" smtClean="0"/>
                  <a:t>Hvis vi havde nummereret stikprøverne omvendt, så ville vi få,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4</m:t>
                          </m:r>
                        </m:den>
                      </m:f>
                      <m:r>
                        <a:rPr lang="en-US" i="1">
                          <a:latin typeface="Cambria Math" panose="02040503050406030204" pitchFamily="18" charset="0"/>
                        </a:rPr>
                        <m:t>=</m:t>
                      </m:r>
                      <m:r>
                        <a:rPr lang="en-US" b="0" i="1" smtClean="0">
                          <a:latin typeface="Cambria Math" panose="02040503050406030204" pitchFamily="18" charset="0"/>
                        </a:rPr>
                        <m:t>2.0</m:t>
                      </m:r>
                    </m:oMath>
                  </m:oMathPara>
                </a14:m>
                <a:r>
                  <a:rPr lang="en-GB" smtClean="0"/>
                  <a:t> er </a:t>
                </a:r>
                <a14:m>
                  <m:oMathPara>
                    <m:oMathParaPr>
                      <m:jc/>
                    </m:oMathParaPr>
                    <m:oMath>
                      <m:r>
                        <a:rPr lang="en-GB" i="1">
                          <a:latin typeface="Cambria Math" panose="02040503050406030204" pitchFamily="18" charset="0"/>
                        </a:rPr>
                        <m:t>𝐹</m:t>
                      </m:r>
                    </m:oMath>
                  </m:oMathPara>
                </a14:m>
                <a:r>
                  <a:rPr lang="en-GB"/>
                  <a:t>-fordelt med d.f. </a:t>
                </a:r>
                <a:r>
                  <a:rPr lang="en-GB" smtClean="0"/>
                  <a:t>11 </a:t>
                </a:r>
                <a:r>
                  <a:rPr lang="en-GB"/>
                  <a:t>i tæller og </a:t>
                </a:r>
                <a:r>
                  <a:rPr lang="en-GB" smtClean="0"/>
                  <a:t>9 </a:t>
                </a:r>
                <a:r>
                  <a:rPr lang="en-GB"/>
                  <a:t>i nævner: </a:t>
                </a:r>
                <a14:m>
                  <m:oMathPara>
                    <m:oMathParaPr>
                      <m:jc/>
                    </m:oMathParaPr>
                    <m:oMath>
                      <m:r>
                        <a:rPr lang="en-US" i="1">
                          <a:latin typeface="Cambria Math" panose="02040503050406030204" pitchFamily="18" charset="0"/>
                        </a:rPr>
                        <m:t>𝐹</m:t>
                      </m:r>
                      <m:r>
                        <a:rPr lang="en-US" i="1">
                          <a:latin typeface="Cambria Math" panose="02040503050406030204" pitchFamily="18" charset="0"/>
                        </a:rPr>
                        <m:t>(11,9)</m:t>
                      </m:r>
                    </m:oMath>
                  </m:oMathPara>
                </a14:m>
                <a:endParaRPr lang="en-GB" smtClean="0"/>
              </a:p>
              <a:p>
                <a:r>
                  <a:rPr lang="en-US" smtClean="0"/>
                  <a:t>Generelt for givet </a:t>
                </a:r>
                <a14:m>
                  <m:oMathPara>
                    <m:oMathParaPr>
                      <m:jc/>
                    </m:oMathParaPr>
                    <m:oMath>
                      <m:r>
                        <a:rPr lang="en-US" i="1">
                          <a:latin typeface="Cambria Math" panose="02040503050406030204" pitchFamily="18" charset="0"/>
                          <a:ea typeface="Cambria Math" panose="02040503050406030204" pitchFamily="18" charset="0"/>
                        </a:rPr>
                        <m:t>𝛼</m:t>
                      </m:r>
                    </m:oMath>
                  </m:oMathPara>
                </a14:m>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US"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r>
                  <a:rPr lang="en-US" smtClean="0"/>
                  <a:t>: </a:t>
                </a:r>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r>
                                <a:rPr lang="da-DK" i="1">
                                  <a:latin typeface="Cambria Math"/>
                                </a:rPr>
                                <m:t>−1</m:t>
                              </m:r>
                            </m:e>
                          </m:d>
                        </m:den>
                      </m:f>
                    </m:oMath>
                  </m:oMathPara>
                </a14:m>
                <a:endParaRPr lang="en-GB" smtClean="0"/>
              </a:p>
              <a:p>
                <a:r>
                  <a:rPr lang="en-US" smtClean="0"/>
                  <a:t>Vi kan vælge den stikprøve med størst stikprøvevarians som nr. 1, så vi altid opnår,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r>
                  <a:rPr lang="en-GB" smtClean="0"/>
                  <a:t>. Kriterier for at forkaste nulhypotesen:</a:t>
                </a:r>
              </a:p>
              <a:p>
                <a:pPr lvl="1"/>
                <a14:m>
                  <m:oMathPara>
                    <m:oMathParaPr>
                      <m:jc/>
                    </m:oMathParaPr>
                    <m:oMath>
                      <m:sSubSup>
                        <m:sSubSupPr>
                          <m:alnScr m:val="off"/>
                          <m:ctrlPr>
                            <a:rPr lang="en-US" i="1">
                              <a:latin typeface="Cambria Math" panose="02040503050406030204" pitchFamily="18" charset="0"/>
                            </a:rPr>
                          </m:ctrlPr>
                        </m:sSubSupPr>
                        <m:e>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&gt;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smtClean="0"/>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0</m:t>
                          </m:r>
                        </m:sub>
                      </m:sSub>
                    </m:oMath>
                  </m:oMathPara>
                </a14:m>
                <a:r>
                  <a:rPr lang="en-GB" smtClean="0"/>
                  <a:t> forkastes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oMath>
                  </m:oMathPara>
                </a14:m>
                <a:endParaRPr lang="en-GB" smtClean="0"/>
              </a:p>
              <a:p>
                <a:pPr lvl="1"/>
                <a14:m>
                  <m:oMathPara>
                    <m:oMathParaPr>
                      <m:jc/>
                    </m:oMathParaPr>
                    <m:oMath>
                      <m:sSubSup>
                        <m:sSubSupPr>
                          <m:alnScr m:val="off"/>
                          <m:ctrlPr>
                            <a:rPr lang="en-US" i="1">
                              <a:latin typeface="Cambria Math" panose="02040503050406030204" pitchFamily="18" charset="0"/>
                            </a:rPr>
                          </m:ctrlPr>
                        </m:sSubSupPr>
                        <m:e>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&lt;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GB"/>
                  <a:t> forkastes </a:t>
                </a:r>
                <a:r>
                  <a:rPr lang="en-GB" smtClean="0"/>
                  <a:t>altid,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b="0" i="1" smtClean="0">
                          <a:latin typeface="Cambria Math" panose="02040503050406030204" pitchFamily="18" charset="0"/>
                        </a:rPr>
                        <m:t>&gt;1</m:t>
                      </m:r>
                    </m:oMath>
                  </m:oMathPara>
                </a14:m>
                <a:endParaRPr lang="en-GB" smtClean="0"/>
              </a:p>
              <a:p>
                <a:pPr lvl="1"/>
                <a14:m>
                  <m:oMathPara>
                    <m:oMathParaPr>
                      <m:jc/>
                    </m:oMathParaPr>
                    <m:oMath>
                      <m:sSubSup>
                        <m:sSubSupPr>
                          <m:alnScr m:val="off"/>
                          <m:ctrlPr>
                            <a:rPr lang="en-US" i="1">
                              <a:latin typeface="Cambria Math" panose="02040503050406030204" pitchFamily="18" charset="0"/>
                            </a:rPr>
                          </m:ctrlPr>
                        </m:sSubSupPr>
                        <m:e>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smtClean="0">
                          <a:latin typeface="Cambria Math" panose="02040503050406030204" pitchFamily="18" charset="0"/>
                          <a:ea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GB"/>
                  <a:t> forkastes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oMath>
                  </m:oMathPara>
                </a14:m>
                <a:r>
                  <a:rPr lang="en-GB" smtClean="0"/>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549" r="-724"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294</a:t>
            </a:fld>
            <a:endParaRPr lang="da-DK">
              <a:solidFill>
                <a:prstClr val="black">
                  <a:tint val="75000"/>
                </a:prstClr>
              </a:solidFill>
            </a:endParaRPr>
          </a:p>
        </p:txBody>
      </p:sp>
    </p:spTree>
    <p:extLst>
      <p:ext uri="{BB962C8B-B14F-4D97-AF65-F5344CB8AC3E}">
        <p14:creationId xmlns:p14="http://schemas.microsoft.com/office/powerpoint/2010/main" val="30076437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9" name="Group 8"/>
          <p:cNvGrpSpPr/>
          <p:nvPr/>
        </p:nvGrpSpPr>
        <p:grpSpPr>
          <a:xfrm>
            <a:off x="5364088" y="2276872"/>
            <a:ext cx="3659361" cy="1584580"/>
            <a:chOff x="4774431" y="3996468"/>
            <a:chExt cx="4091409" cy="2123030"/>
          </a:xfrm>
        </p:grpSpPr>
        <p:pic>
          <p:nvPicPr>
            <p:cNvPr id="10" name="Picture 9"/>
            <p:cNvPicPr>
              <a:picLocks noChangeAspect="1"/>
            </p:cNvPicPr>
            <p:nvPr/>
          </p:nvPicPr>
          <p:blipFill>
            <a:blip r:embed="rId2"/>
            <a:stretch>
              <a:fillRect/>
            </a:stretch>
          </p:blipFill>
          <p:spPr>
            <a:xfrm>
              <a:off x="4774431" y="3996468"/>
              <a:ext cx="4047926" cy="1632497"/>
            </a:xfrm>
            <a:prstGeom prst="rect">
              <a:avLst/>
            </a:prstGeom>
          </p:spPr>
        </p:pic>
        <mc:AlternateContent>
          <mc:Choice Requires="a14">
            <p:sp>
              <p:nvSpPr>
                <p:cNvPr id="11" name="Line Callout 1 10"/>
                <p:cNvSpPr/>
                <p:nvPr/>
              </p:nvSpPr>
              <p:spPr>
                <a:xfrm>
                  <a:off x="7713712" y="5747255"/>
                  <a:ext cx="1152128" cy="372243"/>
                </a:xfrm>
                <a:prstGeom prst="borderCallout1">
                  <a:avLst>
                    <a:gd name="adj1" fmla="val -268"/>
                    <a:gd name="adj2" fmla="val 53402"/>
                    <a:gd name="adj3" fmla="val -117418"/>
                    <a:gd name="adj4" fmla="val 273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14:m>
                    <m:oMathPara>
                      <m:oMathParaPr>
                        <m:jc/>
                      </m:oMathParaPr>
                      <m:o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𝑡</m:t>
                            </m:r>
                          </m:e>
                          <m:sub>
                            <m:r>
                              <a:rPr lang="en-US" sz="1600" i="1">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=2.65</m:t>
                        </m:r>
                      </m:oMath>
                    </m:oMathPara>
                  </a14:m>
                  <a:endParaRPr lang="en-GB">
                    <a:solidFill>
                      <a:schemeClr val="tx1"/>
                    </a:solidFill>
                  </a:endParaRPr>
                </a:p>
              </p:txBody>
            </p:sp>
          </mc:Choice>
          <mc:Fallback>
            <p:sp>
              <p:nvSpPr>
                <p:cNvPr id="11" name="Line Callout 1 10"/>
                <p:cNvSpPr>
                  <a:spLocks noRot="1" noChangeAspect="1" noMove="1" noResize="1" noEditPoints="1" noAdjustHandles="1" noChangeArrowheads="1" noChangeShapeType="1" noTextEdit="1"/>
                </p:cNvSpPr>
                <p:nvPr/>
              </p:nvSpPr>
              <p:spPr>
                <a:xfrm>
                  <a:off x="7713712" y="5747255"/>
                  <a:ext cx="1152128" cy="372243"/>
                </a:xfrm>
                <a:prstGeom prst="borderCallout1">
                  <a:avLst>
                    <a:gd name="adj1" fmla="val -268"/>
                    <a:gd name="adj2" fmla="val 53402"/>
                    <a:gd name="adj3" fmla="val -117418"/>
                    <a:gd name="adj4" fmla="val 27353"/>
                  </a:avLst>
                </a:prstGeom>
                <a:blipFill>
                  <a:blip r:embed="rId3"/>
                  <a:stretch>
                    <a:fillRect/>
                  </a:stretch>
                </a:blipFill>
                <a:ln>
                  <a:solidFill>
                    <a:schemeClr val="tx1"/>
                  </a:solidFill>
                </a:ln>
              </p:spPr>
              <p:txBody>
                <a:bodyPr/>
                <a:lstStyle/>
                <a:p>
                  <a:r>
                    <a:rPr lang="en-GB">
                      <a:noFill/>
                    </a:rPr>
                    <a:t> </a:t>
                  </a:r>
                </a:p>
              </p:txBody>
            </p:sp>
          </mc:Fallback>
        </mc:AlternateContent>
      </p:grpSp>
      <p:sp>
        <p:nvSpPr>
          <p:cNvPr id="5" name="Title 4"/>
          <p:cNvSpPr>
            <a:spLocks noGrp="1"/>
          </p:cNvSpPr>
          <p:nvPr>
            <p:ph type="title"/>
          </p:nvPr>
        </p:nvSpPr>
        <p:spPr/>
        <p:txBody>
          <a:bodyPr/>
          <a:lstStyle/>
          <a:p>
            <a:r>
              <a:rPr lang="en-US" smtClean="0"/>
              <a:t>Eksempel 9.5, s. 296</a:t>
            </a:r>
            <a:endParaRPr lang="en-GB"/>
          </a:p>
        </p:txBody>
      </p:sp>
      <mc:AlternateContent>
        <mc:Choice Requires="a14">
          <p:sp>
            <p:nvSpPr>
              <p:cNvPr id="6" name="Content Placeholder 5"/>
              <p:cNvSpPr>
                <a:spLocks noGrp="1"/>
              </p:cNvSpPr>
              <p:nvPr>
                <p:ph idx="1"/>
              </p:nvPr>
            </p:nvSpPr>
            <p:spPr>
              <a:xfrm>
                <a:off x="467543" y="1196752"/>
                <a:ext cx="8555905" cy="5544616"/>
              </a:xfrm>
            </p:spPr>
            <p:txBody>
              <a:bodyPr/>
              <a:lstStyle/>
              <a:p>
                <a:r>
                  <a:rPr lang="en-US" smtClean="0"/>
                  <a:t>I eksempel 8.7 s</a:t>
                </a:r>
                <a:r>
                  <a:rPr lang="en-US"/>
                  <a:t>. </a:t>
                </a:r>
                <a:r>
                  <a:rPr lang="en-US" smtClean="0"/>
                  <a:t>274 så vi på to stikprøver med </a:t>
                </a:r>
                <a:r>
                  <a:rPr lang="en-GB" smtClean="0"/>
                  <a:t>elasticiteten af genbrugt beton til belægning. Vi forkastede nulhypotesen om, at de kom fra populationer med ens middelværdi</a:t>
                </a:r>
                <a:br>
                  <a:rPr lang="en-GB" smtClean="0"/>
                </a:br>
                <a:br>
                  <a:rPr lang="en-GB" smtClean="0"/>
                </a:br>
                <a:endParaRPr lang="en-GB" smtClean="0"/>
              </a:p>
              <a:p>
                <a:r>
                  <a:rPr lang="en-US" smtClean="0"/>
                  <a:t>Brug 2 % signifikansniveau til at under-</a:t>
                </a:r>
                <a:br>
                  <a:rPr lang="en-US" smtClean="0"/>
                </a:br>
                <a:r>
                  <a:rPr lang="en-US" smtClean="0"/>
                  <a:t>søge, om varianserne er ens</a:t>
                </a:r>
                <a:br>
                  <a:rPr lang="en-US" smtClean="0"/>
                </a:br>
                <a:r>
                  <a:rPr lang="en-US" smtClean="0"/>
                  <a:t> </a:t>
                </a:r>
              </a:p>
              <a:p>
                <a:pPr marL="0" indent="0">
                  <a:buNone/>
                </a:pPr>
                <a:r>
                  <a:rPr lang="en-US" b="1"/>
                  <a:t>Løsning</a:t>
                </a:r>
                <a:r>
                  <a:rPr lang="en-US" b="1" smtClean="0"/>
                  <a:t>:</a:t>
                </a:r>
                <a:br>
                  <a:rPr lang="en-US" b="1" smtClean="0"/>
                </a:br>
                <a:r>
                  <a:rPr lang="en-US" smtClean="0"/>
                  <a:t>Stikprøvevarianserne for lokation </a:t>
                </a:r>
                <a14:m>
                  <m:oMathPara>
                    <m:oMathParaPr>
                      <m:jc/>
                    </m:oMathParaPr>
                    <m:oMath>
                      <m:r>
                        <a:rPr lang="en-US" i="1" smtClean="0">
                          <a:latin typeface="Cambria Math" panose="02040503050406030204" pitchFamily="18" charset="0"/>
                        </a:rPr>
                        <m:t>1</m:t>
                      </m:r>
                    </m:oMath>
                  </m:oMathPara>
                </a14:m>
                <a:r>
                  <a:rPr lang="en-US" smtClean="0"/>
                  <a:t> og </a:t>
                </a:r>
                <a14:m>
                  <m:oMathPara>
                    <m:oMathParaPr>
                      <m:jc/>
                    </m:oMathParaPr>
                    <m:oMath>
                      <m:r>
                        <a:rPr lang="en-US" i="1" smtClean="0">
                          <a:latin typeface="Cambria Math" panose="02040503050406030204" pitchFamily="18" charset="0"/>
                        </a:rPr>
                        <m:t>2</m:t>
                      </m:r>
                    </m:oMath>
                  </m:oMathPara>
                </a14:m>
                <a:r>
                  <a:rPr lang="en-US" smtClean="0"/>
                  <a:t> beregnes til hhv. </a:t>
                </a:r>
                <a14:m>
                  <m:oMathPara>
                    <m:oMathParaPr>
                      <m:jc/>
                    </m:oMathParaPr>
                    <m:oMath>
                      <m:r>
                        <a:rPr lang="en-US" i="1" smtClean="0">
                          <a:latin typeface="Cambria Math" panose="02040503050406030204" pitchFamily="18" charset="0"/>
                        </a:rPr>
                        <m:t>1277.87</m:t>
                      </m:r>
                    </m:oMath>
                  </m:oMathPara>
                </a14:m>
                <a:r>
                  <a:rPr lang="en-US" smtClean="0"/>
                  <a:t> og </a:t>
                </a:r>
                <a14:m>
                  <m:oMathPara>
                    <m:oMathParaPr>
                      <m:jc/>
                    </m:oMathParaPr>
                    <m:oMath>
                      <m:r>
                        <a:rPr lang="en-US" i="1" smtClean="0">
                          <a:latin typeface="Cambria Math" panose="02040503050406030204" pitchFamily="18" charset="0"/>
                        </a:rPr>
                        <m:t>3739.87</m:t>
                      </m:r>
                    </m:oMath>
                  </m:oMathPara>
                </a14:m>
                <a:r>
                  <a:rPr lang="en-US" smtClean="0"/>
                  <a:t>. Lokation 2 har altså den største stikprøvevarians, så den får nr. </a:t>
                </a:r>
                <a14:m>
                  <m:oMathPara>
                    <m:oMathParaPr>
                      <m:jc/>
                    </m:oMathParaPr>
                    <m:oMath>
                      <m:r>
                        <a:rPr lang="en-US" i="1" smtClean="0">
                          <a:latin typeface="Cambria Math" panose="02040503050406030204" pitchFamily="18" charset="0"/>
                        </a:rPr>
                        <m:t>1</m:t>
                      </m:r>
                    </m:oMath>
                  </m:oMathPara>
                </a14:m>
                <a:endParaRPr lang="en-US"/>
              </a:p>
              <a:p>
                <a:pPr marL="457200" indent="-457200">
                  <a:buFont typeface="+mj-lt"/>
                  <a:buAutoNum type="arabicPeriod"/>
                </a:pPr>
                <a:r>
                  <a:rPr lang="en-GB"/>
                  <a:t>Hypoteser: </a:t>
                </a:r>
                <a:br>
                  <a:rPr lang="en-GB"/>
                </a:br>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a:t> </a:t>
                </a:r>
                <a:br>
                  <a:rPr lang="en-US"/>
                </a:br>
                <a:r>
                  <a:rPr lang="en-US"/>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smtClean="0">
                          <a:latin typeface="Cambria Math" panose="02040503050406030204" pitchFamily="18" charset="0"/>
                          <a:ea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a:t> </a:t>
                </a:r>
              </a:p>
              <a:p>
                <a:pPr marL="457200" indent="-457200">
                  <a:buFont typeface="+mj-lt"/>
                  <a:buAutoNum type="arabicPeriod"/>
                </a:pPr>
                <a:r>
                  <a:rPr lang="en-US" smtClean="0"/>
                  <a:t>Signifikansniveau</a:t>
                </a:r>
                <a:r>
                  <a:rPr lang="en-US"/>
                  <a:t>: </a:t>
                </a:r>
                <a14:m>
                  <m:oMathPara>
                    <m:oMathParaPr>
                      <m:jc/>
                    </m:oMathParaPr>
                    <m:o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=0.02</m:t>
                      </m:r>
                    </m:oMath>
                  </m:oMathPara>
                </a14:m>
                <a:r>
                  <a:rPr lang="en-GB" smtClean="0"/>
                  <a:t>.</a:t>
                </a:r>
                <a:endParaRPr lang="en-GB"/>
              </a:p>
              <a:p>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467543" y="1196752"/>
                <a:ext cx="8555905" cy="5544616"/>
              </a:xfrm>
              <a:blipFill>
                <a:blip r:embed="rId4"/>
                <a:stretch>
                  <a:fillRect l="-998" t="-659" r="-7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295</a:t>
            </a:fld>
            <a:endParaRPr lang="da-DK">
              <a:solidFill>
                <a:prstClr val="black">
                  <a:tint val="75000"/>
                </a:prstClr>
              </a:solidFill>
            </a:endParaRPr>
          </a:p>
        </p:txBody>
      </p:sp>
      <p:pic>
        <p:nvPicPr>
          <p:cNvPr id="8" name="Picture 7"/>
          <p:cNvPicPr>
            <a:picLocks noChangeAspect="1"/>
          </p:cNvPicPr>
          <p:nvPr/>
        </p:nvPicPr>
        <p:blipFill>
          <a:blip r:embed="rId5"/>
          <a:stretch>
            <a:fillRect/>
          </a:stretch>
        </p:blipFill>
        <p:spPr>
          <a:xfrm>
            <a:off x="827584" y="2314974"/>
            <a:ext cx="5733454" cy="606750"/>
          </a:xfrm>
          <a:prstGeom prst="rect">
            <a:avLst/>
          </a:prstGeom>
        </p:spPr>
      </p:pic>
    </p:spTree>
    <p:extLst>
      <p:ext uri="{BB962C8B-B14F-4D97-AF65-F5344CB8AC3E}">
        <p14:creationId xmlns:p14="http://schemas.microsoft.com/office/powerpoint/2010/main" val="8780008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Eksempel 9.5, s. 296</a:t>
            </a:r>
            <a:endParaRPr lang="en-GB"/>
          </a:p>
        </p:txBody>
      </p:sp>
      <mc:AlternateContent>
        <mc:Choice Requires="a14">
          <p:sp>
            <p:nvSpPr>
              <p:cNvPr id="6" name="Content Placeholder 5"/>
              <p:cNvSpPr>
                <a:spLocks noGrp="1"/>
              </p:cNvSpPr>
              <p:nvPr>
                <p:ph idx="1"/>
              </p:nvPr>
            </p:nvSpPr>
            <p:spPr>
              <a:xfrm>
                <a:off x="467543" y="1196752"/>
                <a:ext cx="8555905" cy="5544616"/>
              </a:xfrm>
            </p:spPr>
            <p:txBody>
              <a:bodyPr/>
              <a:lstStyle/>
              <a:p>
                <a:pPr marL="457200" indent="-457200">
                  <a:buFont typeface="+mj-lt"/>
                  <a:buAutoNum type="arabicPeriod" startAt="3"/>
                </a:pPr>
                <a:r>
                  <a:rPr lang="en-US" smtClean="0"/>
                  <a:t>Kriterier: Teststørrelsen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oMath>
                  </m:oMathPara>
                </a14:m>
                <a:r>
                  <a:rPr lang="en-US"/>
                  <a:t> </a:t>
                </a:r>
                <a:r>
                  <a:rPr lang="en-US" smtClean="0"/>
                  <a:t>er </a:t>
                </a:r>
                <a14:m>
                  <m:oMathPara>
                    <m:oMathParaPr>
                      <m:jc/>
                    </m:oMathParaPr>
                    <m:oMath>
                      <m:r>
                        <a:rPr lang="en-US" i="1">
                          <a:latin typeface="Cambria Math" panose="02040503050406030204" pitchFamily="18" charset="0"/>
                        </a:rPr>
                        <m:t>𝐹</m:t>
                      </m:r>
                    </m:oMath>
                  </m:oMathPara>
                </a14:m>
                <a:r>
                  <a:rPr lang="en-US"/>
                  <a:t>-fordelt 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a:t> frihedsgrader i tælleren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oMath>
                  </m:oMathPara>
                </a14:m>
                <a:r>
                  <a:rPr lang="en-GB"/>
                  <a:t> frihedsgrader i </a:t>
                </a:r>
                <a:r>
                  <a:rPr lang="en-GB" smtClean="0"/>
                  <a:t>nævneren.</a:t>
                </a:r>
                <a:br>
                  <a:rPr lang="en-GB"/>
                </a:br>
                <a:r>
                  <a:rPr lang="en-GB"/>
                  <a:t>Vi forkaster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GB"/>
                  <a:t>, hvis </a:t>
                </a:r>
                <a:br>
                  <a:rPr lang="en-GB" smtClean="0"/>
                </a:br>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m:rPr>
                          <m:sty m:val="p"/>
                        </m:rPr>
                        <a:rPr lang="en-US">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0.01</m:t>
                          </m:r>
                        </m:sub>
                      </m:sSub>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5, 5</m:t>
                          </m:r>
                        </m:e>
                      </m:d>
                    </m:oMath>
                  </m:oMathPara>
                </a14:m>
                <a:br>
                  <a:rPr lang="en-US" b="0" i="1" smtClean="0">
                    <a:latin typeface="Cambria Math" panose="02040503050406030204" pitchFamily="18" charset="0"/>
                  </a:rPr>
                </a:br>
                <a:r>
                  <a:rPr lang="en-US" b="0" i="1" smtClean="0">
                    <a:latin typeface="Cambria Math" panose="02040503050406030204" pitchFamily="18" charset="0"/>
                  </a:rPr>
                  <a:t> 		</a:t>
                </a:r>
                <a14:m>
                  <m:oMathPara>
                    <m:oMathParaPr>
                      <m:jc/>
                    </m:oMathParaPr>
                    <m:oMath>
                      <m:r>
                        <a:rPr lang="en-US" i="1">
                          <a:latin typeface="Cambria Math" panose="02040503050406030204" pitchFamily="18" charset="0"/>
                        </a:rPr>
                        <m:t>=</m:t>
                      </m:r>
                      <m:r>
                        <m:rPr>
                          <m:sty m:val="p"/>
                        </m:rPr>
                        <a:rPr lang="en-US">
                          <a:latin typeface="Cambria Math" panose="02040503050406030204" pitchFamily="18" charset="0"/>
                        </a:rPr>
                        <m:t>q</m:t>
                      </m:r>
                      <m:r>
                        <m:rPr>
                          <m:sty m:val="p"/>
                        </m:rPr>
                        <a:rPr lang="en-US" b="0" i="0" smtClean="0">
                          <a:latin typeface="Cambria Math" panose="02040503050406030204" pitchFamily="18" charset="0"/>
                        </a:rPr>
                        <m:t>f</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0.9</m:t>
                          </m:r>
                          <m:r>
                            <a:rPr lang="en-US" b="0" i="1" smtClean="0">
                              <a:latin typeface="Cambria Math" panose="02040503050406030204" pitchFamily="18" charset="0"/>
                            </a:rPr>
                            <m:t>9</m:t>
                          </m:r>
                          <m:r>
                            <a:rPr lang="en-US" i="1">
                              <a:latin typeface="Cambria Math" panose="02040503050406030204" pitchFamily="18" charset="0"/>
                            </a:rPr>
                            <m:t>, </m:t>
                          </m:r>
                          <m:r>
                            <a:rPr lang="en-US" b="0" i="1" smtClean="0">
                              <a:latin typeface="Cambria Math" panose="02040503050406030204" pitchFamily="18" charset="0"/>
                            </a:rPr>
                            <m:t>5, 5</m:t>
                          </m:r>
                        </m:e>
                      </m:d>
                      <m:r>
                        <a:rPr lang="en-US" i="1">
                          <a:latin typeface="Cambria Math" panose="02040503050406030204" pitchFamily="18" charset="0"/>
                        </a:rPr>
                        <m:t>=</m:t>
                      </m:r>
                      <m:r>
                        <a:rPr lang="en-US" b="0" i="1" smtClean="0">
                          <a:latin typeface="Cambria Math" panose="02040503050406030204" pitchFamily="18" charset="0"/>
                        </a:rPr>
                        <m:t>10.97</m:t>
                      </m:r>
                    </m:oMath>
                  </m:oMathPara>
                </a14:m>
                <a:r>
                  <a:rPr lang="en-GB" smtClean="0"/>
                  <a:t> </a:t>
                </a:r>
              </a:p>
              <a:p>
                <a:pPr marL="457200" indent="-457200">
                  <a:buFont typeface="+mj-lt"/>
                  <a:buAutoNum type="arabicPeriod" startAt="3"/>
                </a:pPr>
                <a:r>
                  <a:rPr lang="en-US" smtClean="0"/>
                  <a:t>Beregninger: </a:t>
                </a:r>
                <a:br>
                  <a:rPr lang="en-US" smtClean="0"/>
                </a:b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3739.87</m:t>
                          </m:r>
                        </m:num>
                        <m:den>
                          <m:r>
                            <a:rPr lang="en-US" b="0" i="1" smtClean="0">
                              <a:latin typeface="Cambria Math" panose="02040503050406030204" pitchFamily="18" charset="0"/>
                            </a:rPr>
                            <m:t>1277.87</m:t>
                          </m:r>
                        </m:den>
                      </m:f>
                      <m:r>
                        <a:rPr lang="en-US" b="0" i="1" smtClean="0">
                          <a:latin typeface="Cambria Math" panose="02040503050406030204" pitchFamily="18" charset="0"/>
                        </a:rPr>
                        <m:t>=2.93</m:t>
                      </m:r>
                    </m:oMath>
                  </m:oMathPara>
                </a14:m>
                <a:endParaRPr lang="en-GB" smtClean="0"/>
              </a:p>
              <a:p>
                <a:pPr marL="457200" indent="-457200">
                  <a:buFont typeface="+mj-lt"/>
                  <a:buAutoNum type="arabicPeriod" startAt="3"/>
                </a:pPr>
                <a:r>
                  <a:rPr lang="en-US" smtClean="0"/>
                  <a:t>Konklusion: Da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=2.93</m:t>
                      </m:r>
                      <m:r>
                        <m:rPr>
                          <m:sty m:val="p"/>
                        </m:rPr>
                        <a:rPr lang="en-US" b="0" i="0" smtClean="0">
                          <a:latin typeface="Cambria Math" panose="02040503050406030204" pitchFamily="18" charset="0"/>
                        </a:rPr>
                        <m:t>&lt;10.97=</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oMath>
                  </m:oMathPara>
                </a14:m>
                <a:r>
                  <a:rPr lang="en-GB" smtClean="0"/>
                  <a:t> kan vi ikke forkaste nulhypotesen. De to lokaliteter kan have samme varians.</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467543" y="1196752"/>
                <a:ext cx="8555905" cy="5544616"/>
              </a:xfrm>
              <a:blipFill>
                <a:blip r:embed="rId2"/>
                <a:stretch>
                  <a:fillRect l="-998"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296</a:t>
            </a:fld>
            <a:endParaRPr lang="da-DK">
              <a:solidFill>
                <a:prstClr val="black">
                  <a:tint val="75000"/>
                </a:prstClr>
              </a:solidFill>
            </a:endParaRPr>
          </a:p>
        </p:txBody>
      </p:sp>
    </p:spTree>
    <p:extLst>
      <p:ext uri="{BB962C8B-B14F-4D97-AF65-F5344CB8AC3E}">
        <p14:creationId xmlns:p14="http://schemas.microsoft.com/office/powerpoint/2010/main" val="3240138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297</a:t>
            </a:fld>
            <a:endParaRPr lang="da-DK">
              <a:solidFill>
                <a:prstClr val="black">
                  <a:tint val="75000"/>
                </a:prstClr>
              </a:solidFill>
            </a:endParaRPr>
          </a:p>
        </p:txBody>
      </p:sp>
      <p:pic>
        <p:nvPicPr>
          <p:cNvPr id="2" name="Picture 1"/>
          <p:cNvPicPr>
            <a:picLocks noChangeAspect="1"/>
          </p:cNvPicPr>
          <p:nvPr/>
        </p:nvPicPr>
        <p:blipFill>
          <a:blip r:embed="rId2"/>
          <a:stretch>
            <a:fillRect/>
          </a:stretch>
        </p:blipFill>
        <p:spPr>
          <a:xfrm>
            <a:off x="834124" y="4542596"/>
            <a:ext cx="3710325" cy="2160000"/>
          </a:xfrm>
          <a:prstGeom prst="rect">
            <a:avLst/>
          </a:prstGeom>
        </p:spPr>
      </p:pic>
      <p:pic>
        <p:nvPicPr>
          <p:cNvPr id="3" name="Picture 2"/>
          <p:cNvPicPr>
            <a:picLocks noChangeAspect="1"/>
          </p:cNvPicPr>
          <p:nvPr/>
        </p:nvPicPr>
        <p:blipFill>
          <a:blip r:embed="rId3"/>
          <a:stretch>
            <a:fillRect/>
          </a:stretch>
        </p:blipFill>
        <p:spPr>
          <a:xfrm>
            <a:off x="4911030" y="4542596"/>
            <a:ext cx="3754178" cy="2160000"/>
          </a:xfrm>
          <a:prstGeom prst="rect">
            <a:avLst/>
          </a:prstGeom>
        </p:spPr>
      </p:pic>
      <p:sp>
        <p:nvSpPr>
          <p:cNvPr id="5" name="Title 4"/>
          <p:cNvSpPr>
            <a:spLocks noGrp="1"/>
          </p:cNvSpPr>
          <p:nvPr>
            <p:ph type="title"/>
          </p:nvPr>
        </p:nvSpPr>
        <p:spPr/>
        <p:txBody>
          <a:bodyPr/>
          <a:lstStyle/>
          <a:p>
            <a:r>
              <a:rPr lang="en-US" smtClean="0"/>
              <a:t>Eksempel 9.5, s. 296</a:t>
            </a:r>
            <a:endParaRPr lang="en-GB"/>
          </a:p>
        </p:txBody>
      </p:sp>
      <p:sp>
        <p:nvSpPr>
          <p:cNvPr id="6" name="Content Placeholder 5"/>
          <p:cNvSpPr>
            <a:spLocks noGrp="1"/>
          </p:cNvSpPr>
          <p:nvPr>
            <p:ph idx="1"/>
          </p:nvPr>
        </p:nvSpPr>
        <p:spPr>
          <a:xfrm>
            <a:off x="467543" y="1124744"/>
            <a:ext cx="8555905" cy="5616624"/>
          </a:xfrm>
        </p:spPr>
        <p:txBody>
          <a:bodyPr/>
          <a:lstStyle/>
          <a:p>
            <a:pPr marL="0" indent="0">
              <a:buNone/>
            </a:pPr>
            <a:r>
              <a:rPr lang="en-US" b="1" smtClean="0"/>
              <a:t>Bemærk:</a:t>
            </a:r>
          </a:p>
          <a:p>
            <a:r>
              <a:rPr lang="en-US" smtClean="0"/>
              <a:t>I metoden fra kap. 8 til hypotesetest om forskel på to populationers </a:t>
            </a:r>
            <a:r>
              <a:rPr lang="en-US" b="1" smtClean="0"/>
              <a:t>middelværdi</a:t>
            </a:r>
            <a:r>
              <a:rPr lang="en-US" smtClean="0"/>
              <a:t> måtte vi antage, at populationerne var normalfordelte med ens varians, når stikprøvestørrelsen var lille</a:t>
            </a:r>
          </a:p>
          <a:p>
            <a:r>
              <a:rPr lang="en-US" smtClean="0"/>
              <a:t>Heldigvis er metoden ikke særlig følsom for antagelserne</a:t>
            </a:r>
          </a:p>
          <a:p>
            <a:r>
              <a:rPr lang="en-US" smtClean="0"/>
              <a:t>I metoden her til hypotesetest om forskel på to populationers </a:t>
            </a:r>
            <a:r>
              <a:rPr lang="en-US" b="1" smtClean="0"/>
              <a:t>varians</a:t>
            </a:r>
            <a:r>
              <a:rPr lang="en-US" smtClean="0"/>
              <a:t> måtte vi også antage, at populationerne var normalfordelte, også for store stikprøvestørrelser</a:t>
            </a:r>
          </a:p>
          <a:p>
            <a:r>
              <a:rPr lang="en-US" smtClean="0"/>
              <a:t>Metoden er følsom for antagelserne, så vi tester med normalford.plot:</a:t>
            </a:r>
            <a:br>
              <a:rPr lang="en-US" smtClean="0"/>
            </a:br>
            <a:r>
              <a:rPr lang="en-US" smtClean="0"/>
              <a:t>Okay.</a:t>
            </a:r>
            <a:endParaRPr lang="en-GB" smtClean="0"/>
          </a:p>
        </p:txBody>
      </p:sp>
    </p:spTree>
    <p:extLst>
      <p:ext uri="{BB962C8B-B14F-4D97-AF65-F5344CB8AC3E}">
        <p14:creationId xmlns:p14="http://schemas.microsoft.com/office/powerpoint/2010/main" val="21833250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10. </a:t>
            </a:r>
            <a:br>
              <a:rPr lang="da-DK" smtClean="0">
                <a:solidFill>
                  <a:schemeClr val="tx1"/>
                </a:solidFill>
              </a:rPr>
            </a:br>
            <a:r>
              <a:rPr lang="da-DK" smtClean="0">
                <a:solidFill>
                  <a:schemeClr val="tx1"/>
                </a:solidFill>
              </a:rPr>
              <a:t>Chi-i-anden tests</a:t>
            </a:r>
            <a:br>
              <a:rPr lang="da-DK" smtClean="0">
                <a:solidFill>
                  <a:schemeClr val="tx1"/>
                </a:solidFill>
              </a:rPr>
            </a:br>
            <a:r>
              <a:rPr lang="da-DK" sz="1000" smtClean="0"/>
              <a:t> </a:t>
            </a:r>
            <a:br>
              <a:rPr lang="da-DK" smtClean="0"/>
            </a:br>
            <a:r>
              <a:rPr lang="da-DK" sz="2400" smtClean="0">
                <a:solidFill>
                  <a:schemeClr val="tx1"/>
                </a:solidFill>
              </a:rPr>
              <a:t>(afsnit 10.4-10.5)</a:t>
            </a: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298</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2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smtClean="0"/>
                  <a:t>2 metoder til hypotesetest med </a:t>
                </a:r>
                <a14:m>
                  <m:oMathPara>
                    <m:oMathParaPr>
                      <m:jc/>
                    </m:oMathParaPr>
                    <m:oMath>
                      <m:sSup>
                        <m:sSupPr>
                          <m:ctrlPr>
                            <a:rPr lang="da-DK" i="1" smtClean="0">
                              <a:latin typeface="Cambria Math" panose="02040503050406030204" pitchFamily="18" charset="0"/>
                            </a:rPr>
                          </m:ctrlPr>
                        </m:sSupPr>
                        <m:e>
                          <m:r>
                            <a:rPr lang="el-GR" i="1" smtClean="0">
                              <a:latin typeface="Cambria Math"/>
                            </a:rPr>
                            <m:t>𝜒</m:t>
                          </m:r>
                        </m:e>
                        <m:sup>
                          <m:r>
                            <m:rPr>
                              <m:sty m:val="bi"/>
                            </m:rPr>
                            <a:rPr lang="da-DK" b="1" i="1" smtClean="0">
                              <a:latin typeface="Cambria Math"/>
                            </a:rPr>
                            <m:t>𝟐</m:t>
                          </m:r>
                        </m:sup>
                      </m:sSup>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1563" b="-21875"/>
                </a:stretch>
              </a:blipFill>
            </p:spPr>
            <p:txBody>
              <a:bodyPr/>
              <a:lstStyle/>
              <a:p>
                <a:r>
                  <a:rPr lang="da-DK">
                    <a:noFill/>
                  </a:rPr>
                  <a:t> </a:t>
                </a:r>
              </a:p>
            </p:txBody>
          </p:sp>
        </mc:Fallback>
      </mc:AlternateContent>
      <p:sp>
        <p:nvSpPr>
          <p:cNvPr id="3" name="Content Placeholder 2"/>
          <p:cNvSpPr>
            <a:spLocks noGrp="1"/>
          </p:cNvSpPr>
          <p:nvPr>
            <p:ph idx="1"/>
          </p:nvPr>
        </p:nvSpPr>
        <p:spPr/>
        <p:txBody>
          <a:bodyPr/>
          <a:lstStyle/>
          <a:p>
            <a:r>
              <a:rPr lang="da-DK">
                <a:solidFill>
                  <a:schemeClr val="tx2"/>
                </a:solidFill>
              </a:rPr>
              <a:t>Kontingenstabeller</a:t>
            </a:r>
            <a:br>
              <a:rPr lang="da-DK"/>
            </a:br>
            <a:r>
              <a:rPr lang="da-DK"/>
              <a:t>Hypotesetest om to kategoriseringer af observationer er </a:t>
            </a:r>
            <a:r>
              <a:rPr lang="da-DK" smtClean="0"/>
              <a:t>uafhængige</a:t>
            </a:r>
          </a:p>
          <a:p>
            <a:r>
              <a:rPr lang="da-DK" smtClean="0">
                <a:solidFill>
                  <a:schemeClr val="tx2"/>
                </a:solidFill>
              </a:rPr>
              <a:t>Goodness of Fit</a:t>
            </a:r>
            <a:br>
              <a:rPr lang="da-DK" smtClean="0">
                <a:solidFill>
                  <a:schemeClr val="tx2"/>
                </a:solidFill>
              </a:rPr>
            </a:br>
            <a:r>
              <a:rPr lang="da-DK" smtClean="0"/>
              <a:t>Hypotesetest om observationer kommer fra en bestemt fordeling.</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299</a:t>
            </a:fld>
            <a:endParaRPr lang="da-DK"/>
          </a:p>
        </p:txBody>
      </p:sp>
    </p:spTree>
    <p:extLst>
      <p:ext uri="{BB962C8B-B14F-4D97-AF65-F5344CB8AC3E}">
        <p14:creationId xmlns:p14="http://schemas.microsoft.com/office/powerpoint/2010/main" val="943407107"/>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11560" y="274638"/>
            <a:ext cx="8075240" cy="922114"/>
          </a:xfrm>
        </p:spPr>
        <p:txBody>
          <a:bodyPr>
            <a:normAutofit/>
          </a:bodyPr>
          <a:lstStyle/>
          <a:p>
            <a:r>
              <a:rPr lang="da-DK" sz="3600" b="1">
                <a:solidFill>
                  <a:schemeClr val="accent1">
                    <a:lumMod val="75000"/>
                  </a:schemeClr>
                </a:solidFill>
              </a:rPr>
              <a:t>Om underviseren</a:t>
            </a:r>
          </a:p>
        </p:txBody>
      </p:sp>
      <p:sp>
        <p:nvSpPr>
          <p:cNvPr id="3" name="Content Placeholder 2"/>
          <p:cNvSpPr>
            <a:spLocks noGrp="1"/>
          </p:cNvSpPr>
          <p:nvPr>
            <p:ph sz="half" idx="2"/>
          </p:nvPr>
        </p:nvSpPr>
        <p:spPr>
          <a:xfrm>
            <a:off x="539552" y="1268760"/>
            <a:ext cx="3957836" cy="4785395"/>
          </a:xfrm>
        </p:spPr>
        <p:txBody>
          <a:bodyPr>
            <a:normAutofit/>
          </a:bodyPr>
          <a:lstStyle/>
          <a:p>
            <a:pPr marL="358775" indent="-358775">
              <a:buFont typeface="Arial" pitchFamily="34" charset="0"/>
              <a:buChar char="•"/>
            </a:pPr>
            <a:r>
              <a:rPr lang="da-DK" sz="2000"/>
              <a:t>Allan Leck Jensen</a:t>
            </a:r>
          </a:p>
          <a:p>
            <a:pPr marL="358775" indent="-358775">
              <a:buFont typeface="Arial" pitchFamily="34" charset="0"/>
              <a:buChar char="•"/>
            </a:pPr>
            <a:r>
              <a:rPr lang="da-DK" sz="2000"/>
              <a:t>60 år, bor i Viborg</a:t>
            </a:r>
          </a:p>
          <a:p>
            <a:pPr marL="358775" indent="-358775">
              <a:buFont typeface="Arial" pitchFamily="34" charset="0"/>
              <a:buChar char="•"/>
            </a:pPr>
            <a:r>
              <a:rPr lang="da-DK" sz="2000"/>
              <a:t>Gift, 4 børn, 1 barnebarn </a:t>
            </a:r>
          </a:p>
        </p:txBody>
      </p:sp>
      <p:sp>
        <p:nvSpPr>
          <p:cNvPr id="4" name="Slide Number Placeholder 3"/>
          <p:cNvSpPr>
            <a:spLocks noGrp="1"/>
          </p:cNvSpPr>
          <p:nvPr>
            <p:ph type="sldNum" sz="quarter" idx="12"/>
          </p:nvPr>
        </p:nvSpPr>
        <p:spPr/>
        <p:txBody>
          <a:bodyPr/>
          <a:lstStyle/>
          <a:p>
            <a:fld id="{2CD97C06-EC96-4259-9516-82894ECCBF7D}" type="slidenum">
              <a:rPr lang="da-DK" smtClean="0"/>
              <a:t>3</a:t>
            </a:fld>
            <a:endParaRPr lang="da-DK"/>
          </a:p>
        </p:txBody>
      </p:sp>
      <p:pic>
        <p:nvPicPr>
          <p:cNvPr id="9" name="Picture 8"/>
          <p:cNvPicPr>
            <a:picLocks noChangeAspect="1"/>
          </p:cNvPicPr>
          <p:nvPr/>
        </p:nvPicPr>
        <p:blipFill>
          <a:blip r:embed="rId3"/>
          <a:stretch>
            <a:fillRect/>
          </a:stretch>
        </p:blipFill>
        <p:spPr>
          <a:xfrm>
            <a:off x="177899" y="2420888"/>
            <a:ext cx="8787332" cy="4248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56996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Varians </a:t>
                </a:r>
                <a14:m>
                  <m:oMathPara>
                    <m:oMathParaPr>
                      <m:jc/>
                    </m:oMathParaPr>
                    <m:oMath>
                      <m:sSup>
                        <m:sSupPr>
                          <m:ctrlPr>
                            <a:rPr lang="da-DK" i="1" smtClean="0">
                              <a:latin typeface="Cambria Math" panose="02040503050406030204" pitchFamily="18" charset="0"/>
                            </a:rPr>
                          </m:ctrlPr>
                        </m:sSupPr>
                        <m:e>
                          <m:r>
                            <a:rPr lang="da-DK" i="1" smtClean="0">
                              <a:latin typeface="Cambria Math"/>
                              <a:ea typeface="Cambria Math"/>
                            </a:rPr>
                            <m:t>𝜎</m:t>
                          </m:r>
                        </m:e>
                        <m:sup>
                          <m:r>
                            <m:rPr>
                              <m:sty m:val="bi"/>
                            </m:rPr>
                            <a:rPr lang="da-DK" b="1" i="1" smtClean="0">
                              <a:latin typeface="Cambria Math"/>
                            </a:rPr>
                            <m:t>𝟐</m:t>
                          </m:r>
                        </m:sup>
                      </m:sSup>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11258"/>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p:txBody>
              <a:bodyPr/>
              <a:lstStyle/>
              <a:p>
                <a:pPr marL="0" indent="0">
                  <a:lnSpc>
                    <a:spcPct val="130000"/>
                  </a:lnSpc>
                  <a:buNone/>
                </a:pPr>
                <a:r>
                  <a:rPr lang="da-DK"/>
                  <a:t>Beregningsmetode (fordel ved manuel beregning): </a:t>
                </a:r>
                <a:br>
                  <a:rPr lang="da-DK"/>
                </a:br>
                <a:r>
                  <a:rPr lang="da-DK"/>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r>
                                <a:rPr lang="da-DK" i="1">
                                  <a:latin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r>
                                <a:rPr lang="da-DK" i="1">
                                  <a:latin typeface="Cambria Math"/>
                                </a:rPr>
                                <m:t>−</m:t>
                              </m:r>
                              <m:r>
                                <a:rPr lang="da-DK" i="1">
                                  <a:latin typeface="Cambria Math"/>
                                  <a:ea typeface="Cambria Math"/>
                                </a:rPr>
                                <m:t>𝜇</m:t>
                              </m:r>
                              <m:r>
                                <a:rPr lang="da-DK" i="1">
                                  <a:latin typeface="Cambria Math"/>
                                  <a:ea typeface="Cambria Math"/>
                                </a:rPr>
                                <m:t>)</m:t>
                              </m:r>
                            </m:e>
                            <m:sup>
                              <m:r>
                                <a:rPr lang="da-DK" i="1">
                                  <a:latin typeface="Cambria Math"/>
                                </a:rPr>
                                <m:t>2</m:t>
                              </m:r>
                            </m:sup>
                          </m:sSup>
                        </m:e>
                      </m:nary>
                    </m:oMath>
                  </m:oMathPara>
                </a14:m>
                <a:endParaRPr lang="en-US"/>
              </a:p>
              <a:p>
                <a:pPr marL="0" indent="0">
                  <a:lnSpc>
                    <a:spcPct val="130000"/>
                  </a:lnSpc>
                  <a:buNone/>
                </a:pPr>
                <a:r>
                  <a:rPr lang="en-US"/>
                  <a:t> 	</a:t>
                </a:r>
                <a14:m>
                  <m:oMathPara>
                    <m:oMathParaPr>
                      <m:jc/>
                    </m:oMathParaPr>
                    <m:oMath>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r>
                                <a:rPr lang="da-DK" i="1">
                                  <a:latin typeface="Cambria Math"/>
                                </a:rPr>
                                <m:t>(</m:t>
                              </m:r>
                              <m:sSup>
                                <m:sSupPr>
                                  <m:ctrlPr>
                                    <a:rPr lang="da-DK" i="1" smtClean="0">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rPr>
                                    <m:t>2</m:t>
                                  </m:r>
                                </m:sup>
                              </m:sSup>
                              <m:r>
                                <a:rPr lang="da-DK" i="1">
                                  <a:latin typeface="Cambria Math"/>
                                </a:rPr>
                                <m:t>−</m:t>
                              </m:r>
                              <m:r>
                                <a:rPr lang="en-US" b="0" i="1" smtClean="0">
                                  <a:latin typeface="Cambria Math" panose="02040503050406030204" pitchFamily="18" charset="0"/>
                                </a:rPr>
                                <m:t>2</m:t>
                              </m:r>
                              <m:r>
                                <a:rPr lang="da-DK" i="1">
                                  <a:latin typeface="Cambria Math"/>
                                  <a:ea typeface="Cambria Math"/>
                                </a:rPr>
                                <m:t>𝜇</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r>
                                <a:rPr lang="da-DK" i="1">
                                  <a:latin typeface="Cambria Math"/>
                                  <a:ea typeface="Cambria Math"/>
                                </a:rPr>
                                <m:t>)</m:t>
                              </m:r>
                            </m:e>
                            <m:sup>
                              <m:r>
                                <a:rPr lang="en-US" b="0" i="1" smtClean="0">
                                  <a:latin typeface="Cambria Math" panose="02040503050406030204" pitchFamily="18" charset="0"/>
                                  <a:ea typeface="Cambria Math"/>
                                </a:rPr>
                                <m:t> </m:t>
                              </m:r>
                            </m:sup>
                          </m:sSup>
                        </m:e>
                      </m:nary>
                    </m:oMath>
                  </m:oMathPara>
                </a14:m>
                <a:r>
                  <a:rPr lang="da-DK"/>
                  <a:t> </a:t>
                </a:r>
              </a:p>
              <a:p>
                <a:pPr marL="0" indent="0">
                  <a:lnSpc>
                    <a:spcPct val="130000"/>
                  </a:lnSpc>
                  <a:buNone/>
                </a:pPr>
                <a:r>
                  <a:rPr lang="da-DK"/>
                  <a:t> 	</a:t>
                </a:r>
                <a14:m>
                  <m:oMathPara>
                    <m:oMathParaPr>
                      <m:jc/>
                    </m:oMathParaPr>
                    <m:oMath>
                      <m:r>
                        <a:rPr lang="en-US" b="0" i="1" smtClean="0">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en-US" i="1">
                                  <a:latin typeface="Cambria Math" panose="02040503050406030204" pitchFamily="18" charset="0"/>
                                </a:rPr>
                                <m:t>2</m:t>
                              </m:r>
                            </m:sup>
                          </m:sSup>
                        </m:e>
                      </m:nary>
                      <m:r>
                        <a:rPr lang="en-US" b="0" i="1" smtClean="0">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2</m:t>
                              </m:r>
                            </m:sup>
                          </m:sSup>
                        </m:e>
                      </m:nary>
                      <m:r>
                        <a:rPr lang="en-US" b="0" i="1" smtClean="0">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2</m:t>
                          </m:r>
                          <m:r>
                            <a:rPr lang="da-DK" i="1">
                              <a:latin typeface="Cambria Math"/>
                              <a:ea typeface="Cambria Math"/>
                            </a:rPr>
                            <m:t>𝜇</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nary>
                    </m:oMath>
                  </m:oMathPara>
                </a14:m>
                <a:endParaRPr lang="en-US"/>
              </a:p>
              <a:p>
                <a:pPr marL="0" indent="0">
                  <a:lnSpc>
                    <a:spcPct val="130000"/>
                  </a:lnSpc>
                  <a:buNone/>
                </a:pPr>
                <a:r>
                  <a:rPr lang="da-DK"/>
                  <a:t> 	</a:t>
                </a:r>
                <a14:m>
                  <m:oMathPara>
                    <m:oMathParaPr>
                      <m:jc/>
                    </m:oMathParaPr>
                    <m:oMath>
                      <m:r>
                        <a:rPr lang="en-US" i="1">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en-US" i="1">
                                  <a:latin typeface="Cambria Math" panose="02040503050406030204" pitchFamily="18" charset="0"/>
                                </a:rPr>
                                <m:t>2</m:t>
                              </m:r>
                            </m:sup>
                          </m:sSup>
                        </m:e>
                      </m:nary>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2</m:t>
                          </m:r>
                        </m:sup>
                      </m:sSup>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b="0" i="1" smtClean="0">
                              <a:latin typeface="Cambria Math" panose="02040503050406030204" pitchFamily="18" charset="0"/>
                            </a:rPr>
                            <m:t>1</m:t>
                          </m:r>
                        </m:e>
                      </m:nary>
                      <m:r>
                        <a:rPr lang="en-US" i="1">
                          <a:latin typeface="Cambria Math" panose="02040503050406030204" pitchFamily="18" charset="0"/>
                        </a:rPr>
                        <m:t>−2</m:t>
                      </m:r>
                      <m:r>
                        <a:rPr lang="da-DK" i="1">
                          <a:latin typeface="Cambria Math"/>
                          <a:ea typeface="Cambria Math"/>
                        </a:rPr>
                        <m:t>𝜇</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nary>
                    </m:oMath>
                  </m:oMathPara>
                </a14:m>
                <a:endParaRPr lang="da-DK"/>
              </a:p>
              <a:p>
                <a:pPr marL="0" indent="0">
                  <a:lnSpc>
                    <a:spcPct val="130000"/>
                  </a:lnSpc>
                  <a:buNone/>
                </a:pPr>
                <a:r>
                  <a:rPr lang="da-DK"/>
                  <a:t>	</a:t>
                </a:r>
                <a14:m>
                  <m:oMathPara>
                    <m:oMathParaPr>
                      <m:jc/>
                    </m:oMathParaPr>
                    <m:oMath>
                      <m:r>
                        <a:rPr lang="en-US" i="1">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en-US" i="1">
                                  <a:latin typeface="Cambria Math" panose="02040503050406030204" pitchFamily="18" charset="0"/>
                                </a:rPr>
                                <m:t>2</m:t>
                              </m:r>
                            </m:sup>
                          </m:sSup>
                        </m:e>
                      </m:nary>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2</m:t>
                          </m:r>
                        </m:sup>
                      </m:sSup>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2</m:t>
                          </m:r>
                        </m:sup>
                      </m:sSup>
                    </m:oMath>
                  </m:oMathPara>
                </a14:m>
                <a:endParaRPr lang="da-DK"/>
              </a:p>
              <a:p>
                <a:pPr marL="0" indent="0">
                  <a:lnSpc>
                    <a:spcPct val="130000"/>
                  </a:lnSpc>
                  <a:buNone/>
                </a:pPr>
                <a:r>
                  <a:rPr lang="da-DK"/>
                  <a:t>	</a:t>
                </a:r>
                <a14:m>
                  <m:oMathPara>
                    <m:oMathParaPr>
                      <m:jc/>
                    </m:oMathParaPr>
                    <m:oMath>
                      <m:r>
                        <a:rPr lang="en-US" i="1">
                          <a:latin typeface="Cambria Math" panose="02040503050406030204" pitchFamily="18" charset="0"/>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en-US" i="1">
                                  <a:latin typeface="Cambria Math" panose="02040503050406030204" pitchFamily="18" charset="0"/>
                                </a:rPr>
                                <m:t>2</m:t>
                              </m:r>
                            </m:sup>
                          </m:sSup>
                        </m:e>
                      </m:nary>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2</m:t>
                          </m:r>
                        </m:sup>
                      </m:sSup>
                    </m:oMath>
                  </m:oMathPara>
                </a14:m>
                <a:r>
                  <a:rPr lang="da-DK"/>
                  <a:t> .</a:t>
                </a:r>
              </a:p>
              <a:p>
                <a:pPr marL="0" indent="0">
                  <a:buNone/>
                </a:pPr>
                <a:endParaRPr lang="da-DK"/>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4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30</a:t>
            </a:fld>
            <a:endParaRPr lang="da-DK"/>
          </a:p>
        </p:txBody>
      </p:sp>
    </p:spTree>
    <p:extLst>
      <p:ext uri="{BB962C8B-B14F-4D97-AF65-F5344CB8AC3E}">
        <p14:creationId xmlns:p14="http://schemas.microsoft.com/office/powerpoint/2010/main" val="27203036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Kontingenstabeller</a:t>
            </a:r>
            <a:endParaRPr lang="en-GB"/>
          </a:p>
        </p:txBody>
      </p:sp>
      <mc:AlternateContent>
        <mc:Choice Requires="a14">
          <p:sp>
            <p:nvSpPr>
              <p:cNvPr id="6" name="Content Placeholder 5"/>
              <p:cNvSpPr>
                <a:spLocks noGrp="1"/>
              </p:cNvSpPr>
              <p:nvPr>
                <p:ph idx="1"/>
              </p:nvPr>
            </p:nvSpPr>
            <p:spPr/>
            <p:txBody>
              <a:bodyPr/>
              <a:lstStyle/>
              <a:p>
                <a:r>
                  <a:rPr lang="en-US" smtClean="0"/>
                  <a:t>Et eksempel fra statistikbanken.dk (Danmarks Statistik):</a:t>
                </a:r>
                <a:br>
                  <a:rPr lang="en-US" smtClean="0"/>
                </a:br>
                <a:br>
                  <a:rPr lang="en-US" smtClean="0"/>
                </a:br>
                <a:br>
                  <a:rPr lang="en-US" smtClean="0"/>
                </a:br>
                <a:br>
                  <a:rPr lang="en-US" smtClean="0"/>
                </a:br>
                <a:br>
                  <a:rPr lang="en-US" smtClean="0"/>
                </a:br>
                <a:br>
                  <a:rPr lang="en-US" smtClean="0"/>
                </a:br>
                <a:br>
                  <a:rPr lang="en-US" smtClean="0"/>
                </a:br>
                <a:endParaRPr lang="en-US" smtClean="0"/>
              </a:p>
              <a:p>
                <a:r>
                  <a:rPr lang="en-US" smtClean="0"/>
                  <a:t>Her vises uddannelsesstatus for 25-45 årige, fordelt på køn</a:t>
                </a:r>
              </a:p>
              <a:p>
                <a:r>
                  <a:rPr lang="en-US" smtClean="0"/>
                  <a:t>Data er præsenteret i en tabel med tre rækker og to søjler. Det kaldes en 3 x 2 tabel</a:t>
                </a:r>
              </a:p>
              <a:p>
                <a:r>
                  <a:rPr lang="en-US" smtClean="0"/>
                  <a:t>Generelt præsenterer en kontingenstabel </a:t>
                </a:r>
                <a:r>
                  <a:rPr lang="da-DK" smtClean="0"/>
                  <a:t>to </a:t>
                </a:r>
                <a:r>
                  <a:rPr lang="da-DK"/>
                  <a:t>egenskaber i en </a:t>
                </a:r>
                <a:r>
                  <a:rPr lang="da-DK" smtClean="0"/>
                  <a:t>tabel med </a:t>
                </a:r>
                <a14:m>
                  <m:oMathPara>
                    <m:oMathParaPr>
                      <m:jc/>
                    </m:oMathParaPr>
                    <m:oMath>
                      <m:r>
                        <a:rPr lang="da-DK" i="1" smtClean="0">
                          <a:latin typeface="Cambria Math" panose="02040503050406030204" pitchFamily="18" charset="0"/>
                        </a:rPr>
                        <m:t>𝑟</m:t>
                      </m:r>
                    </m:oMath>
                  </m:oMathPara>
                </a14:m>
                <a:r>
                  <a:rPr lang="da-DK" smtClean="0"/>
                  <a:t> rækker og </a:t>
                </a:r>
                <a14:m>
                  <m:oMathPara>
                    <m:oMathParaPr>
                      <m:jc/>
                    </m:oMathParaPr>
                    <m:oMath>
                      <m:r>
                        <a:rPr lang="da-DK" i="1" smtClean="0">
                          <a:latin typeface="Cambria Math" panose="02040503050406030204" pitchFamily="18" charset="0"/>
                        </a:rPr>
                        <m:t>𝑐</m:t>
                      </m:r>
                    </m:oMath>
                  </m:oMathPara>
                </a14:m>
                <a:r>
                  <a:rPr lang="da-DK" smtClean="0"/>
                  <a:t> søjler: en </a:t>
                </a:r>
                <a14:m>
                  <m:oMathPara>
                    <m:oMathParaPr>
                      <m:jc/>
                    </m:oMathParaPr>
                    <m:oMath>
                      <m:r>
                        <m:rPr>
                          <m:sty m:val="bi"/>
                        </m:rPr>
                        <a:rPr lang="da-DK" b="1" i="1" smtClean="0">
                          <a:latin typeface="Cambria Math" panose="02040503050406030204" pitchFamily="18" charset="0"/>
                        </a:rPr>
                        <m:t>𝒓</m:t>
                      </m:r>
                    </m:oMath>
                  </m:oMathPara>
                </a14:m>
                <a:r>
                  <a:rPr lang="da-DK" b="1" smtClean="0"/>
                  <a:t> x </a:t>
                </a:r>
                <a14:m>
                  <m:oMathPara>
                    <m:oMathParaPr>
                      <m:jc/>
                    </m:oMathParaPr>
                    <m:oMath>
                      <m:r>
                        <m:rPr>
                          <m:sty m:val="bi"/>
                        </m:rPr>
                        <a:rPr lang="da-DK" b="1" i="1" smtClean="0">
                          <a:latin typeface="Cambria Math" panose="02040503050406030204" pitchFamily="18" charset="0"/>
                        </a:rPr>
                        <m:t>𝒄</m:t>
                      </m:r>
                    </m:oMath>
                  </m:oMathPara>
                </a14:m>
                <a:r>
                  <a:rPr lang="da-DK" b="1" smtClean="0"/>
                  <a:t> tabel</a:t>
                </a:r>
                <a:r>
                  <a:rPr lang="da-DK" smtClean="0"/>
                  <a:t> </a:t>
                </a:r>
              </a:p>
              <a:p>
                <a:r>
                  <a:rPr lang="da-DK" smtClean="0"/>
                  <a:t>Er </a:t>
                </a:r>
                <a:r>
                  <a:rPr lang="da-DK"/>
                  <a:t>de to egenskaber uafhængige af hinanden</a:t>
                </a:r>
                <a:r>
                  <a:rPr lang="da-DK" smtClean="0"/>
                  <a:t>? Er uddannelsesstatus f.eks. uafhængigt af køn?</a:t>
                </a:r>
                <a:endParaRPr lang="en-US" smtClean="0"/>
              </a:p>
              <a:p>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868" t="-659" r="-11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300</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995283" y="1663282"/>
            <a:ext cx="7177118" cy="21200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81042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Kontingenstabeller</a:t>
            </a:r>
            <a:endParaRPr lang="da-DK"/>
          </a:p>
        </p:txBody>
      </p:sp>
      <p:sp>
        <p:nvSpPr>
          <p:cNvPr id="3" name="Content Placeholder 2"/>
          <p:cNvSpPr>
            <a:spLocks noGrp="1"/>
          </p:cNvSpPr>
          <p:nvPr>
            <p:ph idx="1"/>
          </p:nvPr>
        </p:nvSpPr>
        <p:spPr/>
        <p:txBody>
          <a:bodyPr/>
          <a:lstStyle/>
          <a:p>
            <a:r>
              <a:rPr lang="da-DK" smtClean="0"/>
              <a:t>Et andet eksempel på kontingenstabel:</a:t>
            </a:r>
            <a:br>
              <a:rPr lang="da-DK" smtClean="0"/>
            </a:br>
            <a:r>
              <a:rPr lang="da-DK" smtClean="0"/>
              <a:t>Er venstre-håndethed </a:t>
            </a:r>
            <a:r>
              <a:rPr lang="da-DK"/>
              <a:t>ligeså udbredt blandt kvinder som mænd</a:t>
            </a:r>
            <a:r>
              <a:rPr lang="da-DK" smtClean="0"/>
              <a:t>? M.a.o.: Er venstre-håndethed </a:t>
            </a:r>
            <a:r>
              <a:rPr lang="da-DK" smtClean="0">
                <a:solidFill>
                  <a:schemeClr val="tx2">
                    <a:lumMod val="75000"/>
                  </a:schemeClr>
                </a:solidFill>
              </a:rPr>
              <a:t>uafhængigt</a:t>
            </a:r>
            <a:r>
              <a:rPr lang="da-DK" smtClean="0"/>
              <a:t> af køn?</a:t>
            </a:r>
            <a:br>
              <a:rPr lang="da-DK" smtClean="0"/>
            </a:br>
            <a:br>
              <a:rPr lang="da-DK" smtClean="0"/>
            </a:br>
            <a:br>
              <a:rPr lang="da-DK" smtClean="0"/>
            </a:b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301</a:t>
            </a:fld>
            <a:endParaRPr lang="da-DK"/>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94538" y="2420888"/>
            <a:ext cx="4581718"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5292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solidFill>
                  <a:srgbClr val="C00000"/>
                </a:solidFill>
              </a:rPr>
              <a:t>Fra Kap. 3</a:t>
            </a:r>
            <a:r>
              <a:rPr lang="da-DK" smtClean="0"/>
              <a:t>: Uafhængighed</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pPr marL="0" indent="0">
                  <a:buNone/>
                </a:pPr>
                <a:r>
                  <a:rPr lang="da-DK" sz="2000" smtClean="0"/>
                  <a:t>To hændelser </a:t>
                </a:r>
                <a:r>
                  <a:rPr lang="da-DK" sz="2000" i="1" smtClean="0"/>
                  <a:t>A</a:t>
                </a:r>
                <a:r>
                  <a:rPr lang="da-DK" sz="2000" smtClean="0"/>
                  <a:t> og </a:t>
                </a:r>
                <a:r>
                  <a:rPr lang="da-DK" sz="2000" i="1" smtClean="0"/>
                  <a:t>B</a:t>
                </a:r>
                <a:r>
                  <a:rPr lang="da-DK" sz="2000" smtClean="0"/>
                  <a:t> er </a:t>
                </a:r>
                <a:r>
                  <a:rPr lang="da-DK" sz="2000" smtClean="0">
                    <a:solidFill>
                      <a:schemeClr val="tx2"/>
                    </a:solidFill>
                  </a:rPr>
                  <a:t>uafhængige</a:t>
                </a:r>
                <a:r>
                  <a:rPr lang="da-DK" sz="2000" smtClean="0"/>
                  <a:t>, hvis</a:t>
                </a:r>
                <a:br>
                  <a:rPr lang="da-DK" sz="2000" smtClean="0"/>
                </a:br>
                <a:r>
                  <a:rPr lang="da-DK" sz="1200" smtClean="0"/>
                  <a:t> </a:t>
                </a:r>
                <a:br>
                  <a:rPr lang="da-DK"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r>
                        <a:rPr lang="da-DK" sz="2000" i="1">
                          <a:latin typeface="Cambria Math"/>
                        </a:rPr>
                        <m:t>𝑃</m:t>
                      </m:r>
                      <m:r>
                        <a:rPr lang="da-DK" sz="2000" i="1">
                          <a:latin typeface="Cambria Math"/>
                        </a:rPr>
                        <m:t>(</m:t>
                      </m:r>
                      <m:r>
                        <a:rPr lang="da-DK" sz="2000" i="1">
                          <a:latin typeface="Cambria Math"/>
                        </a:rPr>
                        <m:t>𝐴</m:t>
                      </m:r>
                      <m:r>
                        <a:rPr lang="da-DK" sz="2000" i="1">
                          <a:latin typeface="Cambria Math"/>
                        </a:rPr>
                        <m:t>)</m:t>
                      </m:r>
                    </m:oMath>
                  </m:oMathPara>
                </a14:m>
                <a:br>
                  <a:rPr lang="da-DK" sz="2000" smtClean="0"/>
                </a:br>
                <a:br>
                  <a:rPr lang="da-DK" sz="2000" smtClean="0"/>
                </a:br>
                <a:r>
                  <a:rPr lang="da-DK" sz="2000" smtClean="0"/>
                  <a:t>Med andre ord: Information om </a:t>
                </a:r>
                <a:r>
                  <a:rPr lang="da-DK" sz="2000" i="1" smtClean="0"/>
                  <a:t>B</a:t>
                </a:r>
                <a:r>
                  <a:rPr lang="da-DK" sz="2000" smtClean="0"/>
                  <a:t> ændrer ikke vores forventning af </a:t>
                </a:r>
                <a:r>
                  <a:rPr lang="da-DK" sz="2000" i="1" smtClean="0"/>
                  <a:t>A</a:t>
                </a:r>
                <a:br>
                  <a:rPr lang="da-DK" sz="2000" smtClean="0"/>
                </a:br>
                <a:endParaRPr lang="da-DK" sz="2000" smtClean="0"/>
              </a:p>
              <a:p>
                <a:pPr marL="0" indent="0">
                  <a:buNone/>
                </a:pPr>
                <a:r>
                  <a:rPr lang="da-DK" sz="2000"/>
                  <a:t>Det følger af ligningen for betinget sandsynlighed, at </a:t>
                </a:r>
                <a:br>
                  <a:rPr lang="da-DK" sz="2000" smtClean="0"/>
                </a:br>
                <a:r>
                  <a:rPr lang="da-DK" sz="1200"/>
                  <a:t>  </a:t>
                </a:r>
                <a:br>
                  <a:rPr lang="da-DK" sz="2000" smtClean="0"/>
                </a:b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rPr>
                            <m:t>𝑃</m:t>
                          </m:r>
                          <m:r>
                            <a:rPr lang="da-DK" sz="2000" i="1">
                              <a:latin typeface="Cambria Math"/>
                            </a:rPr>
                            <m:t>(</m:t>
                          </m:r>
                          <m:r>
                            <a:rPr lang="da-DK" sz="2000" i="1">
                              <a:latin typeface="Cambria Math"/>
                            </a:rPr>
                            <m:t>𝐴</m:t>
                          </m:r>
                          <m:r>
                            <a:rPr lang="da-DK" sz="2000" i="1">
                              <a:latin typeface="Cambria Math"/>
                            </a:rPr>
                            <m:t> ∩ </m:t>
                          </m:r>
                          <m:r>
                            <a:rPr lang="da-DK" sz="2000" i="1">
                              <a:latin typeface="Cambria Math"/>
                              <a:ea typeface="Cambria Math"/>
                            </a:rPr>
                            <m:t>𝐵</m:t>
                          </m:r>
                          <m:r>
                            <a:rPr lang="da-DK" sz="2000" i="1">
                              <a:latin typeface="Cambria Math"/>
                              <a:ea typeface="Cambria Math"/>
                            </a:rPr>
                            <m:t>)</m:t>
                          </m:r>
                        </m:num>
                        <m:den>
                          <m:r>
                            <a:rPr lang="da-DK" sz="2000" i="1">
                              <a:latin typeface="Cambria Math"/>
                            </a:rPr>
                            <m:t>𝑃</m:t>
                          </m:r>
                          <m:r>
                            <a:rPr lang="da-DK" sz="2000" i="1">
                              <a:latin typeface="Cambria Math"/>
                            </a:rPr>
                            <m:t>(</m:t>
                          </m:r>
                          <m:r>
                            <a:rPr lang="da-DK" sz="2000" i="1">
                              <a:latin typeface="Cambria Math"/>
                            </a:rPr>
                            <m:t>𝐵</m:t>
                          </m:r>
                          <m:r>
                            <a:rPr lang="da-DK" sz="2000" i="1">
                              <a:latin typeface="Cambria Math"/>
                            </a:rPr>
                            <m:t>)</m:t>
                          </m:r>
                        </m:den>
                      </m:f>
                      <m:r>
                        <a:rPr lang="da-DK" sz="2000" i="1">
                          <a:latin typeface="Cambria Math"/>
                        </a:rPr>
                        <m:t>  </m:t>
                      </m:r>
                      <m:groupChr>
                        <m:groupChrPr>
                          <m:chr m:val="⇒"/>
                          <m:pos m:val="top"/>
                          <m:vertJc m:val="bot"/>
                          <m:ctrlPr>
                            <a:rPr lang="da-DK" sz="2000" i="1">
                              <a:latin typeface="Cambria Math" panose="02040503050406030204" pitchFamily="18" charset="0"/>
                            </a:rPr>
                          </m:ctrlPr>
                        </m:groupChrPr>
                        <m:e>
                          <m:r>
                            <a:rPr lang="en-US" sz="2000" b="0" i="1" smtClean="0">
                              <a:latin typeface="Cambria Math" panose="02040503050406030204" pitchFamily="18" charset="0"/>
                            </a:rPr>
                            <m:t> </m:t>
                          </m:r>
                        </m:e>
                      </m:groupChr>
                    </m:oMath>
                  </m:oMathPara>
                </a14:m>
                <a:r>
                  <a:rPr lang="da-DK" sz="2000"/>
                  <a:t> </a:t>
                </a:r>
              </a:p>
              <a:p>
                <a:pPr marL="0" indent="0">
                  <a:buNone/>
                </a:pP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smtClean="0">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i="1">
                          <a:latin typeface="Cambria Math"/>
                        </a:rPr>
                        <m:t> </m:t>
                      </m:r>
                      <m:r>
                        <a:rPr lang="da-DK" sz="2000" b="0" i="1" smtClean="0">
                          <a:latin typeface="Cambria Math"/>
                        </a:rPr>
                        <m:t>=</m:t>
                      </m:r>
                      <m:r>
                        <a:rPr lang="da-DK" sz="2000" i="1">
                          <a:latin typeface="Cambria Math"/>
                        </a:rPr>
                        <m:t>𝑃</m:t>
                      </m:r>
                      <m:r>
                        <a:rPr lang="da-DK" sz="2000" i="1">
                          <a:latin typeface="Cambria Math"/>
                        </a:rPr>
                        <m:t>(</m:t>
                      </m:r>
                      <m:r>
                        <a:rPr lang="da-DK" sz="2000" i="1">
                          <a:latin typeface="Cambria Math"/>
                        </a:rPr>
                        <m:t>𝐴</m:t>
                      </m:r>
                      <m:r>
                        <a:rPr lang="da-DK" sz="2000" i="1">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oMath>
                  </m:oMathPara>
                </a14:m>
                <a:r>
                  <a:rPr lang="da-DK" sz="2000"/>
                  <a:t> </a:t>
                </a:r>
                <a:br>
                  <a:rPr lang="da-DK" sz="2000"/>
                </a:br>
                <a:r>
                  <a:rPr lang="da-DK" sz="1200">
                    <a:solidFill>
                      <a:prstClr val="black"/>
                    </a:solidFill>
                  </a:rPr>
                  <a:t> </a:t>
                </a:r>
                <a:endParaRPr lang="da-DK" sz="2000" smtClean="0"/>
              </a:p>
              <a:p>
                <a:pPr marL="0" indent="0">
                  <a:buNone/>
                </a:pPr>
                <a:r>
                  <a:rPr lang="da-DK" sz="2000" smtClean="0"/>
                  <a:t>når </a:t>
                </a:r>
                <a14:m>
                  <m:oMathPara>
                    <m:oMathParaPr>
                      <m:jc/>
                    </m:oMathParaPr>
                    <m:oMath>
                      <m:r>
                        <a:rPr lang="da-DK" sz="2000" i="1">
                          <a:latin typeface="Cambria Math"/>
                        </a:rPr>
                        <m:t>𝐴</m:t>
                      </m:r>
                    </m:oMath>
                  </m:oMathPara>
                </a14:m>
                <a:r>
                  <a:rPr lang="da-DK" sz="2000" smtClean="0"/>
                  <a:t> og </a:t>
                </a:r>
                <a14:m>
                  <m:oMathPara>
                    <m:oMathParaPr>
                      <m:jc/>
                    </m:oMathParaPr>
                    <m:oMath>
                      <m:r>
                        <a:rPr lang="da-DK" sz="2000" i="1">
                          <a:latin typeface="Cambria Math"/>
                          <a:ea typeface="Cambria Math"/>
                        </a:rPr>
                        <m:t>𝐵</m:t>
                      </m:r>
                    </m:oMath>
                  </m:oMathPara>
                </a14:m>
                <a:r>
                  <a:rPr lang="da-DK" sz="2000" smtClean="0"/>
                  <a:t> er uafhængige. </a:t>
                </a:r>
                <a:endParaRPr lang="da-DK" sz="2000"/>
              </a:p>
              <a:p>
                <a:pPr marL="0" indent="0">
                  <a:buNone/>
                </a:pPr>
                <a:r>
                  <a:rPr lang="da-DK" sz="2000" smtClean="0"/>
                  <a:t>Med </a:t>
                </a:r>
                <a:r>
                  <a:rPr lang="da-DK" sz="2000"/>
                  <a:t>andre ord kan vi beregne sandsynligheden for fælleshændelsen af </a:t>
                </a:r>
                <a14:m>
                  <m:oMathPara>
                    <m:oMathParaPr>
                      <m:jc/>
                    </m:oMathParaPr>
                    <m:oMath>
                      <m:r>
                        <a:rPr lang="da-DK" sz="2000" i="1">
                          <a:latin typeface="Cambria Math"/>
                        </a:rPr>
                        <m:t>𝐴</m:t>
                      </m:r>
                    </m:oMath>
                  </m:oMathPara>
                </a14:m>
                <a:r>
                  <a:rPr lang="da-DK" sz="2000" i="1"/>
                  <a:t> </a:t>
                </a:r>
                <a:r>
                  <a:rPr lang="da-DK" sz="2000"/>
                  <a:t>og </a:t>
                </a:r>
                <a14:m>
                  <m:oMathPara>
                    <m:oMathParaPr>
                      <m:jc/>
                    </m:oMathParaPr>
                    <m:oMath>
                      <m:r>
                        <a:rPr lang="da-DK" sz="2000" i="1">
                          <a:latin typeface="Cambria Math"/>
                          <a:ea typeface="Cambria Math"/>
                        </a:rPr>
                        <m:t>𝐵</m:t>
                      </m:r>
                    </m:oMath>
                  </m:oMathPara>
                </a14:m>
                <a:r>
                  <a:rPr lang="da-DK" sz="2000"/>
                  <a:t> som produktet af sandsynligheden for enkelthændelserne. </a:t>
                </a:r>
                <a:br>
                  <a:rPr lang="da-DK" sz="2000" smtClean="0"/>
                </a:br>
                <a:r>
                  <a:rPr lang="da-DK" sz="2000" smtClean="0"/>
                  <a:t>For </a:t>
                </a:r>
                <a:r>
                  <a:rPr lang="da-DK" sz="2000"/>
                  <a:t>eksempel: </a:t>
                </a:r>
                <a14:m>
                  <m:oMathPara>
                    <m:oMathParaPr>
                      <m:jc/>
                    </m:oMathParaPr>
                    <m:oMath>
                      <m:r>
                        <a:rPr lang="da-DK" sz="2000" i="1">
                          <a:latin typeface="Cambria Math"/>
                        </a:rPr>
                        <m:t>𝐴</m:t>
                      </m:r>
                    </m:oMath>
                  </m:oMathPara>
                </a14:m>
                <a:r>
                  <a:rPr lang="da-DK" sz="2000"/>
                  <a:t> er kast med mønt, </a:t>
                </a:r>
                <a14:m>
                  <m:oMathPara>
                    <m:oMathParaPr>
                      <m:jc/>
                    </m:oMathParaPr>
                    <m:oMath>
                      <m:r>
                        <a:rPr lang="da-DK" sz="2000" i="1">
                          <a:latin typeface="Cambria Math"/>
                          <a:ea typeface="Cambria Math"/>
                        </a:rPr>
                        <m:t>𝐵</m:t>
                      </m:r>
                    </m:oMath>
                  </m:oMathPara>
                </a14:m>
                <a:r>
                  <a:rPr lang="da-DK" sz="2000"/>
                  <a:t> er kast med terning. </a:t>
                </a:r>
                <a:br>
                  <a:rPr lang="da-DK" sz="2000"/>
                </a:br>
                <a:r>
                  <a:rPr lang="da-DK" sz="2000"/>
                  <a:t>	</a:t>
                </a:r>
                <a:r>
                  <a:rPr lang="da-DK" sz="2000" i="1"/>
                  <a:t>P</a:t>
                </a:r>
                <a:r>
                  <a:rPr lang="da-DK" sz="2000"/>
                  <a:t>(Plat og 6) = </a:t>
                </a:r>
                <a:r>
                  <a:rPr lang="da-DK" sz="2000" i="1"/>
                  <a:t>P</a:t>
                </a:r>
                <a:r>
                  <a:rPr lang="da-DK" sz="2000"/>
                  <a:t>(Plat)·</a:t>
                </a:r>
                <a:r>
                  <a:rPr lang="da-DK" sz="2000" i="1"/>
                  <a:t>P</a:t>
                </a:r>
                <a:r>
                  <a:rPr lang="da-DK" sz="2000"/>
                  <a:t>(6) = </a:t>
                </a:r>
                <a14:m>
                  <m:oMathPara>
                    <m:oMathParaPr>
                      <m:jc/>
                    </m:oMathParaPr>
                    <m:oMath>
                      <m:f>
                        <m:fPr>
                          <m:type m:val="bar"/>
                          <m:ctrlPr>
                            <a:rPr lang="da-DK" sz="2000" i="1">
                              <a:latin typeface="Cambria Math" panose="02040503050406030204" pitchFamily="18" charset="0"/>
                            </a:rPr>
                          </m:ctrlPr>
                        </m:fPr>
                        <m:num>
                          <m:r>
                            <a:rPr lang="da-DK" sz="2000" i="1">
                              <a:latin typeface="Cambria Math"/>
                            </a:rPr>
                            <m:t>1</m:t>
                          </m:r>
                        </m:num>
                        <m:den>
                          <m:r>
                            <a:rPr lang="da-DK" sz="2000" i="1">
                              <a:latin typeface="Cambria Math"/>
                            </a:rPr>
                            <m:t>2</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1</m:t>
                          </m:r>
                        </m:num>
                        <m:den>
                          <m:r>
                            <a:rPr lang="da-DK" sz="2000" i="1">
                              <a:latin typeface="Cambria Math"/>
                              <a:ea typeface="Cambria Math"/>
                            </a:rPr>
                            <m:t>6</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1</m:t>
                          </m:r>
                        </m:num>
                        <m:den>
                          <m:r>
                            <a:rPr lang="da-DK" sz="2000" i="1">
                              <a:latin typeface="Cambria Math"/>
                              <a:ea typeface="Cambria Math"/>
                            </a:rPr>
                            <m:t>12</m:t>
                          </m:r>
                        </m:den>
                      </m:f>
                      <m:r>
                        <a:rPr lang="da-DK" sz="2000" b="0" i="1" smtClean="0">
                          <a:latin typeface="Cambria Math"/>
                          <a:ea typeface="Cambria Math"/>
                        </a:rPr>
                        <m:t>.</m:t>
                      </m:r>
                    </m:oMath>
                  </m:oMathPara>
                </a14:m>
                <a:r>
                  <a:rPr lang="da-DK" smtClean="0"/>
                  <a:t>  </a:t>
                </a:r>
                <a:br>
                  <a:rPr lang="da-DK" smtClean="0"/>
                </a:br>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3"/>
                <a:stretch>
                  <a:fillRect l="-783"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302</a:t>
            </a:fld>
            <a:endParaRPr lang="da-DK"/>
          </a:p>
        </p:txBody>
      </p:sp>
    </p:spTree>
    <p:extLst>
      <p:ext uri="{BB962C8B-B14F-4D97-AF65-F5344CB8AC3E}">
        <p14:creationId xmlns:p14="http://schemas.microsoft.com/office/powerpoint/2010/main" val="3179654412"/>
      </p:ext>
    </p:extLst>
  </p:cSld>
  <p:clrMapOvr>
    <a:masterClrMapping/>
  </p:clrMapOvr>
  <p:transition/>
  <p:timing/>
</p:sld>
</file>

<file path=ppt/slides/slide3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Kontingenstabeller</a:t>
            </a:r>
          </a:p>
        </p:txBody>
      </p:sp>
      <mc:AlternateContent>
        <mc:Choice Requires="a14">
          <p:sp>
            <p:nvSpPr>
              <p:cNvPr id="3" name="Content Placeholder 2"/>
              <p:cNvSpPr>
                <a:spLocks noGrp="1"/>
              </p:cNvSpPr>
              <p:nvPr>
                <p:ph idx="1"/>
              </p:nvPr>
            </p:nvSpPr>
            <p:spPr/>
            <p:txBody>
              <a:bodyPr/>
              <a:lstStyle/>
              <a:p>
                <a:r>
                  <a:rPr lang="da-DK" smtClean="0"/>
                  <a:t>Hændelse A: Køn = ‘mand’.		P(A) = 52/100 = 0.52</a:t>
                </a:r>
                <a:br>
                  <a:rPr lang="da-DK" smtClean="0"/>
                </a:br>
                <a:r>
                  <a:rPr lang="da-DK" smtClean="0"/>
                  <a:t>Hændelse B: Hånd = ‘højre’		P(B) = 87/100 = 0.87</a:t>
                </a:r>
              </a:p>
              <a:p>
                <a:r>
                  <a:rPr lang="da-DK" smtClean="0"/>
                  <a:t>Hvis foretrukken hånd er uafhængig af køn, er </a:t>
                </a:r>
                <a:br>
                  <a:rPr lang="da-DK" smtClean="0"/>
                </a:br>
                <a:r>
                  <a:rPr lang="da-DK" smtClean="0"/>
                  <a:t>P(A </a:t>
                </a:r>
                <a14:m>
                  <m:oMathPara>
                    <m:oMathParaPr>
                      <m:jc/>
                    </m:oMathParaPr>
                    <m:oMath>
                      <m:r>
                        <a:rPr lang="da-DK" i="1" smtClean="0">
                          <a:latin typeface="Cambria Math"/>
                          <a:ea typeface="Cambria Math"/>
                        </a:rPr>
                        <m:t>∩</m:t>
                      </m:r>
                    </m:oMath>
                  </m:oMathPara>
                </a14:m>
                <a:r>
                  <a:rPr lang="da-DK" smtClean="0"/>
                  <a:t> B) = P(A)·</a:t>
                </a:r>
                <a:r>
                  <a:rPr lang="da-DK"/>
                  <a:t>P(B</a:t>
                </a:r>
                <a:r>
                  <a:rPr lang="da-DK" smtClean="0"/>
                  <a:t>) = 0.52·0.87 = 0.4524 </a:t>
                </a:r>
              </a:p>
              <a:p>
                <a:r>
                  <a:rPr lang="da-DK" smtClean="0"/>
                  <a:t>Vi ville altså forvente, at 45 ud af 100 personer var højrehåndede mænd, hvis de to egenskaber er uafhængige. Vi så 43 i stikprøven </a:t>
                </a:r>
              </a:p>
              <a:p>
                <a:r>
                  <a:rPr lang="da-DK" smtClean="0"/>
                  <a:t>Vi ville forvente, at </a:t>
                </a:r>
                <a14:m>
                  <m:oMathPara>
                    <m:oMathParaPr>
                      <m:jc/>
                    </m:oMathParaPr>
                    <m:oMath>
                      <m:r>
                        <a:rPr lang="da-DK" b="0" i="1" smtClean="0">
                          <a:latin typeface="Cambria Math"/>
                        </a:rPr>
                        <m:t>100</m:t>
                      </m:r>
                      <m:r>
                        <a:rPr lang="da-DK" b="0" i="1" smtClean="0">
                          <a:latin typeface="Cambria Math"/>
                          <a:ea typeface="Cambria Math"/>
                        </a:rPr>
                        <m:t>∙0.48∙0.13≅6</m:t>
                      </m:r>
                    </m:oMath>
                  </m:oMathPara>
                </a14:m>
                <a:r>
                  <a:rPr lang="da-DK" smtClean="0"/>
                  <a:t> ud af 100 personer var venstrehåndede kvinder, men vi så 4 </a:t>
                </a:r>
              </a:p>
              <a:p>
                <a:r>
                  <a:rPr lang="da-DK" smtClean="0"/>
                  <a:t>Tilfældigt?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68" t="-6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303</a:t>
            </a:fld>
            <a:endParaRPr lang="da-DK"/>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94538" y="4581128"/>
            <a:ext cx="4581718"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85991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Kontingenstabeller generelt</a:t>
            </a:r>
            <a:endParaRPr lang="da-DK"/>
          </a:p>
        </p:txBody>
      </p:sp>
      <mc:AlternateContent>
        <mc:Choice Requires="a14">
          <p:sp>
            <p:nvSpPr>
              <p:cNvPr id="3" name="Content Placeholder 2"/>
              <p:cNvSpPr>
                <a:spLocks noGrp="1"/>
              </p:cNvSpPr>
              <p:nvPr>
                <p:ph idx="1"/>
              </p:nvPr>
            </p:nvSpPr>
            <p:spPr/>
            <p:txBody>
              <a:bodyPr/>
              <a:lstStyle/>
              <a:p>
                <a:r>
                  <a:rPr lang="da-DK" smtClean="0"/>
                  <a:t>En stikprøve på </a:t>
                </a:r>
                <a14:m>
                  <m:oMathPara>
                    <m:oMathParaPr>
                      <m:jc/>
                    </m:oMathParaPr>
                    <m:oMath>
                      <m:r>
                        <a:rPr lang="da-DK" b="0" i="1" smtClean="0">
                          <a:latin typeface="Cambria Math"/>
                        </a:rPr>
                        <m:t>𝑛</m:t>
                      </m:r>
                    </m:oMath>
                  </m:oMathPara>
                </a14:m>
                <a:r>
                  <a:rPr lang="da-DK" smtClean="0"/>
                  <a:t> observationer af en population beskrives med to egenskaber</a:t>
                </a:r>
              </a:p>
              <a:p>
                <a:r>
                  <a:rPr lang="da-DK" smtClean="0"/>
                  <a:t>Den første egenskab har </a:t>
                </a:r>
                <a14:m>
                  <m:oMathPara>
                    <m:oMathParaPr>
                      <m:jc/>
                    </m:oMathParaPr>
                    <m:oMath>
                      <m:r>
                        <a:rPr lang="da-DK" b="0" i="1" smtClean="0">
                          <a:latin typeface="Cambria Math"/>
                        </a:rPr>
                        <m:t>𝑟</m:t>
                      </m:r>
                    </m:oMath>
                  </m:oMathPara>
                </a14:m>
                <a:r>
                  <a:rPr lang="da-DK" smtClean="0"/>
                  <a:t> kategorier (rækker) og </a:t>
                </a:r>
                <a:br>
                  <a:rPr lang="da-DK" smtClean="0"/>
                </a:br>
                <a:r>
                  <a:rPr lang="da-DK" smtClean="0"/>
                  <a:t>den anden egenskab har </a:t>
                </a:r>
                <a14:m>
                  <m:oMathPara>
                    <m:oMathParaPr>
                      <m:jc/>
                    </m:oMathParaPr>
                    <m:oMath>
                      <m:r>
                        <a:rPr lang="da-DK" b="0" i="1" smtClean="0">
                          <a:latin typeface="Cambria Math"/>
                        </a:rPr>
                        <m:t>𝑐</m:t>
                      </m:r>
                    </m:oMath>
                  </m:oMathPara>
                </a14:m>
                <a:r>
                  <a:rPr lang="da-DK" smtClean="0"/>
                  <a:t> kategorier (kolonner) </a:t>
                </a:r>
              </a:p>
              <a:p>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𝑜</m:t>
                          </m:r>
                        </m:e>
                        <m:sub>
                          <m:r>
                            <a:rPr lang="da-DK" b="0" i="1" smtClean="0">
                              <a:latin typeface="Cambria Math"/>
                            </a:rPr>
                            <m:t>𝑖𝑗</m:t>
                          </m:r>
                        </m:sub>
                      </m:sSub>
                    </m:oMath>
                  </m:oMathPara>
                </a14:m>
                <a:r>
                  <a:rPr lang="da-DK" smtClean="0"/>
                  <a:t> angiver antal observationer i den </a:t>
                </a:r>
                <a14:m>
                  <m:oMathPara>
                    <m:oMathParaPr>
                      <m:jc/>
                    </m:oMathParaPr>
                    <m:oMath>
                      <m:r>
                        <a:rPr lang="da-DK" b="0" i="1" smtClean="0">
                          <a:latin typeface="Cambria Math"/>
                        </a:rPr>
                        <m:t>𝑖</m:t>
                      </m:r>
                    </m:oMath>
                  </m:oMathPara>
                </a14:m>
                <a:r>
                  <a:rPr lang="da-DK" smtClean="0"/>
                  <a:t>’te kategori af egenskab 1 og den </a:t>
                </a:r>
                <a14:m>
                  <m:oMathPara>
                    <m:oMathParaPr>
                      <m:jc/>
                    </m:oMathParaPr>
                    <m:oMath>
                      <m:r>
                        <a:rPr lang="da-DK" b="0" i="1" smtClean="0">
                          <a:latin typeface="Cambria Math"/>
                        </a:rPr>
                        <m:t>𝑗</m:t>
                      </m:r>
                    </m:oMath>
                  </m:oMathPara>
                </a14:m>
                <a:r>
                  <a:rPr lang="da-DK" smtClean="0"/>
                  <a:t>’te kategori af egenskab 2</a:t>
                </a:r>
              </a:p>
              <a:p>
                <a:r>
                  <a:rPr lang="da-DK" smtClean="0">
                    <a:solidFill>
                      <a:schemeClr val="tx1"/>
                    </a:solidFill>
                  </a:rPr>
                  <a:t>Bemærk: 	</a:t>
                </a:r>
                <a14:m>
                  <m:oMathPara>
                    <m:oMathParaPr>
                      <m:jc/>
                    </m:oMathParaPr>
                    <m:oMath>
                      <m:r>
                        <a:rPr lang="da-DK" b="0" i="1" smtClean="0">
                          <a:solidFill>
                            <a:schemeClr val="tx1"/>
                          </a:solidFill>
                          <a:latin typeface="Cambria Math"/>
                        </a:rPr>
                        <m:t>𝑛</m:t>
                      </m:r>
                      <m:r>
                        <a:rPr lang="da-DK" b="0" i="1" smtClean="0">
                          <a:solidFill>
                            <a:schemeClr val="tx1"/>
                          </a:solidFill>
                          <a:latin typeface="Cambria Math"/>
                        </a:rPr>
                        <m:t>=</m:t>
                      </m:r>
                      <m:nary>
                        <m:naryPr>
                          <m:chr m:val="∑"/>
                          <m:grow m:val="off"/>
                          <m:subHide m:val="off"/>
                          <m:supHide m:val="off"/>
                          <m:ctrlPr>
                            <a:rPr lang="da-DK" i="1">
                              <a:solidFill>
                                <a:schemeClr val="tx1"/>
                              </a:solidFill>
                              <a:latin typeface="Cambria Math" panose="02040503050406030204" pitchFamily="18" charset="0"/>
                            </a:rPr>
                          </m:ctrlPr>
                        </m:naryPr>
                        <m:sub>
                          <m:r>
                            <a:rPr lang="da-DK" i="1">
                              <a:solidFill>
                                <a:schemeClr val="tx1"/>
                              </a:solidFill>
                              <a:latin typeface="Cambria Math"/>
                            </a:rPr>
                            <m:t>𝑖</m:t>
                          </m:r>
                          <m:r>
                            <a:rPr lang="da-DK" i="1">
                              <a:solidFill>
                                <a:schemeClr val="tx1"/>
                              </a:solidFill>
                              <a:latin typeface="Cambria Math"/>
                            </a:rPr>
                            <m:t>=1</m:t>
                          </m:r>
                        </m:sub>
                        <m:sup>
                          <m:r>
                            <a:rPr lang="da-DK" i="1">
                              <a:solidFill>
                                <a:schemeClr val="tx1"/>
                              </a:solidFill>
                              <a:latin typeface="Cambria Math"/>
                            </a:rPr>
                            <m:t>𝑟</m:t>
                          </m:r>
                        </m:sup>
                        <m:e>
                          <m:nary>
                            <m:naryPr>
                              <m:chr m:val="∑"/>
                              <m:grow m:val="off"/>
                              <m:subHide m:val="off"/>
                              <m:supHide m:val="off"/>
                              <m:ctrlPr>
                                <a:rPr lang="da-DK" i="1">
                                  <a:latin typeface="Cambria Math" panose="02040503050406030204" pitchFamily="18" charset="0"/>
                                </a:rPr>
                              </m:ctrlPr>
                            </m:naryPr>
                            <m:sub>
                              <m:r>
                                <a:rPr lang="da-DK" i="1">
                                  <a:latin typeface="Cambria Math"/>
                                </a:rPr>
                                <m:t>𝑗</m:t>
                              </m:r>
                              <m:r>
                                <a:rPr lang="da-DK" i="1">
                                  <a:latin typeface="Cambria Math"/>
                                </a:rPr>
                                <m:t>=1</m:t>
                              </m:r>
                            </m:sub>
                            <m:sup>
                              <m:r>
                                <a:rPr lang="da-DK" i="1">
                                  <a:latin typeface="Cambria Math"/>
                                </a:rPr>
                                <m:t>𝑐</m:t>
                              </m:r>
                            </m:sup>
                            <m:e>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𝑖𝑗</m:t>
                                  </m:r>
                                </m:sub>
                              </m:sSub>
                            </m:e>
                          </m:nary>
                        </m:e>
                      </m:nary>
                    </m:oMath>
                  </m:oMathPara>
                </a14:m>
                <a:r>
                  <a:rPr lang="da-DK"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304</a:t>
            </a:fld>
            <a:endParaRPr lang="da-DK"/>
          </a:p>
        </p:txBody>
      </p:sp>
      <p:pic>
        <p:nvPicPr>
          <p:cNvPr id="5" name="Picture 4" descr="montgomery_6e_tb_09_02.jpg"/>
          <p:cNvPicPr>
            <a:picLocks noChangeAspect="1"/>
          </p:cNvPicPr>
          <p:nvPr/>
        </p:nvPicPr>
        <p:blipFill>
          <a:blip r:embed="rId4"/>
          <a:stretch>
            <a:fillRect/>
          </a:stretch>
        </p:blipFill>
        <p:spPr bwMode="auto">
          <a:xfrm>
            <a:off x="1331640" y="4293096"/>
            <a:ext cx="6703968" cy="2311971"/>
          </a:xfrm>
          <a:prstGeom prst="rect">
            <a:avLst/>
          </a:prstGeom>
          <a:noFill/>
          <a:ln w="9525">
            <a:noFill/>
            <a:miter lim="800000"/>
          </a:ln>
        </p:spPr>
      </p:pic>
    </p:spTree>
    <p:extLst>
      <p:ext uri="{BB962C8B-B14F-4D97-AF65-F5344CB8AC3E}">
        <p14:creationId xmlns:p14="http://schemas.microsoft.com/office/powerpoint/2010/main" val="2800140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Kontingenstabeller generelt</a:t>
            </a:r>
          </a:p>
        </p:txBody>
      </p:sp>
      <mc:AlternateContent>
        <mc:Choice Requires="a14">
          <p:sp>
            <p:nvSpPr>
              <p:cNvPr id="3" name="Content Placeholder 2"/>
              <p:cNvSpPr>
                <a:spLocks noGrp="1"/>
              </p:cNvSpPr>
              <p:nvPr>
                <p:ph idx="1"/>
              </p:nvPr>
            </p:nvSpPr>
            <p:spPr>
              <a:xfrm>
                <a:off x="467544" y="1196752"/>
                <a:ext cx="8424936" cy="5544616"/>
              </a:xfrm>
            </p:spPr>
            <p:txBody>
              <a:bodyPr/>
              <a:lstStyle/>
              <a:p>
                <a:r>
                  <a:rPr lang="da-DK" smtClean="0"/>
                  <a:t>Vi vil beregne det forventede (</a:t>
                </a:r>
                <a:r>
                  <a:rPr lang="da-DK" u="sng" smtClean="0"/>
                  <a:t>e</a:t>
                </a:r>
                <a:r>
                  <a:rPr lang="da-DK" smtClean="0"/>
                  <a:t>xpected) antal observationer i hver tabelcelle,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𝑖𝑗</m:t>
                          </m:r>
                        </m:sub>
                      </m:sSub>
                    </m:oMath>
                  </m:oMathPara>
                </a14:m>
                <a:r>
                  <a:rPr lang="da-DK" smtClean="0"/>
                  <a:t>, og sammenligne det med det </a:t>
                </a:r>
                <a:r>
                  <a:rPr lang="da-DK" u="sng" smtClean="0"/>
                  <a:t>o</a:t>
                </a:r>
                <a:r>
                  <a:rPr lang="da-DK" smtClean="0"/>
                  <a:t>bserverede,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𝑖𝑗</m:t>
                          </m:r>
                        </m:sub>
                      </m:sSub>
                    </m:oMath>
                  </m:oMathPara>
                </a14:m>
                <a:endParaRPr lang="da-DK" smtClean="0"/>
              </a:p>
              <a:p>
                <a:r>
                  <a:rPr lang="da-DK" smtClean="0"/>
                  <a:t>Hvis de to egenskaber (</a:t>
                </a:r>
                <a14:m>
                  <m:oMathPara>
                    <m:oMathParaPr>
                      <m:jc/>
                    </m:oMathParaPr>
                    <m:oMath>
                      <m:r>
                        <a:rPr lang="da-DK" i="1" smtClean="0">
                          <a:latin typeface="Cambria Math" panose="02040503050406030204" pitchFamily="18" charset="0"/>
                        </a:rPr>
                        <m:t>𝐴</m:t>
                      </m:r>
                    </m:oMath>
                  </m:oMathPara>
                </a14:m>
                <a:r>
                  <a:rPr lang="da-DK" smtClean="0"/>
                  <a:t> og </a:t>
                </a:r>
                <a14:m>
                  <m:oMathPara>
                    <m:oMathParaPr>
                      <m:jc/>
                    </m:oMathParaPr>
                    <m:oMath>
                      <m:r>
                        <a:rPr lang="da-DK" i="1" smtClean="0">
                          <a:latin typeface="Cambria Math" panose="02040503050406030204" pitchFamily="18" charset="0"/>
                        </a:rPr>
                        <m:t>𝐵</m:t>
                      </m:r>
                    </m:oMath>
                  </m:oMathPara>
                </a14:m>
                <a:r>
                  <a:rPr lang="da-DK" smtClean="0"/>
                  <a:t>) er uafhængige er </a:t>
                </a:r>
                <a:br>
                  <a:rPr lang="da-DK" smtClean="0"/>
                </a:br>
                <a:r>
                  <a:rPr lang="da-DK" smtClean="0"/>
                  <a:t>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  </m:t>
                      </m:r>
                      <m:groupChr>
                        <m:groupChrPr>
                          <m:chr m:val="⇔"/>
                          <m:pos m:val="top"/>
                          <m:vertJc m:val="bot"/>
                          <m:ctrlPr>
                            <a:rPr lang="en-US" b="0" i="1" smtClean="0">
                              <a:latin typeface="Cambria Math" panose="02040503050406030204" pitchFamily="18" charset="0"/>
                              <a:ea typeface="Cambria Math" panose="02040503050406030204" pitchFamily="18" charset="0"/>
                            </a:rPr>
                          </m:ctrlPr>
                        </m:groupChrPr>
                        <m:e>
                          <m:r>
                            <a:rPr lang="en-US" b="0" i="1" smtClean="0">
                              <a:latin typeface="Cambria Math" panose="02040503050406030204" pitchFamily="18" charset="0"/>
                              <a:ea typeface="Cambria Math" panose="02040503050406030204" pitchFamily="18" charset="0"/>
                            </a:rPr>
                            <m:t> </m:t>
                          </m:r>
                        </m:e>
                      </m:groupChr>
                    </m:oMath>
                  </m:oMathPara>
                </a14:m>
                <a:br>
                  <a:rPr lang="da-DK" smtClean="0"/>
                </a:br>
                <a:r>
                  <a:rPr lang="da-DK" smtClean="0"/>
                  <a:t>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m:t>
                          </m:r>
                          <m:r>
                            <a:rPr lang="da-DK" i="1">
                              <a:latin typeface="Cambria Math"/>
                              <a:ea typeface="Cambria Math"/>
                            </a:rPr>
                            <m:t>𝐴</m:t>
                          </m:r>
                          <m:r>
                            <a:rPr lang="da-DK" i="1">
                              <a:latin typeface="Cambria Math"/>
                              <a:ea typeface="Cambria Math"/>
                            </a:rPr>
                            <m:t>=</m:t>
                          </m:r>
                          <m:r>
                            <a:rPr lang="da-DK" i="1">
                              <a:latin typeface="Cambria Math"/>
                              <a:ea typeface="Cambria Math"/>
                            </a:rPr>
                            <m:t>𝑖</m:t>
                          </m:r>
                          <m:r>
                            <a:rPr lang="en-US" b="0" i="1" smtClean="0">
                              <a:latin typeface="Cambria Math" panose="02040503050406030204" pitchFamily="18" charset="0"/>
                              <a:ea typeface="Cambria Math"/>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da-DK" b="0" i="1" smtClean="0">
                          <a:latin typeface="Cambria Math"/>
                          <a:ea typeface="Cambria Math"/>
                        </a:rPr>
                        <m:t>𝑃</m:t>
                      </m:r>
                      <m:d>
                        <m:dPr>
                          <m:begChr m:val="("/>
                          <m:sepChr m:val="|"/>
                          <m:endChr m:val=")"/>
                          <m:grow m:val="on"/>
                          <m:shp m:val="centered"/>
                          <m:ctrlPr>
                            <a:rPr lang="da-DK" b="0" i="1" smtClean="0">
                              <a:latin typeface="Cambria Math" panose="02040503050406030204" pitchFamily="18" charset="0"/>
                              <a:ea typeface="Cambria Math"/>
                            </a:rPr>
                          </m:ctrlPr>
                        </m:dPr>
                        <m:e>
                          <m:r>
                            <a:rPr lang="da-DK" b="0" i="1" smtClean="0">
                              <a:latin typeface="Cambria Math"/>
                              <a:ea typeface="Cambria Math"/>
                            </a:rPr>
                            <m:t>𝐴</m:t>
                          </m:r>
                          <m:r>
                            <a:rPr lang="da-DK" b="0" i="1" smtClean="0">
                              <a:latin typeface="Cambria Math"/>
                              <a:ea typeface="Cambria Math"/>
                            </a:rPr>
                            <m:t>=</m:t>
                          </m:r>
                          <m:r>
                            <a:rPr lang="da-DK" b="0" i="1" smtClean="0">
                              <a:latin typeface="Cambria Math"/>
                              <a:ea typeface="Cambria Math"/>
                            </a:rPr>
                            <m:t>𝑖</m:t>
                          </m:r>
                        </m:e>
                      </m:d>
                      <m:r>
                        <a:rPr lang="da-DK" i="1">
                          <a:latin typeface="Cambria Math"/>
                          <a:ea typeface="Cambria Math"/>
                        </a:rPr>
                        <m:t>∙</m:t>
                      </m:r>
                      <m:r>
                        <a:rPr lang="da-DK" b="0" i="1" smtClean="0">
                          <a:latin typeface="Cambria Math"/>
                          <a:ea typeface="Cambria Math"/>
                        </a:rPr>
                        <m:t>𝑃</m:t>
                      </m:r>
                      <m:r>
                        <a:rPr lang="da-DK" b="0" i="1" smtClean="0">
                          <a:latin typeface="Cambria Math"/>
                          <a:ea typeface="Cambria Math"/>
                        </a:rPr>
                        <m:t>(</m:t>
                      </m:r>
                      <m:r>
                        <a:rPr lang="da-DK" b="0" i="1" smtClean="0">
                          <a:latin typeface="Cambria Math"/>
                          <a:ea typeface="Cambria Math"/>
                        </a:rPr>
                        <m:t>𝐵</m:t>
                      </m:r>
                      <m:r>
                        <a:rPr lang="da-DK" b="0" i="1" smtClean="0">
                          <a:latin typeface="Cambria Math"/>
                          <a:ea typeface="Cambria Math"/>
                        </a:rPr>
                        <m:t>=</m:t>
                      </m:r>
                      <m:r>
                        <a:rPr lang="da-DK" b="0" i="1" smtClean="0">
                          <a:latin typeface="Cambria Math"/>
                          <a:ea typeface="Cambria Math"/>
                        </a:rPr>
                        <m:t>𝑗</m:t>
                      </m:r>
                      <m:r>
                        <a:rPr lang="da-DK" b="0" i="1" smtClean="0">
                          <a:latin typeface="Cambria Math"/>
                          <a:ea typeface="Cambria Math"/>
                        </a:rPr>
                        <m:t>)</m:t>
                      </m:r>
                    </m:oMath>
                  </m:oMathPara>
                </a14:m>
                <a:r>
                  <a:rPr lang="da-DK" smtClean="0"/>
                  <a:t> for alle </a:t>
                </a:r>
                <a14:m>
                  <m:oMathPara>
                    <m:oMathParaPr>
                      <m:jc/>
                    </m:oMathParaPr>
                    <m:oMath>
                      <m:r>
                        <a:rPr lang="da-DK" i="1" smtClean="0">
                          <a:latin typeface="Cambria Math" panose="02040503050406030204" pitchFamily="18" charset="0"/>
                        </a:rPr>
                        <m:t>𝑖</m:t>
                      </m:r>
                      <m:r>
                        <a:rPr lang="da-DK" i="1" smtClean="0">
                          <a:latin typeface="Cambria Math" panose="02040503050406030204" pitchFamily="18" charset="0"/>
                        </a:rPr>
                        <m:t>, </m:t>
                      </m:r>
                      <m:r>
                        <a:rPr lang="da-DK" i="1" smtClean="0">
                          <a:latin typeface="Cambria Math" panose="02040503050406030204" pitchFamily="18" charset="0"/>
                        </a:rPr>
                        <m:t>𝑗</m:t>
                      </m:r>
                    </m:oMath>
                  </m:oMathPara>
                </a14:m>
                <a:endParaRPr lang="da-DK" smtClean="0"/>
              </a:p>
              <a:p>
                <a:r>
                  <a:rPr lang="da-DK" smtClean="0"/>
                  <a:t>Det kan vi også skrive som</a:t>
                </a:r>
                <a:br>
                  <a:rPr lang="da-DK" smtClean="0"/>
                </a:br>
                <a:r>
                  <a:rPr lang="da-DK" smtClean="0"/>
                  <a:t>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m:t>
                          </m:r>
                        </m:sub>
                      </m:sSub>
                      <m:sSub>
                        <m:sSubPr>
                          <m:ctrlPr>
                            <a:rPr lang="da-DK" i="1">
                              <a:latin typeface="Cambria Math" panose="02040503050406030204" pitchFamily="18" charset="0"/>
                            </a:rPr>
                          </m:ctrlPr>
                        </m:sSubPr>
                        <m:e>
                          <m:r>
                            <a:rPr lang="da-DK"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oMath>
                  </m:oMathPara>
                </a14:m>
                <a:endParaRPr lang="da-DK" smtClean="0"/>
              </a:p>
              <a:p>
                <a:r>
                  <a:rPr lang="da-DK" smtClean="0"/>
                  <a:t>Vi estimerer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𝐴</m:t>
                          </m:r>
                          <m:r>
                            <a:rPr lang="da-DK" i="1">
                              <a:latin typeface="Cambria Math"/>
                              <a:ea typeface="Cambria Math"/>
                            </a:rPr>
                            <m:t>=</m:t>
                          </m:r>
                          <m:r>
                            <a:rPr lang="da-DK" i="1">
                              <a:latin typeface="Cambria Math"/>
                              <a:ea typeface="Cambria Math"/>
                            </a:rPr>
                            <m:t>𝑖</m:t>
                          </m:r>
                        </m:e>
                      </m:d>
                    </m:oMath>
                  </m:oMathPara>
                </a14:m>
                <a:r>
                  <a:rPr lang="da-DK" smtClean="0"/>
                  <a:t>:</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ub>
                      </m:sSub>
                      <m:r>
                        <a:rPr lang="da-DK" b="0" i="1"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1</m:t>
                          </m:r>
                        </m:num>
                        <m:den>
                          <m:r>
                            <a:rPr lang="da-DK" b="0" i="1" smtClean="0">
                              <a:latin typeface="Cambria Math"/>
                            </a:rPr>
                            <m:t>𝑛</m:t>
                          </m:r>
                        </m:den>
                      </m:f>
                      <m:nary>
                        <m:naryPr>
                          <m:chr m:val="∑"/>
                          <m:grow m:val="off"/>
                          <m:subHide m:val="off"/>
                          <m:supHide m:val="off"/>
                          <m:ctrlPr>
                            <a:rPr lang="da-DK" b="0" i="1" smtClean="0">
                              <a:latin typeface="Cambria Math" panose="02040503050406030204" pitchFamily="18" charset="0"/>
                            </a:rPr>
                          </m:ctrlPr>
                        </m:naryPr>
                        <m:sub>
                          <m:r>
                            <a:rPr lang="da-DK" b="0" i="1" smtClean="0">
                              <a:latin typeface="Cambria Math"/>
                            </a:rPr>
                            <m:t>𝑗</m:t>
                          </m:r>
                          <m:r>
                            <a:rPr lang="da-DK" b="0" i="1" smtClean="0">
                              <a:latin typeface="Cambria Math"/>
                            </a:rPr>
                            <m:t>=1</m:t>
                          </m:r>
                        </m:sub>
                        <m:sup>
                          <m:r>
                            <a:rPr lang="da-DK" b="0" i="1" smtClean="0">
                              <a:latin typeface="Cambria Math"/>
                            </a:rPr>
                            <m:t>𝑐</m:t>
                          </m:r>
                        </m:sup>
                        <m:e>
                          <m:sSub>
                            <m:sSubPr>
                              <m:ctrlPr>
                                <a:rPr lang="da-DK" b="0" i="1" smtClean="0">
                                  <a:latin typeface="Cambria Math" panose="02040503050406030204" pitchFamily="18" charset="0"/>
                                </a:rPr>
                              </m:ctrlPr>
                            </m:sSubPr>
                            <m:e>
                              <m:r>
                                <a:rPr lang="en-US" b="0" i="1" smtClean="0">
                                  <a:latin typeface="Cambria Math" panose="02040503050406030204" pitchFamily="18" charset="0"/>
                                </a:rPr>
                                <m:t>𝑜</m:t>
                              </m:r>
                            </m:e>
                            <m:sub>
                              <m:r>
                                <a:rPr lang="da-DK" b="0" i="1" smtClean="0">
                                  <a:latin typeface="Cambria Math"/>
                                </a:rPr>
                                <m:t>𝑖𝑗</m:t>
                              </m:r>
                            </m:sub>
                          </m:sSub>
                        </m:e>
                      </m:nary>
                    </m:oMath>
                  </m:oMathPara>
                </a14:m>
                <a:endParaRPr lang="da-DK"/>
              </a:p>
              <a:p>
                <a:r>
                  <a:rPr lang="da-DK" smtClean="0"/>
                  <a:t>Tilsvarende estimerer vi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r>
                            <a:rPr lang="da-DK" b="0" i="1" smtClean="0">
                              <a:latin typeface="Cambria Math"/>
                              <a:ea typeface="Cambria Math"/>
                            </a:rPr>
                            <m:t>𝐵</m:t>
                          </m:r>
                          <m:r>
                            <a:rPr lang="da-DK" i="1">
                              <a:latin typeface="Cambria Math"/>
                              <a:ea typeface="Cambria Math"/>
                            </a:rPr>
                            <m:t>=</m:t>
                          </m:r>
                          <m:r>
                            <a:rPr lang="da-DK" b="0" i="1" smtClean="0">
                              <a:latin typeface="Cambria Math"/>
                              <a:ea typeface="Cambria Math"/>
                            </a:rPr>
                            <m:t>𝑗</m:t>
                          </m:r>
                        </m:e>
                      </m:d>
                    </m:oMath>
                  </m:oMathPara>
                </a14:m>
                <a:r>
                  <a:rPr lang="da-DK" smtClean="0"/>
                  <a:t>: </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ff"/>
                          <m:subHide m:val="off"/>
                          <m:supHide m:val="off"/>
                          <m:ctrlPr>
                            <a:rPr lang="da-DK" i="1">
                              <a:latin typeface="Cambria Math" panose="02040503050406030204" pitchFamily="18" charset="0"/>
                            </a:rPr>
                          </m:ctrlPr>
                        </m:naryPr>
                        <m:sub>
                          <m:r>
                            <a:rPr lang="da-DK" b="0" i="1" smtClean="0">
                              <a:latin typeface="Cambria Math"/>
                            </a:rPr>
                            <m:t>𝑖</m:t>
                          </m:r>
                          <m:r>
                            <a:rPr lang="da-DK" i="1">
                              <a:latin typeface="Cambria Math"/>
                            </a:rPr>
                            <m:t>=1</m:t>
                          </m:r>
                        </m:sub>
                        <m:sup>
                          <m:r>
                            <a:rPr lang="da-DK" b="0" i="1" smtClean="0">
                              <a:latin typeface="Cambria Math"/>
                            </a:rPr>
                            <m:t>𝑟</m:t>
                          </m:r>
                        </m:sup>
                        <m:e>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𝑖𝑗</m:t>
                              </m:r>
                            </m:sub>
                          </m:sSub>
                        </m:e>
                      </m:nary>
                    </m:oMath>
                  </m:oMathPara>
                </a14:m>
                <a:endParaRPr lang="da-DK"/>
              </a:p>
              <a:p>
                <a:r>
                  <a:rPr lang="da-DK" smtClean="0"/>
                  <a:t>Dermed</a:t>
                </a:r>
                <a:r>
                  <a:rPr lang="da-DK"/>
                  <a:t> </a:t>
                </a:r>
                <a:r>
                  <a:rPr lang="da-DK" smtClean="0"/>
                  <a:t>er det forventede antal i hver celle:</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𝑖𝑗</m:t>
                          </m:r>
                        </m:sub>
                      </m:sSub>
                      <m:r>
                        <a:rPr lang="da-DK" i="1">
                          <a:latin typeface="Cambria Math"/>
                        </a:rPr>
                        <m:t>=</m:t>
                      </m:r>
                      <m:r>
                        <a:rPr lang="da-DK" i="1">
                          <a:latin typeface="Cambria Math"/>
                        </a:rPr>
                        <m:t>𝑛</m:t>
                      </m:r>
                      <m:r>
                        <a:rPr lang="da-DK" i="1">
                          <a:latin typeface="Cambria Math" panose="02040503050406030204" pitchFamily="18" charset="0"/>
                          <a:ea typeface="Cambria Math" panose="02040503050406030204" pitchFamily="18" charset="0"/>
                        </a:rPr>
                        <m:t>∙</m:t>
                      </m:r>
                    </m:oMath>
                  </m:oMathPara>
                </a14:m>
                <a:r>
                  <a:rPr lang="da-DK"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𝑛</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ub>
                      </m:sSub>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r>
                        <a:rPr lang="da-DK" b="0" i="1" smtClean="0">
                          <a:latin typeface="Cambria Math"/>
                        </a:rPr>
                        <m:t>=</m:t>
                      </m:r>
                    </m:oMath>
                  </m:oMathPara>
                </a14:m>
                <a:r>
                  <a:rPr lang="da-DK" smtClean="0"/>
                  <a:t> </a:t>
                </a:r>
                <a14:m>
                  <m:oMathPara>
                    <m:oMathParaPr>
                      <m:jc/>
                    </m:oMathParaPr>
                    <m:oMath>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r>
                        <a:rPr lang="da-DK" i="1">
                          <a:latin typeface="Cambria Math" panose="02040503050406030204" pitchFamily="18" charset="0"/>
                          <a:ea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da-DK" i="1">
                              <a:latin typeface="Cambria Math"/>
                            </a:rPr>
                            <m:t>𝑗</m:t>
                          </m:r>
                          <m:r>
                            <a:rPr lang="da-DK" i="1">
                              <a:latin typeface="Cambria Math"/>
                            </a:rPr>
                            <m:t>=1</m:t>
                          </m:r>
                        </m:sub>
                        <m:sup>
                          <m:r>
                            <a:rPr lang="da-DK" i="1">
                              <a:latin typeface="Cambria Math"/>
                            </a:rPr>
                            <m:t>𝑐</m:t>
                          </m:r>
                        </m:sup>
                        <m:e>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𝑖𝑗</m:t>
                              </m:r>
                            </m:sub>
                          </m:sSub>
                        </m:e>
                      </m:nary>
                      <m:r>
                        <a:rPr lang="da-DK" i="1">
                          <a:latin typeface="Cambria Math" panose="02040503050406030204" pitchFamily="18" charset="0"/>
                          <a:ea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𝑟</m:t>
                          </m:r>
                        </m:sup>
                        <m:e>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𝑖𝑗</m:t>
                              </m:r>
                            </m:sub>
                          </m:sSub>
                        </m:e>
                      </m:nary>
                    </m:oMath>
                  </m:oMathPara>
                </a14:m>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544616"/>
              </a:xfrm>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305</a:t>
            </a:fld>
            <a:endParaRPr lang="da-DK"/>
          </a:p>
        </p:txBody>
      </p:sp>
      <p:pic>
        <p:nvPicPr>
          <p:cNvPr id="5" name="Picture 4" descr="montgomery_6e_tb_09_02.jpg"/>
          <p:cNvPicPr>
            <a:picLocks noChangeAspect="1"/>
          </p:cNvPicPr>
          <p:nvPr/>
        </p:nvPicPr>
        <p:blipFill>
          <a:blip r:embed="rId4"/>
          <a:stretch>
            <a:fillRect/>
          </a:stretch>
        </p:blipFill>
        <p:spPr bwMode="auto">
          <a:xfrm>
            <a:off x="4689382" y="3195220"/>
            <a:ext cx="4176464" cy="144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4063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Chi-i-anden test for kontingenstabeller</a:t>
            </a:r>
            <a:endParaRPr lang="da-DK"/>
          </a:p>
        </p:txBody>
      </p:sp>
      <mc:AlternateContent>
        <mc:Choice Requires="a14">
          <p:sp>
            <p:nvSpPr>
              <p:cNvPr id="3" name="Content Placeholder 2"/>
              <p:cNvSpPr>
                <a:spLocks noGrp="1"/>
              </p:cNvSpPr>
              <p:nvPr>
                <p:ph idx="1"/>
              </p:nvPr>
            </p:nvSpPr>
            <p:spPr/>
            <p:txBody>
              <a:bodyPr/>
              <a:lstStyle/>
              <a:p>
                <a:r>
                  <a:rPr lang="da-DK" smtClean="0"/>
                  <a:t>Nulhypotesen er, at de to egenskaber er uafhængige, d.v.s.</a:t>
                </a:r>
                <a:br>
                  <a:rPr lang="da-DK" smtClean="0"/>
                </a:br>
                <a:r>
                  <a:rPr lang="da-DK" smtClean="0"/>
                  <a:t> 	</a:t>
                </a:r>
                <a14:m>
                  <m:oMathPara>
                    <m:oMathParaPr>
                      <m:jc/>
                    </m:oMathParaPr>
                    <m:oMath>
                      <m:sSub>
                        <m:sSubPr>
                          <m:ctrlPr>
                            <a:rPr lang="da-DK" i="1">
                              <a:latin typeface="Cambria Math" panose="02040503050406030204" pitchFamily="18" charset="0"/>
                            </a:rPr>
                          </m:ctrlPr>
                        </m:sSubPr>
                        <m:e>
                          <m:sSub>
                            <m:sSubPr>
                              <m:ctrlPr>
                                <a:rPr lang="da-DK"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oMath>
                  </m:oMathPara>
                </a14:m>
                <a:r>
                  <a:rPr lang="da-DK" smtClean="0"/>
                  <a:t> for alle </a:t>
                </a:r>
                <a14:m>
                  <m:oMathPara>
                    <m:oMathParaPr>
                      <m:jc/>
                    </m:oMathParaPr>
                    <m:oMath>
                      <m:r>
                        <a:rPr lang="da-DK" i="1" smtClean="0">
                          <a:latin typeface="Cambria Math" panose="02040503050406030204" pitchFamily="18" charset="0"/>
                        </a:rPr>
                        <m:t>𝑖</m:t>
                      </m:r>
                      <m:r>
                        <a:rPr lang="da-DK" i="1" smtClean="0">
                          <a:latin typeface="Cambria Math" panose="02040503050406030204" pitchFamily="18" charset="0"/>
                        </a:rPr>
                        <m:t>, </m:t>
                      </m:r>
                      <m:r>
                        <a:rPr lang="da-DK" i="1" smtClean="0">
                          <a:latin typeface="Cambria Math" panose="02040503050406030204" pitchFamily="18" charset="0"/>
                        </a:rPr>
                        <m:t>𝑗</m:t>
                      </m:r>
                    </m:oMath>
                  </m:oMathPara>
                </a14:m>
                <a:endParaRPr lang="da-DK" smtClean="0"/>
              </a:p>
              <a:p>
                <a:r>
                  <a:rPr lang="da-DK" smtClean="0"/>
                  <a:t>Alternativhypotesen er, at de to egenkaber ikke er uafhængige</a:t>
                </a:r>
              </a:p>
              <a:p>
                <a:r>
                  <a:rPr lang="en-US" smtClean="0"/>
                  <a:t>Teststørrelsen for hypotesetesten </a:t>
                </a:r>
                <a:r>
                  <a:rPr lang="da-DK" smtClean="0"/>
                  <a:t>sammenligner de observerede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𝑜</m:t>
                          </m:r>
                        </m:e>
                        <m:sub>
                          <m:r>
                            <a:rPr lang="da-DK" i="1">
                              <a:latin typeface="Cambria Math"/>
                            </a:rPr>
                            <m:t>𝑖𝑗</m:t>
                          </m:r>
                        </m:sub>
                      </m:sSub>
                    </m:oMath>
                  </m:oMathPara>
                </a14:m>
                <a:r>
                  <a:rPr lang="da-DK" smtClean="0"/>
                  <a:t> med de forventede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𝑒</m:t>
                          </m:r>
                        </m:e>
                        <m:sub>
                          <m:r>
                            <a:rPr lang="da-DK" i="1">
                              <a:latin typeface="Cambria Math"/>
                            </a:rPr>
                            <m:t>𝑖𝑗</m:t>
                          </m:r>
                        </m:sub>
                      </m:sSub>
                      <m:r>
                        <m:rPr>
                          <m:sty m:val="p"/>
                        </m:rPr>
                        <a:rPr lang="en-US" b="0" i="0" smtClean="0">
                          <a:latin typeface="Cambria Math" panose="02040503050406030204" pitchFamily="18" charset="0"/>
                        </a:rPr>
                        <m:t>:</m:t>
                      </m:r>
                    </m:oMath>
                  </m:oMathPara>
                </a14:m>
                <a:r>
                  <a:rPr lang="da-DK" smtClean="0"/>
                  <a:t>  </a:t>
                </a:r>
                <a:br>
                  <a:rPr lang="da-DK" smtClean="0"/>
                </a:b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b="0" i="1" smtClean="0">
                              <a:latin typeface="Cambria Math"/>
                            </a:rPr>
                            <m:t>𝑟</m:t>
                          </m:r>
                        </m:sup>
                        <m:e>
                          <m:nary>
                            <m:naryPr>
                              <m:chr m:val="∑"/>
                              <m:grow m:val="off"/>
                              <m:subHide m:val="off"/>
                              <m:supHide m:val="off"/>
                              <m:ctrlPr>
                                <a:rPr lang="da-DK" i="1" smtClean="0">
                                  <a:latin typeface="Cambria Math" panose="02040503050406030204" pitchFamily="18" charset="0"/>
                                </a:rPr>
                              </m:ctrlPr>
                            </m:naryPr>
                            <m:sub>
                              <m:r>
                                <a:rPr lang="da-DK" b="0" i="1" smtClean="0">
                                  <a:latin typeface="Cambria Math"/>
                                </a:rPr>
                                <m:t>𝑗</m:t>
                              </m:r>
                              <m:r>
                                <a:rPr lang="da-DK" b="0" i="1" smtClean="0">
                                  <a:latin typeface="Cambria Math"/>
                                </a:rPr>
                                <m:t>=1</m:t>
                              </m:r>
                            </m:sub>
                            <m:sup>
                              <m:r>
                                <a:rPr lang="da-DK" b="0" i="1" smtClean="0">
                                  <a:latin typeface="Cambria Math"/>
                                </a:rPr>
                                <m:t>𝑐</m:t>
                              </m:r>
                            </m:sup>
                            <m:e>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m:t>
                                          </m:r>
                                          <m:r>
                                            <a:rPr lang="da-DK" b="0" i="1" smtClean="0">
                                              <a:latin typeface="Cambria Math"/>
                                            </a:rPr>
                                            <m:t>𝑗</m:t>
                                          </m:r>
                                        </m:sub>
                                      </m:sSub>
                                      <m:r>
                                        <a:rPr lang="da-DK" i="1">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r>
                                            <a:rPr lang="da-DK" b="0" i="1" smtClean="0">
                                              <a:latin typeface="Cambria Math"/>
                                            </a:rPr>
                                            <m:t>𝑗</m:t>
                                          </m:r>
                                        </m:sub>
                                      </m:sSub>
                                      <m:r>
                                        <a:rPr lang="da-DK" i="1">
                                          <a:latin typeface="Cambria Math"/>
                                        </a:rPr>
                                        <m:t>)</m:t>
                                      </m:r>
                                    </m:e>
                                    <m:sup>
                                      <m:r>
                                        <a:rPr lang="da-DK" i="1">
                                          <a:latin typeface="Cambria Math"/>
                                        </a:rPr>
                                        <m:t>2</m:t>
                                      </m:r>
                                    </m:sup>
                                  </m:sSup>
                                </m:num>
                                <m:den>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r>
                                        <a:rPr lang="da-DK" b="0" i="1" smtClean="0">
                                          <a:latin typeface="Cambria Math"/>
                                        </a:rPr>
                                        <m:t>𝑗</m:t>
                                      </m:r>
                                    </m:sub>
                                  </m:sSub>
                                </m:den>
                              </m:f>
                            </m:e>
                          </m:nary>
                        </m:e>
                      </m:nary>
                    </m:oMath>
                  </m:oMathPara>
                </a14:m>
                <a:br>
                  <a:rPr lang="da-DK" smtClean="0"/>
                </a:br>
                <a:endParaRPr lang="da-DK" smtClean="0"/>
              </a:p>
              <a:p>
                <a:r>
                  <a:rPr lang="da-DK" smtClean="0"/>
                  <a:t>Teststørrelsen er </a:t>
                </a:r>
                <a14:m>
                  <m:oMathPara>
                    <m:oMathParaPr>
                      <m:jc/>
                    </m:oMathParaPr>
                    <m:oMath>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oMath>
                  </m:oMathPara>
                </a14:m>
                <a:r>
                  <a:rPr lang="da-DK" smtClean="0"/>
                  <a:t> fordelt med </a:t>
                </a:r>
                <a14:m>
                  <m:oMathPara>
                    <m:oMathParaPr>
                      <m:jc/>
                    </m:oMathParaPr>
                    <m:oMath>
                      <m:r>
                        <a:rPr lang="da-DK" b="0" i="1" smtClean="0">
                          <a:latin typeface="Cambria Math"/>
                        </a:rPr>
                        <m:t>(</m:t>
                      </m:r>
                      <m:r>
                        <a:rPr lang="da-DK" b="0" i="1" smtClean="0">
                          <a:latin typeface="Cambria Math"/>
                        </a:rPr>
                        <m:t>𝑟</m:t>
                      </m:r>
                      <m:r>
                        <a:rPr lang="da-DK" b="0" i="1" smtClean="0">
                          <a:latin typeface="Cambria Math"/>
                        </a:rPr>
                        <m:t>−1)(</m:t>
                      </m:r>
                      <m:r>
                        <a:rPr lang="da-DK" b="0" i="1" smtClean="0">
                          <a:latin typeface="Cambria Math"/>
                        </a:rPr>
                        <m:t>𝑐</m:t>
                      </m:r>
                      <m:r>
                        <a:rPr lang="da-DK" b="0" i="1" smtClean="0">
                          <a:latin typeface="Cambria Math"/>
                        </a:rPr>
                        <m:t>−1)</m:t>
                      </m:r>
                    </m:oMath>
                  </m:oMathPara>
                </a14:m>
                <a:r>
                  <a:rPr lang="da-DK" smtClean="0"/>
                  <a:t> frihedsgrader</a:t>
                </a:r>
              </a:p>
              <a:p>
                <a:r>
                  <a:rPr lang="da-DK" smtClean="0"/>
                  <a:t>Bemærk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r>
                  <a:rPr lang="da-DK" smtClean="0"/>
                  <a:t>, og jo tættere </a:t>
                </a:r>
                <a:br>
                  <a:rPr lang="da-DK" smtClean="0"/>
                </a:br>
                <a:r>
                  <a:rPr lang="da-DK" smtClean="0"/>
                  <a:t>på 0, teststørrelsen er, desto </a:t>
                </a:r>
                <a:br>
                  <a:rPr lang="da-DK" smtClean="0"/>
                </a:br>
                <a:r>
                  <a:rPr lang="da-DK" smtClean="0"/>
                  <a:t>mere tror vi på nulhypotesen</a:t>
                </a:r>
              </a:p>
              <a:p>
                <a:r>
                  <a:rPr lang="da-DK" smtClean="0"/>
                  <a:t>Vi forkaster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da-DK" smtClean="0"/>
                  <a:t>, hvis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en-US" b="0" i="1" smtClean="0">
                          <a:latin typeface="Cambria Math" panose="02040503050406030204" pitchFamily="18" charset="0"/>
                        </a:rPr>
                        <m:t>&gt;</m:t>
                      </m:r>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smtClean="0">
                              <a:latin typeface="Cambria Math" panose="02040503050406030204" pitchFamily="18" charset="0"/>
                              <a:ea typeface="Cambria Math" panose="02040503050406030204" pitchFamily="18" charset="0"/>
                            </a:rPr>
                            <m:t>𝛼</m:t>
                          </m:r>
                        </m:sub>
                      </m:sSub>
                    </m:oMath>
                  </m:oMathPara>
                </a14:m>
                <a:r>
                  <a:rPr lang="da-DK" smtClean="0"/>
                  <a:t> </a:t>
                </a:r>
                <a:br>
                  <a:rPr lang="da-DK" smtClean="0"/>
                </a:br>
                <a:r>
                  <a:rPr lang="da-DK" smtClean="0"/>
                  <a:t>så altid ensidet, højrehalet test.</a:t>
                </a:r>
                <a:endParaRPr lang="da-DK" smtClean="0"/>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306</a:t>
            </a:fld>
            <a:endParaRPr lang="da-DK"/>
          </a:p>
        </p:txBody>
      </p:sp>
      <p:pic>
        <p:nvPicPr>
          <p:cNvPr id="5" name="Picture 4"/>
          <p:cNvPicPr>
            <a:picLocks noChangeAspect="1"/>
          </p:cNvPicPr>
          <p:nvPr/>
        </p:nvPicPr>
        <p:blipFill>
          <a:blip r:embed="rId4"/>
          <a:srcRect l="23962" t="37180" r="1953" b="4409"/>
          <a:stretch>
            <a:fillRect/>
          </a:stretch>
        </p:blipFill>
        <p:spPr>
          <a:xfrm>
            <a:off x="4505870" y="4583411"/>
            <a:ext cx="4452739" cy="2036293"/>
          </a:xfrm>
          <a:prstGeom prst="rect">
            <a:avLst/>
          </a:prstGeom>
        </p:spPr>
      </p:pic>
    </p:spTree>
    <p:extLst>
      <p:ext uri="{BB962C8B-B14F-4D97-AF65-F5344CB8AC3E}">
        <p14:creationId xmlns:p14="http://schemas.microsoft.com/office/powerpoint/2010/main" val="25220388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10.13 og 10.14, s. 320</a:t>
            </a:r>
            <a:endParaRPr lang="en-GB"/>
          </a:p>
        </p:txBody>
      </p:sp>
      <mc:AlternateContent>
        <mc:Choice Requires="a14">
          <p:sp>
            <p:nvSpPr>
              <p:cNvPr id="3" name="Content Placeholder 2"/>
              <p:cNvSpPr>
                <a:spLocks noGrp="1"/>
              </p:cNvSpPr>
              <p:nvPr>
                <p:ph idx="1"/>
              </p:nvPr>
            </p:nvSpPr>
            <p:spPr>
              <a:xfrm>
                <a:off x="467544" y="1196752"/>
                <a:ext cx="8568952" cy="5544616"/>
              </a:xfrm>
            </p:spPr>
            <p:txBody>
              <a:bodyPr/>
              <a:lstStyle/>
              <a:p>
                <a:pPr marL="0" indent="0">
                  <a:buNone/>
                </a:pPr>
                <a:r>
                  <a:rPr lang="en-US" smtClean="0"/>
                  <a:t>Et firma sætter nyansatte i et træningsprogram ved ansættelsen. De vil gerne undersøge, om der er sammenhæng mellem, hvor godt de ansatte klarer sig i træningsprogrammet og hvor godt, de senere klarer sig i jobbet</a:t>
                </a:r>
                <a:br>
                  <a:rPr lang="en-US" smtClean="0"/>
                </a:br>
                <a:endParaRPr lang="en-US" smtClean="0"/>
              </a:p>
              <a:p>
                <a:pPr marL="0" indent="0">
                  <a:buNone/>
                </a:pPr>
                <a:r>
                  <a:rPr lang="en-US" smtClean="0"/>
                  <a:t>Lav en chi-i-anden </a:t>
                </a:r>
                <a:br>
                  <a:rPr lang="en-US" smtClean="0"/>
                </a:br>
                <a:r>
                  <a:rPr lang="en-US" smtClean="0"/>
                  <a:t>test med signifikans-</a:t>
                </a:r>
                <a:br>
                  <a:rPr lang="en-US" smtClean="0"/>
                </a:br>
                <a:r>
                  <a:rPr lang="en-US" smtClean="0"/>
                  <a:t>niveau </a:t>
                </a:r>
                <a14:m>
                  <m:oMathPara>
                    <m:oMathParaPr>
                      <m:jc/>
                    </m:oMathParaPr>
                    <m:oMath>
                      <m:r>
                        <a:rPr lang="en-US" i="1" smtClean="0">
                          <a:latin typeface="Cambria Math" panose="02040503050406030204" pitchFamily="18" charset="0"/>
                        </a:rPr>
                        <m:t>0.01</m:t>
                      </m:r>
                    </m:oMath>
                  </m:oMathPara>
                </a14:m>
                <a:r>
                  <a:rPr lang="en-US" smtClean="0"/>
                  <a:t>, om der</a:t>
                </a:r>
                <a:br>
                  <a:rPr lang="en-US" smtClean="0"/>
                </a:br>
                <a:r>
                  <a:rPr lang="en-US" smtClean="0"/>
                  <a:t>er sammenhæng</a:t>
                </a:r>
                <a:br>
                  <a:rPr lang="en-US" smtClean="0"/>
                </a:br>
                <a:endParaRPr lang="en-US" smtClean="0"/>
              </a:p>
              <a:p>
                <a:pPr marL="0" indent="0">
                  <a:buNone/>
                </a:pPr>
                <a:r>
                  <a:rPr lang="en-US" b="1" smtClean="0"/>
                  <a:t>Løsning:</a:t>
                </a:r>
              </a:p>
              <a:p>
                <a:pPr marL="457200" indent="-457200">
                  <a:buFont typeface="+mj-lt"/>
                  <a:buAutoNum type="arabicPeriod"/>
                </a:pPr>
                <a:r>
                  <a:rPr lang="en-GB" b="1" smtClean="0"/>
                  <a:t>Hypoteser</a:t>
                </a:r>
                <a:r>
                  <a:rPr lang="en-GB" smtClean="0"/>
                  <a:t>:</a:t>
                </a:r>
                <a:br>
                  <a:rPr lang="en-GB" smtClean="0"/>
                </a:br>
                <a:r>
                  <a:rPr lang="en-GB" smtClean="0"/>
                  <a:t>	</a:t>
                </a:r>
                <a:r>
                  <a:rPr lang="en-GB" sz="2000" smtClean="0"/>
                  <a:t> </a:t>
                </a:r>
                <a14:m>
                  <m:oMathPara>
                    <m:oMathParaPr>
                      <m:jc/>
                    </m:oMathParaPr>
                    <m:o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0</m:t>
                          </m:r>
                        </m:sub>
                      </m:sSub>
                    </m:oMath>
                  </m:oMathPara>
                </a14:m>
                <a:r>
                  <a:rPr lang="en-GB" sz="2000" smtClean="0"/>
                  <a:t>: Præstation i træningsprogram og succes i jobbet er uafhængige</a:t>
                </a:r>
                <a:br>
                  <a:rPr lang="en-GB" sz="2000" smtClean="0"/>
                </a:br>
                <a:r>
                  <a:rPr lang="en-GB" sz="2000" smtClean="0"/>
                  <a:t>	 </a:t>
                </a:r>
                <a14:m>
                  <m:oMathPara>
                    <m:oMathParaPr>
                      <m:jc/>
                    </m:oMathParaPr>
                    <m:oMath>
                      <m:sSub>
                        <m:sSubPr>
                          <m:ctrlPr>
                            <a:rPr lang="en-GB" sz="2000" i="1">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1</m:t>
                          </m:r>
                        </m:sub>
                      </m:sSub>
                    </m:oMath>
                  </m:oMathPara>
                </a14:m>
                <a:r>
                  <a:rPr lang="en-GB" sz="2000"/>
                  <a:t>: Præstation i træningsprogram og </a:t>
                </a:r>
                <a:r>
                  <a:rPr lang="en-GB" sz="2000" smtClean="0"/>
                  <a:t>succes </a:t>
                </a:r>
                <a:r>
                  <a:rPr lang="en-GB" sz="2000"/>
                  <a:t>i jobbet er </a:t>
                </a:r>
                <a:r>
                  <a:rPr lang="en-GB" sz="2000" smtClean="0"/>
                  <a:t>afhængige</a:t>
                </a:r>
              </a:p>
              <a:p>
                <a:pPr marL="457200" indent="-457200">
                  <a:buFont typeface="+mj-lt"/>
                  <a:buAutoNum type="arabicPeriod"/>
                </a:pPr>
                <a:r>
                  <a:rPr lang="en-US" b="1" smtClean="0"/>
                  <a:t>Signifikansniveau</a:t>
                </a:r>
                <a:r>
                  <a:rPr lang="en-US" smtClean="0"/>
                  <a:t>: </a:t>
                </a:r>
                <a14:m>
                  <m:oMathPara>
                    <m:oMathParaPr>
                      <m:jc/>
                    </m:oMathParaPr>
                    <m:oMath>
                      <m:r>
                        <a:rPr lang="el-GR"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0.01</m:t>
                      </m:r>
                    </m:oMath>
                  </m:oMathPara>
                </a14:m>
                <a:r>
                  <a:rPr lang="en-GB"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996"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307</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3112002" y="2564904"/>
            <a:ext cx="5852486" cy="1944216"/>
          </a:xfrm>
          <a:prstGeom prst="rect">
            <a:avLst/>
          </a:prstGeom>
        </p:spPr>
      </p:pic>
    </p:spTree>
    <p:extLst>
      <p:ext uri="{BB962C8B-B14F-4D97-AF65-F5344CB8AC3E}">
        <p14:creationId xmlns:p14="http://schemas.microsoft.com/office/powerpoint/2010/main" val="38482034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10.13 og 10.14, s. 320</a:t>
            </a:r>
            <a:endParaRPr lang="en-GB"/>
          </a:p>
        </p:txBody>
      </p:sp>
      <mc:AlternateContent>
        <mc:Choice Requires="a14">
          <p:sp>
            <p:nvSpPr>
              <p:cNvPr id="3" name="Content Placeholder 2"/>
              <p:cNvSpPr>
                <a:spLocks noGrp="1"/>
              </p:cNvSpPr>
              <p:nvPr>
                <p:ph idx="1"/>
              </p:nvPr>
            </p:nvSpPr>
            <p:spPr>
              <a:xfrm>
                <a:off x="467544" y="1196752"/>
                <a:ext cx="8568952" cy="5544616"/>
              </a:xfrm>
            </p:spPr>
            <p:txBody>
              <a:bodyPr/>
              <a:lstStyle/>
              <a:p>
                <a:pPr marL="457200" indent="-457200">
                  <a:buFont typeface="+mj-lt"/>
                  <a:buAutoNum type="arabicPeriod" startAt="3"/>
                </a:pPr>
                <a:r>
                  <a:rPr lang="en-US" b="1" smtClean="0"/>
                  <a:t>Kriterier</a:t>
                </a:r>
                <a:r>
                  <a:rPr lang="en-US" smtClean="0"/>
                  <a:t>: Teststørrelsen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𝑟</m:t>
                          </m:r>
                        </m:sup>
                        <m:e>
                          <m:nary>
                            <m:naryPr>
                              <m:chr m:val="∑"/>
                              <m:grow m:val="off"/>
                              <m:subHide m:val="off"/>
                              <m:supHide m:val="off"/>
                              <m:ctrlPr>
                                <a:rPr lang="da-DK" i="1">
                                  <a:latin typeface="Cambria Math" panose="02040503050406030204" pitchFamily="18" charset="0"/>
                                </a:rPr>
                              </m:ctrlPr>
                            </m:naryPr>
                            <m:sub>
                              <m:r>
                                <a:rPr lang="da-DK" i="1">
                                  <a:latin typeface="Cambria Math"/>
                                </a:rPr>
                                <m:t>𝑗</m:t>
                              </m:r>
                              <m:r>
                                <a:rPr lang="da-DK" i="1">
                                  <a:latin typeface="Cambria Math"/>
                                </a:rPr>
                                <m:t>=1</m:t>
                              </m:r>
                            </m:sub>
                            <m:sup>
                              <m:r>
                                <a:rPr lang="da-DK" i="1">
                                  <a:latin typeface="Cambria Math"/>
                                </a:rPr>
                                <m:t>𝑐</m:t>
                              </m:r>
                            </m:sup>
                            <m:e>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𝑜</m:t>
                                          </m:r>
                                        </m:e>
                                        <m:sub>
                                          <m:r>
                                            <a:rPr lang="da-DK" i="1">
                                              <a:latin typeface="Cambria Math"/>
                                            </a:rPr>
                                            <m:t>𝑖𝑗</m:t>
                                          </m:r>
                                        </m:sub>
                                      </m:sSub>
                                      <m:r>
                                        <a:rPr lang="da-DK" i="1">
                                          <a:latin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𝑒</m:t>
                                          </m:r>
                                        </m:e>
                                        <m:sub>
                                          <m:r>
                                            <a:rPr lang="da-DK" i="1">
                                              <a:latin typeface="Cambria Math"/>
                                            </a:rPr>
                                            <m:t>𝑖𝑗</m:t>
                                          </m:r>
                                        </m:sub>
                                      </m:sSub>
                                      <m:r>
                                        <a:rPr lang="da-DK" i="1">
                                          <a:latin typeface="Cambria Math"/>
                                        </a:rPr>
                                        <m:t>)</m:t>
                                      </m:r>
                                    </m:e>
                                    <m:sup>
                                      <m:r>
                                        <a:rPr lang="da-DK" i="1">
                                          <a:latin typeface="Cambria Math"/>
                                        </a:rPr>
                                        <m:t>2</m:t>
                                      </m:r>
                                    </m:sup>
                                  </m:sSup>
                                </m:num>
                                <m:den>
                                  <m:sSub>
                                    <m:sSubPr>
                                      <m:ctrlPr>
                                        <a:rPr lang="da-DK" i="1">
                                          <a:latin typeface="Cambria Math" panose="02040503050406030204" pitchFamily="18" charset="0"/>
                                        </a:rPr>
                                      </m:ctrlPr>
                                    </m:sSubPr>
                                    <m:e>
                                      <m:r>
                                        <a:rPr lang="en-US" i="1">
                                          <a:latin typeface="Cambria Math" panose="02040503050406030204" pitchFamily="18" charset="0"/>
                                        </a:rPr>
                                        <m:t>𝑒</m:t>
                                      </m:r>
                                    </m:e>
                                    <m:sub>
                                      <m:r>
                                        <a:rPr lang="da-DK" i="1">
                                          <a:latin typeface="Cambria Math"/>
                                        </a:rPr>
                                        <m:t>𝑖𝑗</m:t>
                                      </m:r>
                                    </m:sub>
                                  </m:sSub>
                                </m:den>
                              </m:f>
                            </m:e>
                          </m:nary>
                        </m:e>
                      </m:nary>
                    </m:oMath>
                  </m:oMathPara>
                </a14:m>
                <a:r>
                  <a:rPr lang="da-DK" smtClean="0"/>
                  <a:t>  er </a:t>
                </a:r>
                <a14:m>
                  <m:oMathPara>
                    <m:oMathParaPr>
                      <m:jc/>
                    </m:oMathParaPr>
                    <m:oMath>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oMath>
                  </m:oMathPara>
                </a14:m>
                <a:r>
                  <a:rPr lang="da-DK"/>
                  <a:t> fordelt med </a:t>
                </a:r>
                <a14:m>
                  <m:oMathPara>
                    <m:oMathParaPr>
                      <m:jc/>
                    </m:oMathParaPr>
                    <m:oMath>
                      <m:r>
                        <a:rPr lang="da-DK" i="1">
                          <a:latin typeface="Cambria Math"/>
                        </a:rPr>
                        <m:t>(</m:t>
                      </m:r>
                      <m:r>
                        <a:rPr lang="da-DK" i="1">
                          <a:latin typeface="Cambria Math"/>
                        </a:rPr>
                        <m:t>𝑟</m:t>
                      </m:r>
                      <m:r>
                        <a:rPr lang="da-DK" i="1">
                          <a:latin typeface="Cambria Math"/>
                        </a:rPr>
                        <m:t>−1)(</m:t>
                      </m:r>
                      <m:r>
                        <a:rPr lang="da-DK" i="1">
                          <a:latin typeface="Cambria Math"/>
                        </a:rPr>
                        <m:t>𝑐</m:t>
                      </m:r>
                      <m:r>
                        <a:rPr lang="da-DK" i="1">
                          <a:latin typeface="Cambria Math"/>
                        </a:rPr>
                        <m:t>−1)</m:t>
                      </m:r>
                    </m:oMath>
                  </m:oMathPara>
                </a14:m>
                <a:r>
                  <a:rPr lang="da-DK"/>
                  <a:t> </a:t>
                </a:r>
                <a:r>
                  <a:rPr lang="da-DK" smtClean="0"/>
                  <a:t>frihedsgrader. Her er </a:t>
                </a:r>
                <a14:m>
                  <m:oMathPara>
                    <m:oMathParaPr>
                      <m:jc/>
                    </m:oMathParaPr>
                    <m:oMath>
                      <m:r>
                        <a:rPr lang="da-DK" i="1">
                          <a:latin typeface="Cambria Math"/>
                        </a:rPr>
                        <m:t>𝑟</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=3</m:t>
                      </m:r>
                    </m:oMath>
                  </m:oMathPara>
                </a14:m>
                <a:r>
                  <a:rPr lang="da-DK" smtClean="0"/>
                  <a:t>, så </a:t>
                </a:r>
                <a14:m>
                  <m:oMathPara>
                    <m:oMathParaPr>
                      <m:jc/>
                    </m:oMathParaPr>
                    <m:oMath>
                      <m:r>
                        <a:rPr lang="da-DK"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=4</m:t>
                      </m:r>
                    </m:oMath>
                  </m:oMathPara>
                </a14:m>
                <a:r>
                  <a:rPr lang="da-DK" smtClean="0"/>
                  <a:t>. </a:t>
                </a:r>
                <a:br>
                  <a:rPr lang="da-DK" smtClean="0"/>
                </a:br>
                <a:r>
                  <a:rPr lang="da-DK" smtClean="0"/>
                  <a:t>Vi </a:t>
                </a:r>
                <a:r>
                  <a:rPr lang="da-DK"/>
                  <a:t>forkaster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da-DK"/>
                  <a:t>, hvis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en-US" i="1">
                          <a:latin typeface="Cambria Math" panose="02040503050406030204" pitchFamily="18" charset="0"/>
                        </a:rPr>
                        <m:t>&gt;</m:t>
                      </m:r>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panose="02040503050406030204" pitchFamily="18" charset="0"/>
                              <a:ea typeface="Cambria Math" panose="02040503050406030204" pitchFamily="18" charset="0"/>
                            </a:rPr>
                            <m:t>𝛼</m:t>
                          </m:r>
                        </m:sub>
                      </m:sSub>
                    </m:oMath>
                  </m:oMathPara>
                </a14:m>
                <a:r>
                  <a:rPr lang="en-US" smtClean="0"/>
                  <a:t>:</a:t>
                </a:r>
                <a:br>
                  <a:rPr lang="en-US" smtClean="0"/>
                </a:br>
                <a:r>
                  <a:rPr lang="en-US" smtClean="0"/>
                  <a:t>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qchisq</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0.99</m:t>
                          </m:r>
                          <m:r>
                            <a:rPr lang="en-US" i="1">
                              <a:latin typeface="Cambria Math" panose="02040503050406030204" pitchFamily="18" charset="0"/>
                              <a:ea typeface="Cambria Math" panose="02040503050406030204" pitchFamily="18" charset="0"/>
                            </a:rPr>
                            <m:t>,</m:t>
                          </m:r>
                          <m:r>
                            <m:rPr>
                              <m:sty m:val="p"/>
                            </m:rPr>
                            <a:rPr lang="da-DK"/>
                            <m:t> </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∙2</m:t>
                          </m:r>
                        </m:e>
                      </m:d>
                    </m:oMath>
                  </m:oMathPara>
                </a14:m>
                <a:br>
                  <a:rPr lang="en-US" b="0" i="1" smtClean="0">
                    <a:latin typeface="Cambria Math" panose="02040503050406030204" pitchFamily="18" charset="0"/>
                    <a:ea typeface="Cambria Math" panose="02040503050406030204" pitchFamily="18" charset="0"/>
                  </a:rPr>
                </a:br>
                <a:r>
                  <a:rPr lang="en-US" b="0" i="1" smtClean="0">
                    <a:latin typeface="Cambria Math" panose="02040503050406030204" pitchFamily="18" charset="0"/>
                    <a:ea typeface="Cambria Math" panose="02040503050406030204" pitchFamily="18" charset="0"/>
                  </a:rPr>
                  <a:t> 		</a:t>
                </a:r>
                <a14:m>
                  <m:oMathPara>
                    <m:oMathParaPr>
                      <m:jc/>
                    </m:oMathParaPr>
                    <m:oMath>
                      <m:r>
                        <m:rPr>
                          <m:sty m:val="p"/>
                        </m:rPr>
                        <a:rPr lang="en-US" b="0" i="0" smtClean="0">
                          <a:latin typeface="Cambria Math" panose="02040503050406030204" pitchFamily="18" charset="0"/>
                        </a:rPr>
                        <m:t>=13.277</m:t>
                      </m:r>
                    </m:oMath>
                  </m:oMathPara>
                </a14:m>
                <a:r>
                  <a:rPr lang="da-DK" smtClean="0"/>
                  <a:t> </a:t>
                </a:r>
                <a:br>
                  <a:rPr lang="da-DK" smtClean="0"/>
                </a:br>
                <a:endParaRPr lang="da-DK" smtClean="0"/>
              </a:p>
              <a:p>
                <a:pPr marL="457200" indent="-457200">
                  <a:lnSpc>
                    <a:spcPct val="150000"/>
                  </a:lnSpc>
                  <a:buFont typeface="+mj-lt"/>
                  <a:buAutoNum type="arabicPeriod" startAt="3"/>
                </a:pPr>
                <a:r>
                  <a:rPr lang="da-DK" b="1" smtClean="0"/>
                  <a:t>Beregninger</a:t>
                </a:r>
                <a:r>
                  <a:rPr lang="da-DK" smtClean="0"/>
                  <a:t>: Vi beregner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𝑒</m:t>
                          </m:r>
                        </m:e>
                        <m:sub>
                          <m:r>
                            <a:rPr lang="da-DK" i="1">
                              <a:latin typeface="Cambria Math"/>
                            </a:rPr>
                            <m:t>𝑖𝑗</m:t>
                          </m:r>
                        </m:sub>
                      </m:sSub>
                      <m:r>
                        <a:rPr lang="da-DK" i="1">
                          <a:latin typeface="Cambria Math"/>
                        </a:rPr>
                        <m:t>=</m:t>
                      </m:r>
                    </m:oMath>
                  </m:oMathPara>
                </a14:m>
                <a:r>
                  <a:rPr lang="da-DK"/>
                  <a:t> </a:t>
                </a:r>
                <a14:m>
                  <m:oMathPara>
                    <m:oMathParaPr>
                      <m:jc/>
                    </m:oMathParaPr>
                    <m:oMath>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ff"/>
                          <m:subHide m:val="off"/>
                          <m:supHide m:val="off"/>
                          <m:ctrlPr>
                            <a:rPr lang="da-DK" i="1">
                              <a:latin typeface="Cambria Math" panose="02040503050406030204" pitchFamily="18" charset="0"/>
                            </a:rPr>
                          </m:ctrlPr>
                        </m:naryPr>
                        <m:sub>
                          <m:r>
                            <a:rPr lang="da-DK" i="1">
                              <a:latin typeface="Cambria Math"/>
                            </a:rPr>
                            <m:t>𝑗</m:t>
                          </m:r>
                          <m:r>
                            <a:rPr lang="da-DK" i="1">
                              <a:latin typeface="Cambria Math"/>
                            </a:rPr>
                            <m:t>=1</m:t>
                          </m:r>
                        </m:sub>
                        <m:sup>
                          <m:r>
                            <a:rPr lang="da-DK" i="1">
                              <a:latin typeface="Cambria Math"/>
                            </a:rPr>
                            <m:t>𝑐</m:t>
                          </m:r>
                        </m:sup>
                        <m:e>
                          <m:sSub>
                            <m:sSubPr>
                              <m:ctrlPr>
                                <a:rPr lang="da-DK" i="1">
                                  <a:latin typeface="Cambria Math" panose="02040503050406030204" pitchFamily="18" charset="0"/>
                                </a:rPr>
                              </m:ctrlPr>
                            </m:sSubPr>
                            <m:e>
                              <m:r>
                                <a:rPr lang="en-US" i="1">
                                  <a:latin typeface="Cambria Math" panose="02040503050406030204" pitchFamily="18" charset="0"/>
                                </a:rPr>
                                <m:t>𝑜</m:t>
                              </m:r>
                            </m:e>
                            <m:sub>
                              <m:r>
                                <a:rPr lang="da-DK" i="1">
                                  <a:latin typeface="Cambria Math"/>
                                </a:rPr>
                                <m:t>𝑖𝑗</m:t>
                              </m:r>
                            </m:sub>
                          </m:sSub>
                        </m:e>
                      </m:nary>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𝑟</m:t>
                          </m:r>
                        </m:sup>
                        <m:e>
                          <m:sSub>
                            <m:sSubPr>
                              <m:ctrlPr>
                                <a:rPr lang="da-DK" i="1">
                                  <a:latin typeface="Cambria Math" panose="02040503050406030204" pitchFamily="18" charset="0"/>
                                </a:rPr>
                              </m:ctrlPr>
                            </m:sSubPr>
                            <m:e>
                              <m:r>
                                <a:rPr lang="en-US" i="1">
                                  <a:latin typeface="Cambria Math" panose="02040503050406030204" pitchFamily="18" charset="0"/>
                                </a:rPr>
                                <m:t>𝑜</m:t>
                              </m:r>
                            </m:e>
                            <m:sub>
                              <m:r>
                                <a:rPr lang="da-DK" i="1">
                                  <a:latin typeface="Cambria Math"/>
                                </a:rPr>
                                <m:t>𝑖𝑗</m:t>
                              </m:r>
                            </m:sub>
                          </m:sSub>
                        </m:e>
                      </m:nary>
                    </m:oMath>
                  </m:oMathPara>
                </a14:m>
                <a:r>
                  <a:rPr lang="da-DK" smtClean="0"/>
                  <a:t>:</a:t>
                </a:r>
                <a:br>
                  <a:rPr lang="da-DK" smtClean="0"/>
                </a:br>
                <a14:m>
                  <m:oMathPara>
                    <m:oMathParaPr>
                      <m:jc/>
                    </m:oMathParaPr>
                    <m:oMath>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11</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112</m:t>
                          </m:r>
                          <m:r>
                            <a:rPr lang="en-US" sz="2000" i="1">
                              <a:latin typeface="Cambria Math" panose="02040503050406030204" pitchFamily="18" charset="0"/>
                              <a:ea typeface="Cambria Math" panose="02040503050406030204" pitchFamily="18" charset="0"/>
                            </a:rPr>
                            <m:t>∙60</m:t>
                          </m:r>
                        </m:num>
                        <m:den>
                          <m:r>
                            <a:rPr lang="en-US" sz="2000" i="1">
                              <a:latin typeface="Cambria Math" panose="02040503050406030204" pitchFamily="18" charset="0"/>
                            </a:rPr>
                            <m:t>400</m:t>
                          </m:r>
                        </m:den>
                      </m:f>
                      <m:r>
                        <a:rPr lang="en-US" sz="2000" i="1">
                          <a:latin typeface="Cambria Math" panose="02040503050406030204" pitchFamily="18" charset="0"/>
                        </a:rPr>
                        <m:t>=16.8</m:t>
                      </m:r>
                      <m:r>
                        <a:rPr lang="en-US" sz="2000" b="0" i="1" smtClean="0">
                          <a:latin typeface="Cambria Math" panose="02040503050406030204" pitchFamily="18" charset="0"/>
                        </a:rPr>
                        <m:t>0</m:t>
                      </m:r>
                    </m:oMath>
                  </m:oMathPara>
                </a14:m>
                <a:r>
                  <a:rPr lang="da-DK" sz="2000"/>
                  <a:t>        </a:t>
                </a:r>
                <a14:m>
                  <m:oMathPara>
                    <m:oMathParaPr>
                      <m:jc/>
                    </m:oMathParaPr>
                    <m:oMath>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12</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112</m:t>
                          </m:r>
                          <m:r>
                            <a:rPr lang="en-US" sz="2000" i="1">
                              <a:latin typeface="Cambria Math" panose="02040503050406030204" pitchFamily="18" charset="0"/>
                              <a:ea typeface="Cambria Math" panose="02040503050406030204" pitchFamily="18" charset="0"/>
                            </a:rPr>
                            <m:t>∙188</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52.64</m:t>
                      </m:r>
                    </m:oMath>
                  </m:oMathPara>
                </a14:m>
                <a:r>
                  <a:rPr lang="da-DK" sz="2000"/>
                  <a:t>        </a:t>
                </a:r>
                <a14:m>
                  <m:oMathPara>
                    <m:oMathParaPr>
                      <m:jc/>
                    </m:oMathParaPr>
                    <m:oMath>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13</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112</m:t>
                          </m:r>
                          <m:r>
                            <a:rPr lang="en-US" sz="2000" i="1">
                              <a:latin typeface="Cambria Math" panose="02040503050406030204" pitchFamily="18" charset="0"/>
                              <a:ea typeface="Cambria Math" panose="02040503050406030204" pitchFamily="18" charset="0"/>
                            </a:rPr>
                            <m:t>∙152</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42.56</m:t>
                      </m:r>
                    </m:oMath>
                  </m:oMathPara>
                </a14:m>
                <a:br>
                  <a:rPr lang="en-US" sz="2000" smtClean="0"/>
                </a:br>
                <a14:m>
                  <m:oMathPara>
                    <m:oMathParaPr>
                      <m:jc/>
                    </m:oMathParaPr>
                    <m:oMath>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r>
                            <a:rPr lang="en-US" sz="2000" i="1">
                              <a:latin typeface="Cambria Math" panose="02040503050406030204" pitchFamily="18" charset="0"/>
                            </a:rPr>
                            <m:t>1</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b="0" i="1" smtClean="0">
                              <a:latin typeface="Cambria Math" panose="02040503050406030204" pitchFamily="18" charset="0"/>
                            </a:rPr>
                            <m:t>167</m:t>
                          </m:r>
                          <m:r>
                            <a:rPr lang="en-US" sz="2000" i="1">
                              <a:latin typeface="Cambria Math" panose="02040503050406030204" pitchFamily="18" charset="0"/>
                              <a:ea typeface="Cambria Math" panose="02040503050406030204" pitchFamily="18" charset="0"/>
                            </a:rPr>
                            <m:t>∙60</m:t>
                          </m:r>
                        </m:num>
                        <m:den>
                          <m:r>
                            <a:rPr lang="en-US" sz="2000" i="1">
                              <a:latin typeface="Cambria Math" panose="02040503050406030204" pitchFamily="18" charset="0"/>
                            </a:rPr>
                            <m:t>400</m:t>
                          </m:r>
                        </m:den>
                      </m:f>
                      <m:r>
                        <a:rPr lang="en-US" sz="2000" i="1">
                          <a:latin typeface="Cambria Math" panose="02040503050406030204" pitchFamily="18" charset="0"/>
                        </a:rPr>
                        <m:t>=</m:t>
                      </m:r>
                      <m:r>
                        <m:rPr>
                          <m:sty m:val="p"/>
                        </m:rPr>
                        <a:rPr lang="en-US" sz="2000" b="0" i="0" smtClean="0">
                          <a:latin typeface="Cambria Math" panose="02040503050406030204" pitchFamily="18" charset="0"/>
                        </a:rPr>
                        <m:t>25.05</m:t>
                      </m:r>
                      <m:r>
                        <m:rPr>
                          <m:sty m:val="p"/>
                        </m:rPr>
                        <a:rPr lang="da-DK" sz="2000"/>
                        <m:t>        </m:t>
                      </m:r>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r>
                            <a:rPr lang="en-US" sz="2000" i="1">
                              <a:latin typeface="Cambria Math" panose="02040503050406030204" pitchFamily="18" charset="0"/>
                            </a:rPr>
                            <m:t>2</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167</m:t>
                          </m:r>
                          <m:r>
                            <a:rPr lang="en-US" sz="2000" i="1">
                              <a:latin typeface="Cambria Math" panose="02040503050406030204" pitchFamily="18" charset="0"/>
                              <a:ea typeface="Cambria Math" panose="02040503050406030204" pitchFamily="18" charset="0"/>
                            </a:rPr>
                            <m:t>∙188</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78.49</m:t>
                      </m:r>
                      <m:r>
                        <m:rPr>
                          <m:sty m:val="p"/>
                        </m:rPr>
                        <a:rPr lang="da-DK" sz="2000"/>
                        <m:t>        </m:t>
                      </m:r>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r>
                            <a:rPr lang="en-US" sz="2000" i="1">
                              <a:latin typeface="Cambria Math" panose="02040503050406030204" pitchFamily="18" charset="0"/>
                            </a:rPr>
                            <m:t>3</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167</m:t>
                          </m:r>
                          <m:r>
                            <a:rPr lang="en-US" sz="2000" i="1">
                              <a:latin typeface="Cambria Math" panose="02040503050406030204" pitchFamily="18" charset="0"/>
                              <a:ea typeface="Cambria Math" panose="02040503050406030204" pitchFamily="18" charset="0"/>
                            </a:rPr>
                            <m:t>∙152</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63.46</m:t>
                      </m:r>
                    </m:oMath>
                  </m:oMathPara>
                </a14:m>
                <a:r>
                  <a:rPr lang="en-US" sz="2000" smtClean="0"/>
                  <a:t> </a:t>
                </a:r>
                <a:br>
                  <a:rPr lang="en-US" sz="2000" smtClean="0"/>
                </a:br>
                <a14:m>
                  <m:oMathPara>
                    <m:oMathParaPr>
                      <m:jc/>
                    </m:oMathParaPr>
                    <m:oMath>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3</m:t>
                          </m:r>
                          <m:r>
                            <a:rPr lang="en-US" sz="2000" i="1">
                              <a:latin typeface="Cambria Math" panose="02040503050406030204" pitchFamily="18" charset="0"/>
                            </a:rPr>
                            <m:t>1</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b="0" i="1" smtClean="0">
                              <a:latin typeface="Cambria Math" panose="02040503050406030204" pitchFamily="18" charset="0"/>
                            </a:rPr>
                            <m:t>121</m:t>
                          </m:r>
                          <m:r>
                            <a:rPr lang="en-US" sz="2000" i="1">
                              <a:latin typeface="Cambria Math" panose="02040503050406030204" pitchFamily="18" charset="0"/>
                              <a:ea typeface="Cambria Math" panose="02040503050406030204" pitchFamily="18" charset="0"/>
                            </a:rPr>
                            <m:t>∙60</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18.15</m:t>
                      </m:r>
                      <m:r>
                        <m:rPr>
                          <m:sty m:val="p"/>
                        </m:rPr>
                        <a:rPr lang="da-DK" sz="2000"/>
                        <m:t>        </m:t>
                      </m:r>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3</m:t>
                          </m:r>
                          <m:r>
                            <a:rPr lang="en-US" sz="2000" i="1">
                              <a:latin typeface="Cambria Math" panose="02040503050406030204" pitchFamily="18" charset="0"/>
                            </a:rPr>
                            <m:t>2</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121</m:t>
                          </m:r>
                          <m:r>
                            <a:rPr lang="en-US" sz="2000" i="1">
                              <a:latin typeface="Cambria Math" panose="02040503050406030204" pitchFamily="18" charset="0"/>
                              <a:ea typeface="Cambria Math" panose="02040503050406030204" pitchFamily="18" charset="0"/>
                            </a:rPr>
                            <m:t>∙188</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56.87</m:t>
                      </m:r>
                      <m:r>
                        <m:rPr>
                          <m:sty m:val="p"/>
                        </m:rPr>
                        <a:rPr lang="da-DK" sz="2000"/>
                        <m:t>        </m:t>
                      </m:r>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3</m:t>
                          </m:r>
                          <m:r>
                            <a:rPr lang="en-US" sz="2000" i="1">
                              <a:latin typeface="Cambria Math" panose="02040503050406030204" pitchFamily="18" charset="0"/>
                            </a:rPr>
                            <m:t>3</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121</m:t>
                          </m:r>
                          <m:r>
                            <a:rPr lang="en-US" sz="2000" i="1">
                              <a:latin typeface="Cambria Math" panose="02040503050406030204" pitchFamily="18" charset="0"/>
                              <a:ea typeface="Cambria Math" panose="02040503050406030204" pitchFamily="18" charset="0"/>
                            </a:rPr>
                            <m:t>∙152</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45.98</m:t>
                      </m:r>
                    </m:oMath>
                  </m:oMathPara>
                </a14:m>
                <a:r>
                  <a:rPr lang="da-DK" sz="2000" smtClean="0"/>
                  <a:t> </a:t>
                </a:r>
                <a:endParaRPr lang="da-DK" sz="2000"/>
              </a:p>
              <a:p>
                <a:pPr marL="457200" indent="-457200">
                  <a:buFont typeface="+mj-lt"/>
                  <a:buAutoNum type="arabicPeriod" startAt="3"/>
                </a:pP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996" r="-49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308</a:t>
            </a:fld>
            <a:endParaRPr lang="da-DK">
              <a:solidFill>
                <a:prstClr val="black">
                  <a:tint val="75000"/>
                </a:prstClr>
              </a:solidFill>
            </a:endParaRPr>
          </a:p>
        </p:txBody>
      </p:sp>
      <p:pic>
        <p:nvPicPr>
          <p:cNvPr id="5" name="Picture 4"/>
          <p:cNvPicPr>
            <a:picLocks noChangeAspect="1"/>
          </p:cNvPicPr>
          <p:nvPr/>
        </p:nvPicPr>
        <p:blipFill>
          <a:blip r:embed="rId3"/>
          <a:srcRect l="43973" t="34497"/>
          <a:stretch>
            <a:fillRect/>
          </a:stretch>
        </p:blipFill>
        <p:spPr>
          <a:xfrm>
            <a:off x="5121591" y="2405617"/>
            <a:ext cx="3909974" cy="1518561"/>
          </a:xfrm>
          <a:prstGeom prst="rect">
            <a:avLst/>
          </a:prstGeom>
        </p:spPr>
      </p:pic>
    </p:spTree>
    <p:extLst>
      <p:ext uri="{BB962C8B-B14F-4D97-AF65-F5344CB8AC3E}">
        <p14:creationId xmlns:p14="http://schemas.microsoft.com/office/powerpoint/2010/main" val="3648908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10.13 og 10.14, s. 320</a:t>
            </a:r>
            <a:endParaRPr lang="en-GB"/>
          </a:p>
        </p:txBody>
      </p:sp>
      <mc:AlternateContent>
        <mc:Choice Requires="a14">
          <p:sp>
            <p:nvSpPr>
              <p:cNvPr id="3" name="Content Placeholder 2"/>
              <p:cNvSpPr>
                <a:spLocks noGrp="1"/>
              </p:cNvSpPr>
              <p:nvPr>
                <p:ph idx="1"/>
              </p:nvPr>
            </p:nvSpPr>
            <p:spPr>
              <a:xfrm>
                <a:off x="467544" y="1196752"/>
                <a:ext cx="8568952" cy="5544616"/>
              </a:xfrm>
            </p:spPr>
            <p:txBody>
              <a:bodyPr/>
              <a:lstStyle/>
              <a:p>
                <a:pPr marL="457200" indent="-457200">
                  <a:buFont typeface="+mj-lt"/>
                  <a:buAutoNum type="arabicPeriod" startAt="4"/>
                </a:pPr>
                <a:r>
                  <a:rPr lang="da-DK" b="1" smtClean="0"/>
                  <a:t>Beregninger (fortsat)</a:t>
                </a:r>
                <a:r>
                  <a:rPr lang="da-DK" smtClean="0"/>
                  <a:t>:</a:t>
                </a:r>
                <a:br>
                  <a:rPr lang="da-DK" smtClean="0"/>
                </a:br>
                <a:r>
                  <a:rPr lang="da-DK" smtClean="0"/>
                  <a:t>Her er de forventede</a:t>
                </a:r>
                <a:br>
                  <a:rPr lang="da-DK" smtClean="0"/>
                </a:br>
                <a:r>
                  <a:rPr lang="da-DK" smtClean="0"/>
                  <a:t>antal vist i fed </a:t>
                </a:r>
                <a:br>
                  <a:rPr lang="da-DK" smtClean="0"/>
                </a:br>
                <a:br>
                  <a:rPr lang="da-DK" smtClean="0"/>
                </a:br>
                <a:br>
                  <a:rPr lang="da-DK" smtClean="0"/>
                </a:br>
                <a:br>
                  <a:rPr lang="da-DK" smtClean="0"/>
                </a:br>
                <a:r>
                  <a:rPr lang="da-DK" smtClean="0"/>
                  <a:t>Vi beregner</a:t>
                </a:r>
                <a:r>
                  <a:rPr lang="en-US" smtClean="0"/>
                  <a:t> test-</a:t>
                </a:r>
                <a:br>
                  <a:rPr lang="en-US" smtClean="0"/>
                </a:br>
                <a:r>
                  <a:rPr lang="en-US" smtClean="0"/>
                  <a:t>størrelsen</a:t>
                </a:r>
                <a:r>
                  <a:rPr lang="da-DK" smtClean="0"/>
                  <a:t>:</a:t>
                </a:r>
                <a:br>
                  <a:rPr lang="da-DK" smtClean="0"/>
                </a:br>
                <a:r>
                  <a:rPr lang="da-DK" smtClean="0"/>
                  <a:t>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en-US" b="0" i="1" smtClean="0">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(23−16.80)</m:t>
                              </m:r>
                            </m:e>
                            <m:sup>
                              <m:r>
                                <a:rPr lang="en-US" i="1">
                                  <a:latin typeface="Cambria Math" panose="02040503050406030204" pitchFamily="18" charset="0"/>
                                </a:rPr>
                                <m:t>2</m:t>
                              </m:r>
                            </m:sup>
                          </m:sSup>
                        </m:num>
                        <m:den>
                          <m:r>
                            <a:rPr lang="en-US" i="1">
                              <a:latin typeface="Cambria Math" panose="02040503050406030204" pitchFamily="18" charset="0"/>
                            </a:rPr>
                            <m:t>16.80</m:t>
                          </m:r>
                        </m:den>
                      </m:f>
                      <m:r>
                        <a:rPr lang="en-US" b="0" i="1" smtClean="0">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60</m:t>
                              </m:r>
                              <m:r>
                                <a:rPr lang="en-US" i="1">
                                  <a:latin typeface="Cambria Math" panose="02040503050406030204" pitchFamily="18" charset="0"/>
                                </a:rPr>
                                <m:t>−</m:t>
                              </m:r>
                              <m:r>
                                <a:rPr lang="en-US" b="0" i="1" smtClean="0">
                                  <a:latin typeface="Cambria Math" panose="02040503050406030204" pitchFamily="18" charset="0"/>
                                </a:rPr>
                                <m:t>52</m:t>
                              </m:r>
                              <m:r>
                                <a:rPr lang="en-US" i="1">
                                  <a:latin typeface="Cambria Math" panose="02040503050406030204" pitchFamily="18" charset="0"/>
                                </a:rPr>
                                <m:t>.</m:t>
                              </m:r>
                              <m:r>
                                <a:rPr lang="en-US" b="0" i="1" smtClean="0">
                                  <a:latin typeface="Cambria Math" panose="02040503050406030204" pitchFamily="18" charset="0"/>
                                </a:rPr>
                                <m:t>64</m:t>
                              </m:r>
                              <m:r>
                                <a:rPr lang="en-US" i="1">
                                  <a:latin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rPr>
                            <m:t>52.64</m:t>
                          </m:r>
                        </m:den>
                      </m:f>
                      <m:r>
                        <a:rPr lang="en-US" b="0" i="1" smtClean="0">
                          <a:latin typeface="Cambria Math" panose="02040503050406030204" pitchFamily="18" charset="0"/>
                        </a:rPr>
                        <m:t>+…</m:t>
                      </m:r>
                    </m:oMath>
                  </m:oMathPara>
                </a14:m>
                <a:r>
                  <a:rPr lang="en-US" b="0" i="1" smtClean="0">
                    <a:latin typeface="Cambria Math" panose="02040503050406030204" pitchFamily="18" charset="0"/>
                  </a:rPr>
                  <a:t> </a:t>
                </a:r>
                <a:br>
                  <a:rPr lang="en-US" b="0" i="1" smtClean="0">
                    <a:latin typeface="Cambria Math" panose="02040503050406030204" pitchFamily="18" charset="0"/>
                  </a:rPr>
                </a:br>
                <a:r>
                  <a:rPr lang="en-US" b="0" i="1" smtClean="0">
                    <a:latin typeface="Cambria Math" panose="02040503050406030204" pitchFamily="18" charset="0"/>
                  </a:rPr>
                  <a:t> 		</a:t>
                </a:r>
                <a14:m>
                  <m:oMathPara>
                    <m:oMathParaPr>
                      <m:jc/>
                    </m:oMathParaPr>
                    <m:oMath>
                      <m:r>
                        <a:rPr lang="en-US" b="0" i="1" smtClean="0">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6</m:t>
                                  </m:r>
                                  <m:r>
                                    <a:rPr lang="en-US" i="1">
                                      <a:latin typeface="Cambria Math" panose="02040503050406030204" pitchFamily="18" charset="0"/>
                                    </a:rPr>
                                    <m:t>3−</m:t>
                                  </m:r>
                                  <m:r>
                                    <a:rPr lang="en-US" b="0" i="1" smtClean="0">
                                      <a:latin typeface="Cambria Math" panose="02040503050406030204" pitchFamily="18" charset="0"/>
                                    </a:rPr>
                                    <m:t>45.98</m:t>
                                  </m:r>
                                </m:e>
                              </m:d>
                            </m:e>
                            <m:sup>
                              <m:r>
                                <a:rPr lang="en-US" i="1">
                                  <a:latin typeface="Cambria Math" panose="02040503050406030204" pitchFamily="18" charset="0"/>
                                </a:rPr>
                                <m:t>2</m:t>
                              </m:r>
                            </m:sup>
                          </m:sSup>
                        </m:num>
                        <m:den>
                          <m:r>
                            <a:rPr lang="en-US" i="1">
                              <a:latin typeface="Cambria Math" panose="02040503050406030204" pitchFamily="18" charset="0"/>
                            </a:rPr>
                            <m:t>45.98</m:t>
                          </m:r>
                        </m:den>
                      </m:f>
                      <m:r>
                        <a:rPr lang="en-US" b="0" i="1" smtClean="0">
                          <a:latin typeface="Cambria Math" panose="02040503050406030204" pitchFamily="18" charset="0"/>
                        </a:rPr>
                        <m:t>=20.179</m:t>
                      </m:r>
                    </m:oMath>
                  </m:oMathPara>
                </a14:m>
                <a:r>
                  <a:rPr lang="da-DK" smtClean="0"/>
                  <a:t> </a:t>
                </a:r>
                <a:br>
                  <a:rPr lang="da-DK"/>
                </a:br>
                <a:endParaRPr lang="da-DK" sz="2000"/>
              </a:p>
              <a:p>
                <a:pPr marL="457200" indent="-457200">
                  <a:buFont typeface="+mj-lt"/>
                  <a:buAutoNum type="arabicPeriod" startAt="4"/>
                </a:pPr>
                <a:r>
                  <a:rPr lang="da-DK" b="1" smtClean="0"/>
                  <a:t>Konklusion</a:t>
                </a:r>
                <a:r>
                  <a:rPr lang="da-DK" smtClean="0"/>
                  <a:t>: Vi forkaster nulhypotesen, da </a:t>
                </a:r>
                <a:br>
                  <a:rPr lang="da-DK" smtClean="0"/>
                </a:br>
                <a:r>
                  <a:rPr lang="da-DK" smtClean="0"/>
                  <a:t>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en-US" b="0" i="1" smtClean="0">
                          <a:latin typeface="Cambria Math" panose="02040503050406030204" pitchFamily="18" charset="0"/>
                        </a:rPr>
                        <m:t>=20.179&gt;13.277=</m:t>
                      </m:r>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ea typeface="Cambria Math" panose="02040503050406030204" pitchFamily="18" charset="0"/>
                            </a:rPr>
                            <m:t>𝛼</m:t>
                          </m:r>
                        </m:sub>
                      </m:sSub>
                    </m:oMath>
                  </m:oMathPara>
                </a14:m>
                <a:r>
                  <a:rPr lang="da-DK" smtClean="0"/>
                  <a:t> </a:t>
                </a:r>
                <a:br>
                  <a:rPr lang="da-DK" smtClean="0"/>
                </a:br>
                <a:r>
                  <a:rPr lang="da-DK" smtClean="0"/>
                  <a:t>Succes i jobbet afhænger altså af, hvor godt man har præsteret i træningsprogrammet. </a:t>
                </a:r>
                <a:br>
                  <a:rPr lang="da-DK"/>
                </a:br>
                <a:endParaRPr lang="da-DK" sz="2000"/>
              </a:p>
              <a:p>
                <a:pPr marL="457200" indent="-457200">
                  <a:buFont typeface="+mj-lt"/>
                  <a:buAutoNum type="arabicPeriod" startAt="4"/>
                </a:pP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996" t="-879" b="-27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309</a:t>
            </a:fld>
            <a:endParaRPr lang="da-DK">
              <a:solidFill>
                <a:prstClr val="black">
                  <a:tint val="75000"/>
                </a:prstClr>
              </a:solidFill>
            </a:endParaRPr>
          </a:p>
        </p:txBody>
      </p:sp>
      <p:pic>
        <p:nvPicPr>
          <p:cNvPr id="6" name="Picture 5"/>
          <p:cNvPicPr>
            <a:picLocks noChangeAspect="1"/>
          </p:cNvPicPr>
          <p:nvPr/>
        </p:nvPicPr>
        <p:blipFill>
          <a:blip r:embed="rId3"/>
          <a:stretch>
            <a:fillRect/>
          </a:stretch>
        </p:blipFill>
        <p:spPr>
          <a:xfrm>
            <a:off x="3783863" y="1201675"/>
            <a:ext cx="5252633" cy="2623369"/>
          </a:xfrm>
          <a:prstGeom prst="rect">
            <a:avLst/>
          </a:prstGeom>
        </p:spPr>
      </p:pic>
    </p:spTree>
    <p:extLst>
      <p:ext uri="{BB962C8B-B14F-4D97-AF65-F5344CB8AC3E}">
        <p14:creationId xmlns:p14="http://schemas.microsoft.com/office/powerpoint/2010/main" val="28486927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Standardafvigelse / spredning </a:t>
                </a:r>
                <a14:m>
                  <m:oMathPara>
                    <m:oMathParaPr>
                      <m:jc/>
                    </m:oMathParaPr>
                    <m:oMath>
                      <m:r>
                        <a:rPr lang="da-DK" i="1">
                          <a:latin typeface="Cambria Math"/>
                          <a:ea typeface="Cambria Math"/>
                        </a:rPr>
                        <m:t>𝜎</m:t>
                      </m:r>
                    </m:oMath>
                  </m:oMathPara>
                </a14:m>
                <a:r>
                  <a:rPr lang="da-DK"/>
                  <a:t> (‘sigma’)</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9934"/>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359532" y="1439753"/>
                <a:ext cx="8424936" cy="5400600"/>
              </a:xfrm>
            </p:spPr>
            <p:txBody>
              <a:bodyPr/>
              <a:lstStyle/>
              <a:p>
                <a:r>
                  <a:rPr lang="da-DK"/>
                  <a:t>Standardafvigelsen er kvadratroden af variansen. Dermed har standardafvigelsen samme skala (måleenhed) som data</a:t>
                </a:r>
                <a:br>
                  <a:rPr lang="da-DK"/>
                </a:br>
                <a:br>
                  <a:rPr lang="da-DK"/>
                </a:br>
                <a:r>
                  <a:rPr lang="da-DK"/>
                  <a:t>Standardafvigelse: </a:t>
                </a:r>
                <a:br>
                  <a:rPr lang="da-DK"/>
                </a:br>
                <a:r>
                  <a:rPr lang="da-DK"/>
                  <a:t>     </a:t>
                </a:r>
                <a14:m>
                  <m:oMathPara>
                    <m:oMathParaPr>
                      <m:jc/>
                    </m:oMathParaPr>
                    <m:oMath>
                      <m:r>
                        <a:rPr lang="da-DK"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oMath>
                  </m:oMathPara>
                </a14:m>
                <a:r>
                  <a:rPr lang="da-DK"/>
                  <a:t> </a:t>
                </a:r>
                <a:br>
                  <a:rPr lang="da-DK"/>
                </a:br>
                <a:r>
                  <a:rPr lang="da-DK"/>
                  <a:t> 	</a:t>
                </a:r>
                <a14:m>
                  <m:oMathPara>
                    <m:oMathParaPr>
                      <m:jc/>
                    </m:oMathParaPr>
                    <m:oMath>
                      <m:r>
                        <m:rPr>
                          <m:sty m:val="p"/>
                        </m:rPr>
                        <a:rPr lang="en-US" b="0" i="0"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n"/>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e>
                                <m:sup>
                                  <m:r>
                                    <a:rPr lang="da-DK" i="1">
                                      <a:latin typeface="Cambria Math"/>
                                    </a:rPr>
                                    <m:t>2</m:t>
                                  </m:r>
                                </m:sup>
                              </m:sSup>
                            </m:e>
                          </m:nary>
                          <m:r>
                            <m:rPr>
                              <m:sty m:val="p"/>
                            </m:rPr>
                            <a:rPr lang="da-DK">
                              <a:latin typeface="Cambria Math"/>
                            </a:rPr>
                            <m:t>−</m:t>
                          </m:r>
                          <m:sSup>
                            <m:sSupPr>
                              <m:ctrlPr>
                                <a:rPr lang="da-DK" i="1">
                                  <a:latin typeface="Cambria Math" panose="02040503050406030204" pitchFamily="18" charset="0"/>
                                </a:rPr>
                              </m:ctrlPr>
                            </m:sSupPr>
                            <m:e>
                              <m:r>
                                <a:rPr lang="da-DK" i="1">
                                  <a:latin typeface="Cambria Math"/>
                                  <a:ea typeface="Cambria Math"/>
                                </a:rPr>
                                <m:t>𝜇</m:t>
                              </m:r>
                            </m:e>
                            <m:sup>
                              <m:r>
                                <a:rPr lang="da-DK" i="1">
                                  <a:latin typeface="Cambria Math"/>
                                </a:rPr>
                                <m:t>2</m:t>
                              </m:r>
                            </m:sup>
                          </m:sSup>
                        </m:e>
                      </m:rad>
                    </m:oMath>
                  </m:oMathPara>
                </a14:m>
                <a:r>
                  <a:rPr lang="da-DK"/>
                  <a:t> </a:t>
                </a:r>
                <a:br>
                  <a:rPr lang="da-DK"/>
                </a:br>
                <a:endParaRPr lang="da-DK"/>
              </a:p>
              <a:p>
                <a:r>
                  <a:rPr lang="da-DK"/>
                  <a:t>Standardafvigelsen opfattes som et mål for observationernes gennemsnitlige afstand fra middelværdien.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9532" y="1439753"/>
                <a:ext cx="8424936" cy="5400600"/>
              </a:xfrm>
              <a:blipFill>
                <a:blip r:embed="rId4"/>
                <a:stretch>
                  <a:fillRect l="-868" t="-79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31</a:t>
            </a:fld>
            <a:endParaRPr lang="da-DK"/>
          </a:p>
        </p:txBody>
      </p:sp>
    </p:spTree>
    <p:extLst>
      <p:ext uri="{BB962C8B-B14F-4D97-AF65-F5344CB8AC3E}">
        <p14:creationId xmlns:p14="http://schemas.microsoft.com/office/powerpoint/2010/main" val="3854616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p:cNvPicPr>
            <a:picLocks noChangeAspect="1"/>
          </p:cNvPicPr>
          <p:nvPr/>
        </p:nvPicPr>
        <p:blipFill>
          <a:blip r:embed="rId2"/>
          <a:stretch>
            <a:fillRect/>
          </a:stretch>
        </p:blipFill>
        <p:spPr>
          <a:xfrm>
            <a:off x="3995936" y="1124744"/>
            <a:ext cx="4993394" cy="2493895"/>
          </a:xfrm>
          <a:prstGeom prst="rect">
            <a:avLst/>
          </a:prstGeom>
        </p:spPr>
      </p:pic>
      <p:sp>
        <p:nvSpPr>
          <p:cNvPr id="2" name="Title 1"/>
          <p:cNvSpPr>
            <a:spLocks noGrp="1"/>
          </p:cNvSpPr>
          <p:nvPr>
            <p:ph type="title"/>
          </p:nvPr>
        </p:nvSpPr>
        <p:spPr/>
        <p:txBody>
          <a:bodyPr/>
          <a:lstStyle/>
          <a:p>
            <a:r>
              <a:rPr lang="en-US" smtClean="0"/>
              <a:t>Eksempel 10.13 og 10.14, s. 320</a:t>
            </a:r>
            <a:endParaRPr lang="en-GB"/>
          </a:p>
        </p:txBody>
      </p:sp>
      <mc:AlternateContent>
        <mc:Choice Requires="a14">
          <p:sp>
            <p:nvSpPr>
              <p:cNvPr id="3" name="Content Placeholder 2"/>
              <p:cNvSpPr>
                <a:spLocks noGrp="1"/>
              </p:cNvSpPr>
              <p:nvPr>
                <p:ph idx="1"/>
              </p:nvPr>
            </p:nvSpPr>
            <p:spPr>
              <a:xfrm>
                <a:off x="467544" y="1124744"/>
                <a:ext cx="8568952" cy="5616624"/>
              </a:xfrm>
            </p:spPr>
            <p:txBody>
              <a:bodyPr/>
              <a:lstStyle/>
              <a:p>
                <a:r>
                  <a:rPr lang="da-DK" sz="2000" smtClean="0"/>
                  <a:t>Vi kan undersøge mønsteret </a:t>
                </a:r>
                <a:br>
                  <a:rPr lang="da-DK" sz="2000" smtClean="0"/>
                </a:br>
                <a:r>
                  <a:rPr lang="da-DK" sz="2000" smtClean="0"/>
                  <a:t>for afhængigheden mellem</a:t>
                </a:r>
                <a:br>
                  <a:rPr lang="da-DK" sz="2000" smtClean="0"/>
                </a:br>
                <a:r>
                  <a:rPr lang="da-DK" sz="2000" smtClean="0"/>
                  <a:t>de to egenskaber ved at se</a:t>
                </a:r>
                <a:br>
                  <a:rPr lang="da-DK" sz="2000" smtClean="0"/>
                </a:br>
                <a:r>
                  <a:rPr lang="da-DK" sz="2000" smtClean="0"/>
                  <a:t>på hver celles bidrag til </a:t>
                </a:r>
                <a:br>
                  <a:rPr lang="da-DK" sz="2000" smtClean="0"/>
                </a:br>
                <a:r>
                  <a:rPr lang="da-DK" sz="2000" smtClean="0"/>
                  <a:t>teststørrelsen</a:t>
                </a:r>
                <a:br>
                  <a:rPr lang="da-DK" sz="2000" smtClean="0"/>
                </a:br>
                <a:br>
                  <a:rPr lang="da-DK" sz="2000" smtClean="0"/>
                </a:br>
                <a:br>
                  <a:rPr lang="da-DK" sz="2000" smtClean="0"/>
                </a:br>
                <a:br>
                  <a:rPr lang="da-DK" sz="2000" smtClean="0"/>
                </a:br>
                <a:r>
                  <a:rPr lang="da-DK" sz="1100" smtClean="0"/>
                  <a:t> </a:t>
                </a:r>
                <a:endParaRPr lang="da-DK" sz="2000" smtClean="0"/>
              </a:p>
              <a:p>
                <a:r>
                  <a:rPr lang="da-DK" sz="2000" smtClean="0"/>
                  <a:t>Hvert bidrag </a:t>
                </a:r>
                <a14:m>
                  <m:oMathPara>
                    <m:oMathParaPr>
                      <m:jc/>
                    </m:oMathParaPr>
                    <m:oMath>
                      <m:f>
                        <m:fPr>
                          <m:type m:val="lin"/>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d>
                                <m:dPr>
                                  <m:begChr m:val="("/>
                                  <m:sepChr m:val="|"/>
                                  <m:endChr m:val=")"/>
                                  <m:grow m:val="on"/>
                                  <m:shp m:val="centered"/>
                                  <m:ctrlPr>
                                    <a:rPr lang="da-DK" sz="2000" i="1">
                                      <a:latin typeface="Cambria Math" panose="02040503050406030204" pitchFamily="18" charset="0"/>
                                    </a:rPr>
                                  </m:ctrlPr>
                                </m:dPr>
                                <m:e>
                                  <m:sSub>
                                    <m:sSubPr>
                                      <m:ctrlPr>
                                        <a:rPr lang="da-DK" sz="2000" i="1">
                                          <a:latin typeface="Cambria Math" panose="02040503050406030204" pitchFamily="18" charset="0"/>
                                        </a:rPr>
                                      </m:ctrlPr>
                                    </m:sSubPr>
                                    <m:e>
                                      <m:r>
                                        <a:rPr lang="en-US" sz="2000" i="1">
                                          <a:latin typeface="Cambria Math" panose="02040503050406030204" pitchFamily="18" charset="0"/>
                                        </a:rPr>
                                        <m:t>𝑜</m:t>
                                      </m:r>
                                    </m:e>
                                    <m:sub>
                                      <m:r>
                                        <a:rPr lang="da-DK" sz="2000" i="1">
                                          <a:latin typeface="Cambria Math"/>
                                        </a:rPr>
                                        <m:t>𝑖𝑗</m:t>
                                      </m:r>
                                    </m:sub>
                                  </m:sSub>
                                  <m:r>
                                    <a:rPr lang="da-DK" sz="2000" i="1">
                                      <a:latin typeface="Cambria Math"/>
                                    </a:rPr>
                                    <m:t>−</m:t>
                                  </m:r>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da-DK" sz="2000" i="1">
                                          <a:latin typeface="Cambria Math"/>
                                        </a:rPr>
                                        <m:t>𝑖𝑗</m:t>
                                      </m:r>
                                    </m:sub>
                                  </m:sSub>
                                </m:e>
                              </m:d>
                            </m:e>
                            <m:sup>
                              <m:r>
                                <a:rPr lang="da-DK" sz="2000" i="1">
                                  <a:latin typeface="Cambria Math"/>
                                </a:rPr>
                                <m:t>2</m:t>
                              </m:r>
                            </m:sup>
                          </m:sSup>
                        </m:num>
                        <m:den>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da-DK" sz="2000" i="1">
                                  <a:latin typeface="Cambria Math"/>
                                </a:rPr>
                                <m:t>𝑖𝑗</m:t>
                              </m:r>
                            </m:sub>
                          </m:sSub>
                        </m:den>
                      </m:f>
                    </m:oMath>
                  </m:oMathPara>
                </a14:m>
                <a:r>
                  <a:rPr lang="da-DK" sz="2000" smtClean="0"/>
                  <a:t> er farvelagt efter størrelse på en skala fra grøn til rød. De største (rødeste) værdier er i hjørnerne</a:t>
                </a:r>
              </a:p>
              <a:p>
                <a:r>
                  <a:rPr lang="da-DK" sz="2000" smtClean="0"/>
                  <a:t>Det største bidrag til </a:t>
                </a: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oMath>
                  </m:oMathPara>
                </a14:m>
                <a:r>
                  <a:rPr lang="da-DK" sz="2000" smtClean="0"/>
                  <a:t> er 6.300. Det kommer fordi flere end forventet af dem, der har klaret sig ‘Above average’ i træningsprogrammet, klarer sig ‘Very good’ i jobbet. Der er 63 mod forventet 45.98</a:t>
                </a:r>
              </a:p>
              <a:p>
                <a:r>
                  <a:rPr lang="da-DK" sz="2000" smtClean="0"/>
                  <a:t>Næststørste bidrag, 4.613, skyldes at der kun er </a:t>
                </a:r>
                <a14:m>
                  <m:oMathPara>
                    <m:oMathParaPr>
                      <m:jc/>
                    </m:oMathParaPr>
                    <m:oMath>
                      <m:r>
                        <a:rPr lang="da-DK" sz="2000" i="1" smtClean="0">
                          <a:latin typeface="Cambria Math" panose="02040503050406030204" pitchFamily="18" charset="0"/>
                        </a:rPr>
                        <m:t>9</m:t>
                      </m:r>
                    </m:oMath>
                  </m:oMathPara>
                </a14:m>
                <a:r>
                  <a:rPr lang="da-DK" sz="2000" smtClean="0"/>
                  <a:t> mod forventet </a:t>
                </a:r>
                <a14:m>
                  <m:oMathPara>
                    <m:oMathParaPr>
                      <m:jc/>
                    </m:oMathParaPr>
                    <m:oMath>
                      <m:r>
                        <a:rPr lang="da-DK" sz="2000" i="1" smtClean="0">
                          <a:latin typeface="Cambria Math" panose="02040503050406030204" pitchFamily="18" charset="0"/>
                        </a:rPr>
                        <m:t>18.15</m:t>
                      </m:r>
                    </m:oMath>
                  </m:oMathPara>
                </a14:m>
                <a:r>
                  <a:rPr lang="da-DK" sz="2000" smtClean="0"/>
                  <a:t>, der har klaret sig ‘Below average’ i træning, men ‘Very good’ i job</a:t>
                </a:r>
              </a:p>
              <a:p>
                <a:r>
                  <a:rPr lang="da-DK" sz="2000" smtClean="0"/>
                  <a:t>Træningsprogrammet virker efter hensigten.</a:t>
                </a:r>
                <a:br>
                  <a:rPr lang="da-DK"/>
                </a:b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3"/>
                <a:stretch>
                  <a:fillRect l="-641" t="-651" r="-1352" b="-76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310</a:t>
            </a:fld>
            <a:endParaRPr lang="da-DK">
              <a:solidFill>
                <a:prstClr val="black">
                  <a:tint val="75000"/>
                </a:prstClr>
              </a:solidFill>
            </a:endParaRPr>
          </a:p>
        </p:txBody>
      </p:sp>
      <p:pic>
        <p:nvPicPr>
          <p:cNvPr id="8" name="Picture 7"/>
          <p:cNvPicPr>
            <a:picLocks noChangeAspect="1"/>
          </p:cNvPicPr>
          <p:nvPr/>
        </p:nvPicPr>
        <p:blipFill>
          <a:blip r:embed="rId4"/>
          <a:stretch>
            <a:fillRect/>
          </a:stretch>
        </p:blipFill>
        <p:spPr>
          <a:xfrm>
            <a:off x="971600" y="2780928"/>
            <a:ext cx="2759786" cy="1041428"/>
          </a:xfrm>
          <a:prstGeom prst="rect">
            <a:avLst/>
          </a:prstGeom>
        </p:spPr>
      </p:pic>
    </p:spTree>
    <p:extLst>
      <p:ext uri="{BB962C8B-B14F-4D97-AF65-F5344CB8AC3E}">
        <p14:creationId xmlns:p14="http://schemas.microsoft.com/office/powerpoint/2010/main" val="27016378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Goodness of Fit – Eksempel</a:t>
            </a:r>
            <a:endParaRPr lang="da-DK"/>
          </a:p>
        </p:txBody>
      </p:sp>
      <mc:AlternateContent>
        <mc:Choice Requires="a14">
          <p:sp>
            <p:nvSpPr>
              <p:cNvPr id="3" name="Content Placeholder 2"/>
              <p:cNvSpPr>
                <a:spLocks noGrp="1"/>
              </p:cNvSpPr>
              <p:nvPr>
                <p:ph idx="1"/>
              </p:nvPr>
            </p:nvSpPr>
            <p:spPr/>
            <p:txBody>
              <a:bodyPr/>
              <a:lstStyle/>
              <a:p>
                <a:r>
                  <a:rPr lang="da-DK" smtClean="0"/>
                  <a:t>Bogens eksempel 10.15 om Goodness of Fit er temmeligt omfattende, så jeg giver et simplere eksempel:</a:t>
                </a:r>
              </a:p>
              <a:p>
                <a:r>
                  <a:rPr lang="da-DK" smtClean="0"/>
                  <a:t>I et programmeringskursus har 60 ingeniørstuderende afleveret et computerprogram. Underviseren laver en opgørelse over antal fejl i de </a:t>
                </a:r>
                <a14:m>
                  <m:oMathPara>
                    <m:oMathParaPr>
                      <m:jc/>
                    </m:oMathParaPr>
                    <m:oMath>
                      <m:r>
                        <a:rPr lang="da-DK" b="0" i="1" smtClean="0">
                          <a:latin typeface="Cambria Math"/>
                        </a:rPr>
                        <m:t>𝑛</m:t>
                      </m:r>
                      <m:r>
                        <a:rPr lang="da-DK" b="0" i="1" smtClean="0">
                          <a:latin typeface="Cambria Math"/>
                        </a:rPr>
                        <m:t>=60</m:t>
                      </m:r>
                    </m:oMath>
                  </m:oMathPara>
                </a14:m>
                <a:r>
                  <a:rPr lang="da-DK" smtClean="0"/>
                  <a:t> programmer:  </a:t>
                </a:r>
                <a:br>
                  <a:rPr lang="da-DK" smtClean="0"/>
                </a:br>
                <a:br>
                  <a:rPr lang="da-DK" smtClean="0"/>
                </a:br>
                <a:br>
                  <a:rPr lang="da-DK" smtClean="0"/>
                </a:br>
                <a:br>
                  <a:rPr lang="da-DK" smtClean="0"/>
                </a:br>
                <a:br>
                  <a:rPr lang="da-DK" smtClean="0"/>
                </a:br>
                <a:br>
                  <a:rPr lang="da-DK" smtClean="0"/>
                </a:br>
                <a:br>
                  <a:rPr lang="da-DK" smtClean="0"/>
                </a:br>
                <a:endParaRPr lang="da-DK" smtClean="0"/>
              </a:p>
              <a:p>
                <a:r>
                  <a:rPr lang="da-DK" smtClean="0"/>
                  <a:t>Underviseren har en formodning om at antal fejl i programmet følger en Poisson fordeling.</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79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311</a:t>
            </a:fld>
            <a:endParaRPr lang="da-DK"/>
          </a:p>
        </p:txBody>
      </p:sp>
      <p:pic>
        <p:nvPicPr>
          <p:cNvPr id="7" name="Picture 6"/>
          <p:cNvPicPr>
            <a:picLocks noChangeAspect="1"/>
          </p:cNvPicPr>
          <p:nvPr/>
        </p:nvPicPr>
        <p:blipFill>
          <a:blip r:embed="rId4"/>
          <a:stretch>
            <a:fillRect/>
          </a:stretch>
        </p:blipFill>
        <p:spPr>
          <a:xfrm>
            <a:off x="2769433" y="3144086"/>
            <a:ext cx="3324275" cy="1941098"/>
          </a:xfrm>
          <a:prstGeom prst="rect">
            <a:avLst/>
          </a:prstGeom>
        </p:spPr>
      </p:pic>
    </p:spTree>
    <p:extLst>
      <p:ext uri="{BB962C8B-B14F-4D97-AF65-F5344CB8AC3E}">
        <p14:creationId xmlns:p14="http://schemas.microsoft.com/office/powerpoint/2010/main" val="1259695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solidFill>
                  <a:srgbClr val="C00000"/>
                </a:solidFill>
              </a:rPr>
              <a:t>Fra Kap. 4</a:t>
            </a:r>
            <a:r>
              <a:rPr lang="da-DK" smtClean="0"/>
              <a:t>: Poisson-fordelingen</a:t>
            </a:r>
            <a:endParaRPr lang="da-DK"/>
          </a:p>
        </p:txBody>
      </p:sp>
      <mc:AlternateContent>
        <mc:Choice Requires="a14">
          <p:sp>
            <p:nvSpPr>
              <p:cNvPr id="3" name="Content Placeholder 2"/>
              <p:cNvSpPr>
                <a:spLocks noGrp="1"/>
              </p:cNvSpPr>
              <p:nvPr>
                <p:ph idx="1"/>
              </p:nvPr>
            </p:nvSpPr>
            <p:spPr/>
            <p:txBody>
              <a:bodyPr/>
              <a:lstStyle/>
              <a:p>
                <a:r>
                  <a:rPr lang="da-DK" sz="2000" smtClean="0"/>
                  <a:t>En fabrik producerer i gennemsnit 4.2 defekte produkter om dagen. Hvad er sandsynligheden for at den producerer præcis 7 defekte i morgen?</a:t>
                </a:r>
              </a:p>
              <a:p>
                <a:r>
                  <a:rPr lang="da-DK" sz="2000" err="1" smtClean="0">
                    <a:solidFill>
                      <a:schemeClr val="tx2"/>
                    </a:solidFill>
                  </a:rPr>
                  <a:t>Poisson-fordelingen</a:t>
                </a:r>
                <a:r>
                  <a:rPr lang="da-DK" sz="2000" smtClean="0"/>
                  <a:t> bruges, når man tæller antal ‘succes’er’ (</a:t>
                </a:r>
                <a14:m>
                  <m:oMathPara>
                    <m:oMathParaPr>
                      <m:jc/>
                    </m:oMathParaPr>
                    <m:oMath>
                      <m:r>
                        <a:rPr lang="da-DK" sz="2000" i="1" smtClean="0">
                          <a:latin typeface="Cambria Math" panose="02040503050406030204" pitchFamily="18" charset="0"/>
                        </a:rPr>
                        <m:t>𝑥</m:t>
                      </m:r>
                    </m:oMath>
                  </m:oMathPara>
                </a14:m>
                <a:r>
                  <a:rPr lang="da-DK" sz="2000" smtClean="0"/>
                  <a:t>) og kender det forventede antal pr. enhed eller tidsrum (</a:t>
                </a:r>
                <a14:m>
                  <m:oMathPara>
                    <m:oMathParaPr>
                      <m:jc/>
                    </m:oMathParaPr>
                    <m:oMath>
                      <m:r>
                        <a:rPr lang="el-GR" sz="2000" i="1" smtClean="0">
                          <a:latin typeface="Cambria Math" panose="02040503050406030204" pitchFamily="18" charset="0"/>
                          <a:ea typeface="Cambria Math" panose="02040503050406030204" pitchFamily="18" charset="0"/>
                        </a:rPr>
                        <m:t>𝜆</m:t>
                      </m:r>
                    </m:oMath>
                  </m:oMathPara>
                </a14:m>
                <a:r>
                  <a:rPr lang="da-DK" sz="2000" smtClean="0"/>
                  <a:t>)</a:t>
                </a:r>
              </a:p>
              <a:p>
                <a:r>
                  <a:rPr lang="da-DK" sz="2000" smtClean="0"/>
                  <a:t>Sandsynlighedsfunktionen for Poisson-fordelingen er:</a:t>
                </a:r>
                <a:br>
                  <a:rPr lang="da-DK" sz="2000" smtClean="0"/>
                </a:br>
                <a:r>
                  <a:rPr lang="da-DK" sz="2000" smtClean="0"/>
                  <a:t> 	</a:t>
                </a:r>
                <a14:m>
                  <m:oMathPara>
                    <m:oMathParaPr>
                      <m:jc/>
                    </m:oMathParaPr>
                    <m:oMath>
                      <m:r>
                        <a:rPr lang="en-US" sz="2000" b="0" i="1" smtClean="0">
                          <a:latin typeface="Cambria Math" panose="02040503050406030204" pitchFamily="18" charset="0"/>
                        </a:rPr>
                        <m:t>𝑓</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𝜆</m:t>
                          </m:r>
                        </m:e>
                      </m:d>
                      <m:r>
                        <a:rPr lang="en-US" sz="2000" b="0" i="1" smtClean="0">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da-DK" sz="2000" i="1">
                                  <a:latin typeface="Cambria Math"/>
                                  <a:ea typeface="Cambria Math"/>
                                </a:rPr>
                                <m:t>𝜆</m:t>
                              </m:r>
                            </m:e>
                            <m:sup>
                              <m:r>
                                <a:rPr lang="en-US" sz="2000" b="0" i="1" smtClean="0">
                                  <a:latin typeface="Cambria Math" panose="02040503050406030204" pitchFamily="18" charset="0"/>
                                </a:rPr>
                                <m:t>𝑥</m:t>
                              </m:r>
                            </m:sup>
                          </m:sSup>
                        </m:num>
                        <m:den>
                          <m:r>
                            <a:rPr lang="en-US" sz="2000" b="0" i="1" smtClean="0">
                              <a:latin typeface="Cambria Math" panose="02040503050406030204" pitchFamily="18" charset="0"/>
                            </a:rPr>
                            <m:t>𝑥</m:t>
                          </m:r>
                          <m:r>
                            <a:rPr lang="da-DK" sz="2000" i="1">
                              <a:latin typeface="Cambria Math"/>
                            </a:rPr>
                            <m:t>!</m:t>
                          </m:r>
                        </m:den>
                      </m:f>
                      <m:sSup>
                        <m:sSupPr>
                          <m:ctrlPr>
                            <a:rPr lang="da-DK" sz="2000" i="1">
                              <a:latin typeface="Cambria Math" panose="02040503050406030204" pitchFamily="18" charset="0"/>
                            </a:rPr>
                          </m:ctrlPr>
                        </m:sSupPr>
                        <m:e>
                          <m:r>
                            <a:rPr lang="da-DK" sz="2000" i="1">
                              <a:latin typeface="Cambria Math"/>
                            </a:rPr>
                            <m:t>𝑒</m:t>
                          </m:r>
                        </m:e>
                        <m:sup>
                          <m:r>
                            <a:rPr lang="da-DK" sz="2000" i="1">
                              <a:latin typeface="Cambria Math"/>
                            </a:rPr>
                            <m:t>−</m:t>
                          </m:r>
                          <m:r>
                            <a:rPr lang="da-DK" sz="2000" i="1">
                              <a:latin typeface="Cambria Math"/>
                              <a:ea typeface="Cambria Math"/>
                            </a:rPr>
                            <m:t>𝜆</m:t>
                          </m:r>
                        </m:sup>
                      </m:sSup>
                      <m:r>
                        <m:rPr>
                          <m:sty m:val="p"/>
                        </m:rPr>
                        <a:rPr lang="en-US" sz="2000" b="0" i="0" smtClean="0">
                          <a:latin typeface="Cambria Math" panose="02040503050406030204" pitchFamily="18" charset="0"/>
                          <a:ea typeface="Cambria Math"/>
                        </a:rPr>
                        <m:t>       </m:t>
                      </m:r>
                      <m:r>
                        <m:rPr>
                          <m:sty m:val="p"/>
                        </m:rPr>
                        <a:rPr lang="da-DK" sz="2000">
                          <a:latin typeface="Cambria Math"/>
                        </a:rPr>
                        <m:t>for</m:t>
                      </m:r>
                      <m:r>
                        <a:rPr lang="da-DK" sz="2000" i="1">
                          <a:latin typeface="Cambria Math"/>
                        </a:rPr>
                        <m:t> </m:t>
                      </m:r>
                      <m:r>
                        <a:rPr lang="en-US" sz="2000" b="0" i="1" smtClean="0">
                          <a:latin typeface="Cambria Math" panose="02040503050406030204" pitchFamily="18" charset="0"/>
                        </a:rPr>
                        <m:t>𝑥</m:t>
                      </m:r>
                      <m:r>
                        <a:rPr lang="da-DK" sz="2000" i="1">
                          <a:latin typeface="Cambria Math"/>
                        </a:rPr>
                        <m:t>=0,1,2,…</m:t>
                      </m:r>
                      <m:r>
                        <m:rPr>
                          <m:sty m:val="p"/>
                        </m:rPr>
                        <a:rPr lang="da-DK" sz="2000">
                          <a:latin typeface="Cambria Math"/>
                        </a:rPr>
                        <m:t> </m:t>
                      </m:r>
                      <m:r>
                        <m:rPr>
                          <m:sty m:val="p"/>
                        </m:rPr>
                        <a:rPr lang="da-DK" sz="2000">
                          <a:latin typeface="Cambria Math"/>
                        </a:rPr>
                        <m:t>og</m:t>
                      </m:r>
                      <m:r>
                        <a:rPr lang="da-DK" sz="2000" i="1">
                          <a:latin typeface="Cambria Math"/>
                        </a:rPr>
                        <m:t>  </m:t>
                      </m:r>
                      <m:r>
                        <a:rPr lang="da-DK" sz="2000" i="1">
                          <a:latin typeface="Cambria Math"/>
                          <a:ea typeface="Cambria Math"/>
                        </a:rPr>
                        <m:t>𝜆</m:t>
                      </m:r>
                      <m:r>
                        <a:rPr lang="da-DK" sz="2000" i="1">
                          <a:latin typeface="Cambria Math"/>
                          <a:ea typeface="Cambria Math"/>
                        </a:rPr>
                        <m:t>&gt;0</m:t>
                      </m:r>
                    </m:oMath>
                  </m:oMathPara>
                </a14:m>
                <a:r>
                  <a:rPr lang="en-US" sz="2000" smtClean="0"/>
                  <a:t> </a:t>
                </a:r>
                <a:br>
                  <a:rPr lang="en-US" sz="2000" smtClean="0"/>
                </a:br>
                <a:r>
                  <a:rPr lang="en-US" sz="1200" smtClean="0"/>
                  <a:t> </a:t>
                </a:r>
              </a:p>
              <a:p>
                <a:r>
                  <a:rPr lang="en-US" sz="2000" smtClean="0"/>
                  <a:t>Bemærk, at </a:t>
                </a:r>
                <a14:m>
                  <m:oMathPara>
                    <m:oMathParaPr>
                      <m:jc/>
                    </m:oMathParaPr>
                    <m:oMath>
                      <m:r>
                        <a:rPr lang="en-US" sz="2000" i="1">
                          <a:latin typeface="Cambria Math" panose="02040503050406030204" pitchFamily="18" charset="0"/>
                        </a:rPr>
                        <m:t>𝑥</m:t>
                      </m:r>
                    </m:oMath>
                  </m:oMathPara>
                </a14:m>
                <a:r>
                  <a:rPr lang="en-US" sz="2000" smtClean="0"/>
                  <a:t> ikke har en øvre grænse, i modsætning til binomialfordelingen, hvor </a:t>
                </a:r>
                <a14:m>
                  <m:oMathPara>
                    <m:oMathParaPr>
                      <m:jc/>
                    </m:oMathParaPr>
                    <m:oMath>
                      <m:r>
                        <m:rPr>
                          <m:sty m:val="p"/>
                        </m:rPr>
                        <a:rPr lang="en-US" sz="2000" b="0" i="0"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oMath>
                  </m:oMathPara>
                </a14:m>
                <a:endParaRPr lang="da-DK" sz="2000" smtClean="0"/>
              </a:p>
              <a:p>
                <a:r>
                  <a:rPr lang="da-DK" sz="2000" smtClean="0"/>
                  <a:t>Eksemplet: </a:t>
                </a:r>
                <a14:m>
                  <m:oMathPara>
                    <m:oMathParaPr>
                      <m:jc/>
                    </m:oMathParaPr>
                    <m:oMath>
                      <m:r>
                        <a:rPr lang="en-US" sz="2000" i="1">
                          <a:latin typeface="Cambria Math" panose="02040503050406030204" pitchFamily="18" charset="0"/>
                        </a:rPr>
                        <m:t>𝑓</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7</m:t>
                          </m:r>
                          <m:r>
                            <a:rPr lang="en-US" sz="2000" i="1">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4.2</m:t>
                          </m:r>
                        </m:e>
                      </m:d>
                      <m:r>
                        <a:rPr lang="en-US" sz="2000" i="1">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en-US" sz="2000" b="0" i="1" smtClean="0">
                                  <a:latin typeface="Cambria Math" panose="02040503050406030204" pitchFamily="18" charset="0"/>
                                  <a:ea typeface="Cambria Math"/>
                                </a:rPr>
                                <m:t>(4.2)</m:t>
                              </m:r>
                            </m:e>
                            <m:sup>
                              <m:r>
                                <a:rPr lang="en-US" sz="2000" b="0" i="1" smtClean="0">
                                  <a:latin typeface="Cambria Math" panose="02040503050406030204" pitchFamily="18" charset="0"/>
                                  <a:ea typeface="Cambria Math"/>
                                </a:rPr>
                                <m:t>7</m:t>
                              </m:r>
                            </m:sup>
                          </m:sSup>
                        </m:num>
                        <m:den>
                          <m:r>
                            <a:rPr lang="en-US" sz="2000" b="0" i="1" smtClean="0">
                              <a:latin typeface="Cambria Math" panose="02040503050406030204" pitchFamily="18" charset="0"/>
                            </a:rPr>
                            <m:t>7</m:t>
                          </m:r>
                          <m:r>
                            <a:rPr lang="da-DK" sz="2000" i="1">
                              <a:latin typeface="Cambria Math"/>
                            </a:rPr>
                            <m:t>!</m:t>
                          </m:r>
                        </m:den>
                      </m:f>
                      <m:sSup>
                        <m:sSupPr>
                          <m:ctrlPr>
                            <a:rPr lang="da-DK" sz="2000" i="1">
                              <a:latin typeface="Cambria Math" panose="02040503050406030204" pitchFamily="18" charset="0"/>
                            </a:rPr>
                          </m:ctrlPr>
                        </m:sSupPr>
                        <m:e>
                          <m:r>
                            <a:rPr lang="da-DK" sz="2000" i="1">
                              <a:latin typeface="Cambria Math"/>
                            </a:rPr>
                            <m:t>𝑒</m:t>
                          </m:r>
                        </m:e>
                        <m:sup>
                          <m:r>
                            <a:rPr lang="da-DK" sz="2000" i="1">
                              <a:latin typeface="Cambria Math"/>
                            </a:rPr>
                            <m:t>−</m:t>
                          </m:r>
                          <m:r>
                            <a:rPr lang="en-US" sz="2000" b="0" i="1" smtClean="0">
                              <a:latin typeface="Cambria Math" panose="02040503050406030204" pitchFamily="18" charset="0"/>
                              <a:ea typeface="Cambria Math"/>
                            </a:rPr>
                            <m:t>(4.2)</m:t>
                          </m:r>
                        </m:sup>
                      </m:sSup>
                      <m:r>
                        <a:rPr lang="en-US" sz="2000" b="0" i="1" smtClean="0">
                          <a:latin typeface="Cambria Math" panose="02040503050406030204" pitchFamily="18" charset="0"/>
                          <a:ea typeface="Cambria Math"/>
                        </a:rPr>
                        <m:t>=0.0686</m:t>
                      </m:r>
                    </m:oMath>
                  </m:oMathPara>
                </a14:m>
                <a:br>
                  <a:rPr lang="da-DK" sz="2000" smtClean="0"/>
                </a:br>
                <a:endParaRPr lang="da-DK" sz="2000" smtClean="0"/>
              </a:p>
              <a:p>
                <a:r>
                  <a:rPr lang="da-DK" sz="2000" smtClean="0"/>
                  <a:t>Middelværdi, varians og standardafvigelse for Poisson-fordelingen: </a:t>
                </a:r>
                <a:br>
                  <a:rPr lang="da-DK" sz="2000" smtClean="0"/>
                </a:br>
                <a:r>
                  <a:rPr lang="da-DK" sz="2000"/>
                  <a:t> 	</a:t>
                </a:r>
                <a14:m>
                  <m:oMathPara>
                    <m:oMathParaPr>
                      <m:jc/>
                    </m:oMathParaPr>
                    <m:oMath>
                      <m:r>
                        <a:rPr lang="da-DK" sz="2000" i="1">
                          <a:latin typeface="Cambria Math"/>
                          <a:ea typeface="Cambria Math"/>
                        </a:rPr>
                        <m:t>𝜇</m:t>
                      </m:r>
                      <m:r>
                        <a:rPr lang="da-DK" sz="2000" i="1">
                          <a:latin typeface="Cambria Math"/>
                          <a:ea typeface="Cambria Math"/>
                        </a:rPr>
                        <m:t>=</m:t>
                      </m:r>
                      <m:r>
                        <a:rPr lang="da-DK" sz="2000" i="1">
                          <a:latin typeface="Cambria Math"/>
                          <a:ea typeface="Cambria Math"/>
                        </a:rPr>
                        <m:t>𝐸</m:t>
                      </m:r>
                      <m:d>
                        <m:dPr>
                          <m:begChr m:val="("/>
                          <m:sepChr m:val="|"/>
                          <m:endChr m:val=")"/>
                          <m:grow m:val="on"/>
                          <m:shp m:val="centered"/>
                          <m:ctrlPr>
                            <a:rPr lang="da-DK" sz="2000" i="1">
                              <a:latin typeface="Cambria Math" panose="02040503050406030204" pitchFamily="18" charset="0"/>
                              <a:ea typeface="Cambria Math"/>
                            </a:rPr>
                          </m:ctrlPr>
                        </m:dPr>
                        <m:e>
                          <m:r>
                            <a:rPr lang="en-US" sz="2000" b="0" i="1" smtClean="0">
                              <a:latin typeface="Cambria Math" panose="02040503050406030204" pitchFamily="18" charset="0"/>
                              <a:ea typeface="Cambria Math"/>
                            </a:rPr>
                            <m:t>𝑋</m:t>
                          </m:r>
                        </m:e>
                      </m:d>
                      <m:r>
                        <a:rPr lang="da-DK" sz="2000" i="1">
                          <a:latin typeface="Cambria Math"/>
                          <a:ea typeface="Cambria Math"/>
                        </a:rPr>
                        <m:t>=</m:t>
                      </m:r>
                      <m:r>
                        <a:rPr lang="da-DK" sz="2000" i="1">
                          <a:latin typeface="Cambria Math"/>
                          <a:ea typeface="Cambria Math"/>
                        </a:rPr>
                        <m:t>𝜆</m:t>
                      </m:r>
                    </m:oMath>
                  </m:oMathPara>
                </a14:m>
                <a:br>
                  <a:rPr lang="da-DK" sz="2000" i="1">
                    <a:latin typeface="Cambria Math"/>
                    <a:ea typeface="Cambria Math"/>
                  </a:rPr>
                </a:br>
                <a:r>
                  <a:rPr lang="da-DK" sz="2000" i="1">
                    <a:latin typeface="Cambria Math"/>
                    <a:ea typeface="Cambria Math"/>
                  </a:rPr>
                  <a:t> 	</a:t>
                </a:r>
                <a14:m>
                  <m:oMathPara>
                    <m:oMathParaPr>
                      <m:jc/>
                    </m:oMathParaPr>
                    <m:oMath>
                      <m:sSup>
                        <m:sSupPr>
                          <m:ctrlPr>
                            <a:rPr lang="da-DK" sz="2000" i="1">
                              <a:latin typeface="Cambria Math" panose="02040503050406030204" pitchFamily="18" charset="0"/>
                            </a:rPr>
                          </m:ctrlPr>
                        </m:sSupPr>
                        <m:e>
                          <m:r>
                            <a:rPr lang="da-DK" sz="2000" i="1">
                              <a:latin typeface="Cambria Math"/>
                              <a:ea typeface="Cambria Math"/>
                            </a:rPr>
                            <m:t>𝜎</m:t>
                          </m:r>
                        </m:e>
                        <m:sup>
                          <m:r>
                            <a:rPr lang="da-DK" sz="2000" i="1">
                              <a:latin typeface="Cambria Math"/>
                            </a:rPr>
                            <m:t>2</m:t>
                          </m:r>
                        </m:sup>
                      </m:sSup>
                      <m:r>
                        <a:rPr lang="da-DK" sz="2000" i="1">
                          <a:latin typeface="Cambria Math"/>
                        </a:rPr>
                        <m:t>=</m:t>
                      </m:r>
                      <m:r>
                        <a:rPr lang="da-DK" sz="2000" i="1">
                          <a:latin typeface="Cambria Math"/>
                        </a:rPr>
                        <m:t>𝑉𝑎𝑟</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e>
                      </m:d>
                      <m:r>
                        <a:rPr lang="da-DK" sz="2000" i="1">
                          <a:latin typeface="Cambria Math"/>
                        </a:rPr>
                        <m:t>=</m:t>
                      </m:r>
                      <m:r>
                        <a:rPr lang="da-DK" sz="2000" i="1">
                          <a:latin typeface="Cambria Math"/>
                          <a:ea typeface="Cambria Math"/>
                        </a:rPr>
                        <m:t>𝜆</m:t>
                      </m:r>
                    </m:oMath>
                  </m:oMathPara>
                </a14:m>
                <a:br>
                  <a:rPr lang="da-DK" sz="2000" i="1">
                    <a:latin typeface="Cambria Math"/>
                  </a:rPr>
                </a:br>
                <a:r>
                  <a:rPr lang="da-DK" sz="2000" i="1">
                    <a:latin typeface="Cambria Math"/>
                  </a:rPr>
                  <a:t> 	</a:t>
                </a:r>
                <a14:m>
                  <m:oMathPara>
                    <m:oMathParaPr>
                      <m:jc/>
                    </m:oMathParaPr>
                    <m:oMath>
                      <m:r>
                        <a:rPr lang="da-DK" sz="2000" i="1">
                          <a:latin typeface="Cambria Math"/>
                          <a:ea typeface="Cambria Math"/>
                        </a:rPr>
                        <m:t>𝜎</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𝜆</m:t>
                          </m:r>
                        </m:e>
                      </m:rad>
                    </m:oMath>
                  </m:oMathPara>
                </a14:m>
                <a:r>
                  <a:rPr lang="da-DK" sz="2000" smtClean="0"/>
                  <a:t>.</a:t>
                </a:r>
                <a:br>
                  <a:rPr lang="da-DK" sz="2000" smtClean="0"/>
                </a:br>
                <a:br>
                  <a:rPr lang="da-DK" sz="2000"/>
                </a:b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49" r="-651"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312</a:t>
            </a:fld>
            <a:endParaRPr lang="da-DK"/>
          </a:p>
        </p:txBody>
      </p:sp>
    </p:spTree>
    <p:extLst>
      <p:ext uri="{BB962C8B-B14F-4D97-AF65-F5344CB8AC3E}">
        <p14:creationId xmlns:p14="http://schemas.microsoft.com/office/powerpoint/2010/main" val="35860426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solidFill>
                  <a:srgbClr val="C00000"/>
                </a:solidFill>
              </a:rPr>
              <a:t>Fra Kap. 4</a:t>
            </a:r>
            <a:r>
              <a:rPr lang="da-DK" smtClean="0"/>
              <a:t>: Poisson-fordelingen</a:t>
            </a:r>
            <a:endParaRPr lang="da-DK"/>
          </a:p>
        </p:txBody>
      </p:sp>
      <p:sp>
        <p:nvSpPr>
          <p:cNvPr id="3" name="Content Placeholder 2"/>
          <p:cNvSpPr>
            <a:spLocks noGrp="1"/>
          </p:cNvSpPr>
          <p:nvPr>
            <p:ph idx="1"/>
          </p:nvPr>
        </p:nvSpPr>
        <p:spPr/>
        <p:txBody>
          <a:bodyPr/>
          <a:lstStyle/>
          <a:p>
            <a:pPr marL="0" indent="0">
              <a:buNone/>
            </a:pPr>
            <a:r>
              <a:rPr lang="da-DK" smtClean="0"/>
              <a:t>Afhængighed af </a:t>
            </a:r>
            <a:r>
              <a:rPr lang="el-GR" smtClean="0"/>
              <a:t>λ</a:t>
            </a:r>
            <a:r>
              <a:rPr lang="da-DK" smtClean="0"/>
              <a:t>:</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313</a:t>
            </a:fld>
            <a:endParaRPr lang="da-DK"/>
          </a:p>
        </p:txBody>
      </p:sp>
      <p:pic>
        <p:nvPicPr>
          <p:cNvPr id="3074" name="Picture 2" descr="http://upload.wikimedia.org/wikipedia/commons/thumb/c/c1/Poisson_distribution_PMF.png/1024px-Poisson_distribution_PMF.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01688" y="1915362"/>
            <a:ext cx="6338664" cy="475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625650"/>
      </p:ext>
    </p:extLst>
  </p:cSld>
  <p:clrMapOvr>
    <a:masterClrMapping/>
  </p:clrMapOvr>
  <p:transition/>
  <p:timing/>
</p:sld>
</file>

<file path=ppt/slides/slide3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Goodness of Fit – Eksempel</a:t>
            </a:r>
            <a:endParaRPr lang="da-DK"/>
          </a:p>
        </p:txBody>
      </p:sp>
      <mc:AlternateContent>
        <mc:Choice Requires="a14">
          <p:sp>
            <p:nvSpPr>
              <p:cNvPr id="3" name="Content Placeholder 2"/>
              <p:cNvSpPr>
                <a:spLocks noGrp="1"/>
              </p:cNvSpPr>
              <p:nvPr>
                <p:ph idx="1"/>
              </p:nvPr>
            </p:nvSpPr>
            <p:spPr/>
            <p:txBody>
              <a:bodyPr/>
              <a:lstStyle/>
              <a:p>
                <a:r>
                  <a:rPr lang="da-DK" smtClean="0"/>
                  <a:t>En stikprøve på </a:t>
                </a:r>
                <a14:m>
                  <m:oMathPara>
                    <m:oMathParaPr>
                      <m:jc/>
                    </m:oMathParaPr>
                    <m:oMath>
                      <m:r>
                        <a:rPr lang="da-DK" b="0" i="1" smtClean="0">
                          <a:latin typeface="Cambria Math"/>
                        </a:rPr>
                        <m:t>𝑛</m:t>
                      </m:r>
                      <m:r>
                        <a:rPr lang="da-DK" b="0" i="1" smtClean="0">
                          <a:latin typeface="Cambria Math"/>
                        </a:rPr>
                        <m:t>=60</m:t>
                      </m:r>
                    </m:oMath>
                  </m:oMathPara>
                </a14:m>
                <a:r>
                  <a:rPr lang="da-DK" smtClean="0"/>
                  <a:t> programmer. Opgørelse over antal programmer efter antal fejl i programmerne:</a:t>
                </a:r>
                <a:br>
                  <a:rPr lang="da-DK" smtClean="0"/>
                </a:br>
                <a:r>
                  <a:rPr lang="da-DK" smtClean="0"/>
                  <a:t> </a:t>
                </a:r>
                <a:br>
                  <a:rPr lang="da-DK" smtClean="0"/>
                </a:br>
                <a:br>
                  <a:rPr lang="da-DK" smtClean="0"/>
                </a:br>
                <a:br>
                  <a:rPr lang="da-DK" smtClean="0"/>
                </a:br>
                <a:br>
                  <a:rPr lang="da-DK" smtClean="0"/>
                </a:br>
                <a:br>
                  <a:rPr lang="da-DK" smtClean="0"/>
                </a:br>
                <a:br>
                  <a:rPr lang="da-DK" smtClean="0"/>
                </a:br>
                <a:endParaRPr lang="da-DK" smtClean="0"/>
              </a:p>
              <a:p>
                <a:r>
                  <a:rPr lang="da-DK" smtClean="0"/>
                  <a:t>Man formoder, at antal fejl pr. program følger en Poisson fordeling</a:t>
                </a:r>
              </a:p>
              <a:p>
                <a:r>
                  <a:rPr lang="da-DK" smtClean="0"/>
                  <a:t>Vi kender ikke gennemsnitligt antal fejl per program, </a:t>
                </a:r>
                <a:r>
                  <a:rPr lang="el-GR" i="1" smtClean="0"/>
                  <a:t>λ</a:t>
                </a:r>
                <a:r>
                  <a:rPr lang="da-DK" smtClean="0"/>
                  <a:t>, men vi kan estimere den: </a:t>
                </a:r>
                <a:br>
                  <a:rPr lang="da-DK" smtClean="0"/>
                </a:br>
                <a:r>
                  <a:rPr lang="da-DK" smtClean="0"/>
                  <a:t> 	</a:t>
                </a:r>
                <a14:m>
                  <m:oMathPara>
                    <m:oMathParaPr>
                      <m:jc/>
                    </m:oMathParaPr>
                    <m:oMath>
                      <m:r>
                        <a:rPr lang="el-GR" i="1"/>
                        <m:t>𝜆</m:t>
                      </m:r>
                      <m:r>
                        <a:rPr lang="da-DK" b="0" i="1"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32</m:t>
                          </m:r>
                          <m:r>
                            <a:rPr lang="da-DK" b="0" i="1" smtClean="0">
                              <a:latin typeface="Cambria Math"/>
                              <a:ea typeface="Cambria Math"/>
                            </a:rPr>
                            <m:t>∙0+15∙1+9∙2+4∙3</m:t>
                          </m:r>
                        </m:num>
                        <m:den>
                          <m:r>
                            <a:rPr lang="da-DK" b="0" i="1" smtClean="0">
                              <a:latin typeface="Cambria Math"/>
                            </a:rPr>
                            <m:t>60</m:t>
                          </m:r>
                        </m:den>
                      </m:f>
                      <m:r>
                        <a:rPr lang="da-DK" b="0" i="1" smtClean="0">
                          <a:latin typeface="Cambria Math"/>
                        </a:rPr>
                        <m:t>=0.75</m:t>
                      </m:r>
                    </m:oMath>
                  </m:oMathPara>
                </a14:m>
                <a:r>
                  <a:rPr lang="da-DK" smtClean="0"/>
                  <a:t> </a:t>
                </a:r>
              </a:p>
              <a:p>
                <a:r>
                  <a:rPr lang="da-DK" smtClean="0"/>
                  <a:t>Nu kan vi beregne det forventede antal programmer med hhv. 0, 1, 2, 3 fejl, givet at antagelsen om Poisson fordeling er rigtig.</a:t>
                </a: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158" b="-87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314</a:t>
            </a:fld>
            <a:endParaRPr lang="da-DK"/>
          </a:p>
        </p:txBody>
      </p:sp>
      <p:pic>
        <p:nvPicPr>
          <p:cNvPr id="6" name="Picture 5"/>
          <p:cNvPicPr>
            <a:picLocks noChangeAspect="1"/>
          </p:cNvPicPr>
          <p:nvPr/>
        </p:nvPicPr>
        <p:blipFill>
          <a:blip r:embed="rId4"/>
          <a:stretch>
            <a:fillRect/>
          </a:stretch>
        </p:blipFill>
        <p:spPr>
          <a:xfrm>
            <a:off x="2831901" y="2135974"/>
            <a:ext cx="3324275" cy="1941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05807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Goodness of Fit – Eksempel</a:t>
            </a:r>
            <a:endParaRPr lang="da-DK"/>
          </a:p>
        </p:txBody>
      </p:sp>
      <mc:AlternateContent>
        <mc:Choice Requires="a14">
          <p:sp>
            <p:nvSpPr>
              <p:cNvPr id="3" name="Content Placeholder 2"/>
              <p:cNvSpPr>
                <a:spLocks noGrp="1"/>
              </p:cNvSpPr>
              <p:nvPr>
                <p:ph idx="1"/>
              </p:nvPr>
            </p:nvSpPr>
            <p:spPr>
              <a:xfrm>
                <a:off x="467544" y="1268760"/>
                <a:ext cx="8568952" cy="5472608"/>
              </a:xfrm>
            </p:spPr>
            <p:txBody>
              <a:bodyPr/>
              <a:lstStyle/>
              <a:p>
                <a:r>
                  <a:rPr lang="da-DK" smtClean="0"/>
                  <a:t>Sandsynligheden for, at et program har </a:t>
                </a:r>
                <a14:m>
                  <m:oMathPara>
                    <m:oMathParaPr>
                      <m:jc/>
                    </m:oMathParaPr>
                    <m:oMath>
                      <m:r>
                        <a:rPr lang="en-US" b="0" i="1" smtClean="0">
                          <a:latin typeface="Cambria Math" panose="02040503050406030204" pitchFamily="18" charset="0"/>
                        </a:rPr>
                        <m:t>𝑥</m:t>
                      </m:r>
                    </m:oMath>
                  </m:oMathPara>
                </a14:m>
                <a:r>
                  <a:rPr lang="da-DK" smtClean="0"/>
                  <a:t> fejl, hvis den kommer fra en Poissonfordelt stokastisk variabel </a:t>
                </a:r>
                <a14:m>
                  <m:oMathPara>
                    <m:oMathParaPr>
                      <m:jc/>
                    </m:oMathParaPr>
                    <m:oMath>
                      <m:r>
                        <a:rPr lang="da-DK" i="1" smtClean="0">
                          <a:latin typeface="Cambria Math" panose="02040503050406030204" pitchFamily="18" charset="0"/>
                        </a:rPr>
                        <m:t>𝑋</m:t>
                      </m:r>
                    </m:oMath>
                  </m:oMathPara>
                </a14:m>
                <a:r>
                  <a:rPr lang="da-DK" smtClean="0"/>
                  <a:t> er:</a:t>
                </a:r>
                <a:br>
                  <a:rPr lang="da-DK" smtClean="0"/>
                </a:br>
                <a:r>
                  <a:rPr lang="da-DK" smtClean="0"/>
                  <a:t> 	</a:t>
                </a: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da-DK" b="0" i="1" smtClean="0">
                          <a:latin typeface="Cambria Math"/>
                        </a:rPr>
                        <m:t>=</m:t>
                      </m:r>
                      <m:r>
                        <a:rPr lang="da-DK" i="1">
                          <a:latin typeface="Cambria Math"/>
                        </a:rPr>
                        <m:t>𝑓</m:t>
                      </m:r>
                      <m:r>
                        <a:rPr lang="da-DK" i="1">
                          <a:latin typeface="Cambria Math"/>
                        </a:rPr>
                        <m:t>(</m:t>
                      </m:r>
                      <m:r>
                        <a:rPr lang="da-DK" i="1">
                          <a:latin typeface="Cambria Math"/>
                        </a:rPr>
                        <m:t>𝑥</m:t>
                      </m:r>
                      <m:r>
                        <a:rPr lang="da-DK" i="1">
                          <a:latin typeface="Cambria Math"/>
                        </a:rPr>
                        <m:t>;</m:t>
                      </m:r>
                      <m:r>
                        <a:rPr lang="da-DK" i="1">
                          <a:latin typeface="Cambria Math"/>
                        </a:rPr>
                        <m:t>𝜆</m:t>
                      </m:r>
                      <m:r>
                        <a:rPr lang="da-DK" i="1">
                          <a:latin typeface="Cambria Math"/>
                        </a:rPr>
                        <m:t>)=</m:t>
                      </m:r>
                      <m:f>
                        <m:fPr>
                          <m:type m:val="bar"/>
                          <m:ctrlPr>
                            <a:rPr lang="da-DK" b="0" i="1" smtClean="0">
                              <a:latin typeface="Cambria Math" panose="02040503050406030204" pitchFamily="18" charset="0"/>
                            </a:rPr>
                          </m:ctrlPr>
                        </m:fPr>
                        <m:num>
                          <m:sSup>
                            <m:sSupPr>
                              <m:ctrlPr>
                                <a:rPr lang="da-DK" b="0" i="1" smtClean="0">
                                  <a:latin typeface="Cambria Math" panose="02040503050406030204" pitchFamily="18" charset="0"/>
                                </a:rPr>
                              </m:ctrlPr>
                            </m:sSupPr>
                            <m:e>
                              <m:r>
                                <a:rPr lang="el-GR" i="1"/>
                                <m:t>𝜆</m:t>
                              </m:r>
                            </m:e>
                            <m:sup>
                              <m:r>
                                <a:rPr lang="en-US" b="0" i="1" smtClean="0">
                                  <a:latin typeface="Cambria Math" panose="02040503050406030204" pitchFamily="18" charset="0"/>
                                </a:rPr>
                                <m:t>𝑥</m:t>
                              </m:r>
                            </m:sup>
                          </m:sSup>
                        </m:num>
                        <m:den>
                          <m:r>
                            <a:rPr lang="en-US" b="0" i="1" smtClean="0">
                              <a:latin typeface="Cambria Math" panose="02040503050406030204" pitchFamily="18" charset="0"/>
                            </a:rPr>
                            <m:t>𝑥</m:t>
                          </m:r>
                          <m:r>
                            <a:rPr lang="da-DK" b="0" i="1" smtClean="0">
                              <a:latin typeface="Cambria Math"/>
                            </a:rPr>
                            <m:t>!</m:t>
                          </m:r>
                        </m:den>
                      </m:f>
                      <m:sSup>
                        <m:sSupPr>
                          <m:ctrlPr>
                            <a:rPr lang="da-DK" b="0" i="1" smtClean="0">
                              <a:latin typeface="Cambria Math" panose="02040503050406030204" pitchFamily="18" charset="0"/>
                            </a:rPr>
                          </m:ctrlPr>
                        </m:sSupPr>
                        <m:e>
                          <m:r>
                            <a:rPr lang="da-DK" b="0" i="1" smtClean="0">
                              <a:latin typeface="Cambria Math"/>
                            </a:rPr>
                            <m:t>𝑒</m:t>
                          </m:r>
                        </m:e>
                        <m:sup>
                          <m:r>
                            <a:rPr lang="da-DK" b="0" i="1" smtClean="0">
                              <a:latin typeface="Cambria Math"/>
                            </a:rPr>
                            <m:t>−</m:t>
                          </m:r>
                          <m:r>
                            <a:rPr lang="el-GR" i="1"/>
                            <m:t>𝜆</m:t>
                          </m:r>
                        </m:sup>
                      </m:sSup>
                    </m:oMath>
                  </m:oMathPara>
                </a14:m>
                <a:r>
                  <a:rPr lang="da-DK" smtClean="0"/>
                  <a:t> 	     </a:t>
                </a:r>
                <a:endParaRPr lang="da-DK" smtClean="0"/>
              </a:p>
              <a:p>
                <a:r>
                  <a:rPr lang="da-DK" smtClean="0"/>
                  <a:t>Vi har estimeret, at </a:t>
                </a:r>
                <a14:m>
                  <m:oMathPara>
                    <m:oMathParaPr>
                      <m:jc/>
                    </m:oMathParaPr>
                    <m:oMath>
                      <m:r>
                        <a:rPr lang="el-GR" i="1"/>
                        <m:t>𝜆</m:t>
                      </m:r>
                      <m:r>
                        <a:rPr lang="da-DK" i="1">
                          <a:latin typeface="Cambria Math"/>
                        </a:rPr>
                        <m:t>=0.75</m:t>
                      </m:r>
                    </m:oMath>
                  </m:oMathPara>
                </a14:m>
                <a:r>
                  <a:rPr lang="da-DK" smtClean="0"/>
                  <a:t>, så:</a:t>
                </a:r>
              </a:p>
              <a:p>
                <a:pPr lvl="1"/>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=0</m:t>
                          </m:r>
                        </m:e>
                      </m:d>
                      <m:r>
                        <a:rPr lang="da-DK" i="1">
                          <a:latin typeface="Cambria Math"/>
                        </a:rPr>
                        <m:t>=</m:t>
                      </m:r>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(0.75)</m:t>
                              </m:r>
                            </m:e>
                            <m:sup>
                              <m:r>
                                <a:rPr lang="da-DK" i="1">
                                  <a:latin typeface="Cambria Math"/>
                                </a:rPr>
                                <m:t>0</m:t>
                              </m:r>
                            </m:sup>
                          </m:sSup>
                        </m:num>
                        <m:den>
                          <m:r>
                            <a:rPr lang="da-DK" i="1">
                              <a:latin typeface="Cambria Math"/>
                            </a:rPr>
                            <m:t>0!</m:t>
                          </m:r>
                        </m:den>
                      </m:f>
                      <m:sSup>
                        <m:sSupPr>
                          <m:ctrlPr>
                            <a:rPr lang="da-DK" i="1">
                              <a:latin typeface="Cambria Math" panose="02040503050406030204" pitchFamily="18" charset="0"/>
                            </a:rPr>
                          </m:ctrlPr>
                        </m:sSupPr>
                        <m:e>
                          <m:r>
                            <a:rPr lang="da-DK" i="1">
                              <a:latin typeface="Cambria Math"/>
                            </a:rPr>
                            <m:t>𝑒</m:t>
                          </m:r>
                        </m:e>
                        <m:sup>
                          <m:r>
                            <a:rPr lang="da-DK" i="1">
                              <a:latin typeface="Cambria Math"/>
                            </a:rPr>
                            <m:t>−0.75</m:t>
                          </m:r>
                        </m:sup>
                      </m:sSup>
                      <m:r>
                        <a:rPr lang="da-DK" i="1">
                          <a:latin typeface="Cambria Math"/>
                        </a:rPr>
                        <m:t>=0.472</m:t>
                      </m:r>
                    </m:oMath>
                  </m:oMathPara>
                </a14:m>
                <a:endParaRPr lang="da-DK" smtClean="0"/>
              </a:p>
              <a:p>
                <a:pPr lvl="1"/>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=1</m:t>
                          </m:r>
                        </m:e>
                      </m:d>
                      <m:r>
                        <a:rPr lang="da-DK" i="1">
                          <a:latin typeface="Cambria Math"/>
                        </a:rPr>
                        <m:t>=</m:t>
                      </m:r>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(0.75)</m:t>
                              </m:r>
                            </m:e>
                            <m:sup>
                              <m:r>
                                <a:rPr lang="da-DK" i="1">
                                  <a:latin typeface="Cambria Math"/>
                                </a:rPr>
                                <m:t>1</m:t>
                              </m:r>
                            </m:sup>
                          </m:sSup>
                        </m:num>
                        <m:den>
                          <m:r>
                            <a:rPr lang="da-DK" i="1">
                              <a:latin typeface="Cambria Math"/>
                            </a:rPr>
                            <m:t>1!</m:t>
                          </m:r>
                        </m:den>
                      </m:f>
                      <m:sSup>
                        <m:sSupPr>
                          <m:ctrlPr>
                            <a:rPr lang="da-DK" i="1">
                              <a:latin typeface="Cambria Math" panose="02040503050406030204" pitchFamily="18" charset="0"/>
                            </a:rPr>
                          </m:ctrlPr>
                        </m:sSupPr>
                        <m:e>
                          <m:r>
                            <a:rPr lang="da-DK" i="1">
                              <a:latin typeface="Cambria Math"/>
                            </a:rPr>
                            <m:t>𝑒</m:t>
                          </m:r>
                        </m:e>
                        <m:sup>
                          <m:r>
                            <a:rPr lang="da-DK" i="1">
                              <a:latin typeface="Cambria Math"/>
                            </a:rPr>
                            <m:t>−0.75</m:t>
                          </m:r>
                        </m:sup>
                      </m:sSup>
                      <m:r>
                        <a:rPr lang="da-DK" i="1">
                          <a:latin typeface="Cambria Math"/>
                        </a:rPr>
                        <m:t>=0.354</m:t>
                      </m:r>
                    </m:oMath>
                  </m:oMathPara>
                </a14:m>
                <a:endParaRPr lang="da-DK"/>
              </a:p>
              <a:p>
                <a:pPr lvl="1"/>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=2</m:t>
                          </m:r>
                        </m:e>
                      </m:d>
                      <m:r>
                        <a:rPr lang="da-DK" i="1">
                          <a:latin typeface="Cambria Math"/>
                        </a:rPr>
                        <m:t>=</m:t>
                      </m:r>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(0.75)</m:t>
                              </m:r>
                            </m:e>
                            <m:sup>
                              <m:r>
                                <a:rPr lang="da-DK" b="0" i="1" smtClean="0">
                                  <a:latin typeface="Cambria Math"/>
                                </a:rPr>
                                <m:t>2</m:t>
                              </m:r>
                            </m:sup>
                          </m:sSup>
                        </m:num>
                        <m:den>
                          <m:r>
                            <a:rPr lang="da-DK" b="0" i="1" smtClean="0">
                              <a:latin typeface="Cambria Math"/>
                            </a:rPr>
                            <m:t>2</m:t>
                          </m:r>
                          <m:r>
                            <a:rPr lang="da-DK" i="1">
                              <a:latin typeface="Cambria Math"/>
                            </a:rPr>
                            <m:t>!</m:t>
                          </m:r>
                        </m:den>
                      </m:f>
                      <m:sSup>
                        <m:sSupPr>
                          <m:ctrlPr>
                            <a:rPr lang="da-DK" i="1">
                              <a:latin typeface="Cambria Math" panose="02040503050406030204" pitchFamily="18" charset="0"/>
                            </a:rPr>
                          </m:ctrlPr>
                        </m:sSupPr>
                        <m:e>
                          <m:r>
                            <a:rPr lang="da-DK" i="1">
                              <a:latin typeface="Cambria Math"/>
                            </a:rPr>
                            <m:t>𝑒</m:t>
                          </m:r>
                        </m:e>
                        <m:sup>
                          <m:r>
                            <a:rPr lang="da-DK" i="1">
                              <a:latin typeface="Cambria Math"/>
                            </a:rPr>
                            <m:t>−0.75</m:t>
                          </m:r>
                        </m:sup>
                      </m:sSup>
                      <m:r>
                        <a:rPr lang="da-DK" i="1">
                          <a:latin typeface="Cambria Math"/>
                        </a:rPr>
                        <m:t>=</m:t>
                      </m:r>
                      <m:r>
                        <a:rPr lang="da-DK" b="0" i="1" smtClean="0">
                          <a:latin typeface="Cambria Math"/>
                        </a:rPr>
                        <m:t>0.133</m:t>
                      </m:r>
                    </m:oMath>
                  </m:oMathPara>
                </a14:m>
                <a:endParaRPr lang="da-DK" b="0" smtClean="0"/>
              </a:p>
              <a:p>
                <a:pPr lvl="1"/>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smtClean="0">
                              <a:latin typeface="Cambria Math"/>
                              <a:ea typeface="Cambria Math"/>
                            </a:rPr>
                            <m:t>≥</m:t>
                          </m:r>
                          <m:r>
                            <a:rPr lang="da-DK" b="0" i="1" smtClean="0">
                              <a:latin typeface="Cambria Math"/>
                              <a:ea typeface="Cambria Math"/>
                            </a:rPr>
                            <m:t>3</m:t>
                          </m:r>
                        </m:e>
                      </m:d>
                      <m:r>
                        <a:rPr lang="da-DK" b="0" i="1" smtClean="0">
                          <a:latin typeface="Cambria Math"/>
                        </a:rPr>
                        <m:t>=1−0.472−0.354−0.133=0.041</m:t>
                      </m:r>
                    </m:oMath>
                  </m:oMathPara>
                </a14:m>
                <a:r>
                  <a:rPr lang="da-DK" b="0" smtClean="0"/>
                  <a:t> </a:t>
                </a:r>
              </a:p>
              <a:p>
                <a:r>
                  <a:rPr lang="da-DK" smtClean="0"/>
                  <a:t>Vi kan beregne det forventede antal ved at gange disse sandsynligheder med </a:t>
                </a:r>
                <a14:m>
                  <m:oMathPara>
                    <m:oMathParaPr>
                      <m:jc/>
                    </m:oMathParaPr>
                    <m:oMath>
                      <m:r>
                        <a:rPr lang="da-DK" i="1">
                          <a:latin typeface="Cambria Math"/>
                        </a:rPr>
                        <m:t>𝑛</m:t>
                      </m:r>
                      <m:r>
                        <a:rPr lang="da-DK" i="1">
                          <a:latin typeface="Cambria Math"/>
                        </a:rPr>
                        <m:t>=60</m:t>
                      </m:r>
                    </m:oMath>
                  </m:oMathPara>
                </a14:m>
                <a:r>
                  <a:rPr lang="da-DK" b="0" smtClean="0"/>
                  <a:t>.</a:t>
                </a:r>
              </a:p>
              <a:p>
                <a:endParaRPr lang="da-DK"/>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268760"/>
                <a:ext cx="8568952" cy="5472608"/>
              </a:xfrm>
              <a:blipFill>
                <a:blip r:embed="rId3"/>
                <a:stretch>
                  <a:fillRect l="-854"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315</a:t>
            </a:fld>
            <a:endParaRPr lang="da-DK"/>
          </a:p>
        </p:txBody>
      </p:sp>
    </p:spTree>
    <p:extLst>
      <p:ext uri="{BB962C8B-B14F-4D97-AF65-F5344CB8AC3E}">
        <p14:creationId xmlns:p14="http://schemas.microsoft.com/office/powerpoint/2010/main" val="6477034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Goodness of Fit – Eksempel</a:t>
            </a:r>
            <a:endParaRPr lang="da-DK"/>
          </a:p>
        </p:txBody>
      </p:sp>
      <p:sp>
        <p:nvSpPr>
          <p:cNvPr id="3" name="Content Placeholder 2"/>
          <p:cNvSpPr>
            <a:spLocks noGrp="1"/>
          </p:cNvSpPr>
          <p:nvPr>
            <p:ph idx="1"/>
          </p:nvPr>
        </p:nvSpPr>
        <p:spPr>
          <a:xfrm>
            <a:off x="467544" y="1268760"/>
            <a:ext cx="8496944" cy="5472608"/>
          </a:xfrm>
        </p:spPr>
        <p:txBody>
          <a:bodyPr/>
          <a:lstStyle/>
          <a:p>
            <a:endParaRPr lang="da-DK"/>
          </a:p>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316</a:t>
            </a:fld>
            <a:endParaRPr lang="da-DK"/>
          </a:p>
        </p:txBody>
      </p:sp>
      <mc:AlternateContent>
        <mc:Choice Requires="a14">
          <p:sp>
            <p:nvSpPr>
              <p:cNvPr id="13" name="Content Placeholder 2"/>
              <p:cNvSpPr txBox="1"/>
              <p:nvPr/>
            </p:nvSpPr>
            <p:spPr>
              <a:xfrm>
                <a:off x="467544" y="3501008"/>
                <a:ext cx="8424936" cy="2664296"/>
              </a:xfrm>
              <a:prstGeom prst="rect">
                <a:avLst/>
              </a:prstGeom>
            </p:spPr>
            <p:txBody>
              <a:bodyPr vert="horz" lIns="91440" tIns="45720" rIns="91440" bIns="45720" rtlCol="0">
                <a:noAutofit/>
              </a:bodyPr>
              <a:lstStyle>
                <a:defPPr>
                  <a:defRPr lang="da-DK"/>
                </a:defPPr>
                <a:lvl1pPr marL="357188" indent="-357188" algn="l" defTabSz="914400" rtl="0" eaLnBrk="1" latinLnBrk="0" hangingPunct="1">
                  <a:spcBef>
                    <a:spcPct val="20000"/>
                  </a:spcBef>
                  <a:buClr>
                    <a:schemeClr val="tx2"/>
                  </a:buClr>
                  <a:buFont typeface="Arial" pitchFamily="34" charset="0"/>
                  <a:buChar char="•"/>
                  <a:defRPr sz="2200" kern="1200">
                    <a:solidFill>
                      <a:schemeClr val="tx1"/>
                    </a:solidFill>
                    <a:latin typeface="+mn-lt"/>
                    <a:ea typeface="+mn-ea"/>
                    <a:cs typeface="+mn-cs"/>
                  </a:defRPr>
                </a:lvl1pPr>
                <a:lvl2pPr marL="715963" indent="-358775"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073150" indent="-357188"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431925" indent="-358775"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1789113" indent="-357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mtClean="0"/>
                  <a:t>Forventet antal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𝑒</m:t>
                          </m:r>
                        </m:e>
                        <m:sub>
                          <m:r>
                            <a:rPr lang="da-DK" b="0" i="1" smtClean="0">
                              <a:latin typeface="Cambria Math"/>
                            </a:rPr>
                            <m:t>𝑖</m:t>
                          </m:r>
                        </m:sub>
                      </m:sSub>
                    </m:oMath>
                  </m:oMathPara>
                </a14:m>
                <a:r>
                  <a:rPr lang="da-DK" smtClean="0"/>
                  <a:t>) er sammenligneligt med observeret antal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m:t>
                          </m:r>
                        </m:sub>
                      </m:sSub>
                    </m:oMath>
                  </m:oMathPara>
                </a14:m>
                <a:r>
                  <a:rPr lang="da-DK" smtClean="0"/>
                  <a:t>), men vi har brug for statistik for at afgøre, om observationerne følger Poisson fordelingen.</a:t>
                </a:r>
                <a:endParaRPr lang="da-DK"/>
              </a:p>
            </p:txBody>
          </p:sp>
        </mc:Choice>
        <mc:Fallback>
          <p:sp>
            <p:nvSpPr>
              <p:cNvPr id="13" name="Content Placeholder 2"/>
              <p:cNvSpPr txBox="1">
                <a:spLocks noRot="1" noChangeAspect="1" noMove="1" noResize="1" noEditPoints="1" noAdjustHandles="1" noChangeArrowheads="1" noChangeShapeType="1" noTextEdit="1"/>
              </p:cNvSpPr>
              <p:nvPr/>
            </p:nvSpPr>
            <p:spPr>
              <a:xfrm>
                <a:off x="467544" y="3501008"/>
                <a:ext cx="8424936" cy="2664296"/>
              </a:xfrm>
              <a:prstGeom prst="rect">
                <a:avLst/>
              </a:prstGeom>
              <a:blipFill>
                <a:blip r:embed="rId3"/>
                <a:stretch>
                  <a:fillRect l="-868" t="-1373"/>
                </a:stretch>
              </a:blipFill>
            </p:spPr>
            <p:txBody>
              <a:bodyPr/>
              <a:lstStyle/>
              <a:p>
                <a:r>
                  <a:rPr lang="en-GB">
                    <a:noFill/>
                  </a:rPr>
                  <a:t> </a:t>
                </a:r>
              </a:p>
            </p:txBody>
          </p:sp>
        </mc:Fallback>
      </mc:AlternateContent>
      <p:pic>
        <p:nvPicPr>
          <p:cNvPr id="5" name="Picture 4"/>
          <p:cNvPicPr>
            <a:picLocks noChangeAspect="1"/>
          </p:cNvPicPr>
          <p:nvPr/>
        </p:nvPicPr>
        <p:blipFill>
          <a:blip r:embed="rId4"/>
          <a:stretch>
            <a:fillRect/>
          </a:stretch>
        </p:blipFill>
        <p:spPr>
          <a:xfrm>
            <a:off x="1475656" y="1412776"/>
            <a:ext cx="6148628" cy="1800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8087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231096"/>
            <a:ext cx="8424936" cy="778098"/>
          </a:xfrm>
        </p:spPr>
        <p:txBody>
          <a:bodyPr/>
          <a:lstStyle/>
          <a:p>
            <a:r>
              <a:rPr lang="da-DK"/>
              <a:t>Goodness of </a:t>
            </a:r>
            <a:r>
              <a:rPr lang="da-DK" smtClean="0"/>
              <a:t>Fit test generelt</a:t>
            </a:r>
            <a:endParaRPr lang="da-DK"/>
          </a:p>
        </p:txBody>
      </p:sp>
      <mc:AlternateContent>
        <mc:Choice Requires="a14">
          <p:sp>
            <p:nvSpPr>
              <p:cNvPr id="3" name="Content Placeholder 2"/>
              <p:cNvSpPr>
                <a:spLocks noGrp="1"/>
              </p:cNvSpPr>
              <p:nvPr>
                <p:ph idx="1"/>
              </p:nvPr>
            </p:nvSpPr>
            <p:spPr>
              <a:xfrm>
                <a:off x="467544" y="1023708"/>
                <a:ext cx="8424936" cy="5805264"/>
              </a:xfrm>
            </p:spPr>
            <p:txBody>
              <a:bodyPr/>
              <a:lstStyle/>
              <a:p>
                <a:r>
                  <a:rPr lang="da-DK" smtClean="0"/>
                  <a:t>Vi har en stikprøve på </a:t>
                </a:r>
                <a14:m>
                  <m:oMathPara>
                    <m:oMathParaPr>
                      <m:jc/>
                    </m:oMathParaPr>
                    <m:oMath>
                      <m:r>
                        <a:rPr lang="da-DK" i="1">
                          <a:latin typeface="Cambria Math"/>
                        </a:rPr>
                        <m:t>𝑛</m:t>
                      </m:r>
                    </m:oMath>
                  </m:oMathPara>
                </a14:m>
                <a:r>
                  <a:rPr lang="da-DK" smtClean="0"/>
                  <a:t> observationer, organiseret i </a:t>
                </a:r>
                <a14:m>
                  <m:oMathPara>
                    <m:oMathParaPr>
                      <m:jc/>
                    </m:oMathParaPr>
                    <m:oMath>
                      <m:r>
                        <a:rPr lang="da-DK" b="0" i="1" smtClean="0">
                          <a:latin typeface="Cambria Math"/>
                        </a:rPr>
                        <m:t>𝑘</m:t>
                      </m:r>
                    </m:oMath>
                  </m:oMathPara>
                </a14:m>
                <a:r>
                  <a:rPr lang="da-DK" smtClean="0"/>
                  <a:t> kategorier, så vi har antal observationer i hver kategori,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m:t>
                          </m:r>
                        </m:sub>
                      </m:sSub>
                      <m:r>
                        <m:rPr>
                          <m:sty m:val="p"/>
                        </m:rPr>
                        <a:rPr lang="da-DK" b="0" i="0" smtClean="0">
                          <a:latin typeface="Cambria Math"/>
                        </a:rPr>
                        <m:t> </m:t>
                      </m:r>
                      <m:r>
                        <m:rPr>
                          <m:sty m:val="p"/>
                        </m:rPr>
                        <a:rPr lang="en-US" b="0" i="0" smtClean="0">
                          <a:latin typeface="Cambria Math"/>
                        </a:rPr>
                        <m:t>for</m:t>
                      </m:r>
                      <m:r>
                        <m:rPr>
                          <m:sty m:val="p"/>
                        </m:rPr>
                        <a:rPr lang="da-DK" b="0" i="0" smtClean="0">
                          <a:latin typeface="Cambria Math"/>
                        </a:rPr>
                        <m:t> </m:t>
                      </m:r>
                      <m:r>
                        <a:rPr lang="da-DK" b="0" i="1" smtClean="0">
                          <a:latin typeface="Cambria Math"/>
                        </a:rPr>
                        <m:t>𝑖</m:t>
                      </m:r>
                      <m:r>
                        <a:rPr lang="da-DK" b="0" i="1" smtClean="0">
                          <a:latin typeface="Cambria Math"/>
                        </a:rPr>
                        <m:t>=1, 2…, </m:t>
                      </m:r>
                      <m:r>
                        <a:rPr lang="da-DK" b="0" i="1" smtClean="0">
                          <a:latin typeface="Cambria Math"/>
                        </a:rPr>
                        <m:t>𝑘</m:t>
                      </m:r>
                    </m:oMath>
                  </m:oMathPara>
                </a14:m>
                <a:endParaRPr lang="da-DK" smtClean="0"/>
              </a:p>
              <a:p>
                <a:r>
                  <a:rPr lang="da-DK" smtClean="0"/>
                  <a:t>Vi har en formodning om at observationerne kommer fra en bestemt teoretisk fordeling (i eksemplet var det Poisson). Det er nulhypotesen</a:t>
                </a:r>
                <a:endParaRPr lang="da-DK" smtClean="0"/>
              </a:p>
              <a:p>
                <a:r>
                  <a:rPr lang="da-DK" smtClean="0"/>
                  <a:t>Vi vil beregne det forventede antal observationer i hver kategori, </a:t>
                </a:r>
                <a:br>
                  <a:rPr lang="da-DK" smtClean="0"/>
                </a:b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sub>
                      </m:sSub>
                      <m:r>
                        <m:rPr>
                          <m:sty m:val="p"/>
                        </m:rPr>
                        <a:rPr lang="da-DK">
                          <a:latin typeface="Cambria Math"/>
                        </a:rPr>
                        <m:t> </m:t>
                      </m:r>
                      <m:r>
                        <m:rPr>
                          <m:sty m:val="p"/>
                        </m:rPr>
                        <a:rPr lang="en-US" b="0" i="0" smtClean="0">
                          <a:latin typeface="Cambria Math"/>
                        </a:rPr>
                        <m:t>for</m:t>
                      </m:r>
                      <m:r>
                        <m:rPr>
                          <m:sty m:val="p"/>
                        </m:rPr>
                        <a:rPr lang="da-DK">
                          <a:latin typeface="Cambria Math"/>
                        </a:rPr>
                        <m:t> </m:t>
                      </m:r>
                      <m:r>
                        <a:rPr lang="da-DK" i="1">
                          <a:latin typeface="Cambria Math"/>
                        </a:rPr>
                        <m:t>𝑖</m:t>
                      </m:r>
                      <m:r>
                        <a:rPr lang="da-DK" i="1">
                          <a:latin typeface="Cambria Math"/>
                        </a:rPr>
                        <m:t>=1, 2…, </m:t>
                      </m:r>
                      <m:r>
                        <a:rPr lang="da-DK" i="1">
                          <a:latin typeface="Cambria Math"/>
                        </a:rPr>
                        <m:t>𝑘</m:t>
                      </m:r>
                    </m:oMath>
                  </m:oMathPara>
                </a14:m>
                <a:r>
                  <a:rPr lang="da-DK" smtClean="0"/>
                  <a:t> for den formodede fordeling</a:t>
                </a:r>
              </a:p>
              <a:p>
                <a:r>
                  <a:rPr lang="da-DK" smtClean="0"/>
                  <a:t>For at beregne det forventede antal skal vi estimere nogle parametre for fordelingen (f.eks. </a:t>
                </a:r>
                <a14:m>
                  <m:oMathPara>
                    <m:oMathParaPr>
                      <m:jc/>
                    </m:oMathParaPr>
                    <m:oMath>
                      <m:r>
                        <a:rPr lang="el-GR" i="1"/>
                        <m:t>𝜆</m:t>
                      </m:r>
                    </m:oMath>
                  </m:oMathPara>
                </a14:m>
                <a:r>
                  <a:rPr lang="da-DK" smtClean="0"/>
                  <a:t> for Poisson fordelingen, </a:t>
                </a:r>
                <a14:m>
                  <m:oMathPara>
                    <m:oMathParaPr>
                      <m:jc/>
                    </m:oMathParaPr>
                    <m:oMath>
                      <m:r>
                        <a:rPr lang="el-GR" i="1" smtClean="0">
                          <a:latin typeface="Cambria Math"/>
                          <a:ea typeface="Cambria Math"/>
                        </a:rPr>
                        <m:t>𝜇</m:t>
                      </m:r>
                    </m:oMath>
                  </m:oMathPara>
                </a14:m>
                <a:r>
                  <a:rPr lang="da-DK" smtClean="0"/>
                  <a:t> og </a:t>
                </a:r>
                <a14:m>
                  <m:oMathPara>
                    <m:oMathParaPr>
                      <m:jc/>
                    </m:oMathParaPr>
                    <m:oMath>
                      <m:sSup>
                        <m:sSupPr>
                          <m:ctrlPr>
                            <a:rPr lang="el-GR" i="1" smtClean="0">
                              <a:latin typeface="Cambria Math" panose="02040503050406030204" pitchFamily="18" charset="0"/>
                            </a:rPr>
                          </m:ctrlPr>
                        </m:sSupPr>
                        <m:e>
                          <m:r>
                            <a:rPr lang="el-GR" i="1" smtClean="0">
                              <a:latin typeface="Cambria Math"/>
                              <a:ea typeface="Cambria Math"/>
                            </a:rPr>
                            <m:t>𝜎</m:t>
                          </m:r>
                        </m:e>
                        <m:sup>
                          <m:r>
                            <a:rPr lang="da-DK" b="0" i="1" smtClean="0">
                              <a:latin typeface="Cambria Math"/>
                            </a:rPr>
                            <m:t>2</m:t>
                          </m:r>
                        </m:sup>
                      </m:sSup>
                    </m:oMath>
                  </m:oMathPara>
                </a14:m>
                <a:r>
                  <a:rPr lang="da-DK" smtClean="0"/>
                  <a:t> for normalfordelingen). Lad </a:t>
                </a:r>
                <a14:m>
                  <m:oMathPara>
                    <m:oMathParaPr>
                      <m:jc/>
                    </m:oMathParaPr>
                    <m:oMath>
                      <m:r>
                        <a:rPr lang="en-US" b="0" i="1" smtClean="0">
                          <a:latin typeface="Cambria Math" panose="02040503050406030204" pitchFamily="18" charset="0"/>
                        </a:rPr>
                        <m:t>𝑚</m:t>
                      </m:r>
                    </m:oMath>
                  </m:oMathPara>
                </a14:m>
                <a:r>
                  <a:rPr lang="da-DK" smtClean="0"/>
                  <a:t> være antal parametre, der skal estimeres</a:t>
                </a:r>
              </a:p>
              <a:p>
                <a:r>
                  <a:rPr lang="da-DK" smtClean="0"/>
                  <a:t>Vi beregner teststørrelsen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oMath>
                  </m:oMathPara>
                </a14:m>
                <a:r>
                  <a:rPr lang="da-DK" smtClean="0"/>
                  <a:t>:</a:t>
                </a:r>
                <a:br>
                  <a:rPr lang="da-DK" smtClean="0"/>
                </a:br>
                <a:r>
                  <a:rPr lang="da-DK" smtClean="0"/>
                  <a:t> 	</a:t>
                </a:r>
                <a14:m>
                  <m:oMathPara>
                    <m:oMathParaPr>
                      <m:jc/>
                    </m:oMathParaPr>
                    <m:oMath>
                      <m:sSub>
                        <m:sSubPr>
                          <m:ctrlPr>
                            <a:rPr lang="el-GR" i="1" smtClean="0">
                              <a:latin typeface="Cambria Math" panose="02040503050406030204" pitchFamily="18" charset="0"/>
                            </a:rPr>
                          </m:ctrlPr>
                        </m:sSubPr>
                        <m:e>
                          <m:sSup>
                            <m:sSupPr>
                              <m:ctrlPr>
                                <a:rPr lang="el-GR" i="1" smtClean="0">
                                  <a:latin typeface="Cambria Math" panose="02040503050406030204" pitchFamily="18" charset="0"/>
                                </a:rPr>
                              </m:ctrlPr>
                            </m:sSupPr>
                            <m:e>
                              <m:r>
                                <a:rPr lang="el-GR" i="1">
                                  <a:latin typeface="Cambria Math"/>
                                </a:rPr>
                                <m:t>𝜒</m:t>
                              </m:r>
                            </m:e>
                            <m:sup>
                              <m:r>
                                <a:rPr lang="da-DK" b="0" i="1" smtClean="0">
                                  <a:latin typeface="Cambria Math"/>
                                </a:rPr>
                                <m:t>2</m:t>
                              </m:r>
                            </m:sup>
                          </m:sSup>
                        </m:e>
                        <m:sub>
                          <m:r>
                            <a:rPr lang="da-DK" b="0" i="1" smtClean="0">
                              <a:latin typeface="Cambria Math"/>
                            </a:rPr>
                            <m:t>0</m:t>
                          </m:r>
                        </m:sub>
                      </m:sSub>
                      <m:r>
                        <a:rPr lang="da-DK" b="0" i="1" smtClean="0">
                          <a:latin typeface="Cambria Math"/>
                        </a:rPr>
                        <m:t>=</m:t>
                      </m:r>
                      <m:nary>
                        <m:naryPr>
                          <m:chr m:val="∑"/>
                          <m:grow m:val="off"/>
                          <m:subHide m:val="off"/>
                          <m:supHide m:val="off"/>
                          <m:ctrlPr>
                            <a:rPr lang="da-DK" b="0" i="1" smtClean="0">
                              <a:latin typeface="Cambria Math" panose="02040503050406030204" pitchFamily="18" charset="0"/>
                            </a:rPr>
                          </m:ctrlPr>
                        </m:naryPr>
                        <m:sub>
                          <m:r>
                            <a:rPr lang="da-DK" b="0" i="1" smtClean="0">
                              <a:latin typeface="Cambria Math"/>
                            </a:rPr>
                            <m:t>𝑖</m:t>
                          </m:r>
                          <m:r>
                            <a:rPr lang="da-DK" b="0" i="1" smtClean="0">
                              <a:latin typeface="Cambria Math"/>
                            </a:rPr>
                            <m:t>=1</m:t>
                          </m:r>
                        </m:sub>
                        <m:sup>
                          <m:r>
                            <a:rPr lang="da-DK" b="0" i="1" smtClean="0">
                              <a:latin typeface="Cambria Math"/>
                            </a:rPr>
                            <m:t>𝑘</m:t>
                          </m:r>
                        </m:sup>
                        <m:e>
                          <m:f>
                            <m:fPr>
                              <m:type m:val="bar"/>
                              <m:ctrlPr>
                                <a:rPr lang="da-DK" b="0" i="1" smtClean="0">
                                  <a:latin typeface="Cambria Math" panose="02040503050406030204" pitchFamily="18" charset="0"/>
                                </a:rPr>
                              </m:ctrlPr>
                            </m:fPr>
                            <m:num>
                              <m:sSup>
                                <m:sSupPr>
                                  <m:ctrlPr>
                                    <a:rPr lang="da-DK" b="0" i="1" smtClean="0">
                                      <a:latin typeface="Cambria Math" panose="02040503050406030204" pitchFamily="18" charset="0"/>
                                    </a:rPr>
                                  </m:ctrlPr>
                                </m:sSupPr>
                                <m:e>
                                  <m:r>
                                    <a:rPr lang="da-DK" b="0" i="1" smtClean="0">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m:t>
                                      </m:r>
                                    </m:sub>
                                  </m:sSub>
                                  <m:r>
                                    <a:rPr lang="da-DK" b="0" i="1" smtClean="0">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sub>
                                  </m:sSub>
                                  <m:r>
                                    <a:rPr lang="da-DK" b="0" i="1" smtClean="0">
                                      <a:latin typeface="Cambria Math"/>
                                    </a:rPr>
                                    <m:t>)</m:t>
                                  </m:r>
                                </m:e>
                                <m:sup>
                                  <m:r>
                                    <a:rPr lang="da-DK" b="0" i="1" smtClean="0">
                                      <a:latin typeface="Cambria Math"/>
                                    </a:rPr>
                                    <m:t>2</m:t>
                                  </m:r>
                                </m:sup>
                              </m:sSup>
                            </m:num>
                            <m:den>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sub>
                              </m:sSub>
                            </m:den>
                          </m:f>
                        </m:e>
                      </m:nary>
                    </m:oMath>
                  </m:oMathPara>
                </a14:m>
                <a:r>
                  <a:rPr lang="da-DK" smtClean="0"/>
                  <a:t> </a:t>
                </a:r>
              </a:p>
              <a:p>
                <a:r>
                  <a:rPr lang="da-DK" smtClean="0"/>
                  <a:t>Hvis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m:oMathPara>
                </a14:m>
                <a:r>
                  <a:rPr lang="da-DK" smtClean="0"/>
                  <a:t> er sand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m:t>
                          </m:r>
                        </m:sub>
                      </m:sSub>
                    </m:oMath>
                  </m:oMathPara>
                </a14:m>
                <a:r>
                  <a:rPr lang="da-DK" smtClean="0"/>
                  <a:t> kommer fra fordelingen), så er teststørrelsen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oMath>
                  </m:oMathPara>
                </a14:m>
                <a:r>
                  <a:rPr lang="da-DK" smtClean="0"/>
                  <a:t>  </a:t>
                </a:r>
                <a:br>
                  <a:rPr lang="da-DK" smtClean="0"/>
                </a:br>
                <a:r>
                  <a:rPr lang="da-DK" smtClean="0"/>
                  <a:t> 	</a:t>
                </a:r>
                <a14:m>
                  <m:oMathPara>
                    <m:oMathParaPr>
                      <m:jc/>
                    </m:oMathParaPr>
                    <m:oMath>
                      <m:sSup>
                        <m:sSupPr>
                          <m:ctrlPr>
                            <a:rPr lang="el-GR" i="1" smtClean="0">
                              <a:solidFill>
                                <a:schemeClr val="tx1"/>
                              </a:solidFill>
                              <a:latin typeface="Cambria Math" panose="02040503050406030204" pitchFamily="18" charset="0"/>
                            </a:rPr>
                          </m:ctrlPr>
                        </m:sSupPr>
                        <m:e>
                          <m:r>
                            <a:rPr lang="el-GR" i="1">
                              <a:solidFill>
                                <a:schemeClr val="tx1"/>
                              </a:solidFill>
                              <a:latin typeface="Cambria Math"/>
                            </a:rPr>
                            <m:t>𝜒</m:t>
                          </m:r>
                        </m:e>
                        <m:sup>
                          <m:r>
                            <a:rPr lang="da-DK" i="1">
                              <a:solidFill>
                                <a:schemeClr val="tx1"/>
                              </a:solidFill>
                              <a:latin typeface="Cambria Math"/>
                            </a:rPr>
                            <m:t>2</m:t>
                          </m:r>
                        </m:sup>
                      </m:sSup>
                    </m:oMath>
                  </m:oMathPara>
                </a14:m>
                <a:r>
                  <a:rPr lang="da-DK" smtClean="0">
                    <a:solidFill>
                      <a:schemeClr val="tx1"/>
                    </a:solidFill>
                  </a:rPr>
                  <a:t> fordelt </a:t>
                </a:r>
                <a:r>
                  <a:rPr lang="da-DK" smtClean="0"/>
                  <a:t>med </a:t>
                </a:r>
                <a14:m>
                  <m:oMathPara>
                    <m:oMathParaPr>
                      <m:jc/>
                    </m:oMathParaPr>
                    <m:oMath>
                      <m:r>
                        <a:rPr lang="da-DK" b="0" i="1" smtClean="0">
                          <a:latin typeface="Cambria Math"/>
                        </a:rPr>
                        <m:t>𝑘</m:t>
                      </m:r>
                      <m:r>
                        <a:rPr lang="da-DK" b="0" i="1" smtClean="0">
                          <a:latin typeface="Cambria Math"/>
                        </a:rPr>
                        <m:t>−</m:t>
                      </m:r>
                      <m:r>
                        <a:rPr lang="en-US" b="0" i="1" smtClean="0">
                          <a:latin typeface="Cambria Math" panose="02040503050406030204" pitchFamily="18" charset="0"/>
                        </a:rPr>
                        <m:t>𝑚</m:t>
                      </m:r>
                      <m:r>
                        <a:rPr lang="da-DK" b="0" i="1" smtClean="0">
                          <a:latin typeface="Cambria Math"/>
                        </a:rPr>
                        <m:t>−1</m:t>
                      </m:r>
                    </m:oMath>
                  </m:oMathPara>
                </a14:m>
                <a:r>
                  <a:rPr lang="da-DK" smtClean="0"/>
                  <a:t> frihedsgrader</a:t>
                </a:r>
              </a:p>
              <a:p>
                <a:r>
                  <a:rPr lang="da-DK" smtClean="0"/>
                  <a:t>Dermed har vi en statistisk metode til at forkaste eller acceptere nulhypotesen.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23708"/>
                <a:ext cx="8424936" cy="5805264"/>
              </a:xfrm>
              <a:blipFill>
                <a:blip r:embed="rId3"/>
                <a:stretch>
                  <a:fillRect l="-868" t="-735" r="-651" b="-273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317</a:t>
            </a:fld>
            <a:endParaRPr lang="da-DK"/>
          </a:p>
        </p:txBody>
      </p:sp>
    </p:spTree>
    <p:extLst>
      <p:ext uri="{BB962C8B-B14F-4D97-AF65-F5344CB8AC3E}">
        <p14:creationId xmlns:p14="http://schemas.microsoft.com/office/powerpoint/2010/main" val="7214858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Tilbage til eksemplet</a:t>
            </a:r>
            <a:endParaRPr lang="da-DK"/>
          </a:p>
        </p:txBody>
      </p:sp>
      <p:sp>
        <p:nvSpPr>
          <p:cNvPr id="3" name="Content Placeholder 2"/>
          <p:cNvSpPr>
            <a:spLocks noGrp="1"/>
          </p:cNvSpPr>
          <p:nvPr>
            <p:ph idx="1"/>
          </p:nvPr>
        </p:nvSpPr>
        <p:spPr>
          <a:xfrm>
            <a:off x="467544" y="3147042"/>
            <a:ext cx="8424936" cy="3594326"/>
          </a:xfrm>
        </p:spPr>
        <p:txBody>
          <a:bodyPr/>
          <a:lstStyle/>
          <a:p>
            <a:r>
              <a:rPr lang="da-DK" smtClean="0"/>
              <a:t>Tommelfingerregel: Hver kategori skal helst have et forventet antal på mindst 5, for at metoden er sikker</a:t>
            </a:r>
          </a:p>
          <a:p>
            <a:r>
              <a:rPr lang="da-DK" smtClean="0"/>
              <a:t>For at opnå det, slår vi de sidste to kategorier sammen</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318</a:t>
            </a:fld>
            <a:endParaRPr lang="da-DK"/>
          </a:p>
        </p:txBody>
      </p:sp>
      <p:pic>
        <p:nvPicPr>
          <p:cNvPr id="9" name="Picture 8" descr="montgomery_6e_tbun_09_p351b.jpg"/>
          <p:cNvPicPr>
            <a:picLocks noChangeAspect="1"/>
          </p:cNvPicPr>
          <p:nvPr/>
        </p:nvPicPr>
        <p:blipFill>
          <a:blip r:embed="rId3"/>
          <a:srcRect l="68484" r="2154"/>
          <a:stretch>
            <a:fillRect/>
          </a:stretch>
        </p:blipFill>
        <p:spPr bwMode="auto">
          <a:xfrm>
            <a:off x="4076815" y="1268760"/>
            <a:ext cx="2077540" cy="1484594"/>
          </a:xfrm>
          <a:prstGeom prst="rect">
            <a:avLst/>
          </a:prstGeom>
          <a:noFill/>
          <a:ln w="9525">
            <a:noFill/>
            <a:miter lim="800000"/>
          </a:ln>
        </p:spPr>
      </p:pic>
      <p:pic>
        <p:nvPicPr>
          <p:cNvPr id="5" name="Picture 4"/>
          <p:cNvPicPr>
            <a:picLocks noChangeAspect="1"/>
          </p:cNvPicPr>
          <p:nvPr/>
        </p:nvPicPr>
        <p:blipFill>
          <a:blip r:embed="rId4"/>
          <a:stretch>
            <a:fillRect/>
          </a:stretch>
        </p:blipFill>
        <p:spPr>
          <a:xfrm>
            <a:off x="1574680" y="1199596"/>
            <a:ext cx="5904000" cy="1728578"/>
          </a:xfrm>
          <a:prstGeom prst="rect">
            <a:avLst/>
          </a:prstGeom>
          <a:ln>
            <a:noFill/>
          </a:ln>
          <a:effectLst>
            <a:outerShdw blurRad="292100" dist="139700" dir="2700000" algn="tl" rotWithShape="0">
              <a:srgbClr val="333333">
                <a:alpha val="65000"/>
              </a:srgbClr>
            </a:outerShdw>
          </a:effectLst>
        </p:spPr>
      </p:pic>
      <p:sp>
        <p:nvSpPr>
          <p:cNvPr id="14" name="Oval 13"/>
          <p:cNvSpPr/>
          <p:nvPr/>
        </p:nvSpPr>
        <p:spPr>
          <a:xfrm>
            <a:off x="5133340" y="2538270"/>
            <a:ext cx="608543" cy="41874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pic>
        <p:nvPicPr>
          <p:cNvPr id="6" name="Picture 5"/>
          <p:cNvPicPr>
            <a:picLocks noChangeAspect="1"/>
          </p:cNvPicPr>
          <p:nvPr/>
        </p:nvPicPr>
        <p:blipFill>
          <a:blip r:embed="rId5"/>
          <a:stretch>
            <a:fillRect/>
          </a:stretch>
        </p:blipFill>
        <p:spPr>
          <a:xfrm>
            <a:off x="1574680" y="4550341"/>
            <a:ext cx="5904000" cy="1398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77967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Lst>
  </p:timing>
</p:sld>
</file>

<file path=ppt/slides/slide3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Hypotesetest for eksemplet </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pPr marL="457200" indent="-457200">
                  <a:buFont typeface="+mj-lt"/>
                  <a:buAutoNum type="arabicPeriod"/>
                </a:pPr>
                <a:r>
                  <a:rPr lang="da-DK" sz="2000" b="1" smtClean="0">
                    <a:solidFill>
                      <a:schemeClr val="tx2"/>
                    </a:solidFill>
                  </a:rPr>
                  <a:t>Hypoteser:</a:t>
                </a:r>
                <a:endParaRPr lang="da-DK" sz="2000" b="1">
                  <a:solidFill>
                    <a:schemeClr val="tx2"/>
                  </a:solidFill>
                </a:endParaRPr>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r>
                  <a:rPr lang="da-DK" smtClean="0"/>
                  <a:t>Observationerne kommer fra en Poisson fordeling</a:t>
                </a:r>
                <a:endParaRPr lang="da-DK"/>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𝑎</m:t>
                          </m:r>
                        </m:sub>
                      </m:sSub>
                    </m:oMath>
                  </m:oMathPara>
                </a14:m>
                <a:r>
                  <a:rPr lang="da-DK"/>
                  <a:t>: Observationerne kommer </a:t>
                </a:r>
                <a:r>
                  <a:rPr lang="da-DK" i="1" smtClean="0"/>
                  <a:t>ikke</a:t>
                </a:r>
                <a:r>
                  <a:rPr lang="da-DK" smtClean="0"/>
                  <a:t> fra </a:t>
                </a:r>
                <a:r>
                  <a:rPr lang="da-DK"/>
                  <a:t>en Poisson </a:t>
                </a:r>
                <a:r>
                  <a:rPr lang="da-DK" smtClean="0"/>
                  <a:t>fordeling</a:t>
                </a:r>
                <a:endParaRPr lang="da-DK"/>
              </a:p>
              <a:p>
                <a:pPr marL="457200" indent="-457200">
                  <a:buFont typeface="+mj-lt"/>
                  <a:buAutoNum type="arabicPeriod"/>
                </a:pPr>
                <a:r>
                  <a:rPr lang="da-DK" sz="2000" b="1" smtClean="0">
                    <a:solidFill>
                      <a:schemeClr val="tx2"/>
                    </a:solidFill>
                  </a:rPr>
                  <a:t>Signifikansniveau: </a:t>
                </a:r>
                <a14:m>
                  <m:oMathPara>
                    <m:oMathParaPr>
                      <m:jc/>
                    </m:oMathParaPr>
                    <m:oMath>
                      <m:r>
                        <a:rPr lang="da-DK" sz="2000" b="0" i="1" smtClean="0">
                          <a:solidFill>
                            <a:schemeClr val="tx1"/>
                          </a:solidFill>
                          <a:latin typeface="Cambria Math" panose="02040503050406030204" pitchFamily="18" charset="0"/>
                          <a:ea typeface="Cambria Math" panose="02040503050406030204" pitchFamily="18" charset="0"/>
                        </a:rPr>
                        <m:t>𝛼</m:t>
                      </m:r>
                      <m:r>
                        <a:rPr lang="en-US" sz="2000" b="0" i="1" smtClean="0">
                          <a:solidFill>
                            <a:schemeClr val="tx1"/>
                          </a:solidFill>
                          <a:latin typeface="Cambria Math" panose="02040503050406030204" pitchFamily="18" charset="0"/>
                          <a:ea typeface="Cambria Math" panose="02040503050406030204" pitchFamily="18" charset="0"/>
                        </a:rPr>
                        <m:t>=0.05</m:t>
                      </m:r>
                    </m:oMath>
                  </m:oMathPara>
                </a14:m>
                <a:endParaRPr lang="da-DK" sz="2000" smtClean="0">
                  <a:solidFill>
                    <a:schemeClr val="tx2"/>
                  </a:solidFill>
                </a:endParaRPr>
              </a:p>
              <a:p>
                <a:pPr marL="457200" indent="-457200">
                  <a:buFont typeface="+mj-lt"/>
                  <a:buAutoNum type="arabicPeriod"/>
                </a:pPr>
                <a:r>
                  <a:rPr lang="da-DK" sz="2000" b="1" smtClean="0">
                    <a:solidFill>
                      <a:schemeClr val="tx2"/>
                    </a:solidFill>
                  </a:rPr>
                  <a:t>Kriterier:</a:t>
                </a:r>
                <a:br>
                  <a:rPr lang="da-DK" sz="2000" b="1">
                    <a:solidFill>
                      <a:schemeClr val="tx2"/>
                    </a:solidFill>
                  </a:rPr>
                </a:b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r>
                        <a:rPr lang="da-DK" sz="2000" i="1">
                          <a:latin typeface="Cambria Math"/>
                        </a:rPr>
                        <m:t>=</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𝑘</m:t>
                          </m:r>
                        </m:sup>
                        <m:e>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da-DK" sz="2000" i="1">
                                      <a:latin typeface="Cambria Math"/>
                                    </a:rPr>
                                    <m:t>(</m:t>
                                  </m:r>
                                  <m:sSub>
                                    <m:sSubPr>
                                      <m:ctrlPr>
                                        <a:rPr lang="da-DK" sz="2000" i="1">
                                          <a:latin typeface="Cambria Math" panose="02040503050406030204" pitchFamily="18" charset="0"/>
                                        </a:rPr>
                                      </m:ctrlPr>
                                    </m:sSubPr>
                                    <m:e>
                                      <m:r>
                                        <a:rPr lang="en-US" sz="2000" b="0" i="1" smtClean="0">
                                          <a:latin typeface="Cambria Math" panose="02040503050406030204" pitchFamily="18" charset="0"/>
                                        </a:rPr>
                                        <m:t>𝑜</m:t>
                                      </m:r>
                                    </m:e>
                                    <m:sub>
                                      <m:r>
                                        <a:rPr lang="da-DK" sz="2000" i="1">
                                          <a:latin typeface="Cambria Math"/>
                                        </a:rPr>
                                        <m:t>𝑖</m:t>
                                      </m:r>
                                    </m:sub>
                                  </m:sSub>
                                  <m:r>
                                    <a:rPr lang="da-DK" sz="2000" i="1">
                                      <a:latin typeface="Cambria Math"/>
                                    </a:rPr>
                                    <m:t>−</m:t>
                                  </m:r>
                                  <m:sSub>
                                    <m:sSubPr>
                                      <m:ctrlPr>
                                        <a:rPr lang="da-DK" sz="2000" i="1">
                                          <a:latin typeface="Cambria Math" panose="02040503050406030204" pitchFamily="18" charset="0"/>
                                        </a:rPr>
                                      </m:ctrlPr>
                                    </m:sSubPr>
                                    <m:e>
                                      <m:r>
                                        <a:rPr lang="en-US" sz="2000" b="0" i="1" smtClean="0">
                                          <a:latin typeface="Cambria Math" panose="02040503050406030204" pitchFamily="18" charset="0"/>
                                        </a:rPr>
                                        <m:t>𝑒</m:t>
                                      </m:r>
                                    </m:e>
                                    <m:sub>
                                      <m:r>
                                        <a:rPr lang="da-DK" sz="2000" i="1">
                                          <a:latin typeface="Cambria Math"/>
                                        </a:rPr>
                                        <m:t>𝑖</m:t>
                                      </m:r>
                                    </m:sub>
                                  </m:sSub>
                                  <m:r>
                                    <a:rPr lang="da-DK" sz="2000" i="1">
                                      <a:latin typeface="Cambria Math"/>
                                    </a:rPr>
                                    <m:t>)</m:t>
                                  </m:r>
                                </m:e>
                                <m:sup>
                                  <m:r>
                                    <a:rPr lang="da-DK" sz="2000" i="1">
                                      <a:latin typeface="Cambria Math"/>
                                    </a:rPr>
                                    <m:t>2</m:t>
                                  </m:r>
                                </m:sup>
                              </m:sSup>
                            </m:num>
                            <m:den>
                              <m:sSub>
                                <m:sSubPr>
                                  <m:ctrlPr>
                                    <a:rPr lang="da-DK" sz="2000" i="1">
                                      <a:latin typeface="Cambria Math" panose="02040503050406030204" pitchFamily="18" charset="0"/>
                                    </a:rPr>
                                  </m:ctrlPr>
                                </m:sSubPr>
                                <m:e>
                                  <m:r>
                                    <a:rPr lang="en-US" sz="2000" b="0" i="1" smtClean="0">
                                      <a:latin typeface="Cambria Math" panose="02040503050406030204" pitchFamily="18" charset="0"/>
                                    </a:rPr>
                                    <m:t>𝑒</m:t>
                                  </m:r>
                                </m:e>
                                <m:sub>
                                  <m:r>
                                    <a:rPr lang="da-DK" sz="2000" i="1">
                                      <a:latin typeface="Cambria Math"/>
                                    </a:rPr>
                                    <m:t>𝑖</m:t>
                                  </m:r>
                                </m:sub>
                              </m:sSub>
                            </m:den>
                          </m:f>
                        </m:e>
                      </m:nary>
                    </m:oMath>
                  </m:oMathPara>
                </a14:m>
                <a:br>
                  <a:rPr lang="da-DK" sz="2000" smtClean="0"/>
                </a:b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oMath>
                  </m:oMathPara>
                </a14:m>
                <a:r>
                  <a:rPr lang="da-DK" sz="2000" smtClean="0"/>
                  <a:t> er chi-i-anden fordelt med </a:t>
                </a:r>
                <a14:m>
                  <m:oMathPara>
                    <m:oMathParaPr>
                      <m:jc/>
                    </m:oMathParaPr>
                    <m:oMath>
                      <m:r>
                        <a:rPr lang="da-DK" sz="2000" i="1">
                          <a:latin typeface="Cambria Math"/>
                        </a:rPr>
                        <m:t>𝑘</m:t>
                      </m:r>
                      <m:r>
                        <a:rPr lang="da-DK" sz="2000" i="1">
                          <a:latin typeface="Cambria Math"/>
                        </a:rPr>
                        <m:t>−</m:t>
                      </m:r>
                      <m:r>
                        <a:rPr lang="en-US" sz="2000" b="0" i="1" smtClean="0">
                          <a:latin typeface="Cambria Math" panose="02040503050406030204" pitchFamily="18" charset="0"/>
                        </a:rPr>
                        <m:t>𝑚</m:t>
                      </m:r>
                      <m:r>
                        <a:rPr lang="da-DK" sz="2000" i="1">
                          <a:latin typeface="Cambria Math"/>
                        </a:rPr>
                        <m:t>−1</m:t>
                      </m:r>
                    </m:oMath>
                  </m:oMathPara>
                </a14:m>
                <a:r>
                  <a:rPr lang="da-DK" sz="2000" smtClean="0"/>
                  <a:t> frihedsgrader. </a:t>
                </a:r>
                <a:br>
                  <a:rPr lang="da-DK" sz="2000" smtClean="0"/>
                </a:br>
                <a:r>
                  <a:rPr lang="da-DK" sz="2000" smtClean="0"/>
                  <a:t>Vi </a:t>
                </a:r>
                <a:r>
                  <a:rPr lang="da-DK" sz="2000"/>
                  <a:t>har </a:t>
                </a:r>
                <a14:m>
                  <m:oMathPara>
                    <m:oMathParaPr>
                      <m:jc/>
                    </m:oMathParaPr>
                    <m:oMath>
                      <m:r>
                        <a:rPr lang="da-DK" sz="2000" i="1">
                          <a:latin typeface="Cambria Math"/>
                        </a:rPr>
                        <m:t>𝑘</m:t>
                      </m:r>
                      <m:r>
                        <a:rPr lang="da-DK" sz="2000" i="1">
                          <a:latin typeface="Cambria Math"/>
                        </a:rPr>
                        <m:t>=3</m:t>
                      </m:r>
                    </m:oMath>
                  </m:oMathPara>
                </a14:m>
                <a:r>
                  <a:rPr lang="da-DK" sz="2000"/>
                  <a:t> </a:t>
                </a:r>
                <a:r>
                  <a:rPr lang="da-DK" sz="2000" smtClean="0"/>
                  <a:t>kategorier. Vi </a:t>
                </a:r>
                <a:r>
                  <a:rPr lang="da-DK" sz="2000"/>
                  <a:t>estimerede 1 parameter (</a:t>
                </a:r>
                <a:r>
                  <a:rPr lang="da-DK" sz="2000" smtClean="0"/>
                  <a:t>nemlig  </a:t>
                </a:r>
                <a14:m>
                  <m:oMathPara>
                    <m:oMathParaPr>
                      <m:jc/>
                    </m:oMathParaPr>
                    <m:oMath>
                      <m:r>
                        <a:rPr lang="el-GR" sz="2000" i="1"/>
                        <m:t>𝜆</m:t>
                      </m:r>
                    </m:oMath>
                  </m:oMathPara>
                </a14:m>
                <a:r>
                  <a:rPr lang="da-DK" sz="2000"/>
                  <a:t>), så </a:t>
                </a:r>
                <a14:m>
                  <m:oMathPara>
                    <m:oMathParaPr>
                      <m:jc/>
                    </m:oMathParaPr>
                    <m:oMath>
                      <m:r>
                        <a:rPr lang="en-US" sz="2000" b="0" i="1" smtClean="0">
                          <a:latin typeface="Cambria Math" panose="02040503050406030204" pitchFamily="18" charset="0"/>
                        </a:rPr>
                        <m:t>𝑚</m:t>
                      </m:r>
                      <m:r>
                        <a:rPr lang="en-US" sz="2000" b="0" i="1" smtClean="0">
                          <a:latin typeface="Cambria Math" panose="02040503050406030204" pitchFamily="18" charset="0"/>
                        </a:rPr>
                        <m:t>=1</m:t>
                      </m:r>
                    </m:oMath>
                  </m:oMathPara>
                </a14:m>
                <a:r>
                  <a:rPr lang="da-DK" sz="2000" smtClean="0"/>
                  <a:t>. Dermed</a:t>
                </a:r>
                <a:r>
                  <a:rPr lang="da-DK" sz="2000"/>
                  <a:t>: </a:t>
                </a:r>
                <a14:m>
                  <m:oMathPara>
                    <m:oMathParaPr>
                      <m:jc/>
                    </m:oMathParaPr>
                    <m:oMath>
                      <m:r>
                        <a:rPr lang="el-GR" sz="2000" i="1" smtClean="0">
                          <a:latin typeface="Cambria Math" panose="02040503050406030204" pitchFamily="18" charset="0"/>
                          <a:ea typeface="Cambria Math" panose="02040503050406030204" pitchFamily="18" charset="0"/>
                        </a:rPr>
                        <m:t>𝜈</m:t>
                      </m:r>
                      <m:r>
                        <a:rPr lang="da-DK" sz="2000" i="1">
                          <a:latin typeface="Cambria Math"/>
                        </a:rPr>
                        <m:t>=3−1−1=1</m:t>
                      </m:r>
                    </m:oMath>
                  </m:oMathPara>
                </a14:m>
                <a:br>
                  <a:rPr lang="en-US" sz="2000" smtClean="0"/>
                </a:br>
                <a:r>
                  <a:rPr lang="da-DK" sz="2000" smtClean="0"/>
                  <a:t>Vi 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hvis </a:t>
                </a: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oMath>
                  </m:oMathPara>
                </a14:m>
                <a:r>
                  <a:rPr lang="da-DK" sz="2000" smtClean="0"/>
                  <a:t> er større end </a:t>
                </a: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smtClean="0">
                              <a:latin typeface="Cambria Math"/>
                              <a:ea typeface="Cambria Math"/>
                            </a:rPr>
                            <m:t>𝛼</m:t>
                          </m:r>
                        </m:sub>
                      </m:sSub>
                    </m:oMath>
                  </m:oMathPara>
                </a14:m>
                <a:r>
                  <a:rPr lang="da-DK" sz="2000" b="0" smtClean="0"/>
                  <a:t>:</a:t>
                </a:r>
                <a:br>
                  <a:rPr lang="da-DK" sz="2000" b="0" smtClean="0"/>
                </a:br>
                <a:r>
                  <a:rPr lang="da-DK" sz="1100" b="0" smtClean="0"/>
                  <a:t>  </a:t>
                </a:r>
                <a14:m>
                  <m:oMathPara>
                    <m:oMathParaPr>
                      <m:jc/>
                    </m:oMathParaPr>
                    <m:oMath>
                      <m:r>
                        <a:rPr lang="da-DK" sz="1100" b="0" i="1" smtClean="0">
                          <a:latin typeface="Cambria Math"/>
                        </a:rPr>
                        <m:t> </m:t>
                      </m:r>
                    </m:oMath>
                  </m:oMathPara>
                </a14:m>
                <a:br>
                  <a:rPr lang="da-DK" sz="2000" b="0" smtClean="0"/>
                </a:b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ea typeface="Cambria Math"/>
                            </a:rPr>
                            <m:t>𝛼</m:t>
                          </m:r>
                        </m:sub>
                      </m:sSub>
                      <m:r>
                        <a:rPr lang="da-DK" sz="2000" b="0" i="1" smtClean="0">
                          <a:latin typeface="Cambria Math"/>
                          <a:ea typeface="Cambria Math"/>
                        </a:rPr>
                        <m:t>=</m:t>
                      </m:r>
                      <m:r>
                        <m:rPr>
                          <m:sty m:val="p"/>
                        </m:rPr>
                        <a:rPr lang="en-US" sz="2000" b="0" i="0" smtClean="0">
                          <a:latin typeface="Cambria Math"/>
                          <a:ea typeface="Cambria Math"/>
                        </a:rPr>
                        <m:t>qchisq</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1−0.05, 1</m:t>
                          </m:r>
                        </m:e>
                      </m:d>
                      <m:r>
                        <a:rPr lang="da-DK" sz="2000" i="1">
                          <a:latin typeface="Cambria Math"/>
                          <a:ea typeface="Cambria Math"/>
                        </a:rPr>
                        <m:t>=3.8415</m:t>
                      </m:r>
                    </m:oMath>
                  </m:oMathPara>
                </a14:m>
                <a:r>
                  <a:rPr lang="da-DK" sz="2000" smtClean="0"/>
                  <a:t> </a:t>
                </a:r>
                <a:br>
                  <a:rPr lang="da-DK" sz="2000" smtClean="0"/>
                </a:br>
                <a:r>
                  <a:rPr lang="da-DK" sz="1600" smtClean="0"/>
                  <a:t> </a:t>
                </a:r>
                <a:br>
                  <a:rPr lang="da-DK" sz="2000" smtClean="0"/>
                </a:br>
                <a:r>
                  <a:rPr lang="da-DK" sz="2000" smtClean="0"/>
                  <a:t>Altså: Vi 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hvis </a:t>
                </a: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r>
                        <a:rPr lang="da-DK" sz="2000" b="0" i="1" smtClean="0">
                          <a:latin typeface="Cambria Math"/>
                        </a:rPr>
                        <m:t>&gt;3.8415</m:t>
                      </m:r>
                    </m:oMath>
                  </m:oMathPara>
                </a14:m>
                <a:r>
                  <a:rPr lang="da-DK" sz="2000" smtClean="0"/>
                  <a:t>.</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3"/>
                <a:stretch>
                  <a:fillRect l="-783"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319</a:t>
            </a:fld>
            <a:endParaRPr lang="da-DK"/>
          </a:p>
        </p:txBody>
      </p:sp>
    </p:spTree>
    <p:extLst>
      <p:ext uri="{BB962C8B-B14F-4D97-AF65-F5344CB8AC3E}">
        <p14:creationId xmlns:p14="http://schemas.microsoft.com/office/powerpoint/2010/main" val="3573780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74638"/>
            <a:ext cx="8363272" cy="922114"/>
          </a:xfrm>
        </p:spPr>
        <p:txBody>
          <a:bodyPr>
            <a:normAutofit fontScale="90000"/>
          </a:bodyPr>
          <a:lstStyle/>
          <a:p>
            <a:r>
              <a:rPr lang="da-DK" sz="4000" b="1">
                <a:solidFill>
                  <a:schemeClr val="accent1">
                    <a:lumMod val="75000"/>
                  </a:schemeClr>
                </a:solidFill>
              </a:rPr>
              <a:t>Eksempel: Højde på 25 elever i A klasse</a:t>
            </a:r>
            <a:r>
              <a:rPr lang="da-DK"/>
              <a:t> </a:t>
            </a:r>
          </a:p>
        </p:txBody>
      </p:sp>
      <p:graphicFrame>
        <p:nvGraphicFramePr>
          <p:cNvPr id="5" name="Content Placeholder 4"/>
          <p:cNvGraphicFramePr>
            <a:graphicFrameLocks noGrp="1"/>
          </p:cNvGraphicFramePr>
          <p:nvPr>
            <p:ph sz="half" idx="1"/>
          </p:nvPr>
        </p:nvGraphicFramePr>
        <p:xfrm>
          <a:off x="457200" y="1196752"/>
          <a:ext cx="4042790" cy="1684785"/>
        </p:xfrm>
        <a:graphic>
          <a:graphicData uri="http://schemas.openxmlformats.org/drawingml/2006/table">
            <a:tbl>
              <a:tblPr firstRow="1" bandRow="1">
                <a:tableStyleId>{5940675A-B579-460E-94D1-54222C63F5DA}</a:tableStyleId>
              </a:tblPr>
              <a:tblGrid>
                <a:gridCol w="808558">
                  <a:extLst>
                    <a:ext uri="{9D8B030D-6E8A-4147-A177-3AD203B41FA5}">
                      <a16:colId xmlns:a16="http://schemas.microsoft.com/office/drawing/2014/main" val="20000"/>
                    </a:ext>
                  </a:extLst>
                </a:gridCol>
                <a:gridCol w="808558">
                  <a:extLst>
                    <a:ext uri="{9D8B030D-6E8A-4147-A177-3AD203B41FA5}">
                      <a16:colId xmlns:a16="http://schemas.microsoft.com/office/drawing/2014/main" val="20001"/>
                    </a:ext>
                  </a:extLst>
                </a:gridCol>
                <a:gridCol w="808558">
                  <a:extLst>
                    <a:ext uri="{9D8B030D-6E8A-4147-A177-3AD203B41FA5}">
                      <a16:colId xmlns:a16="http://schemas.microsoft.com/office/drawing/2014/main" val="20002"/>
                    </a:ext>
                  </a:extLst>
                </a:gridCol>
                <a:gridCol w="808558">
                  <a:extLst>
                    <a:ext uri="{9D8B030D-6E8A-4147-A177-3AD203B41FA5}">
                      <a16:colId xmlns:a16="http://schemas.microsoft.com/office/drawing/2014/main" val="20003"/>
                    </a:ext>
                  </a:extLst>
                </a:gridCol>
                <a:gridCol w="808558">
                  <a:extLst>
                    <a:ext uri="{9D8B030D-6E8A-4147-A177-3AD203B41FA5}">
                      <a16:colId xmlns:a16="http://schemas.microsoft.com/office/drawing/2014/main" val="20004"/>
                    </a:ext>
                  </a:extLst>
                </a:gridCol>
              </a:tblGrid>
              <a:tr h="336957">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tc>
                  <a:txBody>
                    <a:bodyPr vert="horz" wrap="square"/>
                    <a:lstStyle/>
                    <a:p>
                      <a:pPr algn="ctr" fontAlgn="b"/>
                      <a:r>
                        <a:rPr lang="en-GB" sz="2000" b="0" i="0" u="none" strike="noStrike">
                          <a:solidFill>
                            <a:srgbClr val="000000"/>
                          </a:solidFill>
                          <a:effectLst/>
                          <a:latin typeface="Calibri"/>
                        </a:rPr>
                        <a:t>183</a:t>
                      </a:r>
                    </a:p>
                  </a:txBody>
                  <a:tcPr marL="4566" marR="4566" marT="9525" marB="0" anchor="b"/>
                </a:tc>
                <a:tc>
                  <a:txBody>
                    <a:bodyPr vert="horz" wrap="square"/>
                    <a:lstStyle/>
                    <a:p>
                      <a:pPr algn="ctr" fontAlgn="b"/>
                      <a:r>
                        <a:rPr lang="en-GB" sz="2000" b="0" i="0" u="none" strike="noStrike">
                          <a:solidFill>
                            <a:srgbClr val="000000"/>
                          </a:solidFill>
                          <a:effectLst/>
                          <a:latin typeface="Calibri"/>
                        </a:rPr>
                        <a:t>188</a:t>
                      </a:r>
                    </a:p>
                  </a:txBody>
                  <a:tcPr marL="4566" marR="4566" marT="9525" marB="0" anchor="b"/>
                </a:tc>
                <a:tc>
                  <a:txBody>
                    <a:bodyPr vert="horz" wrap="square"/>
                    <a:lstStyle/>
                    <a:p>
                      <a:pPr algn="ctr" fontAlgn="b"/>
                      <a:r>
                        <a:rPr lang="en-GB" sz="2000" b="0" i="0" u="none" strike="noStrike">
                          <a:solidFill>
                            <a:srgbClr val="000000"/>
                          </a:solidFill>
                          <a:effectLst/>
                          <a:latin typeface="Calibri"/>
                        </a:rPr>
                        <a:t>172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extLst>
                  <a:ext uri="{0D108BD9-81ED-4DB2-BD59-A6C34878D82A}">
                    <a16:rowId xmlns:a16="http://schemas.microsoft.com/office/drawing/2014/main" val="10000"/>
                  </a:ext>
                </a:extLst>
              </a:tr>
              <a:tr h="336957">
                <a:tc>
                  <a:txBody>
                    <a:bodyPr vert="horz" wrap="square"/>
                    <a:lstStyle/>
                    <a:p>
                      <a:pPr algn="ctr" fontAlgn="b"/>
                      <a:r>
                        <a:rPr lang="en-GB" sz="2000" b="0" i="0" u="none" strike="noStrike">
                          <a:solidFill>
                            <a:srgbClr val="000000"/>
                          </a:solidFill>
                          <a:effectLst/>
                          <a:latin typeface="Calibri"/>
                        </a:rPr>
                        <a:t>162</a:t>
                      </a:r>
                    </a:p>
                  </a:txBody>
                  <a:tcPr marL="4566" marR="4566" marT="9525" marB="0" anchor="b"/>
                </a:tc>
                <a:tc>
                  <a:txBody>
                    <a:bodyPr vert="horz" wrap="square"/>
                    <a:lstStyle/>
                    <a:p>
                      <a:pPr algn="ctr" fontAlgn="b"/>
                      <a:r>
                        <a:rPr lang="en-GB" sz="2000" b="0" i="0" u="none" strike="noStrike">
                          <a:solidFill>
                            <a:srgbClr val="000000"/>
                          </a:solidFill>
                          <a:effectLst/>
                          <a:latin typeface="Calibri"/>
                        </a:rPr>
                        <a:t>182</a:t>
                      </a:r>
                    </a:p>
                  </a:txBody>
                  <a:tcPr marL="4566" marR="4566" marT="9525" marB="0" anchor="b"/>
                </a:tc>
                <a:tc>
                  <a:txBody>
                    <a:bodyPr vert="horz" wrap="square"/>
                    <a:lstStyle/>
                    <a:p>
                      <a:pPr algn="ctr" fontAlgn="b"/>
                      <a:r>
                        <a:rPr lang="en-GB" sz="2000" b="0" i="0" u="none" strike="noStrike">
                          <a:solidFill>
                            <a:srgbClr val="000000"/>
                          </a:solidFill>
                          <a:effectLst/>
                          <a:latin typeface="Calibri"/>
                        </a:rPr>
                        <a:t>173</a:t>
                      </a:r>
                    </a:p>
                  </a:txBody>
                  <a:tcPr marL="4566" marR="4566" marT="9525" marB="0" anchor="b"/>
                </a:tc>
                <a:tc>
                  <a:txBody>
                    <a:bodyPr vert="horz" wrap="square"/>
                    <a:lstStyle/>
                    <a:p>
                      <a:pPr algn="ctr" fontAlgn="b"/>
                      <a:r>
                        <a:rPr lang="en-GB" sz="2000" b="0" i="0" u="none" strike="noStrike">
                          <a:solidFill>
                            <a:srgbClr val="000000"/>
                          </a:solidFill>
                          <a:effectLst/>
                          <a:latin typeface="Calibri"/>
                        </a:rPr>
                        <a:t>160</a:t>
                      </a:r>
                    </a:p>
                  </a:txBody>
                  <a:tcPr marL="4566" marR="4566" marT="9525" marB="0" anchor="b"/>
                </a:tc>
                <a:tc>
                  <a:txBody>
                    <a:bodyPr vert="horz" wrap="square"/>
                    <a:lstStyle/>
                    <a:p>
                      <a:pPr algn="ctr" fontAlgn="b"/>
                      <a:r>
                        <a:rPr lang="en-GB" sz="2000" b="0" i="0" u="none" strike="noStrike">
                          <a:solidFill>
                            <a:srgbClr val="000000"/>
                          </a:solidFill>
                          <a:effectLst/>
                          <a:latin typeface="Calibri"/>
                        </a:rPr>
                        <a:t>173</a:t>
                      </a:r>
                    </a:p>
                  </a:txBody>
                  <a:tcPr marL="4566" marR="4566" marT="9525" marB="0" anchor="b"/>
                </a:tc>
                <a:extLst>
                  <a:ext uri="{0D108BD9-81ED-4DB2-BD59-A6C34878D82A}">
                    <a16:rowId xmlns:a16="http://schemas.microsoft.com/office/drawing/2014/main" val="10001"/>
                  </a:ext>
                </a:extLst>
              </a:tr>
              <a:tr h="336957">
                <a:tc>
                  <a:txBody>
                    <a:bodyPr vert="horz" wrap="square"/>
                    <a:lstStyle/>
                    <a:p>
                      <a:pPr algn="ctr" fontAlgn="b"/>
                      <a:r>
                        <a:rPr lang="en-GB" sz="2000" b="0" i="0" u="none" strike="noStrike">
                          <a:solidFill>
                            <a:srgbClr val="000000"/>
                          </a:solidFill>
                          <a:effectLst/>
                          <a:latin typeface="Calibri"/>
                        </a:rPr>
                        <a:t>170</a:t>
                      </a:r>
                    </a:p>
                  </a:txBody>
                  <a:tcPr marL="4566" marR="4566" marT="9525" marB="0" anchor="b"/>
                </a:tc>
                <a:tc>
                  <a:txBody>
                    <a:bodyPr vert="horz" wrap="square"/>
                    <a:lstStyle/>
                    <a:p>
                      <a:pPr algn="ctr" fontAlgn="b"/>
                      <a:r>
                        <a:rPr lang="en-GB" sz="2000" b="0" i="0" u="none" strike="noStrike">
                          <a:solidFill>
                            <a:srgbClr val="000000"/>
                          </a:solidFill>
                          <a:effectLst/>
                          <a:latin typeface="Calibri"/>
                        </a:rPr>
                        <a:t>160</a:t>
                      </a:r>
                    </a:p>
                  </a:txBody>
                  <a:tcPr marL="4566" marR="4566" marT="9525" marB="0" anchor="b"/>
                </a:tc>
                <a:tc>
                  <a:txBody>
                    <a:bodyPr vert="horz" wrap="square"/>
                    <a:lstStyle/>
                    <a:p>
                      <a:pPr algn="ctr" fontAlgn="b"/>
                      <a:r>
                        <a:rPr lang="en-GB" sz="2000" b="0" i="0" u="none" strike="noStrike">
                          <a:solidFill>
                            <a:srgbClr val="000000"/>
                          </a:solidFill>
                          <a:effectLst/>
                          <a:latin typeface="Calibri"/>
                        </a:rPr>
                        <a:t>166</a:t>
                      </a:r>
                    </a:p>
                  </a:txBody>
                  <a:tcPr marL="4566" marR="4566" marT="9525" marB="0" anchor="b"/>
                </a:tc>
                <a:tc>
                  <a:txBody>
                    <a:bodyPr vert="horz" wrap="square"/>
                    <a:lstStyle/>
                    <a:p>
                      <a:pPr algn="ctr" fontAlgn="b"/>
                      <a:r>
                        <a:rPr lang="en-GB" sz="2000" b="0" i="0" u="none" strike="noStrike">
                          <a:solidFill>
                            <a:srgbClr val="000000"/>
                          </a:solidFill>
                          <a:effectLst/>
                          <a:latin typeface="Calibri"/>
                        </a:rPr>
                        <a:t>163</a:t>
                      </a:r>
                    </a:p>
                  </a:txBody>
                  <a:tcPr marL="4566" marR="4566" marT="9525" marB="0" anchor="b"/>
                </a:tc>
                <a:tc>
                  <a:txBody>
                    <a:bodyPr vert="horz" wrap="square"/>
                    <a:lstStyle/>
                    <a:p>
                      <a:pPr algn="ctr" fontAlgn="b"/>
                      <a:r>
                        <a:rPr lang="en-GB" sz="2000" b="0" i="0" u="none" strike="noStrike">
                          <a:solidFill>
                            <a:srgbClr val="000000"/>
                          </a:solidFill>
                          <a:effectLst/>
                          <a:latin typeface="Calibri"/>
                        </a:rPr>
                        <a:t>179</a:t>
                      </a:r>
                    </a:p>
                  </a:txBody>
                  <a:tcPr marL="4566" marR="4566" marT="9525" marB="0" anchor="b"/>
                </a:tc>
                <a:extLst>
                  <a:ext uri="{0D108BD9-81ED-4DB2-BD59-A6C34878D82A}">
                    <a16:rowId xmlns:a16="http://schemas.microsoft.com/office/drawing/2014/main" val="10002"/>
                  </a:ext>
                </a:extLst>
              </a:tr>
              <a:tr h="336957">
                <a:tc>
                  <a:txBody>
                    <a:bodyPr vert="horz" wrap="square"/>
                    <a:lstStyle/>
                    <a:p>
                      <a:pPr algn="ctr" fontAlgn="b"/>
                      <a:r>
                        <a:rPr lang="en-GB" sz="2000" b="0" i="0" u="none" strike="noStrike">
                          <a:solidFill>
                            <a:srgbClr val="000000"/>
                          </a:solidFill>
                          <a:effectLst/>
                          <a:latin typeface="Calibri"/>
                        </a:rPr>
                        <a:t>184</a:t>
                      </a:r>
                    </a:p>
                  </a:txBody>
                  <a:tcPr marL="4566" marR="4566" marT="9525" marB="0" anchor="b"/>
                </a:tc>
                <a:tc>
                  <a:txBody>
                    <a:bodyPr vert="horz" wrap="square"/>
                    <a:lstStyle/>
                    <a:p>
                      <a:pPr algn="ctr" fontAlgn="b"/>
                      <a:r>
                        <a:rPr lang="en-GB" sz="2000" b="0" i="0" u="none" strike="noStrike">
                          <a:solidFill>
                            <a:srgbClr val="000000"/>
                          </a:solidFill>
                          <a:effectLst/>
                          <a:latin typeface="Calibri"/>
                        </a:rPr>
                        <a:t>183</a:t>
                      </a:r>
                    </a:p>
                  </a:txBody>
                  <a:tcPr marL="4566" marR="4566" marT="9525" marB="0" anchor="b"/>
                </a:tc>
                <a:tc>
                  <a:txBody>
                    <a:bodyPr vert="horz" wrap="square"/>
                    <a:lstStyle/>
                    <a:p>
                      <a:pPr algn="ctr" fontAlgn="b"/>
                      <a:r>
                        <a:rPr lang="en-GB" sz="2000" b="0" i="0" u="none" strike="noStrike">
                          <a:solidFill>
                            <a:srgbClr val="000000"/>
                          </a:solidFill>
                          <a:effectLst/>
                          <a:latin typeface="Calibri"/>
                        </a:rPr>
                        <a:t>169</a:t>
                      </a:r>
                    </a:p>
                  </a:txBody>
                  <a:tcPr marL="4566" marR="4566" marT="9525" marB="0" anchor="b"/>
                </a:tc>
                <a:tc>
                  <a:txBody>
                    <a:bodyPr vert="horz" wrap="square"/>
                    <a:lstStyle/>
                    <a:p>
                      <a:pPr algn="ctr" fontAlgn="b"/>
                      <a:r>
                        <a:rPr lang="en-GB" sz="2000" b="0" i="0" u="none" strike="noStrike">
                          <a:solidFill>
                            <a:srgbClr val="000000"/>
                          </a:solidFill>
                          <a:effectLst/>
                          <a:latin typeface="Calibri"/>
                        </a:rPr>
                        <a:t>151</a:t>
                      </a:r>
                    </a:p>
                  </a:txBody>
                  <a:tcPr marL="4566" marR="4566" marT="9525" marB="0" anchor="b"/>
                </a:tc>
                <a:tc>
                  <a:txBody>
                    <a:bodyPr vert="horz" wrap="square"/>
                    <a:lstStyle/>
                    <a:p>
                      <a:pPr algn="ctr" fontAlgn="b"/>
                      <a:r>
                        <a:rPr lang="en-GB" sz="2000" b="0" i="0" u="none" strike="noStrike">
                          <a:solidFill>
                            <a:srgbClr val="000000"/>
                          </a:solidFill>
                          <a:effectLst/>
                          <a:latin typeface="Calibri"/>
                        </a:rPr>
                        <a:t>182</a:t>
                      </a:r>
                    </a:p>
                  </a:txBody>
                  <a:tcPr marL="4566" marR="4566" marT="9525" marB="0" anchor="b"/>
                </a:tc>
                <a:extLst>
                  <a:ext uri="{0D108BD9-81ED-4DB2-BD59-A6C34878D82A}">
                    <a16:rowId xmlns:a16="http://schemas.microsoft.com/office/drawing/2014/main" val="10003"/>
                  </a:ext>
                </a:extLst>
              </a:tr>
              <a:tr h="336957">
                <a:tc>
                  <a:txBody>
                    <a:bodyPr vert="horz" wrap="square"/>
                    <a:lstStyle/>
                    <a:p>
                      <a:pPr algn="ctr" fontAlgn="b"/>
                      <a:r>
                        <a:rPr lang="en-GB" sz="2000" b="0" i="0" u="none" strike="noStrike">
                          <a:solidFill>
                            <a:srgbClr val="000000"/>
                          </a:solidFill>
                          <a:effectLst/>
                          <a:latin typeface="Calibri"/>
                        </a:rPr>
                        <a:t>162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tc>
                  <a:txBody>
                    <a:bodyPr vert="horz" wrap="square"/>
                    <a:lstStyle/>
                    <a:p>
                      <a:pPr algn="ctr" fontAlgn="b"/>
                      <a:r>
                        <a:rPr lang="en-GB" sz="2000" b="0" i="0" u="none" strike="noStrike">
                          <a:solidFill>
                            <a:srgbClr val="000000"/>
                          </a:solidFill>
                          <a:effectLst/>
                          <a:latin typeface="Calibri"/>
                        </a:rPr>
                        <a:t>172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169</a:t>
                      </a:r>
                    </a:p>
                  </a:txBody>
                  <a:tcPr marL="4566" marR="4566" marT="9525" marB="0" anchor="b"/>
                </a:tc>
                <a:tc>
                  <a:txBody>
                    <a:bodyPr vert="horz" wrap="square"/>
                    <a:lstStyle/>
                    <a:p>
                      <a:pPr algn="ctr" fontAlgn="b"/>
                      <a:r>
                        <a:rPr lang="en-GB" sz="2000" b="0" i="0" u="none" strike="noStrike">
                          <a:solidFill>
                            <a:srgbClr val="000000"/>
                          </a:solidFill>
                          <a:effectLst/>
                          <a:latin typeface="Calibri"/>
                        </a:rPr>
                        <a:t>186</a:t>
                      </a:r>
                    </a:p>
                  </a:txBody>
                  <a:tcPr marL="4566" marR="4566" marT="9525" marB="0" anchor="b"/>
                </a:tc>
                <a:extLst>
                  <a:ext uri="{0D108BD9-81ED-4DB2-BD59-A6C34878D82A}">
                    <a16:rowId xmlns:a16="http://schemas.microsoft.com/office/drawing/2014/main" val="10004"/>
                  </a:ext>
                </a:extLst>
              </a:tr>
            </a:tbl>
          </a:graphicData>
        </a:graphic>
      </p:graphicFrame>
      <mc:AlternateContent>
        <mc:Choice Requires="a14">
          <p:sp>
            <p:nvSpPr>
              <p:cNvPr id="7" name="Content Placeholder 6"/>
              <p:cNvSpPr>
                <a:spLocks noGrp="1"/>
              </p:cNvSpPr>
              <p:nvPr>
                <p:ph sz="half" idx="2"/>
              </p:nvPr>
            </p:nvSpPr>
            <p:spPr>
              <a:xfrm>
                <a:off x="323528" y="3212976"/>
                <a:ext cx="8363272" cy="3312368"/>
              </a:xfrm>
            </p:spPr>
            <p:txBody>
              <a:bodyPr>
                <a:noAutofit/>
              </a:bodyPr>
              <a:lstStyle/>
              <a:p>
                <a:pPr marL="361950" indent="-361950">
                  <a:buFont typeface="Arial" pitchFamily="34" charset="0"/>
                  <a:buChar char="•"/>
                </a:pPr>
                <a:r>
                  <a:rPr lang="da-DK" sz="2400"/>
                  <a:t>Middelværdi: </a:t>
                </a:r>
                <a:br>
                  <a:rPr lang="da-DK" sz="2400"/>
                </a:br>
                <a:r>
                  <a:rPr lang="da-DK" sz="2400"/>
                  <a:t> 	</a:t>
                </a:r>
                <a14:m>
                  <m:oMathPara>
                    <m:oMathParaPr>
                      <m:jc/>
                    </m:oMathParaPr>
                    <m:oMath>
                      <m:r>
                        <a:rPr lang="da-DK" sz="2200" i="1" smtClean="0">
                          <a:latin typeface="Cambria Math"/>
                          <a:ea typeface="Cambria Math"/>
                        </a:rPr>
                        <m:t>𝜇</m:t>
                      </m:r>
                      <m:r>
                        <a:rPr lang="da-DK" sz="2200" b="0" i="1" smtClean="0">
                          <a:latin typeface="Cambria Math"/>
                          <a:ea typeface="Cambria Math"/>
                        </a:rPr>
                        <m:t>=</m:t>
                      </m:r>
                      <m:f>
                        <m:fPr>
                          <m:type m:val="bar"/>
                          <m:ctrlPr>
                            <a:rPr lang="da-DK" sz="2200" b="0" i="1" smtClean="0">
                              <a:latin typeface="Cambria Math" panose="02040503050406030204" pitchFamily="18" charset="0"/>
                              <a:ea typeface="Cambria Math"/>
                            </a:rPr>
                          </m:ctrlPr>
                        </m:fPr>
                        <m:num>
                          <m:r>
                            <a:rPr lang="da-DK" sz="2200" b="0" i="1" smtClean="0">
                              <a:latin typeface="Cambria Math"/>
                              <a:ea typeface="Cambria Math"/>
                            </a:rPr>
                            <m:t>1</m:t>
                          </m:r>
                        </m:num>
                        <m:den>
                          <m:r>
                            <a:rPr lang="da-DK" sz="2200" b="0" i="1" smtClean="0">
                              <a:latin typeface="Cambria Math"/>
                              <a:ea typeface="Cambria Math"/>
                            </a:rPr>
                            <m:t>25</m:t>
                          </m:r>
                        </m:den>
                      </m:f>
                      <m:d>
                        <m:dPr>
                          <m:begChr m:val="("/>
                          <m:sepChr m:val="|"/>
                          <m:endChr m:val=")"/>
                          <m:grow m:val="on"/>
                          <m:shp m:val="centered"/>
                          <m:ctrlPr>
                            <a:rPr lang="da-DK" sz="2200" b="0" i="1" smtClean="0">
                              <a:latin typeface="Cambria Math" panose="02040503050406030204" pitchFamily="18" charset="0"/>
                              <a:ea typeface="Cambria Math"/>
                            </a:rPr>
                          </m:ctrlPr>
                        </m:dPr>
                        <m:e>
                          <m:r>
                            <a:rPr lang="da-DK" sz="2200" i="1">
                              <a:latin typeface="Cambria Math"/>
                              <a:ea typeface="Cambria Math"/>
                            </a:rPr>
                            <m:t>167+162+170+⋯+182+186</m:t>
                          </m:r>
                        </m:e>
                      </m:d>
                      <m:r>
                        <a:rPr lang="da-DK" sz="2200" b="0" i="1" smtClean="0">
                          <a:latin typeface="Cambria Math"/>
                          <a:ea typeface="Cambria Math"/>
                        </a:rPr>
                        <m:t>=171.6</m:t>
                      </m:r>
                    </m:oMath>
                  </m:oMathPara>
                </a14:m>
                <a:r>
                  <a:rPr lang="da-DK" sz="2400"/>
                  <a:t> [cm]</a:t>
                </a:r>
              </a:p>
              <a:p>
                <a:pPr marL="361950" indent="-361950">
                  <a:lnSpc>
                    <a:spcPct val="120000"/>
                  </a:lnSpc>
                  <a:spcBef>
                    <a:spcPct val="0"/>
                  </a:spcBef>
                  <a:spcAft>
                    <a:spcPts val="600"/>
                  </a:spcAft>
                  <a:buFont typeface="Arial" pitchFamily="34" charset="0"/>
                  <a:buChar char="•"/>
                </a:pPr>
                <a:r>
                  <a:rPr lang="da-DK" sz="2400"/>
                  <a:t>Varians: </a:t>
                </a:r>
                <a:br>
                  <a:rPr lang="da-DK" sz="2400" i="1">
                    <a:latin typeface="Cambria Math"/>
                  </a:rPr>
                </a:br>
                <a:r>
                  <a:rPr lang="da-DK" sz="2400" i="1">
                    <a:latin typeface="Cambria Math"/>
                  </a:rPr>
                  <a:t> 	</a:t>
                </a:r>
                <a14:m>
                  <m:oMathPara>
                    <m:oMathParaPr>
                      <m:jc/>
                    </m:oMathParaPr>
                    <m:oMath>
                      <m:sSup>
                        <m:sSupPr>
                          <m:ctrlPr>
                            <a:rPr lang="da-DK" sz="2200" i="1">
                              <a:latin typeface="Cambria Math" panose="02040503050406030204" pitchFamily="18" charset="0"/>
                            </a:rPr>
                          </m:ctrlPr>
                        </m:sSupPr>
                        <m:e>
                          <m:r>
                            <a:rPr lang="da-DK" sz="2200" i="1">
                              <a:latin typeface="Cambria Math"/>
                              <a:ea typeface="Cambria Math"/>
                            </a:rPr>
                            <m:t>𝜎</m:t>
                          </m:r>
                        </m:e>
                        <m:sup>
                          <m:r>
                            <a:rPr lang="da-DK" sz="2200" i="1">
                              <a:latin typeface="Cambria Math"/>
                            </a:rPr>
                            <m:t>2</m:t>
                          </m:r>
                        </m:sup>
                      </m:sSup>
                      <m:r>
                        <a:rPr lang="da-DK" sz="2200" i="1">
                          <a:latin typeface="Cambria Math"/>
                        </a:rPr>
                        <m:t>=</m:t>
                      </m:r>
                      <m:f>
                        <m:fPr>
                          <m:type m:val="bar"/>
                          <m:ctrlPr>
                            <a:rPr lang="da-DK" sz="2200" i="1">
                              <a:latin typeface="Cambria Math" panose="02040503050406030204" pitchFamily="18" charset="0"/>
                            </a:rPr>
                          </m:ctrlPr>
                        </m:fPr>
                        <m:num>
                          <m:r>
                            <a:rPr lang="da-DK" sz="2200" i="1">
                              <a:latin typeface="Cambria Math"/>
                            </a:rPr>
                            <m:t>1</m:t>
                          </m:r>
                        </m:num>
                        <m:den>
                          <m:r>
                            <a:rPr lang="da-DK" sz="2200" i="1">
                              <a:latin typeface="Cambria Math"/>
                            </a:rPr>
                            <m:t>25</m:t>
                          </m:r>
                        </m:den>
                      </m:f>
                      <m:d>
                        <m:dPr>
                          <m:begChr m:val="("/>
                          <m:sepChr m:val="|"/>
                          <m:endChr m:val=")"/>
                          <m:grow m:val="on"/>
                          <m:shp m:val="centered"/>
                          <m:ctrlPr>
                            <a:rPr lang="da-DK" sz="2200" i="1">
                              <a:latin typeface="Cambria Math" panose="02040503050406030204" pitchFamily="18" charset="0"/>
                            </a:rPr>
                          </m:ctrlPr>
                        </m:dPr>
                        <m:e>
                          <m:sSup>
                            <m:sSupPr>
                              <m:ctrlPr>
                                <a:rPr lang="da-DK" sz="2200" i="1">
                                  <a:latin typeface="Cambria Math" panose="02040503050406030204" pitchFamily="18" charset="0"/>
                                </a:rPr>
                              </m:ctrlPr>
                            </m:sSupPr>
                            <m:e>
                              <m:r>
                                <a:rPr lang="da-DK" sz="2200" i="1">
                                  <a:latin typeface="Cambria Math"/>
                                </a:rPr>
                                <m:t>167</m:t>
                              </m:r>
                            </m:e>
                            <m:sup>
                              <m:r>
                                <a:rPr lang="da-DK" sz="2200" i="1">
                                  <a:latin typeface="Cambria Math"/>
                                </a:rPr>
                                <m:t>2</m:t>
                              </m:r>
                            </m:sup>
                          </m:sSup>
                          <m:r>
                            <a:rPr lang="da-DK" sz="2200" i="1">
                              <a:latin typeface="Cambria Math"/>
                            </a:rPr>
                            <m:t>+</m:t>
                          </m:r>
                          <m:sSup>
                            <m:sSupPr>
                              <m:ctrlPr>
                                <a:rPr lang="da-DK" sz="2200" i="1">
                                  <a:latin typeface="Cambria Math" panose="02040503050406030204" pitchFamily="18" charset="0"/>
                                </a:rPr>
                              </m:ctrlPr>
                            </m:sSupPr>
                            <m:e>
                              <m:r>
                                <a:rPr lang="da-DK" sz="2200" i="1">
                                  <a:latin typeface="Cambria Math"/>
                                </a:rPr>
                                <m:t>162</m:t>
                              </m:r>
                            </m:e>
                            <m:sup>
                              <m:r>
                                <a:rPr lang="da-DK" sz="2200" i="1">
                                  <a:latin typeface="Cambria Math"/>
                                </a:rPr>
                                <m:t>2</m:t>
                              </m:r>
                            </m:sup>
                          </m:sSup>
                          <m:r>
                            <a:rPr lang="da-DK" sz="2200" i="1">
                              <a:latin typeface="Cambria Math"/>
                            </a:rPr>
                            <m:t>+</m:t>
                          </m:r>
                          <m:sSup>
                            <m:sSupPr>
                              <m:ctrlPr>
                                <a:rPr lang="da-DK" sz="2200" i="1">
                                  <a:latin typeface="Cambria Math" panose="02040503050406030204" pitchFamily="18" charset="0"/>
                                </a:rPr>
                              </m:ctrlPr>
                            </m:sSupPr>
                            <m:e>
                              <m:r>
                                <a:rPr lang="da-DK" sz="2200" i="1">
                                  <a:latin typeface="Cambria Math"/>
                                </a:rPr>
                                <m:t>170</m:t>
                              </m:r>
                            </m:e>
                            <m:sup>
                              <m:r>
                                <a:rPr lang="da-DK" sz="2200" i="1">
                                  <a:latin typeface="Cambria Math"/>
                                </a:rPr>
                                <m:t>2</m:t>
                              </m:r>
                            </m:sup>
                          </m:sSup>
                          <m:r>
                            <a:rPr lang="da-DK" sz="2200" i="1">
                              <a:latin typeface="Cambria Math"/>
                            </a:rPr>
                            <m:t>+</m:t>
                          </m:r>
                          <m:sSup>
                            <m:sSupPr>
                              <m:ctrlPr>
                                <a:rPr lang="da-DK" sz="2200" i="1">
                                  <a:latin typeface="Cambria Math" panose="02040503050406030204" pitchFamily="18" charset="0"/>
                                </a:rPr>
                              </m:ctrlPr>
                            </m:sSupPr>
                            <m:e>
                              <m:r>
                                <a:rPr lang="da-DK" sz="2200" i="1">
                                  <a:latin typeface="Cambria Math"/>
                                  <a:ea typeface="Cambria Math"/>
                                </a:rPr>
                                <m:t>⋯+</m:t>
                              </m:r>
                              <m:r>
                                <a:rPr lang="da-DK" sz="2200" i="1">
                                  <a:latin typeface="Cambria Math"/>
                                </a:rPr>
                                <m:t>186</m:t>
                              </m:r>
                            </m:e>
                            <m:sup>
                              <m:r>
                                <a:rPr lang="da-DK" sz="2200" i="1">
                                  <a:latin typeface="Cambria Math"/>
                                </a:rPr>
                                <m:t>2</m:t>
                              </m:r>
                            </m:sup>
                          </m:sSup>
                        </m:e>
                      </m:d>
                      <m:r>
                        <a:rPr lang="da-DK" sz="2200" i="1">
                          <a:latin typeface="Cambria Math"/>
                        </a:rPr>
                        <m:t>−</m:t>
                      </m:r>
                      <m:sSup>
                        <m:sSupPr>
                          <m:ctrlPr>
                            <a:rPr lang="da-DK" sz="2200" i="1">
                              <a:latin typeface="Cambria Math" panose="02040503050406030204" pitchFamily="18" charset="0"/>
                            </a:rPr>
                          </m:ctrlPr>
                        </m:sSupPr>
                        <m:e>
                          <m:r>
                            <a:rPr lang="da-DK" sz="2200" i="1">
                              <a:latin typeface="Cambria Math"/>
                            </a:rPr>
                            <m:t>171.6</m:t>
                          </m:r>
                        </m:e>
                        <m:sup>
                          <m:r>
                            <a:rPr lang="da-DK" sz="2200" i="1">
                              <a:latin typeface="Cambria Math"/>
                            </a:rPr>
                            <m:t>2</m:t>
                          </m:r>
                        </m:sup>
                      </m:sSup>
                      <m:r>
                        <a:rPr lang="da-DK" sz="2200" i="1">
                          <a:latin typeface="Cambria Math"/>
                        </a:rPr>
                        <m:t> </m:t>
                      </m:r>
                    </m:oMath>
                  </m:oMathPara>
                </a14:m>
                <a:r>
                  <a:rPr lang="da-DK" sz="2200" i="1">
                    <a:latin typeface="Cambria Math"/>
                  </a:rPr>
                  <a:t> </a:t>
                </a:r>
                <a:br>
                  <a:rPr lang="da-DK" sz="2200" i="1">
                    <a:latin typeface="Cambria Math"/>
                  </a:rPr>
                </a:br>
                <a:r>
                  <a:rPr lang="da-DK" sz="2200" i="1">
                    <a:latin typeface="Cambria Math"/>
                  </a:rPr>
                  <a:t> 	</a:t>
                </a:r>
                <a14:m>
                  <m:oMathPara>
                    <m:oMathParaPr>
                      <m:jc/>
                    </m:oMathParaPr>
                    <m:oMath>
                      <m:sSup>
                        <m:sSupPr>
                          <m:ctrlPr>
                            <a:rPr lang="da-DK" sz="2200" i="1">
                              <a:latin typeface="Cambria Math" panose="02040503050406030204" pitchFamily="18" charset="0"/>
                            </a:rPr>
                          </m:ctrlPr>
                        </m:sSupPr>
                        <m:e>
                          <m:r>
                            <a:rPr lang="da-DK" sz="2200" i="1">
                              <a:latin typeface="Cambria Math"/>
                              <a:ea typeface="Cambria Math"/>
                            </a:rPr>
                            <m:t>𝜎</m:t>
                          </m:r>
                        </m:e>
                        <m:sup>
                          <m:r>
                            <a:rPr lang="da-DK" sz="2200" i="1">
                              <a:latin typeface="Cambria Math"/>
                            </a:rPr>
                            <m:t>2</m:t>
                          </m:r>
                        </m:sup>
                      </m:sSup>
                      <m:r>
                        <m:rPr>
                          <m:sty m:val="p"/>
                        </m:rPr>
                        <a:rPr lang="da-DK" sz="2200">
                          <a:latin typeface="Cambria Math"/>
                        </a:rPr>
                        <m:t>=29535.68−29446.56</m:t>
                      </m:r>
                      <m:r>
                        <m:rPr>
                          <m:sty m:val="p"/>
                        </m:rPr>
                        <a:rPr lang="da-DK" sz="2200" b="0" i="0" smtClean="0">
                          <a:latin typeface="Cambria Math"/>
                        </a:rPr>
                        <m:t>=</m:t>
                      </m:r>
                      <m:r>
                        <m:rPr>
                          <m:sty m:val="p"/>
                        </m:rPr>
                        <a:rPr lang="da-DK" sz="2200">
                          <a:latin typeface="Cambria Math"/>
                        </a:rPr>
                        <m:t>89.12</m:t>
                      </m:r>
                    </m:oMath>
                  </m:oMathPara>
                </a14:m>
                <a:r>
                  <a:rPr lang="da-DK" sz="2000" b="0" i="0">
                    <a:latin typeface="Cambria Math"/>
                  </a:rPr>
                  <a:t>  </a:t>
                </a:r>
                <a:r>
                  <a:rPr lang="da-DK" sz="2400"/>
                  <a:t>[cm</a:t>
                </a:r>
                <a:r>
                  <a:rPr lang="da-DK" sz="2400" baseline="30000"/>
                  <a:t>2</a:t>
                </a:r>
                <a:r>
                  <a:rPr lang="da-DK" sz="2400"/>
                  <a:t>]</a:t>
                </a:r>
              </a:p>
              <a:p>
                <a:pPr marL="361950" indent="-361950">
                  <a:lnSpc>
                    <a:spcPct val="120000"/>
                  </a:lnSpc>
                  <a:buFont typeface="Arial" pitchFamily="34" charset="0"/>
                  <a:buChar char="•"/>
                </a:pPr>
                <a:r>
                  <a:rPr lang="da-DK" sz="2400"/>
                  <a:t>Standardafvigelse:</a:t>
                </a:r>
                <a:br>
                  <a:rPr lang="da-DK" sz="2400" i="1">
                    <a:latin typeface="Cambria Math"/>
                    <a:ea typeface="Cambria Math"/>
                  </a:rPr>
                </a:br>
                <a:r>
                  <a:rPr lang="da-DK" sz="2400" i="1">
                    <a:latin typeface="Cambria Math"/>
                  </a:rPr>
                  <a:t> 	</a:t>
                </a:r>
                <a14:m>
                  <m:oMathPara>
                    <m:oMathParaPr>
                      <m:jc/>
                    </m:oMathParaPr>
                    <m:oMath>
                      <m:r>
                        <a:rPr lang="da-DK" sz="2200" i="1">
                          <a:latin typeface="Cambria Math"/>
                        </a:rPr>
                        <m:t>𝜎</m:t>
                      </m:r>
                      <m:r>
                        <a:rPr lang="da-DK" sz="2200" i="1">
                          <a:latin typeface="Cambria Math"/>
                        </a:rPr>
                        <m:t>=</m:t>
                      </m:r>
                      <m:rad>
                        <m:radPr>
                          <m:degHide m:val="on"/>
                          <m:ctrlPr>
                            <a:rPr lang="da-DK" sz="2200" i="1">
                              <a:latin typeface="Cambria Math" panose="02040503050406030204" pitchFamily="18" charset="0"/>
                            </a:rPr>
                          </m:ctrlPr>
                        </m:radPr>
                        <m:deg/>
                        <m:e>
                          <m:r>
                            <a:rPr lang="da-DK" sz="2200" i="1">
                              <a:latin typeface="Cambria Math"/>
                            </a:rPr>
                            <m:t>89.12</m:t>
                          </m:r>
                        </m:e>
                      </m:rad>
                      <m:r>
                        <a:rPr lang="da-DK" sz="2200" i="1">
                          <a:latin typeface="Cambria Math"/>
                        </a:rPr>
                        <m:t>=9.44</m:t>
                      </m:r>
                    </m:oMath>
                  </m:oMathPara>
                </a14:m>
                <a:r>
                  <a:rPr lang="da-DK" sz="2200" i="1">
                    <a:latin typeface="Cambria Math"/>
                  </a:rPr>
                  <a:t> </a:t>
                </a:r>
                <a:r>
                  <a:rPr lang="da-DK" sz="2400"/>
                  <a:t>[cm] .</a:t>
                </a:r>
                <a:endParaRPr lang="da-DK" sz="2200" i="1">
                  <a:latin typeface="Cambria Math"/>
                </a:endParaRPr>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323528" y="3212976"/>
                <a:ext cx="8363272" cy="3312368"/>
              </a:xfrm>
              <a:blipFill>
                <a:blip r:embed="rId3"/>
                <a:stretch>
                  <a:fillRect l="-948" t="-1473" b="-626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32</a:t>
            </a:fld>
            <a:endParaRPr lang="da-DK"/>
          </a:p>
        </p:txBody>
      </p:sp>
    </p:spTree>
    <p:extLst>
      <p:ext uri="{BB962C8B-B14F-4D97-AF65-F5344CB8AC3E}">
        <p14:creationId xmlns:p14="http://schemas.microsoft.com/office/powerpoint/2010/main" val="3129995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7" name="Picture 6"/>
          <p:cNvPicPr>
            <a:picLocks noChangeAspect="1"/>
          </p:cNvPicPr>
          <p:nvPr/>
        </p:nvPicPr>
        <p:blipFill>
          <a:blip r:embed="rId3"/>
          <a:stretch>
            <a:fillRect/>
          </a:stretch>
        </p:blipFill>
        <p:spPr>
          <a:xfrm>
            <a:off x="3360759" y="1265900"/>
            <a:ext cx="5243689" cy="124248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da-DK" smtClean="0"/>
              <a:t>Hypotesetest for eksemplet </a:t>
            </a:r>
            <a:endParaRPr lang="da-DK"/>
          </a:p>
        </p:txBody>
      </p:sp>
      <mc:AlternateContent>
        <mc:Choice Requires="a14">
          <p:sp>
            <p:nvSpPr>
              <p:cNvPr id="3" name="Content Placeholder 2"/>
              <p:cNvSpPr>
                <a:spLocks noGrp="1"/>
              </p:cNvSpPr>
              <p:nvPr>
                <p:ph idx="1"/>
              </p:nvPr>
            </p:nvSpPr>
            <p:spPr/>
            <p:txBody>
              <a:bodyPr/>
              <a:lstStyle/>
              <a:p>
                <a:pPr marL="457200" indent="-457200">
                  <a:buFont typeface="+mj-lt"/>
                  <a:buAutoNum type="arabicPeriod" startAt="4"/>
                </a:pPr>
                <a:r>
                  <a:rPr lang="da-DK" sz="2000" b="1" smtClean="0">
                    <a:solidFill>
                      <a:schemeClr val="tx2"/>
                    </a:solidFill>
                  </a:rPr>
                  <a:t>Beregninger:</a:t>
                </a:r>
                <a:br>
                  <a:rPr lang="da-DK" sz="2000" b="1" smtClean="0">
                    <a:solidFill>
                      <a:schemeClr val="tx2"/>
                    </a:solidFill>
                  </a:rPr>
                </a:br>
                <a:br>
                  <a:rPr lang="da-DK" sz="2000" b="1" smtClean="0">
                    <a:solidFill>
                      <a:schemeClr val="tx2"/>
                    </a:solidFill>
                  </a:rPr>
                </a:br>
                <a:br>
                  <a:rPr lang="da-DK" sz="2000" b="1" smtClean="0">
                    <a:solidFill>
                      <a:schemeClr val="tx2"/>
                    </a:solidFill>
                  </a:rPr>
                </a:br>
                <a:br>
                  <a:rPr lang="da-DK" sz="2000" b="1" smtClean="0">
                    <a:solidFill>
                      <a:schemeClr val="tx2"/>
                    </a:solidFill>
                  </a:rPr>
                </a:br>
                <a:br>
                  <a:rPr lang="da-DK" sz="2000"/>
                </a:br>
                <a:r>
                  <a:rPr lang="da-DK" smtClean="0"/>
                  <a:t>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da-DK" b="0" i="1" smtClean="0">
                          <a:latin typeface="Cambria Math"/>
                        </a:rPr>
                        <m:t>=</m:t>
                      </m:r>
                      <m:f>
                        <m:fPr>
                          <m:type m:val="bar"/>
                          <m:ctrlPr>
                            <a:rPr lang="da-DK" b="0" i="1" smtClean="0">
                              <a:latin typeface="Cambria Math" panose="02040503050406030204" pitchFamily="18" charset="0"/>
                            </a:rPr>
                          </m:ctrlPr>
                        </m:fPr>
                        <m:num>
                          <m:sSup>
                            <m:sSupPr>
                              <m:ctrlPr>
                                <a:rPr lang="da-DK" b="0" i="1" smtClean="0">
                                  <a:latin typeface="Cambria Math" panose="02040503050406030204" pitchFamily="18" charset="0"/>
                                </a:rPr>
                              </m:ctrlPr>
                            </m:sSupPr>
                            <m:e>
                              <m:r>
                                <a:rPr lang="da-DK" b="0" i="1" smtClean="0">
                                  <a:latin typeface="Cambria Math"/>
                                </a:rPr>
                                <m:t>(32−28.3</m:t>
                              </m:r>
                              <m:r>
                                <a:rPr lang="en-US" b="0" i="1" smtClean="0">
                                  <a:latin typeface="Cambria Math" panose="02040503050406030204" pitchFamily="18" charset="0"/>
                                </a:rPr>
                                <m:t>4</m:t>
                              </m:r>
                              <m:r>
                                <a:rPr lang="da-DK" b="0" i="1" smtClean="0">
                                  <a:latin typeface="Cambria Math"/>
                                </a:rPr>
                                <m:t>)</m:t>
                              </m:r>
                            </m:e>
                            <m:sup>
                              <m:r>
                                <a:rPr lang="da-DK" b="0" i="1" smtClean="0">
                                  <a:latin typeface="Cambria Math"/>
                                </a:rPr>
                                <m:t>2</m:t>
                              </m:r>
                            </m:sup>
                          </m:sSup>
                        </m:num>
                        <m:den>
                          <m:r>
                            <a:rPr lang="da-DK" b="0" i="1" smtClean="0">
                              <a:latin typeface="Cambria Math"/>
                            </a:rPr>
                            <m:t>28.3</m:t>
                          </m:r>
                          <m:r>
                            <a:rPr lang="en-US" b="0" i="1" smtClean="0">
                              <a:latin typeface="Cambria Math" panose="02040503050406030204" pitchFamily="18" charset="0"/>
                            </a:rPr>
                            <m:t>4</m:t>
                          </m:r>
                        </m:den>
                      </m:f>
                      <m:r>
                        <a:rPr lang="da-DK" b="0" i="1" smtClean="0">
                          <a:latin typeface="Cambria Math"/>
                        </a:rPr>
                        <m:t>+</m:t>
                      </m:r>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m:t>
                              </m:r>
                              <m:r>
                                <a:rPr lang="da-DK" b="0" i="1" smtClean="0">
                                  <a:latin typeface="Cambria Math"/>
                                </a:rPr>
                                <m:t>15−21.2</m:t>
                              </m:r>
                              <m:r>
                                <a:rPr lang="en-US" b="0" i="1" smtClean="0">
                                  <a:latin typeface="Cambria Math" panose="02040503050406030204" pitchFamily="18" charset="0"/>
                                </a:rPr>
                                <m:t>6</m:t>
                              </m:r>
                              <m:r>
                                <a:rPr lang="da-DK" i="1">
                                  <a:latin typeface="Cambria Math"/>
                                </a:rPr>
                                <m:t>)</m:t>
                              </m:r>
                            </m:e>
                            <m:sup>
                              <m:r>
                                <a:rPr lang="da-DK" i="1">
                                  <a:latin typeface="Cambria Math"/>
                                </a:rPr>
                                <m:t>2</m:t>
                              </m:r>
                            </m:sup>
                          </m:sSup>
                        </m:num>
                        <m:den>
                          <m:r>
                            <a:rPr lang="da-DK" b="0" i="1" smtClean="0">
                              <a:latin typeface="Cambria Math"/>
                            </a:rPr>
                            <m:t>21.2</m:t>
                          </m:r>
                          <m:r>
                            <a:rPr lang="en-US" b="0" i="1" smtClean="0">
                              <a:latin typeface="Cambria Math" panose="02040503050406030204" pitchFamily="18" charset="0"/>
                            </a:rPr>
                            <m:t>6</m:t>
                          </m:r>
                        </m:den>
                      </m:f>
                      <m:r>
                        <a:rPr lang="da-DK" b="0" i="1" smtClean="0">
                          <a:latin typeface="Cambria Math"/>
                        </a:rPr>
                        <m:t>+</m:t>
                      </m:r>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m:t>
                              </m:r>
                              <m:r>
                                <a:rPr lang="da-DK" b="0" i="1" smtClean="0">
                                  <a:latin typeface="Cambria Math"/>
                                </a:rPr>
                                <m:t>13−10.4</m:t>
                              </m:r>
                              <m:r>
                                <a:rPr lang="en-US" b="0" i="1" smtClean="0">
                                  <a:latin typeface="Cambria Math" panose="02040503050406030204" pitchFamily="18" charset="0"/>
                                </a:rPr>
                                <m:t>0</m:t>
                              </m:r>
                              <m:r>
                                <a:rPr lang="da-DK" i="1">
                                  <a:latin typeface="Cambria Math"/>
                                </a:rPr>
                                <m:t>)</m:t>
                              </m:r>
                            </m:e>
                            <m:sup>
                              <m:r>
                                <a:rPr lang="da-DK" i="1">
                                  <a:latin typeface="Cambria Math"/>
                                </a:rPr>
                                <m:t>2</m:t>
                              </m:r>
                            </m:sup>
                          </m:sSup>
                        </m:num>
                        <m:den>
                          <m:r>
                            <a:rPr lang="da-DK" b="0" i="1" smtClean="0">
                              <a:latin typeface="Cambria Math"/>
                            </a:rPr>
                            <m:t>10.4</m:t>
                          </m:r>
                          <m:r>
                            <a:rPr lang="en-US" b="0" i="1" smtClean="0">
                              <a:latin typeface="Cambria Math" panose="02040503050406030204" pitchFamily="18" charset="0"/>
                            </a:rPr>
                            <m:t>0</m:t>
                          </m:r>
                        </m:den>
                      </m:f>
                      <m:r>
                        <a:rPr lang="da-DK" b="0" i="1" smtClean="0">
                          <a:latin typeface="Cambria Math"/>
                        </a:rPr>
                        <m:t>=2.9</m:t>
                      </m:r>
                      <m:r>
                        <a:rPr lang="en-US" b="0" i="1" smtClean="0">
                          <a:latin typeface="Cambria Math" panose="02040503050406030204" pitchFamily="18" charset="0"/>
                        </a:rPr>
                        <m:t>6</m:t>
                      </m:r>
                    </m:oMath>
                  </m:oMathPara>
                </a14:m>
                <a:r>
                  <a:rPr lang="en-US" smtClean="0">
                    <a:ea typeface="Cambria Math"/>
                  </a:rPr>
                  <a:t> </a:t>
                </a:r>
                <a:br>
                  <a:rPr lang="en-US" smtClean="0">
                    <a:ea typeface="Cambria Math"/>
                  </a:rPr>
                </a:br>
                <a:endParaRPr lang="da-DK">
                  <a:ea typeface="Cambria Math"/>
                </a:endParaRPr>
              </a:p>
              <a:p>
                <a:pPr marL="457200" indent="-457200">
                  <a:buFont typeface="+mj-lt"/>
                  <a:buAutoNum type="arabicPeriod" startAt="4"/>
                </a:pPr>
                <a:r>
                  <a:rPr lang="da-DK" sz="2000" b="1" smtClean="0">
                    <a:solidFill>
                      <a:schemeClr val="tx2"/>
                    </a:solidFill>
                  </a:rPr>
                  <a:t>Konklusioner:</a:t>
                </a:r>
                <a:br>
                  <a:rPr lang="da-DK" sz="2000" b="1" smtClean="0">
                    <a:solidFill>
                      <a:schemeClr val="tx2"/>
                    </a:solidFill>
                  </a:rPr>
                </a:br>
                <a:r>
                  <a:rPr lang="da-DK" sz="2000" smtClean="0"/>
                  <a:t>Da teststørrelsen </a:t>
                </a: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r>
                        <a:rPr lang="da-DK" sz="2000" b="0" i="1" smtClean="0">
                          <a:latin typeface="Cambria Math"/>
                        </a:rPr>
                        <m:t>=2.9</m:t>
                      </m:r>
                      <m:r>
                        <a:rPr lang="en-US" sz="2000" b="0" i="1" smtClean="0">
                          <a:latin typeface="Cambria Math" panose="02040503050406030204" pitchFamily="18" charset="0"/>
                        </a:rPr>
                        <m:t>6</m:t>
                      </m:r>
                      <m:r>
                        <a:rPr lang="da-DK" sz="2000" b="0" i="1" smtClean="0">
                          <a:latin typeface="Cambria Math"/>
                        </a:rPr>
                        <m:t>&lt;3.84</m:t>
                      </m:r>
                    </m:oMath>
                  </m:oMathPara>
                </a14:m>
                <a:r>
                  <a:rPr lang="da-DK" sz="2000" smtClean="0"/>
                  <a:t> kan vi </a:t>
                </a:r>
                <a:r>
                  <a:rPr lang="da-DK" sz="2000" i="1" smtClean="0"/>
                  <a:t>ikke</a:t>
                </a:r>
                <a:r>
                  <a:rPr lang="da-DK" sz="2000" smtClean="0"/>
                  <a:t> forkaste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a:t>
                </a:r>
                <a:br>
                  <a:rPr lang="da-DK" sz="2000" smtClean="0"/>
                </a:br>
                <a:br>
                  <a:rPr lang="da-DK" sz="2000" smtClean="0"/>
                </a:br>
                <a:r>
                  <a:rPr lang="da-DK" sz="2000" smtClean="0"/>
                  <a:t>P-værdien er </a:t>
                </a:r>
                <a14:m>
                  <m:oMathPara>
                    <m:oMathParaPr>
                      <m:jc/>
                    </m:oMathParaPr>
                    <m:oMath>
                      <m:r>
                        <a:rPr lang="da-DK" sz="2000" b="0" i="1" smtClean="0">
                          <a:latin typeface="Cambria Math"/>
                        </a:rPr>
                        <m:t>1 −</m:t>
                      </m:r>
                      <m:r>
                        <m:rPr>
                          <m:sty m:val="p"/>
                        </m:rPr>
                        <a:rPr lang="en-US" sz="2000" b="0" i="0" smtClean="0"/>
                        <m:t>pchisq</m:t>
                      </m:r>
                      <m:r>
                        <m:rPr>
                          <m:sty m:val="p"/>
                        </m:rPr>
                        <a:rPr lang="da-DK" sz="2000"/>
                        <m:t>(</m:t>
                      </m:r>
                      <m:r>
                        <m:rPr>
                          <m:sty m:val="p"/>
                        </m:rPr>
                        <a:rPr lang="da-DK" sz="2000">
                          <a:latin typeface="Cambria Math" panose="02040503050406030204" pitchFamily="18" charset="0"/>
                          <a:ea typeface="Cambria Math" panose="02040503050406030204" pitchFamily="18" charset="0"/>
                        </a:rPr>
                        <m:t>2.9</m:t>
                      </m:r>
                      <m:r>
                        <m:rPr>
                          <m:sty m:val="p"/>
                        </m:rPr>
                        <a:rPr lang="en-US" sz="2000" b="0" i="0" smtClean="0">
                          <a:latin typeface="Cambria Math" panose="02040503050406030204" pitchFamily="18" charset="0"/>
                          <a:ea typeface="Cambria Math" panose="02040503050406030204" pitchFamily="18" charset="0"/>
                        </a:rPr>
                        <m:t>6</m:t>
                      </m:r>
                      <m:r>
                        <m:rPr>
                          <m:sty m:val="p"/>
                        </m:rPr>
                        <a:rPr lang="da-DK" sz="2000">
                          <a:latin typeface="Cambria Math" panose="02040503050406030204" pitchFamily="18" charset="0"/>
                          <a:ea typeface="Cambria Math" panose="02040503050406030204" pitchFamily="18" charset="0"/>
                        </a:rPr>
                        <m:t>, 1</m:t>
                      </m:r>
                      <m:r>
                        <m:rPr>
                          <m:sty m:val="p"/>
                        </m:rPr>
                        <a:rPr lang="da-DK" sz="2000"/>
                        <m:t>)</m:t>
                      </m:r>
                      <m:r>
                        <a:rPr lang="da-DK" sz="2000" b="0" i="1" smtClean="0">
                          <a:latin typeface="Cambria Math"/>
                        </a:rPr>
                        <m:t>=0.08</m:t>
                      </m:r>
                      <m:r>
                        <a:rPr lang="en-US" sz="2000" b="0" i="1" smtClean="0">
                          <a:latin typeface="Cambria Math" panose="02040503050406030204" pitchFamily="18" charset="0"/>
                        </a:rPr>
                        <m:t>52</m:t>
                      </m:r>
                    </m:oMath>
                  </m:oMathPara>
                </a14:m>
                <a:br>
                  <a:rPr lang="da-DK" sz="2000" smtClean="0"/>
                </a:br>
                <a:br>
                  <a:rPr lang="da-DK" sz="2000" smtClean="0"/>
                </a:br>
                <a:r>
                  <a:rPr lang="da-DK" sz="2000" smtClean="0"/>
                  <a:t>Vi tror altså på, at observationerne er Poisson fordelte</a:t>
                </a:r>
                <a:br>
                  <a:rPr lang="da-DK" sz="2000" smtClean="0"/>
                </a:br>
                <a:endParaRPr lang="da-DK" sz="2000" smtClean="0"/>
              </a:p>
              <a:p>
                <a:pPr marL="0" indent="0">
                  <a:buNone/>
                </a:pPr>
                <a:r>
                  <a:rPr lang="da-DK" sz="2000" smtClean="0"/>
                  <a:t>N.B. Antal frihedsgrader skal være mindst 1, så vi kunne ikke foretage hypotesetesten med kun 2 kategorier. </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796" t="-659"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320</a:t>
            </a:fld>
            <a:endParaRPr lang="da-DK"/>
          </a:p>
        </p:txBody>
      </p:sp>
    </p:spTree>
    <p:extLst>
      <p:ext uri="{BB962C8B-B14F-4D97-AF65-F5344CB8AC3E}">
        <p14:creationId xmlns:p14="http://schemas.microsoft.com/office/powerpoint/2010/main" val="31503447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11. </a:t>
            </a:r>
            <a:br>
              <a:rPr lang="da-DK" smtClean="0">
                <a:solidFill>
                  <a:schemeClr val="tx1"/>
                </a:solidFill>
              </a:rPr>
            </a:br>
            <a:r>
              <a:rPr lang="da-DK" smtClean="0">
                <a:solidFill>
                  <a:schemeClr val="tx1"/>
                </a:solidFill>
              </a:rPr>
              <a:t>Regressionsanalyse del 1</a:t>
            </a:r>
            <a:br>
              <a:rPr lang="da-DK" smtClean="0">
                <a:solidFill>
                  <a:schemeClr val="tx1"/>
                </a:solidFill>
              </a:rPr>
            </a:br>
            <a:r>
              <a:rPr lang="da-DK" sz="2400">
                <a:solidFill>
                  <a:prstClr val="black"/>
                </a:solidFill>
              </a:rPr>
              <a:t>(afsnit </a:t>
            </a:r>
            <a:r>
              <a:rPr lang="da-DK" sz="2400" smtClean="0">
                <a:solidFill>
                  <a:prstClr val="black"/>
                </a:solidFill>
              </a:rPr>
              <a:t>11.1-11.2)</a:t>
            </a:r>
            <a:r>
              <a:rPr lang="da-DK" sz="1000" smtClean="0"/>
              <a:t> </a:t>
            </a:r>
            <a:br>
              <a:rPr lang="da-DK" smtClean="0"/>
            </a:b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321</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3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Overblik over kurset indtil nu</a:t>
            </a:r>
            <a:endParaRPr lang="en-GB"/>
          </a:p>
        </p:txBody>
      </p:sp>
      <p:sp>
        <p:nvSpPr>
          <p:cNvPr id="6" name="Content Placeholder 5"/>
          <p:cNvSpPr>
            <a:spLocks noGrp="1"/>
          </p:cNvSpPr>
          <p:nvPr>
            <p:ph idx="1"/>
          </p:nvPr>
        </p:nvSpPr>
        <p:spPr/>
        <p:txBody>
          <a:bodyPr/>
          <a:lstStyle/>
          <a:p>
            <a:r>
              <a:rPr lang="en-US" smtClean="0"/>
              <a:t>Organisering og præsentation af data (kap. 1 og 2)</a:t>
            </a:r>
          </a:p>
          <a:p>
            <a:r>
              <a:rPr lang="en-US" smtClean="0"/>
              <a:t>Sandsynligheder til beskrivelse af usikkerhed (kap. 3)</a:t>
            </a:r>
          </a:p>
          <a:p>
            <a:r>
              <a:rPr lang="en-US" smtClean="0"/>
              <a:t>Stokastiske variable og deres fordelinger til at beregne sandsynlighed for udfald (kap. 4 og 5)</a:t>
            </a:r>
          </a:p>
          <a:p>
            <a:r>
              <a:rPr lang="en-US" smtClean="0"/>
              <a:t>Inferens om populationers middelværdi og varians fra stikprøver </a:t>
            </a:r>
            <a:br>
              <a:rPr lang="en-US" smtClean="0"/>
            </a:br>
            <a:r>
              <a:rPr lang="en-US" smtClean="0"/>
              <a:t>(kap. 6-9)</a:t>
            </a:r>
          </a:p>
          <a:p>
            <a:r>
              <a:rPr lang="en-US" smtClean="0"/>
              <a:t>Hypotesetests for egenskabers uafhængighed og for fordeling af stikprøver (Chi-i-anden tests) (kap. 10) </a:t>
            </a:r>
          </a:p>
          <a:p>
            <a:r>
              <a:rPr lang="en-US" smtClean="0"/>
              <a:t>Nu og resten af kurset: </a:t>
            </a:r>
            <a:r>
              <a:rPr lang="en-US" b="1" smtClean="0"/>
              <a:t>Modellering</a:t>
            </a:r>
            <a:r>
              <a:rPr lang="en-US" smtClean="0"/>
              <a:t> på baggrund af data:</a:t>
            </a:r>
          </a:p>
          <a:p>
            <a:pPr lvl="1"/>
            <a:r>
              <a:rPr lang="en-US" smtClean="0"/>
              <a:t>Regression </a:t>
            </a:r>
            <a:r>
              <a:rPr lang="en-US"/>
              <a:t>(kap. </a:t>
            </a:r>
            <a:r>
              <a:rPr lang="en-US" smtClean="0"/>
              <a:t>11-12)</a:t>
            </a:r>
          </a:p>
          <a:p>
            <a:pPr lvl="1"/>
            <a:r>
              <a:rPr lang="en-US" smtClean="0"/>
              <a:t>Faktorielle eksperimenter </a:t>
            </a:r>
            <a:r>
              <a:rPr lang="en-US"/>
              <a:t>(kap. </a:t>
            </a:r>
            <a:r>
              <a:rPr lang="en-US" smtClean="0"/>
              <a:t>13-14).</a:t>
            </a:r>
          </a:p>
          <a:p>
            <a:endParaRPr lang="en-GB"/>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322</a:t>
            </a:fld>
            <a:endParaRPr lang="da-DK">
              <a:solidFill>
                <a:prstClr val="black">
                  <a:tint val="75000"/>
                </a:prstClr>
              </a:solidFill>
            </a:endParaRPr>
          </a:p>
        </p:txBody>
      </p:sp>
    </p:spTree>
    <p:extLst>
      <p:ext uri="{BB962C8B-B14F-4D97-AF65-F5344CB8AC3E}">
        <p14:creationId xmlns:p14="http://schemas.microsoft.com/office/powerpoint/2010/main" val="39544488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Sammenhænge mellem data (11.1)</a:t>
            </a:r>
            <a:endParaRPr lang="da-DK"/>
          </a:p>
        </p:txBody>
      </p:sp>
      <mc:AlternateContent>
        <mc:Choice Requires="a14">
          <p:sp>
            <p:nvSpPr>
              <p:cNvPr id="3" name="Content Placeholder 2"/>
              <p:cNvSpPr>
                <a:spLocks noGrp="1"/>
              </p:cNvSpPr>
              <p:nvPr>
                <p:ph idx="1"/>
              </p:nvPr>
            </p:nvSpPr>
            <p:spPr/>
            <p:txBody>
              <a:bodyPr/>
              <a:lstStyle/>
              <a:p>
                <a:r>
                  <a:rPr lang="da-DK" smtClean="0"/>
                  <a:t>Vi forsøger at bestemme en matematisk sammenhæng mellem forskellige egenskaber, vi har målt</a:t>
                </a:r>
              </a:p>
              <a:p>
                <a:r>
                  <a:rPr lang="da-DK" smtClean="0"/>
                  <a:t>Det svarer til en </a:t>
                </a:r>
                <a:r>
                  <a:rPr lang="da-DK" smtClean="0">
                    <a:solidFill>
                      <a:schemeClr val="tx2"/>
                    </a:solidFill>
                  </a:rPr>
                  <a:t>model</a:t>
                </a:r>
                <a:r>
                  <a:rPr lang="da-DK" smtClean="0"/>
                  <a:t> </a:t>
                </a:r>
                <a14:m>
                  <m:oMathPara>
                    <m:oMathParaPr>
                      <m:jc/>
                    </m:oMathParaPr>
                    <m:oMath>
                      <m:r>
                        <a:rPr lang="da-DK" b="0" i="1" smtClean="0">
                          <a:latin typeface="Cambria Math"/>
                        </a:rPr>
                        <m:t>𝑦</m:t>
                      </m:r>
                      <m:r>
                        <a:rPr lang="da-DK" b="0" i="1" smtClean="0">
                          <a:latin typeface="Cambria Math"/>
                        </a:rPr>
                        <m:t>=</m:t>
                      </m:r>
                      <m:r>
                        <a:rPr lang="da-DK" b="0" i="1" smtClean="0">
                          <a:latin typeface="Cambria Math"/>
                        </a:rPr>
                        <m:t>𝑓</m:t>
                      </m:r>
                      <m:r>
                        <a:rPr lang="da-DK" b="0" i="1" smtClean="0">
                          <a:latin typeface="Cambria Math"/>
                        </a:rPr>
                        <m:t>(</m:t>
                      </m:r>
                      <m:r>
                        <a:rPr lang="da-DK" b="0" i="1" smtClean="0">
                          <a:latin typeface="Cambria Math"/>
                        </a:rPr>
                        <m:t>𝑥</m:t>
                      </m:r>
                      <m:r>
                        <a:rPr lang="da-DK" b="0" i="1" smtClean="0">
                          <a:latin typeface="Cambria Math"/>
                        </a:rPr>
                        <m:t>)</m:t>
                      </m:r>
                    </m:oMath>
                  </m:oMathPara>
                </a14:m>
                <a:r>
                  <a:rPr lang="da-DK" smtClean="0"/>
                  <a:t>, der bedst muligt beskriver et datasæt af sammen-</a:t>
                </a:r>
                <a:br>
                  <a:rPr lang="da-DK" smtClean="0"/>
                </a:br>
                <a:r>
                  <a:rPr lang="da-DK" smtClean="0"/>
                  <a:t>hængende målinger </a:t>
                </a:r>
                <a:br>
                  <a:rPr lang="da-DK" smtClean="0"/>
                </a:br>
                <a:r>
                  <a:rPr lang="da-DK" smtClean="0"/>
                  <a:t>af </a:t>
                </a:r>
                <a14:m>
                  <m:oMathPara>
                    <m:oMathParaPr>
                      <m:jc/>
                    </m:oMathParaPr>
                    <m:oMath>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𝑥</m:t>
                          </m:r>
                          <m:r>
                            <a:rPr lang="da-DK" b="0" i="1" smtClean="0">
                              <a:latin typeface="Cambria Math"/>
                            </a:rPr>
                            <m:t>, </m:t>
                          </m:r>
                          <m:r>
                            <a:rPr lang="da-DK" b="0" i="1" smtClean="0">
                              <a:latin typeface="Cambria Math"/>
                            </a:rPr>
                            <m:t>𝑦</m:t>
                          </m:r>
                        </m:e>
                      </m:d>
                    </m:oMath>
                  </m:oMathPara>
                </a14:m>
                <a:r>
                  <a:rPr lang="da-DK" smtClean="0"/>
                  <a:t> værdier</a:t>
                </a:r>
              </a:p>
              <a:p>
                <a:r>
                  <a:rPr lang="da-DK" smtClean="0"/>
                  <a:t>Når vi har modellen </a:t>
                </a:r>
                <a:br>
                  <a:rPr lang="da-DK" smtClean="0"/>
                </a:br>
                <a:r>
                  <a:rPr lang="da-DK" smtClean="0"/>
                  <a:t>kan vi forudsige </a:t>
                </a:r>
                <a14:m>
                  <m:oMathPara>
                    <m:oMathParaPr>
                      <m:jc/>
                    </m:oMathParaPr>
                    <m:oMath>
                      <m:r>
                        <a:rPr lang="da-DK" i="1">
                          <a:latin typeface="Cambria Math"/>
                        </a:rPr>
                        <m:t>𝑦</m:t>
                      </m:r>
                      <m:r>
                        <a:rPr lang="da-DK" i="1">
                          <a:latin typeface="Cambria Math"/>
                        </a:rPr>
                        <m:t> </m:t>
                      </m:r>
                    </m:oMath>
                  </m:oMathPara>
                </a14:m>
                <a:r>
                  <a:rPr lang="da-DK" smtClean="0"/>
                  <a:t>for </a:t>
                </a:r>
                <a:br>
                  <a:rPr lang="da-DK" smtClean="0"/>
                </a:br>
                <a:r>
                  <a:rPr lang="da-DK" smtClean="0"/>
                  <a:t>værdier af </a:t>
                </a:r>
                <a14:m>
                  <m:oMathPara>
                    <m:oMathParaPr>
                      <m:jc/>
                    </m:oMathParaPr>
                    <m:oMath>
                      <m:r>
                        <a:rPr lang="da-DK" b="0" i="1" smtClean="0">
                          <a:latin typeface="Cambria Math"/>
                        </a:rPr>
                        <m:t>𝑥</m:t>
                      </m:r>
                    </m:oMath>
                  </m:oMathPara>
                </a14:m>
                <a:r>
                  <a:rPr lang="da-DK" smtClean="0"/>
                  <a:t>, som vi </a:t>
                </a:r>
                <a:br>
                  <a:rPr lang="da-DK" smtClean="0"/>
                </a:br>
                <a:r>
                  <a:rPr lang="da-DK" smtClean="0"/>
                  <a:t>ikke har målt</a:t>
                </a:r>
              </a:p>
              <a:p>
                <a:r>
                  <a:rPr lang="da-DK" smtClean="0"/>
                  <a:t>Her er modellen lineær</a:t>
                </a:r>
                <a:r>
                  <a:rPr lang="da-DK"/>
                  <a:t>:</a:t>
                </a:r>
                <a:br>
                  <a:rPr lang="da-DK" smtClean="0"/>
                </a:br>
                <a14:m>
                  <m:oMathPara>
                    <m:oMathParaPr>
                      <m:jc/>
                    </m:oMathParaPr>
                    <m:oMath>
                      <m:r>
                        <a:rPr lang="da-DK" b="0" i="1" smtClean="0">
                          <a:latin typeface="Cambria Math"/>
                        </a:rPr>
                        <m:t>𝑓</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𝑥</m:t>
                          </m:r>
                        </m:e>
                      </m:d>
                      <m:r>
                        <a:rPr lang="da-DK" b="0" i="1" smtClean="0">
                          <a:latin typeface="Cambria Math"/>
                        </a:rPr>
                        <m:t>= </m:t>
                      </m:r>
                      <m:sSub>
                        <m:sSubPr>
                          <m:ctrlPr>
                            <a:rPr lang="da-DK" b="0" i="1" smtClean="0">
                              <a:latin typeface="Cambria Math" panose="02040503050406030204" pitchFamily="18" charset="0"/>
                            </a:rPr>
                          </m:ctrlPr>
                        </m:sSubPr>
                        <m:e>
                          <m:r>
                            <a:rPr lang="da-DK" b="0" i="1" smtClean="0">
                              <a:latin typeface="Cambria Math"/>
                            </a:rPr>
                            <m:t>𝑏</m:t>
                          </m:r>
                        </m:e>
                        <m:sub>
                          <m:r>
                            <a:rPr lang="da-DK" b="0" i="1" smtClean="0">
                              <a:latin typeface="Cambria Math"/>
                            </a:rPr>
                            <m:t>0</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𝑏</m:t>
                          </m:r>
                        </m:e>
                        <m:sub>
                          <m:r>
                            <a:rPr lang="da-DK" b="0" i="1" smtClean="0">
                              <a:latin typeface="Cambria Math"/>
                            </a:rPr>
                            <m:t>1</m:t>
                          </m:r>
                        </m:sub>
                      </m:sSub>
                      <m:r>
                        <a:rPr lang="da-DK" b="0" i="1" smtClean="0">
                          <a:latin typeface="Cambria Math"/>
                        </a:rPr>
                        <m:t>𝑥</m:t>
                      </m:r>
                    </m:oMath>
                  </m:oMathPara>
                </a14:m>
                <a:r>
                  <a:rPr lang="da-DK" b="0" smtClean="0"/>
                  <a:t> </a:t>
                </a:r>
              </a:p>
              <a:p>
                <a:r>
                  <a:rPr lang="da-DK" smtClean="0"/>
                  <a:t>Her afhænger modellen </a:t>
                </a:r>
                <a:br>
                  <a:rPr lang="da-DK" smtClean="0"/>
                </a:br>
                <a:r>
                  <a:rPr lang="da-DK" smtClean="0"/>
                  <a:t>kun af én variabel, </a:t>
                </a:r>
                <a:br>
                  <a:rPr lang="da-DK" smtClean="0"/>
                </a:br>
                <a:r>
                  <a:rPr lang="da-DK" smtClean="0"/>
                  <a:t>nemlig </a:t>
                </a:r>
                <a14:m>
                  <m:oMathPara>
                    <m:oMathParaPr>
                      <m:jc/>
                    </m:oMathParaPr>
                    <m:oMath>
                      <m:r>
                        <a:rPr lang="da-DK" i="1">
                          <a:latin typeface="Cambria Math"/>
                        </a:rPr>
                        <m:t>𝑥</m:t>
                      </m:r>
                    </m:oMath>
                  </m:oMathPara>
                </a14:m>
                <a:r>
                  <a:rPr lang="da-DK" b="0" smtClean="0"/>
                  <a:t>.</a:t>
                </a:r>
              </a:p>
              <a:p>
                <a:endParaRPr lang="da-DK" smtClean="0"/>
              </a:p>
              <a:p>
                <a:pPr marL="0" indent="0">
                  <a:buNone/>
                </a:pPr>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68" t="-668" b="-66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323</a:t>
            </a:fld>
            <a:endParaRPr lang="da-DK"/>
          </a:p>
        </p:txBody>
      </p:sp>
      <p:pic>
        <p:nvPicPr>
          <p:cNvPr id="4098" name="Picture 2" descr="https://lh3.ggpht.com/-d16xbB_2m94/Uml0Gi76XtI/AAAAAAAAI94/5ezC-ZqZWz8/s1600/linearRegression.png"/>
          <p:cNvPicPr>
            <a:picLocks noChangeAspect="1" noChangeArrowheads="1"/>
          </p:cNvPicPr>
          <p:nvPr/>
        </p:nvPicPr>
        <p:blipFill>
          <a:blip r:embed="rId4">
            <a:extLst>
              <a:ext uri="{28A0092B-C50C-407E-A947-70E740481C1C}">
                <a14:useLocalDpi xmlns:a14="http://schemas.microsoft.com/office/drawing/2010/main" val="0"/>
              </a:ext>
            </a:extLst>
          </a:blip>
          <a:srcRect l="3965" t="7043" r="7030"/>
          <a:stretch>
            <a:fillRect/>
          </a:stretch>
        </p:blipFill>
        <p:spPr bwMode="auto">
          <a:xfrm>
            <a:off x="3709189" y="2656114"/>
            <a:ext cx="5399315" cy="422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368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Sammenhænge mellem data</a:t>
            </a:r>
            <a:endParaRPr lang="da-DK"/>
          </a:p>
        </p:txBody>
      </p:sp>
      <mc:AlternateContent>
        <mc:Choice Requires="a14">
          <p:sp>
            <p:nvSpPr>
              <p:cNvPr id="3" name="Content Placeholder 2"/>
              <p:cNvSpPr>
                <a:spLocks noGrp="1"/>
              </p:cNvSpPr>
              <p:nvPr>
                <p:ph idx="1"/>
              </p:nvPr>
            </p:nvSpPr>
            <p:spPr/>
            <p:txBody>
              <a:bodyPr/>
              <a:lstStyle/>
              <a:p>
                <a:r>
                  <a:rPr lang="da-DK" smtClean="0"/>
                  <a:t>Den variabel vi vil forudsige værdien af (her: </a:t>
                </a:r>
                <a14:m>
                  <m:oMathPara>
                    <m:oMathParaPr>
                      <m:jc/>
                    </m:oMathParaPr>
                    <m:oMath>
                      <m:r>
                        <a:rPr lang="da-DK" i="1">
                          <a:latin typeface="Cambria Math"/>
                        </a:rPr>
                        <m:t>𝑦</m:t>
                      </m:r>
                    </m:oMath>
                  </m:oMathPara>
                </a14:m>
                <a:r>
                  <a:rPr lang="da-DK" smtClean="0"/>
                  <a:t>) kaldes: </a:t>
                </a:r>
              </a:p>
              <a:p>
                <a:pPr lvl="1"/>
                <a:r>
                  <a:rPr lang="da-DK" smtClean="0"/>
                  <a:t>Den </a:t>
                </a:r>
                <a:r>
                  <a:rPr lang="da-DK" smtClean="0">
                    <a:solidFill>
                      <a:schemeClr val="tx2"/>
                    </a:solidFill>
                  </a:rPr>
                  <a:t>afhængige </a:t>
                </a:r>
                <a:r>
                  <a:rPr lang="da-DK" smtClean="0"/>
                  <a:t>variabel</a:t>
                </a:r>
              </a:p>
              <a:p>
                <a:pPr lvl="1"/>
                <a:r>
                  <a:rPr lang="da-DK" smtClean="0">
                    <a:solidFill>
                      <a:schemeClr val="tx2"/>
                    </a:solidFill>
                  </a:rPr>
                  <a:t>Responsvariablen</a:t>
                </a:r>
              </a:p>
              <a:p>
                <a:r>
                  <a:rPr lang="da-DK" smtClean="0"/>
                  <a:t>Den eller de variable vi bruger til at forudsige responsvariablen </a:t>
                </a:r>
                <a:br>
                  <a:rPr lang="da-DK" smtClean="0"/>
                </a:br>
                <a:r>
                  <a:rPr lang="da-DK" smtClean="0"/>
                  <a:t>(her: </a:t>
                </a:r>
                <a14:m>
                  <m:oMathPara>
                    <m:oMathParaPr>
                      <m:jc/>
                    </m:oMathParaPr>
                    <m:oMath>
                      <m:r>
                        <a:rPr lang="da-DK" b="0" i="1" smtClean="0">
                          <a:latin typeface="Cambria Math"/>
                        </a:rPr>
                        <m:t>𝑥</m:t>
                      </m:r>
                    </m:oMath>
                  </m:oMathPara>
                </a14:m>
                <a:r>
                  <a:rPr lang="da-DK" smtClean="0"/>
                  <a:t>) kaldes:</a:t>
                </a:r>
              </a:p>
              <a:p>
                <a:pPr lvl="1"/>
                <a:r>
                  <a:rPr lang="da-DK" smtClean="0"/>
                  <a:t>De </a:t>
                </a:r>
                <a:r>
                  <a:rPr lang="da-DK" smtClean="0">
                    <a:solidFill>
                      <a:schemeClr val="tx2"/>
                    </a:solidFill>
                  </a:rPr>
                  <a:t>uafhængige</a:t>
                </a:r>
                <a:r>
                  <a:rPr lang="da-DK" smtClean="0"/>
                  <a:t> variable</a:t>
                </a:r>
              </a:p>
              <a:p>
                <a:pPr lvl="1"/>
                <a:r>
                  <a:rPr lang="da-DK" smtClean="0">
                    <a:solidFill>
                      <a:schemeClr val="tx2"/>
                    </a:solidFill>
                  </a:rPr>
                  <a:t>Prædiktorer</a:t>
                </a:r>
              </a:p>
              <a:p>
                <a:pPr lvl="1"/>
                <a:r>
                  <a:rPr lang="da-DK" smtClean="0">
                    <a:solidFill>
                      <a:schemeClr val="tx2"/>
                    </a:solidFill>
                  </a:rPr>
                  <a:t>Regressorvariable</a:t>
                </a:r>
              </a:p>
              <a:p>
                <a:pPr lvl="1"/>
                <a:r>
                  <a:rPr lang="da-DK" smtClean="0">
                    <a:solidFill>
                      <a:schemeClr val="tx2"/>
                    </a:solidFill>
                  </a:rPr>
                  <a:t>Inputvariable</a:t>
                </a:r>
              </a:p>
              <a:p>
                <a:pPr lvl="1"/>
                <a:r>
                  <a:rPr lang="da-DK" smtClean="0">
                    <a:solidFill>
                      <a:schemeClr val="tx2"/>
                    </a:solidFill>
                  </a:rPr>
                  <a:t>Faktorer.</a:t>
                </a:r>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324</a:t>
            </a:fld>
            <a:endParaRPr lang="da-DK"/>
          </a:p>
        </p:txBody>
      </p:sp>
      <p:pic>
        <p:nvPicPr>
          <p:cNvPr id="4098" name="Picture 2" descr="https://lh3.ggpht.com/-d16xbB_2m94/Uml0Gi76XtI/AAAAAAAAI94/5ezC-ZqZWz8/s1600/linearRegression.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48064" y="3487232"/>
            <a:ext cx="3972406" cy="2979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1270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Sammenhænge mellem data</a:t>
            </a:r>
          </a:p>
        </p:txBody>
      </p:sp>
      <mc:AlternateContent>
        <mc:Choice Requires="a14">
          <p:sp>
            <p:nvSpPr>
              <p:cNvPr id="3" name="Content Placeholder 2"/>
              <p:cNvSpPr>
                <a:spLocks noGrp="1"/>
              </p:cNvSpPr>
              <p:nvPr>
                <p:ph idx="1"/>
              </p:nvPr>
            </p:nvSpPr>
            <p:spPr/>
            <p:txBody>
              <a:bodyPr/>
              <a:lstStyle/>
              <a:p>
                <a:pPr marL="0" indent="0">
                  <a:buNone/>
                </a:pPr>
                <a:r>
                  <a:rPr lang="da-DK" b="1" smtClean="0">
                    <a:solidFill>
                      <a:schemeClr val="tx2"/>
                    </a:solidFill>
                  </a:rPr>
                  <a:t>Korrelation</a:t>
                </a:r>
              </a:p>
              <a:p>
                <a:r>
                  <a:rPr lang="da-DK" smtClean="0"/>
                  <a:t>Sammenhængen mellem </a:t>
                </a:r>
                <a14:m>
                  <m:oMathPara>
                    <m:oMathParaPr>
                      <m:jc/>
                    </m:oMathParaPr>
                    <m:oMath>
                      <m:r>
                        <a:rPr lang="da-DK" i="1">
                          <a:latin typeface="Cambria Math"/>
                        </a:rPr>
                        <m:t>𝑦</m:t>
                      </m:r>
                    </m:oMath>
                  </m:oMathPara>
                </a14:m>
                <a:r>
                  <a:rPr lang="da-DK" smtClean="0"/>
                  <a:t> og </a:t>
                </a:r>
                <a14:m>
                  <m:oMathPara>
                    <m:oMathParaPr>
                      <m:jc/>
                    </m:oMathParaPr>
                    <m:oMath>
                      <m:r>
                        <a:rPr lang="da-DK" i="1">
                          <a:latin typeface="Cambria Math"/>
                        </a:rPr>
                        <m:t>𝑥</m:t>
                      </m:r>
                    </m:oMath>
                  </m:oMathPara>
                </a14:m>
                <a:r>
                  <a:rPr lang="da-DK" smtClean="0"/>
                  <a:t> kan være </a:t>
                </a:r>
              </a:p>
              <a:p>
                <a:pPr lvl="1"/>
                <a:r>
                  <a:rPr lang="da-DK" smtClean="0">
                    <a:solidFill>
                      <a:schemeClr val="tx2"/>
                    </a:solidFill>
                  </a:rPr>
                  <a:t>Positivt korreleret</a:t>
                </a:r>
                <a:r>
                  <a:rPr lang="da-DK" smtClean="0"/>
                  <a:t>, hvis </a:t>
                </a:r>
                <a14:m>
                  <m:oMathPara>
                    <m:oMathParaPr>
                      <m:jc/>
                    </m:oMathParaPr>
                    <m:oMath>
                      <m:r>
                        <a:rPr lang="da-DK" i="1">
                          <a:latin typeface="Cambria Math"/>
                        </a:rPr>
                        <m:t>𝑦</m:t>
                      </m:r>
                    </m:oMath>
                  </m:oMathPara>
                </a14:m>
                <a:r>
                  <a:rPr lang="da-DK"/>
                  <a:t> </a:t>
                </a:r>
                <a:r>
                  <a:rPr lang="da-DK" smtClean="0"/>
                  <a:t>typisk vokser, når </a:t>
                </a:r>
                <a14:m>
                  <m:oMathPara>
                    <m:oMathParaPr>
                      <m:jc/>
                    </m:oMathParaPr>
                    <m:oMath>
                      <m:r>
                        <a:rPr lang="da-DK" i="1">
                          <a:latin typeface="Cambria Math"/>
                        </a:rPr>
                        <m:t>𝑥</m:t>
                      </m:r>
                    </m:oMath>
                  </m:oMathPara>
                </a14:m>
                <a:r>
                  <a:rPr lang="da-DK" smtClean="0"/>
                  <a:t> vokser</a:t>
                </a:r>
              </a:p>
              <a:p>
                <a:pPr lvl="1"/>
                <a:r>
                  <a:rPr lang="da-DK" smtClean="0">
                    <a:solidFill>
                      <a:schemeClr val="tx2"/>
                    </a:solidFill>
                  </a:rPr>
                  <a:t>Negativt korreleret</a:t>
                </a:r>
                <a:r>
                  <a:rPr lang="da-DK"/>
                  <a:t>, hvis </a:t>
                </a:r>
                <a14:m>
                  <m:oMathPara>
                    <m:oMathParaPr>
                      <m:jc/>
                    </m:oMathParaPr>
                    <m:oMath>
                      <m:r>
                        <a:rPr lang="da-DK" i="1">
                          <a:latin typeface="Cambria Math"/>
                        </a:rPr>
                        <m:t>𝑦</m:t>
                      </m:r>
                    </m:oMath>
                  </m:oMathPara>
                </a14:m>
                <a:r>
                  <a:rPr lang="da-DK"/>
                  <a:t> typisk </a:t>
                </a:r>
                <a:r>
                  <a:rPr lang="da-DK" smtClean="0"/>
                  <a:t>falder, </a:t>
                </a:r>
                <a:r>
                  <a:rPr lang="da-DK"/>
                  <a:t>når </a:t>
                </a:r>
                <a14:m>
                  <m:oMathPara>
                    <m:oMathParaPr>
                      <m:jc/>
                    </m:oMathParaPr>
                    <m:oMath>
                      <m:r>
                        <a:rPr lang="da-DK" i="1">
                          <a:latin typeface="Cambria Math"/>
                        </a:rPr>
                        <m:t>𝑥</m:t>
                      </m:r>
                    </m:oMath>
                  </m:oMathPara>
                </a14:m>
                <a:r>
                  <a:rPr lang="da-DK"/>
                  <a:t> vokser</a:t>
                </a:r>
              </a:p>
              <a:p>
                <a:pPr lvl="1"/>
                <a:r>
                  <a:rPr lang="da-DK" smtClean="0">
                    <a:solidFill>
                      <a:schemeClr val="tx2"/>
                    </a:solidFill>
                  </a:rPr>
                  <a:t>Ukorreleret</a:t>
                </a:r>
                <a:r>
                  <a:rPr lang="da-DK"/>
                  <a:t>, </a:t>
                </a:r>
                <a:r>
                  <a:rPr lang="da-DK" smtClean="0"/>
                  <a:t>hvis værdien af </a:t>
                </a:r>
                <a14:m>
                  <m:oMathPara>
                    <m:oMathParaPr>
                      <m:jc/>
                    </m:oMathParaPr>
                    <m:oMath>
                      <m:r>
                        <a:rPr lang="da-DK" i="1">
                          <a:latin typeface="Cambria Math"/>
                        </a:rPr>
                        <m:t>𝑦</m:t>
                      </m:r>
                    </m:oMath>
                  </m:oMathPara>
                </a14:m>
                <a:r>
                  <a:rPr lang="da-DK"/>
                  <a:t> </a:t>
                </a:r>
                <a:r>
                  <a:rPr lang="da-DK" smtClean="0"/>
                  <a:t>ikke lader til at afhænge af værdien af </a:t>
                </a:r>
                <a14:m>
                  <m:oMathPara>
                    <m:oMathParaPr>
                      <m:jc/>
                    </m:oMathParaPr>
                    <m:oMath>
                      <m:r>
                        <a:rPr lang="da-DK" i="1">
                          <a:latin typeface="Cambria Math"/>
                        </a:rPr>
                        <m:t>𝑥</m:t>
                      </m:r>
                    </m:oMath>
                  </m:oMathPara>
                </a14:m>
                <a:endParaRPr lang="da-DK" smtClean="0"/>
              </a:p>
              <a:p>
                <a:r>
                  <a:rPr lang="da-DK" smtClean="0"/>
                  <a:t>Korellation er ikke det samme som </a:t>
                </a:r>
                <a:r>
                  <a:rPr lang="da-DK" smtClean="0">
                    <a:solidFill>
                      <a:schemeClr val="tx2"/>
                    </a:solidFill>
                  </a:rPr>
                  <a:t>kausalitet</a:t>
                </a:r>
                <a:r>
                  <a:rPr lang="da-DK" smtClean="0"/>
                  <a:t> (årsagssammenhæng)</a:t>
                </a:r>
              </a:p>
              <a:p>
                <a:r>
                  <a:rPr lang="da-DK" smtClean="0"/>
                  <a:t>Statistik kan kun vise korrelation, ikke kausalitet.</a:t>
                </a:r>
                <a:endParaRPr lang="da-DK"/>
              </a:p>
              <a:p>
                <a:pPr lvl="1"/>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325</a:t>
            </a:fld>
            <a:endParaRPr lang="da-DK"/>
          </a:p>
        </p:txBody>
      </p:sp>
      <p:pic>
        <p:nvPicPr>
          <p:cNvPr id="7172" name="Picture 4" descr="https://statistics.laerd.com/statistical-guides/img/pearson-1.png"/>
          <p:cNvPicPr>
            <a:picLocks noChangeAspect="1" noChangeArrowheads="1"/>
          </p:cNvPicPr>
          <p:nvPr/>
        </p:nvPicPr>
        <p:blipFill>
          <a:blip r:embed="rId4">
            <a:extLst>
              <a:ext uri="{28A0092B-C50C-407E-A947-70E740481C1C}">
                <a14:useLocalDpi xmlns:a14="http://schemas.microsoft.com/office/drawing/2010/main" val="0"/>
              </a:ext>
            </a:extLst>
          </a:blip>
          <a:srcRect t="6430" b="3090"/>
          <a:stretch>
            <a:fillRect/>
          </a:stretch>
        </p:blipFill>
        <p:spPr bwMode="auto">
          <a:xfrm>
            <a:off x="395535" y="3946759"/>
            <a:ext cx="8580107" cy="291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7971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7172"/>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Eksempel: Kriminalitet</a:t>
            </a:r>
            <a:endParaRPr lang="da-DK"/>
          </a:p>
        </p:txBody>
      </p:sp>
      <p:sp>
        <p:nvSpPr>
          <p:cNvPr id="3" name="Content Placeholder 2"/>
          <p:cNvSpPr>
            <a:spLocks noGrp="1"/>
          </p:cNvSpPr>
          <p:nvPr>
            <p:ph idx="1"/>
          </p:nvPr>
        </p:nvSpPr>
        <p:spPr>
          <a:xfrm>
            <a:off x="467544" y="1268760"/>
            <a:ext cx="8568952" cy="5472608"/>
          </a:xfrm>
        </p:spPr>
        <p:txBody>
          <a:bodyPr/>
          <a:lstStyle/>
          <a:p>
            <a:r>
              <a:rPr lang="da-DK" smtClean="0"/>
              <a:t>Sammenhæng mellem bevillinger til politiet og anmeldte forbrydelser </a:t>
            </a:r>
          </a:p>
          <a:p>
            <a:r>
              <a:rPr lang="da-DK" smtClean="0"/>
              <a:t>Statistik for 47 stater i USA over de årlige bevillinger i $ pr. indbygger og antal anmeldte forbrydelser pr. million indbyggere for hver stat</a:t>
            </a:r>
          </a:p>
          <a:p>
            <a:r>
              <a:rPr lang="da-DK" smtClean="0"/>
              <a:t>Resultatet: </a:t>
            </a:r>
            <a:br>
              <a:rPr lang="da-DK" smtClean="0"/>
            </a:br>
            <a:r>
              <a:rPr lang="da-DK" smtClean="0"/>
              <a:t>Vi bør altså beskære politiet </a:t>
            </a:r>
            <a:br>
              <a:rPr lang="da-DK" smtClean="0"/>
            </a:br>
            <a:r>
              <a:rPr lang="da-DK" smtClean="0"/>
              <a:t>for at reducere kriminaliteten ??</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326</a:t>
            </a:fld>
            <a:endParaRPr lang="da-DK"/>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27004" y="2460451"/>
            <a:ext cx="4381500"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6241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Eksempel: Kriminalitet</a:t>
            </a:r>
            <a:endParaRPr lang="da-DK"/>
          </a:p>
        </p:txBody>
      </p:sp>
      <p:sp>
        <p:nvSpPr>
          <p:cNvPr id="3" name="Content Placeholder 2"/>
          <p:cNvSpPr>
            <a:spLocks noGrp="1"/>
          </p:cNvSpPr>
          <p:nvPr>
            <p:ph idx="1"/>
          </p:nvPr>
        </p:nvSpPr>
        <p:spPr>
          <a:xfrm>
            <a:off x="467544" y="1268760"/>
            <a:ext cx="8568952" cy="5472608"/>
          </a:xfrm>
        </p:spPr>
        <p:txBody>
          <a:bodyPr/>
          <a:lstStyle/>
          <a:p>
            <a:r>
              <a:rPr lang="da-DK" smtClean="0"/>
              <a:t>Sammenhæng mellem borgernes uddannelsesniveau og anmeldte forbrydelser </a:t>
            </a:r>
          </a:p>
          <a:p>
            <a:r>
              <a:rPr lang="da-DK" smtClean="0"/>
              <a:t>Resultatet: </a:t>
            </a:r>
            <a:br>
              <a:rPr lang="da-DK" smtClean="0"/>
            </a:br>
            <a:r>
              <a:rPr lang="da-DK" smtClean="0"/>
              <a:t>Vi bør altså reducere </a:t>
            </a:r>
            <a:br>
              <a:rPr lang="da-DK" smtClean="0"/>
            </a:br>
            <a:r>
              <a:rPr lang="da-DK" smtClean="0"/>
              <a:t>uddannelsesniveauet for at </a:t>
            </a:r>
            <a:br>
              <a:rPr lang="da-DK" smtClean="0"/>
            </a:br>
            <a:r>
              <a:rPr lang="da-DK" smtClean="0"/>
              <a:t>reducere kriminaliteten ??</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327</a:t>
            </a:fld>
            <a:endParaRPr lang="da-DK"/>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6016" y="2348880"/>
            <a:ext cx="4238625"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0386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Sammenhænge mellem data</a:t>
            </a:r>
          </a:p>
        </p:txBody>
      </p:sp>
      <p:sp>
        <p:nvSpPr>
          <p:cNvPr id="3" name="Content Placeholder 2"/>
          <p:cNvSpPr>
            <a:spLocks noGrp="1"/>
          </p:cNvSpPr>
          <p:nvPr>
            <p:ph idx="1"/>
          </p:nvPr>
        </p:nvSpPr>
        <p:spPr>
          <a:xfrm>
            <a:off x="418025" y="1124744"/>
            <a:ext cx="8424936" cy="5472608"/>
          </a:xfrm>
        </p:spPr>
        <p:txBody>
          <a:bodyPr/>
          <a:lstStyle/>
          <a:p>
            <a:r>
              <a:rPr lang="da-DK" smtClean="0"/>
              <a:t>Modellen kan være </a:t>
            </a:r>
            <a:r>
              <a:rPr lang="da-DK" smtClean="0">
                <a:solidFill>
                  <a:schemeClr val="accent1">
                    <a:lumMod val="75000"/>
                  </a:schemeClr>
                </a:solidFill>
              </a:rPr>
              <a:t>for simpel</a:t>
            </a:r>
            <a:r>
              <a:rPr lang="da-DK" smtClean="0"/>
              <a:t>, så den ikke beskriver data særligt godt</a:t>
            </a:r>
          </a:p>
          <a:p>
            <a:r>
              <a:rPr lang="da-DK" smtClean="0"/>
              <a:t>Modellen kan være </a:t>
            </a:r>
            <a:r>
              <a:rPr lang="da-DK" smtClean="0">
                <a:solidFill>
                  <a:schemeClr val="accent1">
                    <a:lumMod val="75000"/>
                  </a:schemeClr>
                </a:solidFill>
              </a:rPr>
              <a:t>for kompleks</a:t>
            </a:r>
            <a:r>
              <a:rPr lang="da-DK" smtClean="0"/>
              <a:t>, så den beskriver data godt, men formodentlig ikke beskriver nye data særligt godt (</a:t>
            </a:r>
            <a:r>
              <a:rPr lang="da-DK" smtClean="0">
                <a:solidFill>
                  <a:schemeClr val="accent1">
                    <a:lumMod val="75000"/>
                  </a:schemeClr>
                </a:solidFill>
              </a:rPr>
              <a:t>overfitting</a:t>
            </a:r>
            <a:r>
              <a:rPr lang="da-DK" smtClean="0"/>
              <a:t>). </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328</a:t>
            </a:fld>
            <a:endParaRPr lang="da-DK"/>
          </a:p>
        </p:txBody>
      </p:sp>
      <p:pic>
        <p:nvPicPr>
          <p:cNvPr id="7170" name="Picture 2" descr="Polynomial model for data, simple and complex case"/>
          <p:cNvPicPr>
            <a:picLocks noChangeAspect="1" noChangeArrowheads="1"/>
          </p:cNvPicPr>
          <p:nvPr/>
        </p:nvPicPr>
        <p:blipFill>
          <a:blip r:embed="rId3">
            <a:extLst>
              <a:ext uri="{28A0092B-C50C-407E-A947-70E740481C1C}">
                <a14:useLocalDpi xmlns:a14="http://schemas.microsoft.com/office/drawing/2010/main" val="0"/>
              </a:ext>
            </a:extLst>
          </a:blip>
          <a:srcRect r="50000"/>
          <a:stretch>
            <a:fillRect/>
          </a:stretch>
        </p:blipFill>
        <p:spPr bwMode="auto">
          <a:xfrm>
            <a:off x="298798" y="2721791"/>
            <a:ext cx="4188829" cy="3504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olynomial model for data, simple and complex case"/>
          <p:cNvPicPr>
            <a:picLocks noChangeAspect="1" noChangeArrowheads="1"/>
          </p:cNvPicPr>
          <p:nvPr/>
        </p:nvPicPr>
        <p:blipFill>
          <a:blip r:embed="rId3">
            <a:extLst>
              <a:ext uri="{28A0092B-C50C-407E-A947-70E740481C1C}">
                <a14:useLocalDpi xmlns:a14="http://schemas.microsoft.com/office/drawing/2010/main" val="0"/>
              </a:ext>
            </a:extLst>
          </a:blip>
          <a:srcRect l="52915"/>
          <a:stretch>
            <a:fillRect/>
          </a:stretch>
        </p:blipFill>
        <p:spPr bwMode="auto">
          <a:xfrm>
            <a:off x="4884234" y="2721791"/>
            <a:ext cx="3944622" cy="350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073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122" name="Picture 2" descr="http://sphweb.bumc.bu.edu/otlt/MPH-Modules/BS/R/R5_Correlation-Regression/MultipleLinearRegression-Plane.png"/>
          <p:cNvPicPr>
            <a:picLocks noChangeAspect="1" noChangeArrowheads="1"/>
          </p:cNvPicPr>
          <p:nvPr/>
        </p:nvPicPr>
        <p:blipFill>
          <a:blip r:embed="rId3">
            <a:extLst>
              <a:ext uri="{28A0092B-C50C-407E-A947-70E740481C1C}">
                <a14:useLocalDpi xmlns:a14="http://schemas.microsoft.com/office/drawing/2010/main" val="0"/>
              </a:ext>
            </a:extLst>
          </a:blip>
          <a:srcRect l="3238" t="5206" r="3434"/>
          <a:stretch>
            <a:fillRect/>
          </a:stretch>
        </p:blipFill>
        <p:spPr bwMode="auto">
          <a:xfrm>
            <a:off x="4238171" y="2895064"/>
            <a:ext cx="4905830" cy="3870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a-DK" smtClean="0"/>
              <a:t>Lineær regression</a:t>
            </a:r>
            <a:endParaRPr lang="da-DK"/>
          </a:p>
        </p:txBody>
      </p:sp>
      <mc:AlternateContent>
        <mc:Choice Requires="a14">
          <p:sp>
            <p:nvSpPr>
              <p:cNvPr id="3" name="Content Placeholder 2"/>
              <p:cNvSpPr>
                <a:spLocks noGrp="1"/>
              </p:cNvSpPr>
              <p:nvPr>
                <p:ph idx="1"/>
              </p:nvPr>
            </p:nvSpPr>
            <p:spPr/>
            <p:txBody>
              <a:bodyPr/>
              <a:lstStyle/>
              <a:p>
                <a:r>
                  <a:rPr lang="da-DK" smtClean="0"/>
                  <a:t>Regression betyder ‘gå tilbage</a:t>
                </a:r>
                <a:r>
                  <a:rPr lang="da-DK"/>
                  <a:t>’ </a:t>
                </a:r>
                <a:r>
                  <a:rPr lang="da-DK" smtClean="0"/>
                  <a:t>(forsimple)</a:t>
                </a:r>
              </a:p>
              <a:p>
                <a:r>
                  <a:rPr lang="da-DK" smtClean="0">
                    <a:solidFill>
                      <a:schemeClr val="tx2"/>
                    </a:solidFill>
                  </a:rPr>
                  <a:t>Simpel lineær regression</a:t>
                </a:r>
                <a:r>
                  <a:rPr lang="da-DK" smtClean="0"/>
                  <a:t> har 1 uafhængig variabel </a:t>
                </a:r>
              </a:p>
              <a:p>
                <a:r>
                  <a:rPr lang="da-DK" smtClean="0">
                    <a:solidFill>
                      <a:schemeClr val="tx2"/>
                    </a:solidFill>
                  </a:rPr>
                  <a:t>Multipel lineær regression</a:t>
                </a:r>
                <a:r>
                  <a:rPr lang="da-DK" smtClean="0"/>
                  <a:t> har flere uafhængige variable </a:t>
                </a:r>
              </a:p>
              <a:p>
                <a:r>
                  <a:rPr lang="da-DK" smtClean="0"/>
                  <a:t>F.eks.:  </a:t>
                </a:r>
                <a14:m>
                  <m:oMathPara>
                    <m:oMathParaPr>
                      <m:jc/>
                    </m:oMathParaPr>
                    <m:oMath>
                      <m:r>
                        <m:rPr>
                          <m:sty m:val="p"/>
                        </m:rPr>
                        <a:rPr lang="da-DK" b="0" i="0" smtClean="0">
                          <a:latin typeface="Cambria Math"/>
                        </a:rPr>
                        <m:t>Income</m:t>
                      </m:r>
                      <m:r>
                        <a:rPr lang="da-DK" b="0" i="1" smtClean="0">
                          <a:latin typeface="Cambria Math"/>
                        </a:rPr>
                        <m:t>= </m:t>
                      </m:r>
                      <m:sSub>
                        <m:sSubPr>
                          <m:ctrlPr>
                            <a:rPr lang="da-DK" b="0" i="1" smtClean="0">
                              <a:latin typeface="Cambria Math" panose="02040503050406030204" pitchFamily="18" charset="0"/>
                            </a:rPr>
                          </m:ctrlPr>
                        </m:sSubPr>
                        <m:e>
                          <m:r>
                            <a:rPr lang="da-DK" b="0" i="1" smtClean="0">
                              <a:latin typeface="Cambria Math"/>
                            </a:rPr>
                            <m:t>𝑏</m:t>
                          </m:r>
                        </m:e>
                        <m:sub>
                          <m:r>
                            <a:rPr lang="da-DK" b="0" i="1" smtClean="0">
                              <a:latin typeface="Cambria Math"/>
                            </a:rPr>
                            <m:t>0</m:t>
                          </m:r>
                        </m:sub>
                      </m:sSub>
                      <m:r>
                        <a:rPr lang="da-DK" b="0" i="1" smtClean="0">
                          <a:latin typeface="Cambria Math"/>
                        </a:rPr>
                        <m:t>+</m:t>
                      </m:r>
                      <m:sSub>
                        <m:sSubPr>
                          <m:ctrlPr>
                            <a:rPr lang="da-DK" i="1">
                              <a:latin typeface="Cambria Math" panose="02040503050406030204" pitchFamily="18" charset="0"/>
                            </a:rPr>
                          </m:ctrlPr>
                        </m:sSubPr>
                        <m:e>
                          <m:r>
                            <a:rPr lang="da-DK" i="1">
                              <a:latin typeface="Cambria Math"/>
                            </a:rPr>
                            <m:t>𝑏</m:t>
                          </m:r>
                        </m:e>
                        <m:sub>
                          <m:r>
                            <a:rPr lang="da-DK" b="0" i="1" smtClean="0">
                              <a:latin typeface="Cambria Math"/>
                            </a:rPr>
                            <m:t>1</m:t>
                          </m:r>
                        </m:sub>
                      </m:sSub>
                      <m:r>
                        <a:rPr lang="da-DK" i="1" smtClean="0">
                          <a:latin typeface="Cambria Math"/>
                          <a:ea typeface="Cambria Math"/>
                        </a:rPr>
                        <m:t>∙</m:t>
                      </m:r>
                      <m:r>
                        <m:rPr>
                          <m:sty m:val="p"/>
                        </m:rPr>
                        <a:rPr lang="da-DK" b="0" i="0" smtClean="0">
                          <a:latin typeface="Cambria Math"/>
                        </a:rPr>
                        <m:t>Education</m:t>
                      </m:r>
                      <m:r>
                        <a:rPr lang="da-DK" b="0" i="1" smtClean="0">
                          <a:latin typeface="Cambria Math"/>
                        </a:rPr>
                        <m:t>+</m:t>
                      </m:r>
                      <m:sSub>
                        <m:sSubPr>
                          <m:ctrlPr>
                            <a:rPr lang="da-DK" i="1">
                              <a:latin typeface="Cambria Math" panose="02040503050406030204" pitchFamily="18" charset="0"/>
                            </a:rPr>
                          </m:ctrlPr>
                        </m:sSubPr>
                        <m:e>
                          <m:r>
                            <a:rPr lang="da-DK" i="1">
                              <a:latin typeface="Cambria Math"/>
                            </a:rPr>
                            <m:t>𝑏</m:t>
                          </m:r>
                        </m:e>
                        <m:sub>
                          <m:r>
                            <a:rPr lang="da-DK" b="0" i="1" smtClean="0">
                              <a:latin typeface="Cambria Math"/>
                            </a:rPr>
                            <m:t>2</m:t>
                          </m:r>
                        </m:sub>
                      </m:sSub>
                      <m:r>
                        <a:rPr lang="da-DK" i="1" smtClean="0">
                          <a:latin typeface="Cambria Math"/>
                          <a:ea typeface="Cambria Math"/>
                        </a:rPr>
                        <m:t>∙</m:t>
                      </m:r>
                      <m:r>
                        <m:rPr>
                          <m:sty m:val="p"/>
                        </m:rPr>
                        <a:rPr lang="da-DK" b="0" i="0" smtClean="0">
                          <a:latin typeface="Cambria Math"/>
                        </a:rPr>
                        <m:t>Seniority</m:t>
                      </m:r>
                    </m:oMath>
                  </m:oMathPara>
                </a14:m>
                <a:endParaRPr lang="da-DK" smtClean="0"/>
              </a:p>
              <a:p>
                <a:r>
                  <a:rPr lang="da-DK" smtClean="0"/>
                  <a:t>Her er Income </a:t>
                </a:r>
                <a:r>
                  <a:rPr lang="da-DK" smtClean="0">
                    <a:solidFill>
                      <a:schemeClr val="tx2"/>
                    </a:solidFill>
                  </a:rPr>
                  <a:t>afhængig</a:t>
                </a:r>
                <a:r>
                  <a:rPr lang="da-DK" smtClean="0"/>
                  <a:t> </a:t>
                </a:r>
                <a:br>
                  <a:rPr lang="da-DK" smtClean="0"/>
                </a:br>
                <a:r>
                  <a:rPr lang="da-DK" smtClean="0"/>
                  <a:t>(respons) variabel </a:t>
                </a:r>
              </a:p>
              <a:p>
                <a:r>
                  <a:rPr lang="da-DK" smtClean="0"/>
                  <a:t>Education og Seniority </a:t>
                </a:r>
                <a:br>
                  <a:rPr lang="da-DK" smtClean="0"/>
                </a:br>
                <a:r>
                  <a:rPr lang="da-DK" smtClean="0"/>
                  <a:t>er </a:t>
                </a:r>
                <a:r>
                  <a:rPr lang="da-DK" smtClean="0">
                    <a:solidFill>
                      <a:schemeClr val="tx2"/>
                    </a:solidFill>
                  </a:rPr>
                  <a:t>uafhængige</a:t>
                </a:r>
                <a:r>
                  <a:rPr lang="da-DK" smtClean="0"/>
                  <a:t> (regressor)</a:t>
                </a:r>
                <a:br>
                  <a:rPr lang="da-DK" smtClean="0"/>
                </a:br>
                <a:r>
                  <a:rPr lang="da-DK" smtClean="0"/>
                  <a:t>variable</a:t>
                </a:r>
              </a:p>
              <a:p>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r>
                        <a:rPr lang="da-DK" b="0" i="1" smtClean="0">
                          <a:latin typeface="Cambria Math"/>
                        </a:rPr>
                        <m:t>,</m:t>
                      </m:r>
                      <m:sSub>
                        <m:sSubPr>
                          <m:ctrlPr>
                            <a:rPr lang="da-DK" i="1">
                              <a:latin typeface="Cambria Math" panose="02040503050406030204" pitchFamily="18" charset="0"/>
                            </a:rPr>
                          </m:ctrlPr>
                        </m:sSubPr>
                        <m:e>
                          <m:r>
                            <a:rPr lang="da-DK" b="0" i="1" smtClean="0">
                              <a:latin typeface="Cambria Math"/>
                            </a:rPr>
                            <m:t> </m:t>
                          </m:r>
                          <m:r>
                            <a:rPr lang="da-DK" i="1">
                              <a:latin typeface="Cambria Math"/>
                            </a:rPr>
                            <m:t>𝑏</m:t>
                          </m:r>
                        </m:e>
                        <m:sub>
                          <m:r>
                            <a:rPr lang="da-DK" i="1">
                              <a:latin typeface="Cambria Math"/>
                            </a:rPr>
                            <m:t>1</m:t>
                          </m:r>
                        </m:sub>
                      </m:sSub>
                    </m:oMath>
                  </m:oMathPara>
                </a14:m>
                <a:r>
                  <a:rPr lang="da-DK" smtClean="0"/>
                  <a:t> og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b="0" i="1" smtClean="0">
                              <a:latin typeface="Cambria Math"/>
                            </a:rPr>
                            <m:t>2</m:t>
                          </m:r>
                        </m:sub>
                      </m:sSub>
                    </m:oMath>
                  </m:oMathPara>
                </a14:m>
                <a:r>
                  <a:rPr lang="da-DK" smtClean="0"/>
                  <a:t> er </a:t>
                </a:r>
                <a:r>
                  <a:rPr lang="da-DK" smtClean="0">
                    <a:solidFill>
                      <a:schemeClr val="tx2"/>
                    </a:solidFill>
                  </a:rPr>
                  <a:t>koefficienter</a:t>
                </a:r>
                <a:r>
                  <a:rPr lang="da-DK" smtClean="0"/>
                  <a:t>, </a:t>
                </a:r>
                <a:br>
                  <a:rPr lang="da-DK" smtClean="0"/>
                </a:br>
                <a:r>
                  <a:rPr lang="da-DK" smtClean="0"/>
                  <a:t>som vi skal bestemme </a:t>
                </a:r>
                <a:br>
                  <a:rPr lang="da-DK" smtClean="0"/>
                </a:br>
                <a:r>
                  <a:rPr lang="da-DK" smtClean="0"/>
                  <a:t>‘bedst muligt’.</a:t>
                </a:r>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329</a:t>
            </a:fld>
            <a:endParaRPr lang="da-DK"/>
          </a:p>
        </p:txBody>
      </p:sp>
    </p:spTree>
    <p:extLst>
      <p:ext uri="{BB962C8B-B14F-4D97-AF65-F5344CB8AC3E}">
        <p14:creationId xmlns:p14="http://schemas.microsoft.com/office/powerpoint/2010/main" val="30611627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12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7" name="Content Placeholder 6"/>
              <p:cNvSpPr>
                <a:spLocks noGrp="1"/>
              </p:cNvSpPr>
              <p:nvPr>
                <p:ph sz="half" idx="2"/>
              </p:nvPr>
            </p:nvSpPr>
            <p:spPr>
              <a:xfrm>
                <a:off x="323528" y="3760440"/>
                <a:ext cx="8363272" cy="2980928"/>
              </a:xfrm>
            </p:spPr>
            <p:txBody>
              <a:bodyPr>
                <a:normAutofit/>
              </a:bodyPr>
              <a:lstStyle/>
              <a:p>
                <a:pPr marL="342900" indent="-342900">
                  <a:buFont typeface="Arial" pitchFamily="34" charset="0"/>
                  <a:buChar char="•"/>
                </a:pPr>
                <a:r>
                  <a:rPr lang="da-DK" sz="2200"/>
                  <a:t>Middelværdi: </a:t>
                </a:r>
                <a:br>
                  <a:rPr lang="da-DK" sz="2200" i="1">
                    <a:latin typeface="Cambria Math"/>
                    <a:ea typeface="Cambria Math"/>
                  </a:rPr>
                </a:br>
                <a:r>
                  <a:rPr lang="da-DK" sz="2200" i="1">
                    <a:latin typeface="Cambria Math"/>
                    <a:ea typeface="Cambria Math"/>
                  </a:rPr>
                  <a:t> 	</a:t>
                </a:r>
                <a14:m>
                  <m:oMathPara>
                    <m:oMathParaPr>
                      <m:jc/>
                    </m:oMathParaPr>
                    <m:oMath>
                      <m:r>
                        <a:rPr lang="da-DK" sz="2200" i="1" smtClean="0">
                          <a:latin typeface="Cambria Math"/>
                          <a:ea typeface="Cambria Math"/>
                        </a:rPr>
                        <m:t>𝜇</m:t>
                      </m:r>
                      <m:r>
                        <a:rPr lang="da-DK" sz="2200" b="0" i="1" smtClean="0">
                          <a:latin typeface="Cambria Math"/>
                          <a:ea typeface="Cambria Math"/>
                        </a:rPr>
                        <m:t>=</m:t>
                      </m:r>
                      <m:f>
                        <m:fPr>
                          <m:type m:val="bar"/>
                          <m:ctrlPr>
                            <a:rPr lang="da-DK" sz="2200" b="0" i="1" smtClean="0">
                              <a:latin typeface="Cambria Math" panose="02040503050406030204" pitchFamily="18" charset="0"/>
                              <a:ea typeface="Cambria Math"/>
                            </a:rPr>
                          </m:ctrlPr>
                        </m:fPr>
                        <m:num>
                          <m:r>
                            <a:rPr lang="da-DK" sz="2200" b="0" i="1" smtClean="0">
                              <a:latin typeface="Cambria Math"/>
                              <a:ea typeface="Cambria Math"/>
                            </a:rPr>
                            <m:t>1</m:t>
                          </m:r>
                        </m:num>
                        <m:den>
                          <m:r>
                            <a:rPr lang="da-DK" sz="2200" b="0" i="1" smtClean="0">
                              <a:latin typeface="Cambria Math"/>
                              <a:ea typeface="Cambria Math"/>
                            </a:rPr>
                            <m:t>25</m:t>
                          </m:r>
                        </m:den>
                      </m:f>
                      <m:d>
                        <m:dPr>
                          <m:begChr m:val="("/>
                          <m:sepChr m:val="|"/>
                          <m:endChr m:val=")"/>
                          <m:grow m:val="on"/>
                          <m:shp m:val="centered"/>
                          <m:ctrlPr>
                            <a:rPr lang="da-DK" sz="2200" b="0" i="1" smtClean="0">
                              <a:latin typeface="Cambria Math" panose="02040503050406030204" pitchFamily="18" charset="0"/>
                              <a:ea typeface="Cambria Math"/>
                            </a:rPr>
                          </m:ctrlPr>
                        </m:dPr>
                        <m:e>
                          <m:r>
                            <a:rPr lang="da-DK" sz="2200" b="0" i="1" smtClean="0">
                              <a:latin typeface="Cambria Math"/>
                              <a:ea typeface="Cambria Math"/>
                            </a:rPr>
                            <m:t>10∙171+15∙172</m:t>
                          </m:r>
                        </m:e>
                      </m:d>
                      <m:r>
                        <a:rPr lang="da-DK" sz="2200" b="0" i="1" smtClean="0">
                          <a:latin typeface="Cambria Math"/>
                          <a:ea typeface="Cambria Math"/>
                        </a:rPr>
                        <m:t>=171.6</m:t>
                      </m:r>
                    </m:oMath>
                  </m:oMathPara>
                </a14:m>
                <a:r>
                  <a:rPr lang="da-DK" sz="2200" i="1">
                    <a:latin typeface="Cambria Math"/>
                    <a:ea typeface="Cambria Math"/>
                  </a:rPr>
                  <a:t> </a:t>
                </a:r>
                <a:r>
                  <a:rPr lang="da-DK" sz="2000"/>
                  <a:t>[cm]</a:t>
                </a:r>
                <a:r>
                  <a:rPr lang="da-DK" sz="2200" i="1">
                    <a:latin typeface="Cambria Math"/>
                    <a:ea typeface="Cambria Math"/>
                  </a:rPr>
                  <a:t> </a:t>
                </a:r>
                <a:endParaRPr lang="da-DK" sz="2200"/>
              </a:p>
              <a:p>
                <a:pPr marL="342900" indent="-342900">
                  <a:buFont typeface="Arial" pitchFamily="34" charset="0"/>
                  <a:buChar char="•"/>
                </a:pPr>
                <a:r>
                  <a:rPr lang="da-DK" sz="2200"/>
                  <a:t>Varians:</a:t>
                </a:r>
                <a:br>
                  <a:rPr lang="da-DK" sz="2200"/>
                </a:br>
                <a:r>
                  <a:rPr lang="da-DK" sz="2200"/>
                  <a:t> 	</a:t>
                </a:r>
                <a14:m>
                  <m:oMathPara>
                    <m:oMathParaPr>
                      <m:jc/>
                    </m:oMathParaPr>
                    <m:oMath>
                      <m:sSup>
                        <m:sSupPr>
                          <m:ctrlPr>
                            <a:rPr lang="da-DK" sz="2200" i="1" smtClean="0">
                              <a:latin typeface="Cambria Math" panose="02040503050406030204" pitchFamily="18" charset="0"/>
                            </a:rPr>
                          </m:ctrlPr>
                        </m:sSupPr>
                        <m:e>
                          <m:r>
                            <a:rPr lang="da-DK" sz="2200" i="1" smtClean="0">
                              <a:latin typeface="Cambria Math"/>
                              <a:ea typeface="Cambria Math"/>
                            </a:rPr>
                            <m:t>𝜎</m:t>
                          </m:r>
                        </m:e>
                        <m:sup>
                          <m:r>
                            <a:rPr lang="da-DK" sz="2200" b="0" i="1" smtClean="0">
                              <a:latin typeface="Cambria Math"/>
                            </a:rPr>
                            <m:t>2</m:t>
                          </m:r>
                        </m:sup>
                      </m:sSup>
                      <m:r>
                        <a:rPr lang="da-DK" sz="2200" b="0" i="1" smtClean="0">
                          <a:latin typeface="Cambria Math"/>
                        </a:rPr>
                        <m:t>=</m:t>
                      </m:r>
                      <m:f>
                        <m:fPr>
                          <m:type m:val="bar"/>
                          <m:ctrlPr>
                            <a:rPr lang="da-DK" sz="2200" i="1">
                              <a:latin typeface="Cambria Math" panose="02040503050406030204" pitchFamily="18" charset="0"/>
                              <a:ea typeface="Cambria Math"/>
                            </a:rPr>
                          </m:ctrlPr>
                        </m:fPr>
                        <m:num>
                          <m:r>
                            <a:rPr lang="da-DK" sz="2200" i="1">
                              <a:latin typeface="Cambria Math"/>
                              <a:ea typeface="Cambria Math"/>
                            </a:rPr>
                            <m:t>1</m:t>
                          </m:r>
                        </m:num>
                        <m:den>
                          <m:r>
                            <a:rPr lang="da-DK" sz="2200" i="1">
                              <a:latin typeface="Cambria Math"/>
                              <a:ea typeface="Cambria Math"/>
                            </a:rPr>
                            <m:t>25</m:t>
                          </m:r>
                        </m:den>
                      </m:f>
                      <m:d>
                        <m:dPr>
                          <m:begChr m:val="("/>
                          <m:sepChr m:val="|"/>
                          <m:endChr m:val=")"/>
                          <m:grow m:val="on"/>
                          <m:shp m:val="centered"/>
                          <m:ctrlPr>
                            <a:rPr lang="da-DK" sz="2200" b="0" i="1" smtClean="0">
                              <a:latin typeface="Cambria Math" panose="02040503050406030204" pitchFamily="18" charset="0"/>
                            </a:rPr>
                          </m:ctrlPr>
                        </m:dPr>
                        <m:e>
                          <m:r>
                            <a:rPr lang="da-DK" sz="2200" b="0" i="1" smtClean="0">
                              <a:latin typeface="Cambria Math"/>
                            </a:rPr>
                            <m:t>10</m:t>
                          </m:r>
                          <m:r>
                            <a:rPr lang="da-DK" sz="2200" b="0" i="1" smtClean="0">
                              <a:latin typeface="Cambria Math"/>
                              <a:ea typeface="Cambria Math"/>
                            </a:rPr>
                            <m:t>∙</m:t>
                          </m:r>
                          <m:sSup>
                            <m:sSupPr>
                              <m:ctrlPr>
                                <a:rPr lang="da-DK" sz="2200" b="0" i="1" smtClean="0">
                                  <a:latin typeface="Cambria Math" panose="02040503050406030204" pitchFamily="18" charset="0"/>
                                  <a:ea typeface="Cambria Math"/>
                                </a:rPr>
                              </m:ctrlPr>
                            </m:sSupPr>
                            <m:e>
                              <m:r>
                                <a:rPr lang="da-DK" sz="2200" b="0" i="1" smtClean="0">
                                  <a:latin typeface="Cambria Math"/>
                                  <a:ea typeface="Cambria Math"/>
                                </a:rPr>
                                <m:t>171</m:t>
                              </m:r>
                            </m:e>
                            <m:sup>
                              <m:r>
                                <a:rPr lang="da-DK" sz="2200" b="0" i="1" smtClean="0">
                                  <a:latin typeface="Cambria Math"/>
                                  <a:ea typeface="Cambria Math"/>
                                </a:rPr>
                                <m:t>2</m:t>
                              </m:r>
                            </m:sup>
                          </m:sSup>
                          <m:r>
                            <a:rPr lang="da-DK" sz="2200" b="0" i="1" smtClean="0">
                              <a:latin typeface="Cambria Math"/>
                              <a:ea typeface="Cambria Math"/>
                            </a:rPr>
                            <m:t>+15∙</m:t>
                          </m:r>
                          <m:sSup>
                            <m:sSupPr>
                              <m:ctrlPr>
                                <a:rPr lang="da-DK" sz="2200" b="0" i="1" smtClean="0">
                                  <a:latin typeface="Cambria Math" panose="02040503050406030204" pitchFamily="18" charset="0"/>
                                  <a:ea typeface="Cambria Math"/>
                                </a:rPr>
                              </m:ctrlPr>
                            </m:sSupPr>
                            <m:e>
                              <m:r>
                                <a:rPr lang="da-DK" sz="2200" b="0" i="1" smtClean="0">
                                  <a:latin typeface="Cambria Math"/>
                                  <a:ea typeface="Cambria Math"/>
                                </a:rPr>
                                <m:t>172</m:t>
                              </m:r>
                            </m:e>
                            <m:sup>
                              <m:r>
                                <a:rPr lang="da-DK" sz="2200" b="0" i="1" smtClean="0">
                                  <a:latin typeface="Cambria Math"/>
                                  <a:ea typeface="Cambria Math"/>
                                </a:rPr>
                                <m:t>2</m:t>
                              </m:r>
                            </m:sup>
                          </m:sSup>
                        </m:e>
                      </m:d>
                      <m:r>
                        <a:rPr lang="da-DK" sz="2200" b="0" i="1" smtClean="0">
                          <a:latin typeface="Cambria Math"/>
                          <a:ea typeface="Cambria Math"/>
                        </a:rPr>
                        <m:t>−</m:t>
                      </m:r>
                      <m:sSup>
                        <m:sSupPr>
                          <m:ctrlPr>
                            <a:rPr lang="da-DK" sz="2200" b="0" i="1" smtClean="0">
                              <a:latin typeface="Cambria Math" panose="02040503050406030204" pitchFamily="18" charset="0"/>
                              <a:ea typeface="Cambria Math"/>
                            </a:rPr>
                          </m:ctrlPr>
                        </m:sSupPr>
                        <m:e>
                          <m:r>
                            <a:rPr lang="da-DK" sz="2200" b="0" i="1" smtClean="0">
                              <a:latin typeface="Cambria Math"/>
                              <a:ea typeface="Cambria Math"/>
                            </a:rPr>
                            <m:t>171.6</m:t>
                          </m:r>
                        </m:e>
                        <m:sup>
                          <m:r>
                            <a:rPr lang="da-DK" sz="2200" b="0" i="1" smtClean="0">
                              <a:latin typeface="Cambria Math"/>
                              <a:ea typeface="Cambria Math"/>
                            </a:rPr>
                            <m:t>2</m:t>
                          </m:r>
                        </m:sup>
                      </m:sSup>
                    </m:oMath>
                  </m:oMathPara>
                </a14:m>
                <a:br>
                  <a:rPr lang="da-DK" sz="2200"/>
                </a:br>
                <a:r>
                  <a:rPr lang="da-DK" sz="2200"/>
                  <a:t> 	</a:t>
                </a:r>
                <a14:m>
                  <m:oMathPara>
                    <m:oMathParaPr>
                      <m:jc/>
                    </m:oMathParaPr>
                    <m:oMath>
                      <m:sSup>
                        <m:sSupPr>
                          <m:ctrlPr>
                            <a:rPr lang="da-DK" sz="2200" i="1" smtClean="0">
                              <a:latin typeface="Cambria Math" panose="02040503050406030204" pitchFamily="18" charset="0"/>
                            </a:rPr>
                          </m:ctrlPr>
                        </m:sSupPr>
                        <m:e>
                          <m:r>
                            <a:rPr lang="da-DK" sz="2200" i="1" smtClean="0">
                              <a:latin typeface="Cambria Math"/>
                              <a:ea typeface="Cambria Math"/>
                            </a:rPr>
                            <m:t>𝜎</m:t>
                          </m:r>
                        </m:e>
                        <m:sup>
                          <m:r>
                            <a:rPr lang="da-DK" sz="2200" b="0" i="1" smtClean="0">
                              <a:latin typeface="Cambria Math"/>
                            </a:rPr>
                            <m:t>2</m:t>
                          </m:r>
                        </m:sup>
                      </m:sSup>
                      <m:r>
                        <a:rPr lang="da-DK" sz="2200" b="0" i="1" smtClean="0">
                          <a:latin typeface="Cambria Math"/>
                        </a:rPr>
                        <m:t>=29446.80−29446.56=0.24</m:t>
                      </m:r>
                    </m:oMath>
                  </m:oMathPara>
                </a14:m>
                <a:r>
                  <a:rPr lang="da-DK" sz="2200"/>
                  <a:t> </a:t>
                </a:r>
                <a:r>
                  <a:rPr lang="da-DK" sz="2000"/>
                  <a:t>[cm</a:t>
                </a:r>
                <a:r>
                  <a:rPr lang="da-DK" sz="2000" baseline="30000"/>
                  <a:t>2</a:t>
                </a:r>
                <a:r>
                  <a:rPr lang="da-DK" sz="2000"/>
                  <a:t>]</a:t>
                </a:r>
                <a:endParaRPr lang="da-DK" sz="2200"/>
              </a:p>
              <a:p>
                <a:pPr marL="342900" indent="-342900">
                  <a:buFont typeface="Arial" pitchFamily="34" charset="0"/>
                  <a:buChar char="•"/>
                </a:pPr>
                <a:r>
                  <a:rPr lang="da-DK" sz="2200"/>
                  <a:t>Standardafvigelse:</a:t>
                </a:r>
                <a:br>
                  <a:rPr lang="da-DK" sz="2200" i="1">
                    <a:latin typeface="Cambria Math"/>
                    <a:ea typeface="Cambria Math"/>
                  </a:rPr>
                </a:br>
                <a:r>
                  <a:rPr lang="da-DK" sz="2200" i="1">
                    <a:latin typeface="Cambria Math"/>
                    <a:ea typeface="Cambria Math"/>
                  </a:rPr>
                  <a:t> 	</a:t>
                </a:r>
                <a14:m>
                  <m:oMathPara>
                    <m:oMathParaPr>
                      <m:jc/>
                    </m:oMathParaPr>
                    <m:oMath>
                      <m:r>
                        <a:rPr lang="da-DK" sz="2200" i="1" smtClean="0">
                          <a:latin typeface="Cambria Math"/>
                          <a:ea typeface="Cambria Math"/>
                        </a:rPr>
                        <m:t>𝜎</m:t>
                      </m:r>
                      <m:r>
                        <a:rPr lang="da-DK" sz="2200" b="0" i="1" smtClean="0">
                          <a:latin typeface="Cambria Math"/>
                          <a:ea typeface="Cambria Math"/>
                        </a:rPr>
                        <m:t>=</m:t>
                      </m:r>
                      <m:rad>
                        <m:radPr>
                          <m:degHide m:val="on"/>
                          <m:ctrlPr>
                            <a:rPr lang="da-DK" sz="2200" b="0" i="1" smtClean="0">
                              <a:latin typeface="Cambria Math" panose="02040503050406030204" pitchFamily="18" charset="0"/>
                              <a:ea typeface="Cambria Math"/>
                            </a:rPr>
                          </m:ctrlPr>
                        </m:radPr>
                        <m:deg/>
                        <m:e>
                          <m:r>
                            <a:rPr lang="da-DK" sz="2200" b="0" i="1" smtClean="0">
                              <a:latin typeface="Cambria Math"/>
                              <a:ea typeface="Cambria Math"/>
                            </a:rPr>
                            <m:t>0.24</m:t>
                          </m:r>
                        </m:e>
                      </m:rad>
                      <m:r>
                        <a:rPr lang="da-DK" sz="2200" b="0" i="1" smtClean="0">
                          <a:latin typeface="Cambria Math"/>
                          <a:ea typeface="Cambria Math"/>
                        </a:rPr>
                        <m:t>=0.49</m:t>
                      </m:r>
                    </m:oMath>
                  </m:oMathPara>
                </a14:m>
                <a:r>
                  <a:rPr lang="da-DK" sz="2200"/>
                  <a:t> </a:t>
                </a:r>
                <a:r>
                  <a:rPr lang="da-DK" sz="2000"/>
                  <a:t>[cm]</a:t>
                </a:r>
                <a:r>
                  <a:rPr lang="da-DK" sz="2200"/>
                  <a:t> </a:t>
                </a:r>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323528" y="3760440"/>
                <a:ext cx="8363272" cy="2980928"/>
              </a:xfrm>
              <a:blipFill>
                <a:blip r:embed="rId3"/>
                <a:stretch>
                  <a:fillRect l="-802" t="-1431" b="-204"/>
                </a:stretch>
              </a:blipFill>
            </p:spPr>
            <p:txBody>
              <a:bodyPr/>
              <a:lstStyle/>
              <a:p>
                <a:r>
                  <a:rPr lang="en-GB">
                    <a:noFill/>
                  </a:rPr>
                  <a:t> </a:t>
                </a:r>
              </a:p>
            </p:txBody>
          </p:sp>
        </mc:Fallback>
      </mc:AlternateContent>
      <p:sp>
        <p:nvSpPr>
          <p:cNvPr id="3" name="Content Placeholder 2"/>
          <p:cNvSpPr>
            <a:spLocks noGrp="1"/>
          </p:cNvSpPr>
          <p:nvPr>
            <p:ph sz="half" idx="1"/>
          </p:nvPr>
        </p:nvSpPr>
        <p:spPr>
          <a:xfrm>
            <a:off x="323528" y="1600200"/>
            <a:ext cx="8507288" cy="1756792"/>
          </a:xfrm>
        </p:spPr>
        <p:txBody>
          <a:bodyPr>
            <a:normAutofit/>
          </a:bodyPr>
          <a:lstStyle/>
          <a:p>
            <a:pPr>
              <a:buFont typeface="Arial" pitchFamily="34" charset="0"/>
              <a:buChar char="•"/>
            </a:pPr>
            <a:r>
              <a:rPr lang="da-DK" sz="2200"/>
              <a:t>B klassen har også 25 elever:</a:t>
            </a:r>
          </a:p>
          <a:p>
            <a:pPr lvl="1">
              <a:buFont typeface="Arial" pitchFamily="34" charset="0"/>
              <a:buChar char="•"/>
            </a:pPr>
            <a:r>
              <a:rPr lang="da-DK" sz="2000"/>
              <a:t>10 elever på 171 cm og </a:t>
            </a:r>
          </a:p>
          <a:p>
            <a:pPr lvl="1">
              <a:buFont typeface="Arial" pitchFamily="34" charset="0"/>
              <a:buChar char="•"/>
            </a:pPr>
            <a:r>
              <a:rPr lang="da-DK" sz="2000"/>
              <a:t>15 elever på 172 cm</a:t>
            </a:r>
          </a:p>
        </p:txBody>
      </p:sp>
      <p:sp>
        <p:nvSpPr>
          <p:cNvPr id="4" name="Slide Number Placeholder 3"/>
          <p:cNvSpPr>
            <a:spLocks noGrp="1"/>
          </p:cNvSpPr>
          <p:nvPr>
            <p:ph type="sldNum" sz="quarter" idx="12"/>
          </p:nvPr>
        </p:nvSpPr>
        <p:spPr/>
        <p:txBody>
          <a:bodyPr/>
          <a:lstStyle/>
          <a:p>
            <a:fld id="{2CD97C06-EC96-4259-9516-82894ECCBF7D}" type="slidenum">
              <a:rPr lang="da-DK" smtClean="0"/>
              <a:t>33</a:t>
            </a:fld>
            <a:endParaRPr lang="da-DK"/>
          </a:p>
        </p:txBody>
      </p:sp>
      <p:sp>
        <p:nvSpPr>
          <p:cNvPr id="10" name="TextBox 9"/>
          <p:cNvSpPr txBox="1"/>
          <p:nvPr/>
        </p:nvSpPr>
        <p:spPr>
          <a:xfrm>
            <a:off x="5796136" y="1196752"/>
            <a:ext cx="3096344" cy="2862322"/>
          </a:xfrm>
          <a:prstGeom prst="rect">
            <a:avLst/>
          </a:prstGeom>
          <a:solidFill>
            <a:srgbClr val="FFFFCC"/>
          </a:solidFill>
          <a:ln>
            <a:solidFill>
              <a:srgbClr val="FFC000"/>
            </a:solidFill>
          </a:ln>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000"/>
              <a:t>De to klasser har samme </a:t>
            </a:r>
          </a:p>
          <a:p>
            <a:r>
              <a:rPr lang="da-DK" sz="2000"/>
              <a:t>gennemsnitshøjde, men </a:t>
            </a:r>
          </a:p>
          <a:p>
            <a:r>
              <a:rPr lang="da-DK" sz="2000"/>
              <a:t>B-klassen har meget </a:t>
            </a:r>
          </a:p>
          <a:p>
            <a:r>
              <a:rPr lang="da-DK" sz="2000"/>
              <a:t>mindre standardafvigelse end A-klassen. </a:t>
            </a:r>
          </a:p>
          <a:p>
            <a:br>
              <a:rPr lang="da-DK" sz="2000"/>
            </a:br>
            <a:r>
              <a:rPr lang="da-DK" sz="2000"/>
              <a:t>Vi kan bruge middelværdi og standardafvigelse til at beskrive de to datasæt.</a:t>
            </a:r>
          </a:p>
        </p:txBody>
      </p:sp>
      <p:sp>
        <p:nvSpPr>
          <p:cNvPr id="11" name="Title 1"/>
          <p:cNvSpPr txBox="1"/>
          <p:nvPr/>
        </p:nvSpPr>
        <p:spPr>
          <a:xfrm>
            <a:off x="457200" y="274638"/>
            <a:ext cx="8363272" cy="922114"/>
          </a:xfrm>
          <a:prstGeom prst="rect">
            <a:avLst/>
          </a:prstGeom>
        </p:spPr>
        <p:txBody>
          <a:bodyPr vert="horz" lIns="91440" tIns="45720" rIns="91440" bIns="45720" rtlCol="0" anchor="ctr">
            <a:normAutofit fontScale="97500"/>
          </a:bodyPr>
          <a:lstStyle>
            <a:defPPr>
              <a:defRPr lang="da-DK"/>
            </a:defPPr>
            <a:lvl1pPr marL="0" algn="ctr" defTabSz="914400" rtl="0" eaLnBrk="1" latinLnBrk="0" hangingPunct="1">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4000" b="1">
                <a:solidFill>
                  <a:schemeClr val="accent1">
                    <a:lumMod val="75000"/>
                  </a:schemeClr>
                </a:solidFill>
              </a:rPr>
              <a:t>Eksempel: Højde på 25 elever i A klasse</a:t>
            </a:r>
            <a:r>
              <a:rPr lang="da-DK"/>
              <a:t> </a:t>
            </a:r>
          </a:p>
        </p:txBody>
      </p:sp>
    </p:spTree>
    <p:extLst>
      <p:ext uri="{BB962C8B-B14F-4D97-AF65-F5344CB8AC3E}">
        <p14:creationId xmlns:p14="http://schemas.microsoft.com/office/powerpoint/2010/main" val="19294388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0" grpId="0"/>
    </p:bldLst>
  </p:timing>
</p:sld>
</file>

<file path=ppt/slides/slide3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Nedkøling af en legering (s. 328)</a:t>
            </a:r>
            <a:endParaRPr lang="en-GB"/>
          </a:p>
        </p:txBody>
      </p:sp>
      <mc:AlternateContent>
        <mc:Choice Requires="a14">
          <p:sp>
            <p:nvSpPr>
              <p:cNvPr id="3" name="Content Placeholder 2"/>
              <p:cNvSpPr>
                <a:spLocks noGrp="1"/>
              </p:cNvSpPr>
              <p:nvPr>
                <p:ph idx="1"/>
              </p:nvPr>
            </p:nvSpPr>
            <p:spPr/>
            <p:txBody>
              <a:bodyPr/>
              <a:lstStyle/>
              <a:p>
                <a:pPr marL="0" indent="0">
                  <a:buNone/>
                </a:pPr>
                <a:r>
                  <a:rPr lang="en-US" smtClean="0"/>
                  <a:t>Man vil undersøge om man kan speede nedkølingen af en legering op ved at tilsætte en ny komponent. Hurtig afkøling gør legeringen stærkere</a:t>
                </a:r>
                <a:br>
                  <a:rPr lang="en-US" smtClean="0"/>
                </a:br>
                <a:r>
                  <a:rPr lang="en-US" sz="1400" smtClean="0"/>
                  <a:t> </a:t>
                </a:r>
                <a:endParaRPr lang="en-US" smtClean="0"/>
              </a:p>
              <a:p>
                <a:r>
                  <a:rPr lang="en-US" smtClean="0"/>
                  <a:t>Data:</a:t>
                </a:r>
                <a:br>
                  <a:rPr lang="en-US" smtClean="0"/>
                </a:br>
                <a:r>
                  <a:rPr lang="en-US" smtClean="0"/>
                  <a:t> </a:t>
                </a:r>
                <a:br>
                  <a:rPr lang="en-US" smtClean="0"/>
                </a:br>
                <a:r>
                  <a:rPr lang="en-US" smtClean="0"/>
                  <a:t> 	</a:t>
                </a:r>
                <a14:m>
                  <m:oMathPara>
                    <m:oMathParaPr>
                      <m:jc/>
                    </m:oMathParaPr>
                    <m:oMath>
                      <m:r>
                        <a:rPr lang="en-US" i="1" smtClean="0">
                          <a:latin typeface="Cambria Math" panose="02040503050406030204" pitchFamily="18" charset="0"/>
                        </a:rPr>
                        <m:t>𝑥</m:t>
                      </m:r>
                    </m:oMath>
                  </m:oMathPara>
                </a14:m>
                <a:r>
                  <a:rPr lang="en-US" smtClean="0"/>
                  <a:t>:  Procent af den nye komponent i legeringen (%)</a:t>
                </a:r>
                <a:br>
                  <a:rPr lang="en-GB" smtClean="0"/>
                </a:br>
                <a:r>
                  <a:rPr lang="en-GB" smtClean="0"/>
                  <a:t> 	</a:t>
                </a:r>
                <a14:m>
                  <m:oMathPara>
                    <m:oMathParaPr>
                      <m:jc/>
                    </m:oMathParaPr>
                    <m:oMath>
                      <m:r>
                        <a:rPr lang="en-GB" i="1" smtClean="0">
                          <a:latin typeface="Cambria Math" panose="02040503050406030204" pitchFamily="18" charset="0"/>
                        </a:rPr>
                        <m:t>𝑦</m:t>
                      </m:r>
                    </m:oMath>
                  </m:oMathPara>
                </a14:m>
                <a:r>
                  <a:rPr lang="en-GB" smtClean="0"/>
                  <a:t>:  Nedkølingshastighed (°F pr. time)</a:t>
                </a:r>
                <a:br>
                  <a:rPr lang="en-GB" smtClean="0"/>
                </a:br>
                <a:endParaRPr lang="en-GB" smtClean="0"/>
              </a:p>
              <a:p>
                <a:r>
                  <a:rPr lang="en-US" smtClean="0"/>
                  <a:t>Første skridt er at lave et </a:t>
                </a:r>
                <a:r>
                  <a:rPr lang="en-US" b="1" smtClean="0">
                    <a:solidFill>
                      <a:schemeClr val="accent1">
                        <a:lumMod val="75000"/>
                      </a:schemeClr>
                    </a:solidFill>
                  </a:rPr>
                  <a:t>scatter plot</a:t>
                </a:r>
                <a:r>
                  <a:rPr lang="en-US" smtClean="0"/>
                  <a:t> </a:t>
                </a:r>
                <a:br>
                  <a:rPr lang="en-US" smtClean="0"/>
                </a:br>
                <a:r>
                  <a:rPr lang="en-US" smtClean="0"/>
                  <a:t>med </a:t>
                </a:r>
                <a14:m>
                  <m:oMathPara>
                    <m:oMathParaPr>
                      <m:jc/>
                    </m:oMathParaPr>
                    <m:oMath>
                      <m:r>
                        <a:rPr lang="en-US" i="1" smtClean="0">
                          <a:latin typeface="Cambria Math" panose="02040503050406030204" pitchFamily="18" charset="0"/>
                        </a:rPr>
                        <m:t>𝑥</m:t>
                      </m:r>
                    </m:oMath>
                  </m:oMathPara>
                </a14:m>
                <a:r>
                  <a:rPr lang="en-US" smtClean="0"/>
                  <a:t> på den horizontale akse </a:t>
                </a:r>
                <a:br>
                  <a:rPr lang="en-US" smtClean="0"/>
                </a:br>
                <a:r>
                  <a:rPr lang="en-US" smtClean="0"/>
                  <a:t>og </a:t>
                </a:r>
                <a14:m>
                  <m:oMathPara>
                    <m:oMathParaPr>
                      <m:jc/>
                    </m:oMathParaPr>
                    <m:oMath>
                      <m:r>
                        <a:rPr lang="en-US" i="1" smtClean="0">
                          <a:latin typeface="Cambria Math" panose="02040503050406030204" pitchFamily="18" charset="0"/>
                        </a:rPr>
                        <m:t>𝑦</m:t>
                      </m:r>
                    </m:oMath>
                  </m:oMathPara>
                </a14:m>
                <a:r>
                  <a:rPr lang="en-US" smtClean="0"/>
                  <a:t> på den vertikale akse</a:t>
                </a:r>
              </a:p>
              <a:p>
                <a:r>
                  <a:rPr lang="en-US" smtClean="0"/>
                  <a:t>Plottet viser, at der lader til at være en</a:t>
                </a:r>
                <a:br>
                  <a:rPr lang="en-US" smtClean="0"/>
                </a:br>
                <a:r>
                  <a:rPr lang="en-US" b="1" smtClean="0">
                    <a:solidFill>
                      <a:schemeClr val="accent1">
                        <a:lumMod val="75000"/>
                      </a:schemeClr>
                    </a:solidFill>
                  </a:rPr>
                  <a:t>positiv korrelation</a:t>
                </a:r>
                <a:r>
                  <a:rPr lang="en-US" smtClean="0"/>
                  <a:t> mellem </a:t>
                </a:r>
                <a14:m>
                  <m:oMathPara>
                    <m:oMathParaPr>
                      <m:jc/>
                    </m:oMathParaPr>
                    <m:oMath>
                      <m:r>
                        <a:rPr lang="en-US" i="1" smtClean="0">
                          <a:latin typeface="Cambria Math" panose="02040503050406030204" pitchFamily="18" charset="0"/>
                        </a:rPr>
                        <m:t>𝑥</m:t>
                      </m:r>
                    </m:oMath>
                  </m:oMathPara>
                </a14:m>
                <a:r>
                  <a:rPr lang="en-US" smtClean="0"/>
                  <a:t> og </a:t>
                </a:r>
                <a14:m>
                  <m:oMathPara>
                    <m:oMathParaPr>
                      <m:jc/>
                    </m:oMathParaPr>
                    <m:oMath>
                      <m:r>
                        <a:rPr lang="en-US" i="1" smtClean="0">
                          <a:latin typeface="Cambria Math" panose="02040503050406030204" pitchFamily="18" charset="0"/>
                        </a:rPr>
                        <m:t>𝑦</m:t>
                      </m:r>
                    </m:oMath>
                  </m:oMathPara>
                </a14:m>
                <a:r>
                  <a:rPr lang="en-US" smtClean="0"/>
                  <a:t>, og </a:t>
                </a:r>
                <a:br>
                  <a:rPr lang="en-US" smtClean="0"/>
                </a:br>
                <a:r>
                  <a:rPr lang="en-US" smtClean="0"/>
                  <a:t>sammenhængen ser ud til at være </a:t>
                </a:r>
                <a:br>
                  <a:rPr lang="en-US" smtClean="0"/>
                </a:br>
                <a:r>
                  <a:rPr lang="en-US" smtClean="0"/>
                  <a:t>lineær:</a:t>
                </a:r>
                <a:br>
                  <a:rPr lang="en-US" smtClean="0"/>
                </a:br>
                <a:r>
                  <a:rPr lang="en-US" smtClean="0"/>
                  <a:t> 	</a:t>
                </a:r>
                <a14:m>
                  <m:oMathPara>
                    <m:oMathParaPr>
                      <m:jc/>
                    </m:oMathParaPr>
                    <m:o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𝑥</m:t>
                      </m:r>
                    </m:oMath>
                  </m:oMathPara>
                </a14:m>
                <a:r>
                  <a:rPr lang="en-GB" smtClean="0"/>
                  <a:t> .</a:t>
                </a:r>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659" r="-724" b="-208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330</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2123729" y="2115465"/>
            <a:ext cx="4464496" cy="742806"/>
          </a:xfrm>
          <a:prstGeom prst="rect">
            <a:avLst/>
          </a:prstGeom>
        </p:spPr>
      </p:pic>
      <p:pic>
        <p:nvPicPr>
          <p:cNvPr id="6" name="Picture 5"/>
          <p:cNvPicPr>
            <a:picLocks noChangeAspect="1"/>
          </p:cNvPicPr>
          <p:nvPr/>
        </p:nvPicPr>
        <p:blipFill>
          <a:blip r:embed="rId4"/>
          <a:stretch>
            <a:fillRect/>
          </a:stretch>
        </p:blipFill>
        <p:spPr>
          <a:xfrm>
            <a:off x="5436096" y="3553400"/>
            <a:ext cx="3404100" cy="3187967"/>
          </a:xfrm>
          <a:prstGeom prst="rect">
            <a:avLst/>
          </a:prstGeom>
        </p:spPr>
      </p:pic>
    </p:spTree>
    <p:extLst>
      <p:ext uri="{BB962C8B-B14F-4D97-AF65-F5344CB8AC3E}">
        <p14:creationId xmlns:p14="http://schemas.microsoft.com/office/powerpoint/2010/main" val="30921397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Lineær regression</a:t>
            </a:r>
            <a:endParaRPr lang="en-GB"/>
          </a:p>
        </p:txBody>
      </p:sp>
      <mc:AlternateContent>
        <mc:Choice Requires="a14">
          <p:sp>
            <p:nvSpPr>
              <p:cNvPr id="3" name="Content Placeholder 2"/>
              <p:cNvSpPr>
                <a:spLocks noGrp="1"/>
              </p:cNvSpPr>
              <p:nvPr>
                <p:ph idx="1"/>
              </p:nvPr>
            </p:nvSpPr>
            <p:spPr>
              <a:xfrm>
                <a:off x="467544" y="1124744"/>
                <a:ext cx="8496944" cy="5616624"/>
              </a:xfrm>
            </p:spPr>
            <p:txBody>
              <a:bodyPr/>
              <a:lstStyle/>
              <a:p>
                <a:r>
                  <a:rPr lang="da-DK" smtClean="0"/>
                  <a:t>Typisk opfatter vi </a:t>
                </a:r>
                <a:r>
                  <a:rPr lang="da-DK"/>
                  <a:t>de </a:t>
                </a:r>
                <a:r>
                  <a:rPr lang="da-DK" smtClean="0"/>
                  <a:t>uafhængige variable </a:t>
                </a:r>
                <a:r>
                  <a:rPr lang="da-DK"/>
                  <a:t>som målt </a:t>
                </a:r>
                <a:r>
                  <a:rPr lang="da-DK" smtClean="0"/>
                  <a:t>uden eller med kun ubetydelig fejl, så al variabiliteten </a:t>
                </a:r>
                <a:r>
                  <a:rPr lang="da-DK"/>
                  <a:t>er på den </a:t>
                </a:r>
                <a:r>
                  <a:rPr lang="da-DK" smtClean="0"/>
                  <a:t>afhængige variabel</a:t>
                </a:r>
              </a:p>
              <a:p>
                <a:r>
                  <a:rPr lang="da-DK" smtClean="0"/>
                  <a:t>Vi forestiller os f.eks., at forskellen i nedkølingshastighed for de to målinger med 2 % komponent skyldes tilfældige forskelle i </a:t>
                </a:r>
                <a14:m>
                  <m:oMathPara>
                    <m:oMathParaPr>
                      <m:jc/>
                    </m:oMathParaPr>
                    <m:oMath>
                      <m:r>
                        <a:rPr lang="da-DK" i="1" smtClean="0">
                          <a:latin typeface="Cambria Math" panose="02040503050406030204" pitchFamily="18" charset="0"/>
                        </a:rPr>
                        <m:t>𝑦</m:t>
                      </m:r>
                    </m:oMath>
                  </m:oMathPara>
                </a14:m>
                <a:r>
                  <a:rPr lang="da-DK" smtClean="0"/>
                  <a:t> og ikke måleusikkerhed på </a:t>
                </a:r>
                <a14:m>
                  <m:oMathPara>
                    <m:oMathParaPr>
                      <m:jc/>
                    </m:oMathParaPr>
                    <m:oMath>
                      <m:r>
                        <a:rPr lang="da-DK" i="1" smtClean="0">
                          <a:latin typeface="Cambria Math" panose="02040503050406030204" pitchFamily="18" charset="0"/>
                        </a:rPr>
                        <m:t>𝑥</m:t>
                      </m:r>
                    </m:oMath>
                  </m:oMathPara>
                </a14:m>
                <a:endParaRPr lang="da-DK" smtClean="0"/>
              </a:p>
              <a:p>
                <a:r>
                  <a:rPr lang="da-DK" smtClean="0"/>
                  <a:t>Derfor opfattes den afhængige variabel </a:t>
                </a:r>
                <a:br>
                  <a:rPr lang="da-DK" smtClean="0"/>
                </a:br>
                <a:r>
                  <a:rPr lang="da-DK" smtClean="0"/>
                  <a:t>som en stokastisk variabel </a:t>
                </a:r>
                <a14:m>
                  <m:oMathPara>
                    <m:oMathParaPr>
                      <m:jc/>
                    </m:oMathParaPr>
                    <m:oMath>
                      <m:r>
                        <a:rPr lang="da-DK" i="1" smtClean="0">
                          <a:latin typeface="Cambria Math" panose="02040503050406030204" pitchFamily="18" charset="0"/>
                        </a:rPr>
                        <m:t>𝑌</m:t>
                      </m:r>
                    </m:oMath>
                  </m:oMathPara>
                </a14:m>
                <a:r>
                  <a:rPr lang="da-DK" smtClean="0"/>
                  <a:t>, det har </a:t>
                </a:r>
                <a:br>
                  <a:rPr lang="da-DK" smtClean="0"/>
                </a:br>
                <a:r>
                  <a:rPr lang="da-DK" smtClean="0"/>
                  <a:t>middelværdi </a:t>
                </a:r>
                <a14:m>
                  <m:oMathPara>
                    <m:oMathParaPr>
                      <m:jc/>
                    </m:oMathParaPr>
                    <m:oMath>
                      <m:sSub>
                        <m:sSubPr>
                          <m:ctrlPr>
                            <a:rPr lang="da-DK" i="1" smtClean="0">
                              <a:latin typeface="Cambria Math" panose="02040503050406030204" pitchFamily="18" charset="0"/>
                            </a:rPr>
                          </m:ctrlPr>
                        </m:sSubPr>
                        <m:e>
                          <m:r>
                            <a:rPr lang="da-DK"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𝑥</m:t>
                      </m:r>
                    </m:oMath>
                  </m:oMathPara>
                </a14:m>
                <a:r>
                  <a:rPr lang="da-DK" smtClean="0"/>
                  <a:t>, hvor vi ikke </a:t>
                </a:r>
                <a:br>
                  <a:rPr lang="da-DK" smtClean="0"/>
                </a:br>
                <a:r>
                  <a:rPr lang="da-DK" smtClean="0"/>
                  <a:t>kender koefficienterne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m:oMathPara>
                </a14:m>
                <a:r>
                  <a:rPr lang="da-DK" smtClean="0"/>
                  <a:t> og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r>
                  <a:rPr lang="da-DK" smtClean="0"/>
                  <a:t> (men </a:t>
                </a:r>
                <a:br>
                  <a:rPr lang="da-DK" smtClean="0"/>
                </a:br>
                <a:r>
                  <a:rPr lang="da-DK" smtClean="0"/>
                  <a:t>vi vil estimere dem fra data). Generelt</a:t>
                </a:r>
                <a:br>
                  <a:rPr lang="da-DK" smtClean="0"/>
                </a:br>
                <a:r>
                  <a:rPr lang="da-DK" smtClean="0"/>
                  <a:t>er </a:t>
                </a:r>
                <a14:m>
                  <m:oMathPara>
                    <m:oMathParaPr>
                      <m:jc/>
                    </m:oMathParaPr>
                    <m:o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da-DK" smtClean="0"/>
              </a:p>
              <a:p>
                <a:r>
                  <a:rPr lang="da-DK" smtClean="0"/>
                  <a:t>Her er fejlen </a:t>
                </a:r>
                <a14:m>
                  <m:oMathPara>
                    <m:oMathParaPr>
                      <m:jc/>
                    </m:oMathParaPr>
                    <m:oMath>
                      <m:r>
                        <a:rPr lang="en-US" i="1">
                          <a:latin typeface="Cambria Math" panose="02040503050406030204" pitchFamily="18" charset="0"/>
                          <a:ea typeface="Cambria Math" panose="02040503050406030204" pitchFamily="18" charset="0"/>
                        </a:rPr>
                        <m:t>𝜀</m:t>
                      </m:r>
                    </m:oMath>
                  </m:oMathPara>
                </a14:m>
                <a:r>
                  <a:rPr lang="da-DK" smtClean="0"/>
                  <a:t> en stokastisk variabel </a:t>
                </a:r>
                <a:br>
                  <a:rPr lang="da-DK" smtClean="0"/>
                </a:br>
                <a:r>
                  <a:rPr lang="da-DK" smtClean="0"/>
                  <a:t>med middelværdi 0. Vi antager ofte, </a:t>
                </a:r>
                <a:br>
                  <a:rPr lang="da-DK" smtClean="0"/>
                </a:br>
                <a:r>
                  <a:rPr lang="da-DK" smtClean="0"/>
                  <a:t>at </a:t>
                </a:r>
                <a14:m>
                  <m:oMathPara>
                    <m:oMathParaPr>
                      <m:jc/>
                    </m:oMathParaPr>
                    <m:oMath>
                      <m:r>
                        <a:rPr lang="en-US" i="1">
                          <a:latin typeface="Cambria Math" panose="02040503050406030204" pitchFamily="18" charset="0"/>
                          <a:ea typeface="Cambria Math" panose="02040503050406030204" pitchFamily="18" charset="0"/>
                        </a:rPr>
                        <m:t>𝜀</m:t>
                      </m:r>
                    </m:oMath>
                  </m:oMathPara>
                </a14:m>
                <a:r>
                  <a:rPr lang="da-DK" smtClean="0"/>
                  <a:t> er normalfordelt, </a:t>
                </a:r>
                <a14:m>
                  <m:oMathPara>
                    <m:oMathParaPr>
                      <m:jc/>
                    </m:oMathParaPr>
                    <m:oMath>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𝜎</m:t>
                      </m:r>
                    </m:oMath>
                  </m:oMathPara>
                </a14:m>
                <a:r>
                  <a:rPr lang="da-DK" smtClean="0"/>
                  <a:t>)</a:t>
                </a:r>
              </a:p>
              <a:p>
                <a:r>
                  <a:rPr lang="da-DK" b="1" smtClean="0">
                    <a:solidFill>
                      <a:schemeClr val="tx2">
                        <a:lumMod val="75000"/>
                      </a:schemeClr>
                    </a:solidFill>
                  </a:rPr>
                  <a:t>NB.</a:t>
                </a:r>
                <a:r>
                  <a:rPr lang="da-DK" smtClean="0"/>
                  <a:t> Bogen kalder koefficienterne for</a:t>
                </a:r>
                <a:br>
                  <a:rPr lang="da-DK" smtClean="0"/>
                </a:br>
                <a14:m>
                  <m:oMathPara>
                    <m:oMathParaPr>
                      <m:jc/>
                    </m:oMathParaPr>
                    <m:oMath>
                      <m:r>
                        <a:rPr lang="da-DK" i="1" smtClean="0">
                          <a:latin typeface="Cambria Math" panose="02040503050406030204" pitchFamily="18" charset="0"/>
                          <a:ea typeface="Cambria Math" panose="02040503050406030204" pitchFamily="18" charset="0"/>
                        </a:rPr>
                        <m:t>𝛼</m:t>
                      </m:r>
                    </m:oMath>
                  </m:oMathPara>
                </a14:m>
                <a:r>
                  <a:rPr lang="da-DK" smtClean="0"/>
                  <a:t> og </a:t>
                </a:r>
                <a14:m>
                  <m:oMathPara>
                    <m:oMathParaPr>
                      <m:jc/>
                    </m:oMathParaPr>
                    <m:oMath>
                      <m:r>
                        <a:rPr lang="da-DK" i="1" smtClean="0">
                          <a:latin typeface="Cambria Math" panose="02040503050406030204" pitchFamily="18" charset="0"/>
                          <a:ea typeface="Cambria Math" panose="02040503050406030204" pitchFamily="18" charset="0"/>
                        </a:rPr>
                        <m:t>𝛽</m:t>
                      </m:r>
                    </m:oMath>
                  </m:oMathPara>
                </a14:m>
                <a:r>
                  <a:rPr lang="en-US" smtClean="0"/>
                  <a:t> i stedet for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m:oMathPara>
                </a14:m>
                <a:r>
                  <a:rPr lang="da-DK"/>
                  <a:t> og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m:oMathPara>
                </a14:m>
                <a:r>
                  <a:rPr lang="da-DK" smtClean="0"/>
                  <a:t>.</a:t>
                </a:r>
                <a:endParaRPr lang="da-DK"/>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96944" cy="5616624"/>
              </a:xfrm>
              <a:blipFill>
                <a:blip r:embed="rId2"/>
                <a:stretch>
                  <a:fillRect l="-861" t="-760" b="-412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331</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586216" y="3645025"/>
            <a:ext cx="3306264" cy="3096343"/>
          </a:xfrm>
          <a:prstGeom prst="rect">
            <a:avLst/>
          </a:prstGeom>
        </p:spPr>
      </p:pic>
    </p:spTree>
    <p:extLst>
      <p:ext uri="{BB962C8B-B14F-4D97-AF65-F5344CB8AC3E}">
        <p14:creationId xmlns:p14="http://schemas.microsoft.com/office/powerpoint/2010/main" val="4459472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Simpel lineær regression</a:t>
            </a:r>
            <a:endParaRPr lang="da-DK"/>
          </a:p>
        </p:txBody>
      </p:sp>
      <mc:AlternateContent>
        <mc:Choice Requires="a14">
          <p:sp>
            <p:nvSpPr>
              <p:cNvPr id="3" name="Content Placeholder 2"/>
              <p:cNvSpPr>
                <a:spLocks noGrp="1"/>
              </p:cNvSpPr>
              <p:nvPr>
                <p:ph idx="1"/>
              </p:nvPr>
            </p:nvSpPr>
            <p:spPr/>
            <p:txBody>
              <a:bodyPr/>
              <a:lstStyle/>
              <a:p>
                <a:r>
                  <a:rPr lang="da-DK" smtClean="0"/>
                  <a:t>Vi har et datasæt med </a:t>
                </a:r>
                <a14:m>
                  <m:oMathPara>
                    <m:oMathParaPr>
                      <m:jc/>
                    </m:oMathParaPr>
                    <m:oMath>
                      <m:r>
                        <a:rPr lang="da-DK" i="1" smtClean="0">
                          <a:latin typeface="Cambria Math" panose="02040503050406030204" pitchFamily="18" charset="0"/>
                        </a:rPr>
                        <m:t>𝑛</m:t>
                      </m:r>
                    </m:oMath>
                  </m:oMathPara>
                </a14:m>
                <a:r>
                  <a:rPr lang="da-DK" smtClean="0"/>
                  <a:t> sammenhørende observationer </a:t>
                </a:r>
                <a14:m>
                  <m:oMathPara>
                    <m:oMathParaPr>
                      <m:jc/>
                    </m:oMathParaPr>
                    <m:oMath>
                      <m:d>
                        <m:dPr>
                          <m:begChr m:val="("/>
                          <m:sepChr m:val="|"/>
                          <m:endChr m:val=")"/>
                          <m:grow m:val="on"/>
                          <m:shp m:val="centered"/>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a:rPr>
                                <m:t>𝑥</m:t>
                              </m:r>
                            </m:e>
                            <m:sub>
                              <m:r>
                                <a:rPr lang="da-DK" b="0" i="1" smtClean="0">
                                  <a:latin typeface="Cambria Math"/>
                                </a:rPr>
                                <m:t>𝑖</m:t>
                              </m:r>
                            </m:sub>
                          </m:sSub>
                          <m:r>
                            <a:rPr lang="da-DK" b="0" i="1" smtClean="0">
                              <a:latin typeface="Cambria Math"/>
                            </a:rPr>
                            <m:t>, </m:t>
                          </m:r>
                          <m:sSub>
                            <m:sSubPr>
                              <m:ctrlPr>
                                <a:rPr lang="da-DK" b="0" i="1" smtClean="0">
                                  <a:latin typeface="Cambria Math" panose="02040503050406030204" pitchFamily="18" charset="0"/>
                                </a:rPr>
                              </m:ctrlPr>
                            </m:sSubPr>
                            <m:e>
                              <m:r>
                                <a:rPr lang="da-DK" b="0" i="1" smtClean="0">
                                  <a:latin typeface="Cambria Math"/>
                                </a:rPr>
                                <m:t>𝑦</m:t>
                              </m:r>
                            </m:e>
                            <m:sub>
                              <m:r>
                                <a:rPr lang="da-DK" b="0" i="1" smtClean="0">
                                  <a:latin typeface="Cambria Math"/>
                                </a:rPr>
                                <m:t>𝑖</m:t>
                              </m:r>
                            </m:sub>
                          </m:sSub>
                        </m:e>
                      </m:d>
                      <m:r>
                        <m:rPr>
                          <m:sty m:val="p"/>
                        </m:rPr>
                        <a:rPr lang="da-DK" b="0" i="0" smtClean="0">
                          <a:latin typeface="Cambria Math"/>
                        </a:rPr>
                        <m:t> </m:t>
                      </m:r>
                      <m:r>
                        <m:rPr>
                          <m:sty m:val="p"/>
                        </m:rPr>
                        <a:rPr lang="en-US" b="0" i="0" smtClean="0">
                          <a:latin typeface="Cambria Math"/>
                        </a:rPr>
                        <m:t> </m:t>
                      </m:r>
                      <m:r>
                        <m:rPr>
                          <m:sty m:val="p"/>
                        </m:rPr>
                        <a:rPr lang="da-DK" b="0" i="0" smtClean="0">
                          <a:latin typeface="Cambria Math"/>
                        </a:rPr>
                        <m:t>for</m:t>
                      </m:r>
                      <m:r>
                        <m:rPr>
                          <m:sty m:val="p"/>
                        </m:rPr>
                        <a:rPr lang="da-DK" b="0" i="0" smtClean="0">
                          <a:latin typeface="Cambria Math"/>
                        </a:rPr>
                        <m:t> </m:t>
                      </m:r>
                      <m:r>
                        <a:rPr lang="da-DK" b="0" i="1" smtClean="0">
                          <a:latin typeface="Cambria Math"/>
                        </a:rPr>
                        <m:t>𝑖</m:t>
                      </m:r>
                      <m:r>
                        <a:rPr lang="da-DK" b="0" i="1" smtClean="0">
                          <a:latin typeface="Cambria Math"/>
                        </a:rPr>
                        <m:t>=1,…, </m:t>
                      </m:r>
                      <m:r>
                        <a:rPr lang="da-DK" b="0" i="1" smtClean="0">
                          <a:latin typeface="Cambria Math"/>
                        </a:rPr>
                        <m:t>𝑛</m:t>
                      </m:r>
                    </m:oMath>
                  </m:oMathPara>
                </a14:m>
                <a:endParaRPr lang="da-DK" smtClean="0"/>
              </a:p>
              <a:p>
                <a:r>
                  <a:rPr lang="da-DK" smtClean="0"/>
                  <a:t>Vi ønsker at bestemme koefficienterne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oMath>
                  </m:oMathPara>
                </a14:m>
                <a:r>
                  <a:rPr lang="da-DK" smtClean="0"/>
                  <a:t> og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en-US" b="0" i="1" smtClean="0">
                              <a:latin typeface="Cambria Math" panose="02040503050406030204" pitchFamily="18" charset="0"/>
                            </a:rPr>
                            <m:t>1</m:t>
                          </m:r>
                        </m:sub>
                      </m:sSub>
                    </m:oMath>
                  </m:oMathPara>
                </a14:m>
                <a:r>
                  <a:rPr lang="da-DK" smtClean="0"/>
                  <a:t>, så vi kan forudsige værdierne </a:t>
                </a:r>
                <a14:m>
                  <m:oMathPara>
                    <m:oMathParaPr>
                      <m:jc/>
                    </m:oMathParaPr>
                    <m:oMath>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oMath>
                  </m:oMathPara>
                </a14:m>
                <a:r>
                  <a:rPr lang="da-DK" smtClean="0"/>
                  <a:t> ‘bedst muligt’ ud fra </a:t>
                </a:r>
                <a14:m>
                  <m:oMathPara>
                    <m:oMathParaPr>
                      <m:jc/>
                    </m:oMathParaPr>
                    <m:oMath>
                      <m:sSub>
                        <m:sSubPr>
                          <m:ctrlPr>
                            <a:rPr lang="da-DK" i="1">
                              <a:latin typeface="Cambria Math" panose="02040503050406030204" pitchFamily="18" charset="0"/>
                            </a:rPr>
                          </m:ctrlPr>
                        </m:sSubPr>
                        <m:e>
                          <m:r>
                            <a:rPr lang="da-DK" i="1">
                              <a:latin typeface="Cambria Math"/>
                            </a:rPr>
                            <m:t>𝑥</m:t>
                          </m:r>
                        </m:e>
                        <m:sub>
                          <m:r>
                            <a:rPr lang="da-DK" i="1">
                              <a:latin typeface="Cambria Math"/>
                            </a:rPr>
                            <m:t>𝑖</m:t>
                          </m:r>
                        </m:sub>
                      </m:sSub>
                    </m:oMath>
                  </m:oMathPara>
                </a14:m>
                <a:r>
                  <a:rPr lang="da-DK" smtClean="0"/>
                  <a:t> </a:t>
                </a:r>
              </a:p>
              <a:p>
                <a:r>
                  <a:rPr lang="da-DK" smtClean="0"/>
                  <a:t>Vi kalder forudsigelsen af </a:t>
                </a:r>
                <a14:m>
                  <m:oMathPara>
                    <m:oMathParaPr>
                      <m:jc/>
                    </m:oMathParaPr>
                    <m:oMath>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oMath>
                  </m:oMathPara>
                </a14:m>
                <a:r>
                  <a:rPr lang="da-DK" smtClean="0"/>
                  <a:t> for </a:t>
                </a:r>
                <a14:m>
                  <m:oMathPara>
                    <m:oMathParaPr>
                      <m:jc/>
                    </m:oMathParaPr>
                    <m:oMath>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da-DK" i="1">
                              <a:latin typeface="Cambria Math"/>
                            </a:rPr>
                            <m:t>𝑖</m:t>
                          </m:r>
                        </m:sub>
                      </m:sSub>
                    </m:oMath>
                  </m:oMathPara>
                </a14:m>
                <a:r>
                  <a:rPr lang="da-DK" smtClean="0"/>
                  <a:t> (‘</a:t>
                </a:r>
                <a:r>
                  <a:rPr lang="da-DK" smtClean="0">
                    <a:solidFill>
                      <a:schemeClr val="accent1">
                        <a:lumMod val="75000"/>
                      </a:schemeClr>
                    </a:solidFill>
                  </a:rPr>
                  <a:t>y hat</a:t>
                </a:r>
                <a:r>
                  <a:rPr lang="da-DK" smtClean="0"/>
                  <a:t>’):</a:t>
                </a:r>
                <a:br>
                  <a:rPr lang="da-DK" smtClean="0"/>
                </a:br>
                <a:r>
                  <a:rPr lang="da-DK" smtClean="0"/>
                  <a:t> 	</a:t>
                </a:r>
                <a14:m>
                  <m:oMathPara>
                    <m:oMathParaPr>
                      <m:jc/>
                    </m:oMathParaPr>
                    <m:oMath>
                      <m:sSub>
                        <m:sSubPr>
                          <m:ctrlPr>
                            <a:rPr lang="da-DK" i="1">
                              <a:latin typeface="Cambria Math" panose="02040503050406030204" pitchFamily="18" charset="0"/>
                            </a:rPr>
                          </m:ctrlPr>
                        </m:sSubPr>
                        <m:e>
                          <m:sSub>
                            <m:sSubPr>
                              <m:ctrlPr>
                                <a:rPr lang="da-DK" i="1" smtClean="0">
                                  <a:latin typeface="Cambria Math" panose="02040503050406030204" pitchFamily="18" charset="0"/>
                                </a:rPr>
                              </m:ctrlPr>
                            </m:sSubPr>
                            <m:e>
                              <m:acc>
                                <m:accPr>
                                  <m:chr m:val="̂"/>
                                  <m:ctrlPr>
                                    <a:rPr lang="da-DK" i="1" smtClean="0">
                                      <a:latin typeface="Cambria Math" panose="02040503050406030204" pitchFamily="18" charset="0"/>
                                    </a:rPr>
                                  </m:ctrlPr>
                                </m:accPr>
                                <m:e>
                                  <m:r>
                                    <a:rPr lang="da-DK" b="0" i="1" smtClean="0">
                                      <a:latin typeface="Cambria Math"/>
                                    </a:rPr>
                                    <m:t>𝑦</m:t>
                                  </m:r>
                                </m:e>
                              </m:acc>
                            </m:e>
                            <m:sub>
                              <m:r>
                                <a:rPr lang="da-DK" b="0" i="1" smtClean="0">
                                  <a:latin typeface="Cambria Math"/>
                                </a:rPr>
                                <m:t>𝑖</m:t>
                              </m:r>
                            </m:sub>
                          </m:sSub>
                          <m:r>
                            <a:rPr lang="da-DK" b="0" i="1" smtClean="0">
                              <a:latin typeface="Cambria Math"/>
                            </a:rPr>
                            <m:t>=</m:t>
                          </m:r>
                          <m:sSub>
                            <m:sSubPr>
                              <m:ctrlPr>
                                <a:rPr lang="da-DK" i="1" smtClean="0">
                                  <a:latin typeface="Cambria Math" panose="02040503050406030204" pitchFamily="18" charset="0"/>
                                </a:rPr>
                              </m:ctrlPr>
                            </m:sSubPr>
                            <m:e>
                              <m:r>
                                <a:rPr lang="da-DK" i="1">
                                  <a:latin typeface="Cambria Math"/>
                                </a:rPr>
                                <m:t>𝑏</m:t>
                              </m:r>
                            </m:e>
                            <m:sub>
                              <m:r>
                                <a:rPr lang="da-DK" i="1">
                                  <a:latin typeface="Cambria Math"/>
                                </a:rPr>
                                <m:t>0</m:t>
                              </m:r>
                            </m:sub>
                          </m:sSub>
                          <m:r>
                            <a:rPr lang="da-DK" b="0" i="1" smtClean="0">
                              <a:latin typeface="Cambria Math"/>
                            </a:rPr>
                            <m:t>+</m:t>
                          </m:r>
                          <m:sSub>
                            <m:sSubPr>
                              <m:ctrlPr>
                                <a:rPr lang="da-DK" i="1">
                                  <a:latin typeface="Cambria Math" panose="02040503050406030204" pitchFamily="18" charset="0"/>
                                </a:rPr>
                              </m:ctrlPr>
                            </m:sSubPr>
                            <m:e>
                              <m:r>
                                <a:rPr lang="da-DK" i="1">
                                  <a:latin typeface="Cambria Math"/>
                                </a:rPr>
                                <m:t>𝑏</m:t>
                              </m:r>
                            </m:e>
                            <m:sub>
                              <m:r>
                                <a:rPr lang="da-DK" i="1">
                                  <a:latin typeface="Cambria Math"/>
                                </a:rPr>
                                <m:t>1</m:t>
                              </m:r>
                            </m:sub>
                          </m:sSub>
                          <m:r>
                            <a:rPr lang="da-DK" i="1">
                              <a:latin typeface="Cambria Math"/>
                            </a:rPr>
                            <m:t>𝑥</m:t>
                          </m:r>
                        </m:e>
                        <m:sub>
                          <m:r>
                            <a:rPr lang="da-DK" i="1">
                              <a:latin typeface="Cambria Math"/>
                            </a:rPr>
                            <m:t>𝑖</m:t>
                          </m:r>
                        </m:sub>
                      </m:sSub>
                    </m:oMath>
                  </m:oMathPara>
                </a14:m>
                <a:r>
                  <a:rPr lang="da-DK" smtClean="0"/>
                  <a:t> </a:t>
                </a:r>
                <a:br>
                  <a:rPr lang="da-DK" smtClean="0"/>
                </a:br>
                <a:r>
                  <a:rPr lang="da-DK" smtClean="0"/>
                  <a:t>Desuden er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oMath>
                  </m:oMathPara>
                </a14:m>
                <a:r>
                  <a:rPr lang="da-DK"/>
                  <a:t> og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en-US" i="1">
                              <a:latin typeface="Cambria Math" panose="02040503050406030204" pitchFamily="18" charset="0"/>
                            </a:rPr>
                            <m:t>1</m:t>
                          </m:r>
                        </m:sub>
                      </m:sSub>
                    </m:oMath>
                  </m:oMathPara>
                </a14:m>
                <a:r>
                  <a:rPr lang="da-DK" smtClean="0"/>
                  <a:t>estimater for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m:oMathPara>
                </a14:m>
                <a:r>
                  <a:rPr lang="da-DK"/>
                  <a:t> og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m:oMathPara>
                </a14:m>
                <a:r>
                  <a:rPr lang="da-DK" smtClean="0"/>
                  <a:t>: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oMath>
                  </m:oMathPara>
                </a14:m>
                <a:r>
                  <a:rPr lang="da-DK"/>
                  <a:t> og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e>
                      </m:acc>
                    </m:oMath>
                  </m:oMathPara>
                </a14:m>
                <a:r>
                  <a:rPr lang="da-DK"/>
                  <a:t> </a:t>
                </a:r>
              </a:p>
              <a:p>
                <a:r>
                  <a:rPr lang="da-DK" err="1" smtClean="0">
                    <a:solidFill>
                      <a:schemeClr val="tx2"/>
                    </a:solidFill>
                  </a:rPr>
                  <a:t>Residualet</a:t>
                </a:r>
                <a:r>
                  <a:rPr lang="da-DK" smtClean="0"/>
                  <a:t> er forskellen på observeret og prædikteret værdi:</a:t>
                </a:r>
                <a:br>
                  <a:rPr lang="da-DK" smtClean="0"/>
                </a:br>
                <a14:m>
                  <m:oMathPara>
                    <m:oMathParaPr>
                      <m:jc/>
                    </m:oMathParaPr>
                    <m:oMath>
                      <m:sSub>
                        <m:sSubPr>
                          <m:ctrlPr>
                            <a:rPr lang="da-DK" i="1" smtClean="0">
                              <a:latin typeface="Cambria Math" panose="02040503050406030204" pitchFamily="18" charset="0"/>
                            </a:rPr>
                          </m:ctrlPr>
                        </m:sSubPr>
                        <m:e>
                          <m:r>
                            <a:rPr lang="da-DK" b="0" i="1" smtClean="0">
                              <a:latin typeface="Cambria Math"/>
                            </a:rPr>
                            <m:t>𝑒</m:t>
                          </m:r>
                        </m:e>
                        <m:sub>
                          <m:r>
                            <a:rPr lang="da-DK" b="0" i="1" smtClean="0">
                              <a:latin typeface="Cambria Math"/>
                            </a:rPr>
                            <m:t>𝑖</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𝑦</m:t>
                          </m:r>
                        </m:e>
                        <m:sub>
                          <m:r>
                            <a:rPr lang="da-DK" b="0" i="1" smtClean="0">
                              <a:latin typeface="Cambria Math"/>
                            </a:rPr>
                            <m:t>𝑖</m:t>
                          </m:r>
                        </m:sub>
                      </m:sSub>
                      <m:r>
                        <a:rPr lang="da-DK" b="0" i="1" smtClean="0">
                          <a:latin typeface="Cambria Math"/>
                        </a:rPr>
                        <m:t>− </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da-DK" i="1">
                              <a:latin typeface="Cambria Math"/>
                            </a:rPr>
                            <m:t>𝑖</m:t>
                          </m:r>
                        </m:sub>
                      </m:sSub>
                    </m:oMath>
                  </m:oMathPara>
                </a14:m>
                <a:endParaRPr lang="da-DK" smtClean="0"/>
              </a:p>
              <a:p>
                <a:r>
                  <a:rPr lang="da-DK" smtClean="0"/>
                  <a:t>Vi ønsker at minimere </a:t>
                </a:r>
                <a14:m>
                  <m:oMathPara>
                    <m:oMathParaPr>
                      <m:jc/>
                    </m:oMathParaPr>
                    <m:oMath>
                      <m:r>
                        <a:rPr lang="da-DK" i="1" smtClean="0">
                          <a:solidFill>
                            <a:schemeClr val="accent1">
                              <a:lumMod val="75000"/>
                            </a:schemeClr>
                          </a:solidFill>
                          <a:latin typeface="Cambria Math"/>
                        </a:rPr>
                        <m:t>𝑆𝑆</m:t>
                      </m:r>
                      <m:r>
                        <a:rPr lang="en-US" i="1">
                          <a:solidFill>
                            <a:schemeClr val="accent1">
                              <a:lumMod val="75000"/>
                            </a:schemeClr>
                          </a:solidFill>
                          <a:latin typeface="Cambria Math" panose="02040503050406030204" pitchFamily="18" charset="0"/>
                        </a:rPr>
                        <m:t>𝐸</m:t>
                      </m:r>
                    </m:oMath>
                  </m:oMathPara>
                </a14:m>
                <a:r>
                  <a:rPr lang="da-DK" smtClean="0">
                    <a:solidFill>
                      <a:schemeClr val="accent1">
                        <a:lumMod val="75000"/>
                      </a:schemeClr>
                    </a:solidFill>
                  </a:rPr>
                  <a:t>,</a:t>
                </a:r>
                <a:r>
                  <a:rPr lang="da-DK" smtClean="0">
                    <a:solidFill>
                      <a:schemeClr val="tx2"/>
                    </a:solidFill>
                  </a:rPr>
                  <a:t> Sum of Squares for the residuals</a:t>
                </a:r>
                <a:r>
                  <a:rPr lang="da-DK" smtClean="0"/>
                  <a:t>:  </a:t>
                </a:r>
                <a:br>
                  <a:rPr lang="da-DK" smtClean="0"/>
                </a:br>
                <a14:m>
                  <m:oMathPara>
                    <m:oMathParaPr>
                      <m:jc/>
                    </m:oMathParaPr>
                    <m:oMath>
                      <m:r>
                        <a:rPr lang="da-DK" i="1">
                          <a:latin typeface="Cambria Math"/>
                        </a:rPr>
                        <m:t>𝑆𝑆</m:t>
                      </m:r>
                      <m:r>
                        <a:rPr lang="en-US" i="1">
                          <a:latin typeface="Cambria Math" panose="02040503050406030204" pitchFamily="18" charset="0"/>
                        </a:rPr>
                        <m:t>𝐸</m:t>
                      </m:r>
                      <m:r>
                        <a:rPr lang="da-DK" b="0" i="1" smtClean="0">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smtClean="0">
                                  <a:latin typeface="Cambria Math" panose="02040503050406030204" pitchFamily="18" charset="0"/>
                                </a:rPr>
                              </m:ctrlPr>
                            </m:sSupPr>
                            <m:e>
                              <m:sSub>
                                <m:sSubPr>
                                  <m:ctrlPr>
                                    <a:rPr lang="da-DK" i="1" smtClean="0">
                                      <a:latin typeface="Cambria Math" panose="02040503050406030204" pitchFamily="18" charset="0"/>
                                    </a:rPr>
                                  </m:ctrlPr>
                                </m:sSubPr>
                                <m:e>
                                  <m:r>
                                    <a:rPr lang="da-DK" b="0" i="1" smtClean="0">
                                      <a:latin typeface="Cambria Math"/>
                                    </a:rPr>
                                    <m:t>𝑒</m:t>
                                  </m:r>
                                </m:e>
                                <m:sub>
                                  <m:r>
                                    <a:rPr lang="da-DK" b="0" i="1" smtClean="0">
                                      <a:latin typeface="Cambria Math"/>
                                    </a:rPr>
                                    <m:t>𝑖</m:t>
                                  </m:r>
                                </m:sub>
                              </m:sSub>
                            </m:e>
                            <m:sup>
                              <m:r>
                                <a:rPr lang="da-DK" b="0" i="1" smtClean="0">
                                  <a:latin typeface="Cambria Math"/>
                                </a:rPr>
                                <m:t>2</m:t>
                              </m:r>
                            </m:sup>
                          </m:sSup>
                          <m:r>
                            <a:rPr lang="da-DK" b="0" i="1" smtClean="0">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b>
                                <m:sSubPr>
                                  <m:ctrlPr>
                                    <a:rPr lang="da-DK" i="1">
                                      <a:latin typeface="Cambria Math" panose="02040503050406030204" pitchFamily="18" charset="0"/>
                                    </a:rPr>
                                  </m:ctrlPr>
                                </m:sSubPr>
                                <m:e>
                                  <m:sSubSup>
                                    <m:sSubSupPr>
                                      <m:alnScr m:val="off"/>
                                      <m:ctrlPr>
                                        <a:rPr lang="da-DK" i="1" smtClean="0">
                                          <a:latin typeface="Cambria Math" panose="02040503050406030204" pitchFamily="18" charset="0"/>
                                        </a:rPr>
                                      </m:ctrlPr>
                                    </m:sSubSupPr>
                                    <m:e>
                                      <m:r>
                                        <a:rPr lang="da-DK" b="0" i="1" smtClean="0">
                                          <a:latin typeface="Cambria Math"/>
                                        </a:rPr>
                                        <m:t>(</m:t>
                                      </m:r>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r>
                                        <a:rPr lang="da-DK" i="1">
                                          <a:latin typeface="Cambria Math"/>
                                        </a:rPr>
                                        <m:t>− </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da-DK" i="1">
                                              <a:latin typeface="Cambria Math"/>
                                            </a:rPr>
                                            <m:t>𝑖</m:t>
                                          </m:r>
                                        </m:sub>
                                      </m:sSub>
                                      <m:r>
                                        <a:rPr lang="da-DK" b="0" i="1" smtClean="0">
                                          <a:latin typeface="Cambria Math"/>
                                        </a:rPr>
                                        <m:t>)</m:t>
                                      </m:r>
                                    </m:e>
                                    <m:sub>
                                      <m:r>
                                        <a:rPr lang="en-US" b="0" i="1" smtClean="0">
                                          <a:latin typeface="Cambria Math" panose="02040503050406030204" pitchFamily="18" charset="0"/>
                                        </a:rPr>
                                        <m:t> </m:t>
                                      </m:r>
                                    </m:sub>
                                    <m:sup>
                                      <m:r>
                                        <a:rPr lang="da-DK" b="0" i="1" smtClean="0">
                                          <a:latin typeface="Cambria Math"/>
                                        </a:rPr>
                                        <m:t>2</m:t>
                                      </m:r>
                                    </m:sup>
                                  </m:sSubSup>
                                </m:e>
                                <m:sub>
                                  <m:r>
                                    <a:rPr lang="en-US" b="0" i="1" smtClean="0">
                                      <a:latin typeface="Cambria Math" panose="02040503050406030204" pitchFamily="18" charset="0"/>
                                    </a:rPr>
                                    <m:t> </m:t>
                                  </m:r>
                                </m:sub>
                              </m:sSub>
                              <m:r>
                                <a:rPr lang="da-DK" b="0" i="1" smtClean="0">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bSup>
                                    <m:sSubSupPr>
                                      <m:alnScr m:val="off"/>
                                      <m:ctrlPr>
                                        <a:rPr lang="da-DK" i="1">
                                          <a:latin typeface="Cambria Math" panose="02040503050406030204" pitchFamily="18" charset="0"/>
                                        </a:rPr>
                                      </m:ctrlPr>
                                    </m:sSubSupPr>
                                    <m:e>
                                      <m:r>
                                        <a:rPr lang="da-DK" i="1">
                                          <a:latin typeface="Cambria Math"/>
                                        </a:rPr>
                                        <m:t>(</m:t>
                                      </m:r>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r>
                                        <a:rPr lang="da-DK" i="1">
                                          <a:latin typeface="Cambria Math"/>
                                        </a:rPr>
                                        <m:t>−</m:t>
                                      </m:r>
                                      <m:r>
                                        <a:rPr lang="da-DK" b="0" i="1" smtClean="0">
                                          <a:latin typeface="Cambria Math"/>
                                        </a:rPr>
                                        <m:t>(</m:t>
                                      </m:r>
                                      <m:sSub>
                                        <m:sSubPr>
                                          <m:ctrlPr>
                                            <a:rPr lang="da-DK" i="1">
                                              <a:latin typeface="Cambria Math" panose="02040503050406030204" pitchFamily="18" charset="0"/>
                                            </a:rPr>
                                          </m:ctrlPr>
                                        </m:sSubPr>
                                        <m:e>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r>
                                            <a:rPr lang="da-DK" i="1">
                                              <a:latin typeface="Cambria Math"/>
                                            </a:rPr>
                                            <m:t>+</m:t>
                                          </m:r>
                                          <m:sSub>
                                            <m:sSubPr>
                                              <m:ctrlPr>
                                                <a:rPr lang="da-DK" i="1">
                                                  <a:latin typeface="Cambria Math" panose="02040503050406030204" pitchFamily="18" charset="0"/>
                                                </a:rPr>
                                              </m:ctrlPr>
                                            </m:sSubPr>
                                            <m:e>
                                              <m:r>
                                                <a:rPr lang="da-DK" i="1">
                                                  <a:latin typeface="Cambria Math"/>
                                                </a:rPr>
                                                <m:t>𝑏</m:t>
                                              </m:r>
                                            </m:e>
                                            <m:sub>
                                              <m:r>
                                                <a:rPr lang="da-DK" i="1">
                                                  <a:latin typeface="Cambria Math"/>
                                                </a:rPr>
                                                <m:t>1</m:t>
                                              </m:r>
                                            </m:sub>
                                          </m:sSub>
                                          <m:r>
                                            <a:rPr lang="da-DK" i="1">
                                              <a:latin typeface="Cambria Math"/>
                                            </a:rPr>
                                            <m:t>𝑥</m:t>
                                          </m:r>
                                        </m:e>
                                        <m:sub>
                                          <m:r>
                                            <a:rPr lang="da-DK" i="1">
                                              <a:latin typeface="Cambria Math"/>
                                            </a:rPr>
                                            <m:t>𝑖</m:t>
                                          </m:r>
                                        </m:sub>
                                      </m:sSub>
                                      <m:r>
                                        <a:rPr lang="da-DK" b="0" i="1" smtClean="0">
                                          <a:latin typeface="Cambria Math"/>
                                        </a:rPr>
                                        <m:t>)</m:t>
                                      </m:r>
                                      <m:r>
                                        <a:rPr lang="da-DK" i="1">
                                          <a:latin typeface="Cambria Math"/>
                                        </a:rPr>
                                        <m:t>)</m:t>
                                      </m:r>
                                    </m:e>
                                    <m:sub>
                                      <m:r>
                                        <a:rPr lang="en-US" b="0" i="1" smtClean="0">
                                          <a:latin typeface="Cambria Math" panose="02040503050406030204" pitchFamily="18" charset="0"/>
                                        </a:rPr>
                                        <m:t> </m:t>
                                      </m:r>
                                    </m:sub>
                                    <m:sup>
                                      <m:r>
                                        <a:rPr lang="da-DK" i="1">
                                          <a:latin typeface="Cambria Math"/>
                                        </a:rPr>
                                        <m:t>2</m:t>
                                      </m:r>
                                    </m:sup>
                                  </m:sSubSup>
                                </m:e>
                              </m:nary>
                            </m:e>
                          </m:nary>
                        </m:e>
                      </m:nary>
                    </m:oMath>
                  </m:oMathPara>
                </a14:m>
                <a:endParaRPr lang="da-DK" smtClean="0"/>
              </a:p>
              <a:p>
                <a:r>
                  <a:rPr lang="da-DK" smtClean="0"/>
                  <a:t>Denne metode kaldes </a:t>
                </a:r>
                <a:r>
                  <a:rPr lang="da-DK" smtClean="0">
                    <a:solidFill>
                      <a:schemeClr val="tx2"/>
                    </a:solidFill>
                  </a:rPr>
                  <a:t>Mindste Kvadraters Metode.</a:t>
                </a:r>
                <a:endParaRPr lang="da-DK">
                  <a:solidFill>
                    <a:schemeClr val="tx2"/>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332</a:t>
            </a:fld>
            <a:endParaRPr lang="da-DK"/>
          </a:p>
        </p:txBody>
      </p:sp>
    </p:spTree>
    <p:extLst>
      <p:ext uri="{BB962C8B-B14F-4D97-AF65-F5344CB8AC3E}">
        <p14:creationId xmlns:p14="http://schemas.microsoft.com/office/powerpoint/2010/main" val="26711217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Eksempel (mindste kvadraters metode)</a:t>
            </a:r>
            <a:endParaRPr lang="da-DK"/>
          </a:p>
        </p:txBody>
      </p:sp>
      <mc:AlternateContent>
        <mc:Choice Requires="a14">
          <p:sp>
            <p:nvSpPr>
              <p:cNvPr id="3" name="Content Placeholder 2"/>
              <p:cNvSpPr>
                <a:spLocks noGrp="1"/>
              </p:cNvSpPr>
              <p:nvPr>
                <p:ph idx="1"/>
              </p:nvPr>
            </p:nvSpPr>
            <p:spPr/>
            <p:txBody>
              <a:bodyPr/>
              <a:lstStyle/>
              <a:p>
                <a:r>
                  <a:rPr lang="da-DK" smtClean="0"/>
                  <a:t>Vi har 4 samhørende datapunkter </a:t>
                </a:r>
                <a14:m>
                  <m:oMathPara>
                    <m:oMathParaPr>
                      <m:jc/>
                    </m:oMathParaPr>
                    <m:oMath>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𝑥</m:t>
                              </m:r>
                            </m:e>
                            <m:sub>
                              <m:r>
                                <a:rPr lang="da-DK" i="1">
                                  <a:latin typeface="Cambria Math"/>
                                </a:rPr>
                                <m:t>𝑖</m:t>
                              </m:r>
                            </m:sub>
                          </m:sSub>
                          <m:r>
                            <a:rPr lang="da-DK" i="1">
                              <a:latin typeface="Cambria Math"/>
                            </a:rPr>
                            <m:t>, </m:t>
                          </m:r>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e>
                      </m:d>
                    </m:oMath>
                  </m:oMathPara>
                </a14:m>
                <a:r>
                  <a:rPr lang="da-DK" smtClean="0"/>
                  <a:t> </a:t>
                </a:r>
                <a14:m>
                  <m:oMathPara>
                    <m:oMathParaPr>
                      <m:jc/>
                    </m:oMathParaPr>
                    <m:oMath>
                      <m:r>
                        <m:rPr>
                          <m:sty m:val="p"/>
                        </m:rPr>
                        <a:rPr lang="da-DK">
                          <a:latin typeface="Cambria Math"/>
                        </a:rPr>
                        <m:t>for</m:t>
                      </m:r>
                      <m:r>
                        <m:rPr>
                          <m:sty m:val="p"/>
                        </m:rPr>
                        <a:rPr lang="da-DK">
                          <a:latin typeface="Cambria Math"/>
                        </a:rPr>
                        <m:t> </m:t>
                      </m:r>
                      <m:r>
                        <a:rPr lang="da-DK" i="1">
                          <a:latin typeface="Cambria Math"/>
                        </a:rPr>
                        <m:t>𝑖</m:t>
                      </m:r>
                      <m:r>
                        <a:rPr lang="da-DK" i="1">
                          <a:latin typeface="Cambria Math"/>
                        </a:rPr>
                        <m:t>=1,…, 4 </m:t>
                      </m:r>
                    </m:oMath>
                  </m:oMathPara>
                </a14:m>
                <a:endParaRPr lang="da-DK" smtClean="0"/>
              </a:p>
              <a:p>
                <a:r>
                  <a:rPr lang="da-DK" smtClean="0"/>
                  <a:t>Vi har tegnet en ret linje ind, som ikke nødvendigvis er den ‘bedste’</a:t>
                </a:r>
              </a:p>
              <a:p>
                <a:r>
                  <a:rPr lang="da-DK" smtClean="0"/>
                  <a:t>For hvert punkt </a:t>
                </a:r>
                <a14:m>
                  <m:oMathPara>
                    <m:oMathParaPr>
                      <m:jc/>
                    </m:oMathParaPr>
                    <m:oMath>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𝑥</m:t>
                              </m:r>
                            </m:e>
                            <m:sub>
                              <m:r>
                                <a:rPr lang="da-DK" i="1">
                                  <a:latin typeface="Cambria Math"/>
                                </a:rPr>
                                <m:t>𝑖</m:t>
                              </m:r>
                            </m:sub>
                          </m:sSub>
                          <m:r>
                            <a:rPr lang="da-DK" i="1">
                              <a:latin typeface="Cambria Math"/>
                            </a:rPr>
                            <m:t>, </m:t>
                          </m:r>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e>
                      </m:d>
                      <m:r>
                        <a:rPr lang="da-DK" i="1">
                          <a:latin typeface="Cambria Math"/>
                        </a:rPr>
                        <m:t> </m:t>
                      </m:r>
                    </m:oMath>
                  </m:oMathPara>
                </a14:m>
                <a:r>
                  <a:rPr lang="da-DK" smtClean="0"/>
                  <a:t>er </a:t>
                </a:r>
                <a:br>
                  <a:rPr lang="da-DK" smtClean="0"/>
                </a:br>
                <a:r>
                  <a:rPr lang="da-DK" smtClean="0"/>
                  <a:t>residualet </a:t>
                </a:r>
                <a14:m>
                  <m:oMathPara>
                    <m:oMathParaPr>
                      <m:jc/>
                    </m:oMathParaPr>
                    <m:oMath>
                      <m:sSub>
                        <m:sSubPr>
                          <m:ctrlPr>
                            <a:rPr lang="da-DK" i="1">
                              <a:latin typeface="Cambria Math" panose="02040503050406030204" pitchFamily="18" charset="0"/>
                            </a:rPr>
                          </m:ctrlPr>
                        </m:sSubPr>
                        <m:e>
                          <m:r>
                            <a:rPr lang="da-DK" i="1">
                              <a:latin typeface="Cambria Math"/>
                            </a:rPr>
                            <m:t>𝑒</m:t>
                          </m:r>
                        </m:e>
                        <m:sub>
                          <m:r>
                            <a:rPr lang="da-DK" i="1">
                              <a:latin typeface="Cambria Math"/>
                            </a:rPr>
                            <m:t>𝑖</m:t>
                          </m:r>
                        </m:sub>
                      </m:sSub>
                    </m:oMath>
                  </m:oMathPara>
                </a14:m>
                <a:r>
                  <a:rPr lang="da-DK" smtClean="0"/>
                  <a:t> den lodrette</a:t>
                </a:r>
                <a:br>
                  <a:rPr lang="da-DK" smtClean="0"/>
                </a:br>
                <a:r>
                  <a:rPr lang="da-DK" smtClean="0"/>
                  <a:t>afstand mellem punktet og </a:t>
                </a:r>
                <a:br>
                  <a:rPr lang="da-DK" smtClean="0"/>
                </a:br>
                <a:r>
                  <a:rPr lang="da-DK" smtClean="0"/>
                  <a:t>linjen, dvs.</a:t>
                </a:r>
                <a:br>
                  <a:rPr lang="da-DK" smtClean="0"/>
                </a:br>
                <a:r>
                  <a:rPr lang="da-DK" smtClean="0"/>
                  <a:t>	 </a:t>
                </a:r>
                <a14:m>
                  <m:oMathPara>
                    <m:oMathParaPr>
                      <m:jc/>
                    </m:oMathParaPr>
                    <m:oMath>
                      <m:sSub>
                        <m:sSubPr>
                          <m:ctrlPr>
                            <a:rPr lang="da-DK" i="1">
                              <a:latin typeface="Cambria Math" panose="02040503050406030204" pitchFamily="18" charset="0"/>
                            </a:rPr>
                          </m:ctrlPr>
                        </m:sSubPr>
                        <m:e>
                          <m:sSub>
                            <m:sSubPr>
                              <m:ctrlPr>
                                <a:rPr lang="da-DK" i="1">
                                  <a:latin typeface="Cambria Math" panose="02040503050406030204" pitchFamily="18" charset="0"/>
                                </a:rPr>
                              </m:ctrlPr>
                            </m:sSubPr>
                            <m:e>
                              <m:r>
                                <a:rPr lang="da-DK" i="1">
                                  <a:latin typeface="Cambria Math"/>
                                </a:rPr>
                                <m:t>𝑒</m:t>
                              </m:r>
                            </m:e>
                            <m:sub>
                              <m:r>
                                <a:rPr lang="da-DK" i="1">
                                  <a:latin typeface="Cambria Math"/>
                                </a:rPr>
                                <m:t>𝑖</m:t>
                              </m:r>
                            </m:sub>
                          </m:sSub>
                          <m:r>
                            <a:rPr lang="da-DK" i="1">
                              <a:latin typeface="Cambria Math"/>
                            </a:rPr>
                            <m:t>=</m:t>
                          </m:r>
                          <m:r>
                            <a:rPr lang="da-DK" i="1">
                              <a:latin typeface="Cambria Math"/>
                            </a:rPr>
                            <m:t>𝑦</m:t>
                          </m:r>
                        </m:e>
                        <m:sub>
                          <m:r>
                            <a:rPr lang="da-DK" i="1">
                              <a:latin typeface="Cambria Math"/>
                            </a:rPr>
                            <m:t>𝑖</m:t>
                          </m:r>
                        </m:sub>
                      </m:sSub>
                      <m:r>
                        <a:rPr lang="da-DK" i="1">
                          <a:latin typeface="Cambria Math"/>
                        </a:rPr>
                        <m:t>−(</m:t>
                      </m:r>
                      <m:sSub>
                        <m:sSubPr>
                          <m:ctrlPr>
                            <a:rPr lang="da-DK" i="1">
                              <a:latin typeface="Cambria Math" panose="02040503050406030204" pitchFamily="18" charset="0"/>
                            </a:rPr>
                          </m:ctrlPr>
                        </m:sSubPr>
                        <m:e>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r>
                            <a:rPr lang="da-DK" i="1">
                              <a:latin typeface="Cambria Math"/>
                            </a:rPr>
                            <m:t>+</m:t>
                          </m:r>
                          <m:sSub>
                            <m:sSubPr>
                              <m:ctrlPr>
                                <a:rPr lang="da-DK" i="1">
                                  <a:latin typeface="Cambria Math" panose="02040503050406030204" pitchFamily="18" charset="0"/>
                                </a:rPr>
                              </m:ctrlPr>
                            </m:sSubPr>
                            <m:e>
                              <m:r>
                                <a:rPr lang="da-DK" i="1">
                                  <a:latin typeface="Cambria Math"/>
                                </a:rPr>
                                <m:t>𝑏</m:t>
                              </m:r>
                            </m:e>
                            <m:sub>
                              <m:r>
                                <a:rPr lang="da-DK" i="1">
                                  <a:latin typeface="Cambria Math"/>
                                </a:rPr>
                                <m:t>1</m:t>
                              </m:r>
                            </m:sub>
                          </m:sSub>
                          <m:r>
                            <a:rPr lang="da-DK" i="1">
                              <a:latin typeface="Cambria Math"/>
                            </a:rPr>
                            <m:t>𝑥</m:t>
                          </m:r>
                        </m:e>
                        <m:sub>
                          <m:r>
                            <a:rPr lang="da-DK" i="1">
                              <a:latin typeface="Cambria Math"/>
                            </a:rPr>
                            <m:t>𝑖</m:t>
                          </m:r>
                        </m:sub>
                      </m:sSub>
                      <m:r>
                        <a:rPr lang="da-DK" i="1">
                          <a:latin typeface="Cambria Math"/>
                        </a:rPr>
                        <m:t>)</m:t>
                      </m:r>
                    </m:oMath>
                  </m:oMathPara>
                </a14:m>
                <a:endParaRPr lang="da-DK" smtClean="0"/>
              </a:p>
              <a:p>
                <a:r>
                  <a:rPr lang="da-DK" smtClean="0"/>
                  <a:t>Arealet på de blå kvadrater er </a:t>
                </a:r>
                <a:br>
                  <a:rPr lang="da-DK" smtClean="0"/>
                </a:br>
                <a:r>
                  <a:rPr lang="da-DK" smtClean="0"/>
                  <a:t>således </a:t>
                </a:r>
                <a14:m>
                  <m:oMathPara>
                    <m:oMathParaPr>
                      <m:jc/>
                    </m:oMathParaPr>
                    <m:oMath>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𝑒</m:t>
                              </m:r>
                            </m:e>
                            <m:sub>
                              <m:r>
                                <a:rPr lang="da-DK" i="1">
                                  <a:latin typeface="Cambria Math"/>
                                </a:rPr>
                                <m:t>𝑖</m:t>
                              </m:r>
                            </m:sub>
                          </m:sSub>
                        </m:e>
                        <m:sup>
                          <m:r>
                            <a:rPr lang="da-DK" i="1">
                              <a:latin typeface="Cambria Math"/>
                            </a:rPr>
                            <m:t>2</m:t>
                          </m:r>
                        </m:sup>
                      </m:sSup>
                    </m:oMath>
                  </m:oMathPara>
                </a14:m>
                <a:endParaRPr lang="da-DK" smtClean="0"/>
              </a:p>
              <a:p>
                <a14:m>
                  <m:oMathPara>
                    <m:oMathParaPr>
                      <m:jc/>
                    </m:oMathParaPr>
                    <m:oMath>
                      <m:r>
                        <a:rPr lang="da-DK" i="1">
                          <a:latin typeface="Cambria Math"/>
                        </a:rPr>
                        <m:t>𝑆𝑆</m:t>
                      </m:r>
                      <m:r>
                        <a:rPr lang="en-US" i="1">
                          <a:latin typeface="Cambria Math" panose="02040503050406030204" pitchFamily="18" charset="0"/>
                        </a:rPr>
                        <m:t>𝐸</m:t>
                      </m:r>
                    </m:oMath>
                  </m:oMathPara>
                </a14:m>
                <a:r>
                  <a:rPr lang="da-DK" smtClean="0"/>
                  <a:t> er det samlede areal af</a:t>
                </a:r>
                <a:br>
                  <a:rPr lang="da-DK" smtClean="0"/>
                </a:br>
                <a:r>
                  <a:rPr lang="da-DK" smtClean="0"/>
                  <a:t>de blå kvadrater</a:t>
                </a:r>
              </a:p>
              <a:p>
                <a:r>
                  <a:rPr lang="da-DK" smtClean="0"/>
                  <a:t>Vi ønsker altså at finde linjens</a:t>
                </a:r>
                <a:br>
                  <a:rPr lang="da-DK" smtClean="0"/>
                </a:br>
                <a:r>
                  <a:rPr lang="da-DK" smtClean="0"/>
                  <a:t>skæring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oMath>
                  </m:oMathPara>
                </a14:m>
                <a:r>
                  <a:rPr lang="da-DK" smtClean="0"/>
                  <a:t> og hældning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1</m:t>
                          </m:r>
                        </m:sub>
                      </m:sSub>
                    </m:oMath>
                  </m:oMathPara>
                </a14:m>
                <a:r>
                  <a:rPr lang="da-DK" smtClean="0"/>
                  <a:t>, så</a:t>
                </a:r>
                <a:br>
                  <a:rPr lang="da-DK" smtClean="0"/>
                </a:br>
                <a:r>
                  <a:rPr lang="da-DK" smtClean="0"/>
                  <a:t>det samlede areal af blå kvad-</a:t>
                </a:r>
                <a:br>
                  <a:rPr lang="da-DK" smtClean="0"/>
                </a:br>
                <a:r>
                  <a:rPr lang="da-DK" smtClean="0"/>
                  <a:t>rater (</a:t>
                </a:r>
                <a14:m>
                  <m:oMathPara>
                    <m:oMathParaPr>
                      <m:jc/>
                    </m:oMathParaPr>
                    <m:oMath>
                      <m:r>
                        <a:rPr lang="en-US" b="0" i="1" smtClean="0">
                          <a:latin typeface="Cambria Math" panose="02040503050406030204" pitchFamily="18" charset="0"/>
                        </a:rPr>
                        <m:t>𝑆𝑆𝐸</m:t>
                      </m:r>
                    </m:oMath>
                  </m:oMathPara>
                </a14:m>
                <a:r>
                  <a:rPr lang="da-DK" smtClean="0"/>
                  <a:t>) er mindst muligt.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b="-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333</a:t>
            </a:fld>
            <a:endParaRPr lang="da-DK"/>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97414" y="2060848"/>
            <a:ext cx="4714875"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676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Mindste kvadraters metode</a:t>
            </a:r>
            <a:endParaRPr lang="da-DK"/>
          </a:p>
        </p:txBody>
      </p:sp>
      <mc:AlternateContent>
        <mc:Choice Requires="a14">
          <p:sp>
            <p:nvSpPr>
              <p:cNvPr id="3" name="Content Placeholder 2"/>
              <p:cNvSpPr>
                <a:spLocks noGrp="1"/>
              </p:cNvSpPr>
              <p:nvPr>
                <p:ph idx="1"/>
              </p:nvPr>
            </p:nvSpPr>
            <p:spPr/>
            <p:txBody>
              <a:bodyPr/>
              <a:lstStyle/>
              <a:p>
                <a:pPr>
                  <a:lnSpc>
                    <a:spcPct val="130000"/>
                  </a:lnSpc>
                  <a:spcBef>
                    <a:spcPts val="600"/>
                  </a:spcBef>
                </a:pPr>
                <a:r>
                  <a:rPr lang="da-DK" smtClean="0"/>
                  <a:t>De optimale værdier af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oMath>
                  </m:oMathPara>
                </a14:m>
                <a:r>
                  <a:rPr lang="da-DK"/>
                  <a:t> og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1</m:t>
                          </m:r>
                        </m:sub>
                      </m:sSub>
                    </m:oMath>
                  </m:oMathPara>
                </a14:m>
                <a:r>
                  <a:rPr lang="da-DK" smtClean="0"/>
                  <a:t> opfylder, at </a:t>
                </a:r>
                <a:br>
                  <a:rPr lang="da-DK" smtClean="0"/>
                </a:br>
                <a:r>
                  <a:rPr lang="da-DK" smtClean="0"/>
                  <a:t> 	</a:t>
                </a:r>
                <a14:m>
                  <m:oMathPara>
                    <m:oMathParaPr>
                      <m:jc/>
                    </m:oMathParaPr>
                    <m:oMath>
                      <m:box>
                        <m:boxPr>
                          <m:noBreak m:val="off"/>
                          <m:ctrlPr>
                            <a:rPr lang="da-DK" i="1" smtClean="0">
                              <a:solidFill>
                                <a:schemeClr val="tx1"/>
                              </a:solidFill>
                              <a:latin typeface="Cambria Math" panose="02040503050406030204" pitchFamily="18" charset="0"/>
                            </a:rPr>
                          </m:ctrlPr>
                        </m:boxPr>
                        <m:e>
                          <m:f>
                            <m:fPr>
                              <m:type m:val="bar"/>
                              <m:ctrlPr>
                                <a:rPr lang="da-DK" i="1" smtClean="0">
                                  <a:solidFill>
                                    <a:schemeClr val="tx1"/>
                                  </a:solidFill>
                                  <a:latin typeface="Cambria Math" panose="02040503050406030204" pitchFamily="18" charset="0"/>
                                </a:rPr>
                              </m:ctrlPr>
                            </m:fPr>
                            <m:num>
                              <m:r>
                                <a:rPr lang="da-DK" i="1" smtClean="0">
                                  <a:solidFill>
                                    <a:schemeClr val="tx1"/>
                                  </a:solidFill>
                                  <a:latin typeface="Cambria Math"/>
                                  <a:ea typeface="Cambria Math"/>
                                </a:rPr>
                                <m:t>𝜕</m:t>
                              </m:r>
                            </m:num>
                            <m:den>
                              <m:r>
                                <a:rPr lang="da-DK" i="1" smtClean="0">
                                  <a:solidFill>
                                    <a:schemeClr val="tx1"/>
                                  </a:solidFill>
                                  <a:latin typeface="Cambria Math"/>
                                  <a:ea typeface="Cambria Math"/>
                                </a:rPr>
                                <m:t>𝜕</m:t>
                              </m:r>
                              <m:sSub>
                                <m:sSubPr>
                                  <m:ctrlPr>
                                    <a:rPr lang="da-DK" i="1" smtClean="0">
                                      <a:solidFill>
                                        <a:schemeClr val="tx1"/>
                                      </a:solidFill>
                                      <a:latin typeface="Cambria Math" panose="02040503050406030204" pitchFamily="18" charset="0"/>
                                      <a:ea typeface="Cambria Math"/>
                                    </a:rPr>
                                  </m:ctrlPr>
                                </m:sSubPr>
                                <m:e>
                                  <m:r>
                                    <a:rPr lang="da-DK" b="0" i="1" smtClean="0">
                                      <a:solidFill>
                                        <a:schemeClr val="tx1"/>
                                      </a:solidFill>
                                      <a:latin typeface="Cambria Math"/>
                                      <a:ea typeface="Cambria Math"/>
                                    </a:rPr>
                                    <m:t>𝑏</m:t>
                                  </m:r>
                                </m:e>
                                <m:sub>
                                  <m:r>
                                    <a:rPr lang="da-DK" b="0" i="1" smtClean="0">
                                      <a:solidFill>
                                        <a:schemeClr val="tx1"/>
                                      </a:solidFill>
                                      <a:latin typeface="Cambria Math"/>
                                      <a:ea typeface="Cambria Math"/>
                                    </a:rPr>
                                    <m:t>0</m:t>
                                  </m:r>
                                </m:sub>
                              </m:sSub>
                            </m:den>
                          </m:f>
                        </m:e>
                      </m:box>
                      <m:d>
                        <m:dPr>
                          <m:begChr m:val="("/>
                          <m:sepChr m:val="|"/>
                          <m:endChr m:val=")"/>
                          <m:grow m:val="on"/>
                          <m:shp m:val="centered"/>
                          <m:ctrlPr>
                            <a:rPr lang="da-DK" b="0"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𝑆𝑆𝐸</m:t>
                          </m:r>
                        </m:e>
                      </m:d>
                      <m:r>
                        <a:rPr lang="da-DK" b="0" i="1" smtClean="0">
                          <a:solidFill>
                            <a:schemeClr val="tx1"/>
                          </a:solidFill>
                          <a:latin typeface="Cambria Math"/>
                        </a:rPr>
                        <m:t>=0</m:t>
                      </m:r>
                    </m:oMath>
                  </m:oMathPara>
                </a14:m>
                <a:r>
                  <a:rPr lang="da-DK" b="0" smtClean="0">
                    <a:solidFill>
                      <a:schemeClr val="tx1"/>
                    </a:solidFill>
                  </a:rPr>
                  <a:t> </a:t>
                </a:r>
                <a:br>
                  <a:rPr lang="da-DK" b="0" smtClean="0">
                    <a:solidFill>
                      <a:schemeClr val="tx1"/>
                    </a:solidFill>
                  </a:rPr>
                </a:br>
                <a:r>
                  <a:rPr lang="da-DK" b="0" smtClean="0">
                    <a:solidFill>
                      <a:schemeClr val="tx1"/>
                    </a:solidFill>
                  </a:rPr>
                  <a:t> 	</a:t>
                </a:r>
                <a14:m>
                  <m:oMathPara>
                    <m:oMathParaPr>
                      <m:jc/>
                    </m:oMathParaPr>
                    <m:oMath>
                      <m:box>
                        <m:boxPr>
                          <m:noBreak m:val="off"/>
                          <m:ctrlPr>
                            <a:rPr lang="da-DK" i="1" smtClean="0">
                              <a:solidFill>
                                <a:schemeClr val="tx1"/>
                              </a:solidFill>
                              <a:latin typeface="Cambria Math" panose="02040503050406030204" pitchFamily="18" charset="0"/>
                              <a:ea typeface="Cambria Math"/>
                            </a:rPr>
                          </m:ctrlPr>
                        </m:boxPr>
                        <m:e>
                          <m:f>
                            <m:fPr>
                              <m:type m:val="bar"/>
                              <m:ctrlPr>
                                <a:rPr lang="da-DK" i="1" smtClean="0">
                                  <a:solidFill>
                                    <a:schemeClr val="tx1"/>
                                  </a:solidFill>
                                  <a:latin typeface="Cambria Math" panose="02040503050406030204" pitchFamily="18" charset="0"/>
                                  <a:ea typeface="Cambria Math"/>
                                </a:rPr>
                              </m:ctrlPr>
                            </m:fPr>
                            <m:num>
                              <m:r>
                                <a:rPr lang="da-DK" i="1" smtClean="0">
                                  <a:solidFill>
                                    <a:schemeClr val="tx1"/>
                                  </a:solidFill>
                                  <a:latin typeface="Cambria Math"/>
                                  <a:ea typeface="Cambria Math"/>
                                </a:rPr>
                                <m:t>𝜕</m:t>
                              </m:r>
                            </m:num>
                            <m:den>
                              <m:r>
                                <a:rPr lang="da-DK" i="1">
                                  <a:solidFill>
                                    <a:schemeClr val="tx1"/>
                                  </a:solidFill>
                                  <a:latin typeface="Cambria Math"/>
                                  <a:ea typeface="Cambria Math"/>
                                </a:rPr>
                                <m:t>𝜕</m:t>
                              </m:r>
                              <m:sSub>
                                <m:sSubPr>
                                  <m:ctrlPr>
                                    <a:rPr lang="da-DK" i="1">
                                      <a:solidFill>
                                        <a:schemeClr val="tx1"/>
                                      </a:solidFill>
                                      <a:latin typeface="Cambria Math" panose="02040503050406030204" pitchFamily="18" charset="0"/>
                                      <a:ea typeface="Cambria Math"/>
                                    </a:rPr>
                                  </m:ctrlPr>
                                </m:sSubPr>
                                <m:e>
                                  <m:r>
                                    <a:rPr lang="da-DK" i="1">
                                      <a:solidFill>
                                        <a:schemeClr val="tx1"/>
                                      </a:solidFill>
                                      <a:latin typeface="Cambria Math"/>
                                      <a:ea typeface="Cambria Math"/>
                                    </a:rPr>
                                    <m:t>𝑏</m:t>
                                  </m:r>
                                </m:e>
                                <m:sub>
                                  <m:r>
                                    <a:rPr lang="da-DK" b="0" i="1" smtClean="0">
                                      <a:solidFill>
                                        <a:schemeClr val="tx1"/>
                                      </a:solidFill>
                                      <a:latin typeface="Cambria Math"/>
                                      <a:ea typeface="Cambria Math"/>
                                    </a:rPr>
                                    <m:t>1</m:t>
                                  </m:r>
                                </m:sub>
                              </m:sSub>
                            </m:den>
                          </m:f>
                        </m:e>
                      </m:box>
                      <m:d>
                        <m:dPr>
                          <m:begChr m:val="("/>
                          <m:sepChr m:val="|"/>
                          <m:endChr m:val=")"/>
                          <m:grow m:val="on"/>
                          <m:shp m:val="centered"/>
                          <m:ctrlPr>
                            <a:rPr lang="da-DK"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𝑆𝑆𝐸</m:t>
                          </m:r>
                        </m:e>
                      </m:d>
                      <m:r>
                        <a:rPr lang="da-DK" i="1">
                          <a:solidFill>
                            <a:schemeClr val="tx1"/>
                          </a:solidFill>
                          <a:latin typeface="Cambria Math"/>
                        </a:rPr>
                        <m:t>=0</m:t>
                      </m:r>
                    </m:oMath>
                  </m:oMathPara>
                </a14:m>
                <a:r>
                  <a:rPr lang="da-DK" smtClean="0"/>
                  <a:t> </a:t>
                </a:r>
              </a:p>
              <a:p>
                <a:pPr>
                  <a:lnSpc>
                    <a:spcPct val="130000"/>
                  </a:lnSpc>
                  <a:spcBef>
                    <a:spcPts val="600"/>
                  </a:spcBef>
                </a:pPr>
                <a:r>
                  <a:rPr lang="da-DK" smtClean="0"/>
                  <a:t>Det svarer til:</a:t>
                </a:r>
                <a:br>
                  <a:rPr lang="da-DK" smtClean="0"/>
                </a:br>
                <a:r>
                  <a:rPr lang="da-DK" smtClean="0"/>
                  <a:t> 	</a:t>
                </a:r>
                <a14:m>
                  <m:oMathPara>
                    <m:oMathParaPr>
                      <m:jc/>
                    </m:oMathParaPr>
                    <m:oMath>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r>
                                <a:rPr lang="da-DK" i="1">
                                  <a:latin typeface="Cambria Math"/>
                                  <a:ea typeface="Cambria Math"/>
                                </a:rPr>
                                <m:t>𝜕</m:t>
                              </m:r>
                            </m:num>
                            <m:den>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𝑏</m:t>
                                  </m:r>
                                </m:e>
                                <m:sub>
                                  <m:r>
                                    <a:rPr lang="da-DK" i="1">
                                      <a:latin typeface="Cambria Math"/>
                                      <a:ea typeface="Cambria Math"/>
                                    </a:rPr>
                                    <m:t>0</m:t>
                                  </m:r>
                                </m:sub>
                              </m:sSub>
                            </m:den>
                          </m:f>
                        </m:e>
                      </m:box>
                      <m:d>
                        <m:dPr>
                          <m:begChr m:val="("/>
                          <m:sepChr m:val="|"/>
                          <m:endChr m:val=")"/>
                          <m:grow m:val="on"/>
                          <m:shp m:val="centered"/>
                          <m:ctrlPr>
                            <a:rPr lang="da-DK" i="1">
                              <a:latin typeface="Cambria Math" panose="02040503050406030204" pitchFamily="18" charset="0"/>
                            </a:rPr>
                          </m:ctrlPr>
                        </m:dPr>
                        <m:e>
                          <m:nary>
                            <m:naryPr>
                              <m:chr m:val="∑"/>
                              <m:grow m:val="off"/>
                              <m:subHide m:val="off"/>
                              <m:supHide m:val="off"/>
                              <m:ctrlPr>
                                <a:rPr lang="da-DK"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da-DK" i="1" smtClean="0">
                                      <a:latin typeface="Cambria Math" panose="02040503050406030204" pitchFamily="18" charset="0"/>
                                    </a:rPr>
                                  </m:ctrlPr>
                                </m:sSupPr>
                                <m:e>
                                  <m:d>
                                    <m:dPr>
                                      <m:begChr m:val="["/>
                                      <m:sepChr m:val="|"/>
                                      <m:endChr m:val="]"/>
                                      <m:grow m:val="on"/>
                                      <m:shp m:val="centered"/>
                                      <m:ctrlPr>
                                        <a:rPr lang="da-DK" i="1" smtClean="0">
                                          <a:latin typeface="Cambria Math" panose="02040503050406030204" pitchFamily="18" charset="0"/>
                                        </a:rPr>
                                      </m:ctrlPr>
                                    </m:dPr>
                                    <m:e>
                                      <m:sSub>
                                        <m:sSubPr>
                                          <m:ctrlPr>
                                            <a:rPr lang="da-DK"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sup>
                                  <m:r>
                                    <a:rPr lang="en-US" b="0" i="1" smtClean="0">
                                      <a:latin typeface="Cambria Math" panose="02040503050406030204" pitchFamily="18" charset="0"/>
                                    </a:rPr>
                                    <m:t>2</m:t>
                                  </m:r>
                                </m:sup>
                              </m:sSup>
                            </m:e>
                          </m:nary>
                        </m:e>
                      </m:d>
                      <m:r>
                        <a:rPr lang="da-DK" i="1">
                          <a:latin typeface="Cambria Math"/>
                        </a:rPr>
                        <m:t>=0</m:t>
                      </m:r>
                    </m:oMath>
                  </m:oMathPara>
                </a14:m>
                <a:r>
                  <a:rPr lang="da-DK" smtClean="0"/>
                  <a:t> </a:t>
                </a:r>
                <a:br>
                  <a:rPr lang="da-DK"/>
                </a:br>
                <a:r>
                  <a:rPr lang="da-DK" smtClean="0"/>
                  <a:t> 	</a:t>
                </a:r>
                <a14:m>
                  <m:oMathPara>
                    <m:oMathParaPr>
                      <m:jc/>
                    </m:oMathParaPr>
                    <m:oMath>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r>
                                <a:rPr lang="da-DK" i="1">
                                  <a:latin typeface="Cambria Math"/>
                                  <a:ea typeface="Cambria Math"/>
                                </a:rPr>
                                <m:t>𝜕</m:t>
                              </m:r>
                            </m:num>
                            <m:den>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𝑏</m:t>
                                  </m:r>
                                </m:e>
                                <m:sub>
                                  <m:r>
                                    <a:rPr lang="en-US" b="0" i="1" smtClean="0">
                                      <a:latin typeface="Cambria Math" panose="02040503050406030204" pitchFamily="18" charset="0"/>
                                      <a:ea typeface="Cambria Math"/>
                                    </a:rPr>
                                    <m:t>1</m:t>
                                  </m:r>
                                </m:sub>
                              </m:sSub>
                            </m:den>
                          </m:f>
                        </m:e>
                      </m:box>
                      <m:d>
                        <m:dPr>
                          <m:begChr m:val="("/>
                          <m:sepChr m:val="|"/>
                          <m:endChr m:val=")"/>
                          <m:grow m:val="on"/>
                          <m:shp m:val="centered"/>
                          <m:ctrlPr>
                            <a:rPr lang="da-DK" i="1">
                              <a:latin typeface="Cambria Math" panose="02040503050406030204" pitchFamily="18" charset="0"/>
                            </a:rPr>
                          </m:ctrlPr>
                        </m:dPr>
                        <m:e>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d>
                                </m:e>
                                <m:sup>
                                  <m:r>
                                    <a:rPr lang="en-US" i="1">
                                      <a:latin typeface="Cambria Math" panose="02040503050406030204" pitchFamily="18" charset="0"/>
                                    </a:rPr>
                                    <m:t>2</m:t>
                                  </m:r>
                                </m:sup>
                              </m:sSup>
                            </m:e>
                          </m:nary>
                        </m:e>
                      </m:d>
                      <m:r>
                        <a:rPr lang="da-DK" i="1">
                          <a:latin typeface="Cambria Math"/>
                        </a:rPr>
                        <m:t>=0</m:t>
                      </m:r>
                    </m:oMath>
                  </m:oMathPara>
                </a14:m>
                <a:r>
                  <a:rPr lang="da-DK" smtClean="0"/>
                  <a:t> </a:t>
                </a:r>
              </a:p>
              <a:p>
                <a:pPr>
                  <a:lnSpc>
                    <a:spcPct val="130000"/>
                  </a:lnSpc>
                  <a:spcBef>
                    <a:spcPts val="600"/>
                  </a:spcBef>
                </a:pPr>
                <a:r>
                  <a:rPr lang="da-DK" smtClean="0"/>
                  <a:t>Den partielle differentiering giver disse to ligninger:</a:t>
                </a:r>
                <a:br>
                  <a:rPr lang="da-DK" smtClean="0"/>
                </a:br>
                <a:r>
                  <a:rPr lang="da-DK" smtClean="0"/>
                  <a:t> 	</a:t>
                </a:r>
                <a14:m>
                  <m:oMathPara>
                    <m:oMathParaPr>
                      <m:jc/>
                    </m:oMathParaPr>
                    <m:oMath>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1</m:t>
                          </m:r>
                        </m:sub>
                      </m:sSub>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r>
                        <a:rPr lang="en-US" b="0" i="1" smtClean="0">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e>
                      </m:nary>
                    </m:oMath>
                  </m:oMathPara>
                </a14:m>
                <a:br>
                  <a:rPr lang="en-US" smtClean="0"/>
                </a:b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alnScr m:val="off"/>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r>
                        <a:rPr lang="en-US" i="1">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𝑦</m:t>
                              </m:r>
                            </m:e>
                            <m:sub>
                              <m:r>
                                <a:rPr lang="en-US" i="1">
                                  <a:latin typeface="Cambria Math" panose="02040503050406030204" pitchFamily="18" charset="0"/>
                                </a:rPr>
                                <m:t>𝑖</m:t>
                              </m:r>
                            </m:sub>
                          </m:sSub>
                        </m:e>
                      </m:nary>
                    </m:oMath>
                  </m:oMathPara>
                </a14:m>
                <a:r>
                  <a:rPr lang="da-DK" smtClean="0"/>
                  <a:t> </a:t>
                </a:r>
                <a:endParaRPr lang="da-DK"/>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334</a:t>
            </a:fld>
            <a:endParaRPr lang="da-DK"/>
          </a:p>
        </p:txBody>
      </p:sp>
    </p:spTree>
    <p:extLst>
      <p:ext uri="{BB962C8B-B14F-4D97-AF65-F5344CB8AC3E}">
        <p14:creationId xmlns:p14="http://schemas.microsoft.com/office/powerpoint/2010/main" val="3002419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Mindste kvadraters metode</a:t>
            </a:r>
            <a:endParaRPr lang="da-DK"/>
          </a:p>
        </p:txBody>
      </p:sp>
      <mc:AlternateContent>
        <mc:Choice Requires="a14">
          <p:sp>
            <p:nvSpPr>
              <p:cNvPr id="3" name="Content Placeholder 2"/>
              <p:cNvSpPr>
                <a:spLocks noGrp="1"/>
              </p:cNvSpPr>
              <p:nvPr>
                <p:ph idx="1"/>
              </p:nvPr>
            </p:nvSpPr>
            <p:spPr/>
            <p:txBody>
              <a:bodyPr/>
              <a:lstStyle/>
              <a:p>
                <a:pPr>
                  <a:lnSpc>
                    <a:spcPct val="130000"/>
                  </a:lnSpc>
                  <a:spcBef>
                    <a:spcPct val="0"/>
                  </a:spcBef>
                  <a:spcAft>
                    <a:spcPts val="600"/>
                  </a:spcAft>
                </a:pPr>
                <a:r>
                  <a:rPr lang="da-DK"/>
                  <a:t>To ligninger med to ubekendte (</a:t>
                </a:r>
                <a14:m>
                  <m:oMathPara>
                    <m:oMathParaPr>
                      <m:jc/>
                    </m:oMathParaPr>
                    <m:oMath>
                      <m:sSub>
                        <m:sSubPr>
                          <m:ctrlPr>
                            <a:rPr lang="da-DK" i="1">
                              <a:latin typeface="Cambria Math" panose="02040503050406030204" pitchFamily="18" charset="0"/>
                            </a:rPr>
                          </m:ctrlPr>
                        </m:sSubPr>
                        <m:e>
                          <m:r>
                            <m:rPr>
                              <m:sty m:val="p"/>
                            </m:rPr>
                            <a:rPr lang="da-DK">
                              <a:latin typeface="Cambria Math" panose="02040503050406030204" pitchFamily="18" charset="0"/>
                            </a:rPr>
                            <m:t>b</m:t>
                          </m:r>
                        </m:e>
                        <m:sub>
                          <m:r>
                            <m:rPr>
                              <m:sty m:val="p"/>
                            </m:rPr>
                            <a:rPr lang="da-DK">
                              <a:latin typeface="Cambria Math" panose="02040503050406030204" pitchFamily="18" charset="0"/>
                            </a:rPr>
                            <m:t>0</m:t>
                          </m:r>
                        </m:sub>
                      </m:sSub>
                    </m:oMath>
                  </m:oMathPara>
                </a14:m>
                <a:r>
                  <a:rPr lang="da-DK"/>
                  <a:t> og </a:t>
                </a:r>
                <a14:m>
                  <m:oMathPara>
                    <m:oMathParaPr>
                      <m:jc/>
                    </m:oMathParaPr>
                    <m:oMath>
                      <m:sSub>
                        <m:sSubPr>
                          <m:ctrlPr>
                            <a:rPr lang="da-DK" i="1">
                              <a:latin typeface="Cambria Math" panose="02040503050406030204" pitchFamily="18" charset="0"/>
                            </a:rPr>
                          </m:ctrlPr>
                        </m:sSubPr>
                        <m:e>
                          <m:r>
                            <m:rPr>
                              <m:sty m:val="p"/>
                            </m:rPr>
                            <a:rPr lang="da-DK">
                              <a:latin typeface="Cambria Math" panose="02040503050406030204" pitchFamily="18" charset="0"/>
                            </a:rPr>
                            <m:t>b</m:t>
                          </m:r>
                        </m:e>
                        <m:sub>
                          <m:r>
                            <m:rPr>
                              <m:sty m:val="p"/>
                            </m:rPr>
                            <a:rPr lang="da-DK">
                              <a:latin typeface="Cambria Math" panose="02040503050406030204" pitchFamily="18" charset="0"/>
                            </a:rPr>
                            <m:t>1</m:t>
                          </m:r>
                        </m:sub>
                      </m:sSub>
                    </m:oMath>
                  </m:oMathPara>
                </a14:m>
                <a:r>
                  <a:rPr lang="da-DK"/>
                  <a:t>):</a:t>
                </a:r>
                <a:br>
                  <a:rPr lang="da-DK"/>
                </a:br>
                <a:r>
                  <a:rPr lang="da-DK"/>
                  <a:t> 	</a:t>
                </a:r>
                <a14:m>
                  <m:oMathPara>
                    <m:oMathParaPr>
                      <m:jc/>
                    </m:oMathParaPr>
                    <m:oMath>
                      <m:r>
                        <m:rPr>
                          <m:sty m:val="p"/>
                        </m:rPr>
                        <a:rPr lang="en-US">
                          <a:latin typeface="Cambria Math" panose="02040503050406030204" pitchFamily="18" charset="0"/>
                        </a:rPr>
                        <m:t>n</m:t>
                      </m:r>
                      <m:sSub>
                        <m:sSubPr>
                          <m:ctrlPr>
                            <a:rPr lang="en-US" i="1">
                              <a:latin typeface="Cambria Math" panose="02040503050406030204" pitchFamily="18" charset="0"/>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0</m:t>
                          </m:r>
                        </m:sub>
                      </m:sSub>
                      <m:r>
                        <m:rPr>
                          <m:sty m:val="p"/>
                        </m:rP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1</m:t>
                          </m:r>
                        </m:sub>
                      </m:sSub>
                      <m:nary>
                        <m:naryPr>
                          <m:chr m:val="∑"/>
                          <m:grow m:val="off"/>
                          <m:subHide m:val="off"/>
                          <m:supHide m:val="off"/>
                          <m:ctrlPr>
                            <a:rPr lang="da-DK" i="1">
                              <a:latin typeface="Cambria Math" panose="02040503050406030204" pitchFamily="18" charset="0"/>
                            </a:rPr>
                          </m:ctrlPr>
                        </m:naryPr>
                        <m:sub>
                          <m:r>
                            <m:rPr>
                              <m:sty m:val="p"/>
                            </m:rPr>
                            <a:rPr lang="en-US">
                              <a:latin typeface="Cambria Math" panose="02040503050406030204" pitchFamily="18" charset="0"/>
                            </a:rPr>
                            <m:t>i</m:t>
                          </m:r>
                          <m:r>
                            <m:rPr>
                              <m:sty m:val="p"/>
                            </m:rPr>
                            <a:rPr lang="en-US">
                              <a:latin typeface="Cambria Math" panose="02040503050406030204" pitchFamily="18" charset="0"/>
                            </a:rPr>
                            <m:t>=1</m:t>
                          </m:r>
                        </m:sub>
                        <m:sup>
                          <m:r>
                            <m:rPr>
                              <m:sty m:val="p"/>
                            </m:rPr>
                            <a:rPr lang="en-US">
                              <a:latin typeface="Cambria Math" panose="02040503050406030204" pitchFamily="18" charset="0"/>
                            </a:rPr>
                            <m:t>n</m:t>
                          </m:r>
                        </m:sup>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e>
                      </m:nary>
                      <m:r>
                        <m:rPr>
                          <m:sty m:val="p"/>
                        </m:rPr>
                        <a:rPr lang="en-US">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m:rPr>
                              <m:sty m:val="p"/>
                            </m:rPr>
                            <a:rPr lang="en-US">
                              <a:latin typeface="Cambria Math" panose="02040503050406030204" pitchFamily="18" charset="0"/>
                            </a:rPr>
                            <m:t>i</m:t>
                          </m:r>
                          <m:r>
                            <m:rPr>
                              <m:sty m:val="p"/>
                            </m:rPr>
                            <a:rPr lang="en-US">
                              <a:latin typeface="Cambria Math" panose="02040503050406030204" pitchFamily="18" charset="0"/>
                            </a:rPr>
                            <m:t>=1</m:t>
                          </m:r>
                        </m:sub>
                        <m:sup>
                          <m:r>
                            <m:rPr>
                              <m:sty m:val="p"/>
                            </m:rPr>
                            <a:rPr lang="en-US">
                              <a:latin typeface="Cambria Math" panose="02040503050406030204" pitchFamily="18" charset="0"/>
                            </a:rPr>
                            <m:t>n</m:t>
                          </m:r>
                        </m:sup>
                        <m:e>
                          <m:sSub>
                            <m:sSubPr>
                              <m:ctrlPr>
                                <a:rPr lang="en-US" i="1">
                                  <a:latin typeface="Cambria Math" panose="02040503050406030204" pitchFamily="18" charset="0"/>
                                </a:rPr>
                              </m:ctrlPr>
                            </m:sSubPr>
                            <m:e>
                              <m:r>
                                <m:rPr>
                                  <m:sty m:val="p"/>
                                </m:rPr>
                                <a:rPr lang="en-US">
                                  <a:latin typeface="Cambria Math" panose="02040503050406030204" pitchFamily="18" charset="0"/>
                                </a:rPr>
                                <m:t>y</m:t>
                              </m:r>
                            </m:e>
                            <m:sub>
                              <m:r>
                                <m:rPr>
                                  <m:sty m:val="p"/>
                                </m:rPr>
                                <a:rPr lang="en-US">
                                  <a:latin typeface="Cambria Math" panose="02040503050406030204" pitchFamily="18" charset="0"/>
                                </a:rPr>
                                <m:t>i</m:t>
                              </m:r>
                            </m:sub>
                          </m:sSub>
                        </m:e>
                      </m:nary>
                    </m:oMath>
                  </m:oMathPara>
                </a14:m>
                <a:br>
                  <a:rPr lang="en-US"/>
                </a:br>
                <a:r>
                  <a:rPr lang="en-US"/>
                  <a:t> 	</a:t>
                </a:r>
                <a14:m>
                  <m:oMathPara>
                    <m:oMathParaPr>
                      <m:jc/>
                    </m:oMathParaPr>
                    <m:oMath>
                      <m:sSub>
                        <m:sSubPr>
                          <m:ctrlPr>
                            <a:rPr lang="en-US" i="1">
                              <a:latin typeface="Cambria Math" panose="02040503050406030204" pitchFamily="18" charset="0"/>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0</m:t>
                          </m:r>
                        </m:sub>
                      </m:sSub>
                      <m:nary>
                        <m:naryPr>
                          <m:chr m:val="∑"/>
                          <m:grow m:val="off"/>
                          <m:subHide m:val="off"/>
                          <m:supHide m:val="off"/>
                          <m:ctrlPr>
                            <a:rPr lang="da-DK" i="1">
                              <a:latin typeface="Cambria Math" panose="02040503050406030204" pitchFamily="18" charset="0"/>
                            </a:rPr>
                          </m:ctrlPr>
                        </m:naryPr>
                        <m:sub>
                          <m:r>
                            <m:rPr>
                              <m:sty m:val="p"/>
                            </m:rPr>
                            <a:rPr lang="en-US">
                              <a:latin typeface="Cambria Math" panose="02040503050406030204" pitchFamily="18" charset="0"/>
                            </a:rPr>
                            <m:t>i</m:t>
                          </m:r>
                          <m:r>
                            <m:rPr>
                              <m:sty m:val="p"/>
                            </m:rPr>
                            <a:rPr lang="en-US">
                              <a:latin typeface="Cambria Math" panose="02040503050406030204" pitchFamily="18" charset="0"/>
                            </a:rPr>
                            <m:t>=1</m:t>
                          </m:r>
                        </m:sub>
                        <m:sup>
                          <m:r>
                            <m:rPr>
                              <m:sty m:val="p"/>
                            </m:rPr>
                            <a:rPr lang="en-US">
                              <a:latin typeface="Cambria Math" panose="02040503050406030204" pitchFamily="18" charset="0"/>
                            </a:rPr>
                            <m:t>n</m:t>
                          </m:r>
                        </m:sup>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e>
                      </m:nary>
                      <m:r>
                        <m:rPr>
                          <m:sty m:val="p"/>
                        </m:rP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1</m:t>
                          </m:r>
                        </m:sub>
                      </m:sSub>
                      <m:nary>
                        <m:naryPr>
                          <m:chr m:val="∑"/>
                          <m:grow m:val="off"/>
                          <m:subHide m:val="off"/>
                          <m:supHide m:val="off"/>
                          <m:ctrlPr>
                            <a:rPr lang="da-DK" i="1">
                              <a:latin typeface="Cambria Math" panose="02040503050406030204" pitchFamily="18" charset="0"/>
                            </a:rPr>
                          </m:ctrlPr>
                        </m:naryPr>
                        <m:sub>
                          <m:r>
                            <m:rPr>
                              <m:sty m:val="p"/>
                            </m:rPr>
                            <a:rPr lang="en-US">
                              <a:latin typeface="Cambria Math" panose="02040503050406030204" pitchFamily="18" charset="0"/>
                            </a:rPr>
                            <m:t>i</m:t>
                          </m:r>
                          <m:r>
                            <m:rPr>
                              <m:sty m:val="p"/>
                            </m:rPr>
                            <a:rPr lang="en-US">
                              <a:latin typeface="Cambria Math" panose="02040503050406030204" pitchFamily="18" charset="0"/>
                            </a:rPr>
                            <m:t>=1</m:t>
                          </m:r>
                        </m:sub>
                        <m:sup>
                          <m:r>
                            <m:rPr>
                              <m:sty m:val="p"/>
                            </m:rPr>
                            <a:rPr lang="en-US">
                              <a:latin typeface="Cambria Math" panose="02040503050406030204" pitchFamily="18" charset="0"/>
                            </a:rPr>
                            <m:t>n</m:t>
                          </m:r>
                        </m:sup>
                        <m:e>
                          <m:sSubSup>
                            <m:sSubSupPr>
                              <m:alnScr m:val="off"/>
                              <m:ctrlPr>
                                <a:rPr lang="en-US" i="1">
                                  <a:latin typeface="Cambria Math" panose="02040503050406030204" pitchFamily="18" charset="0"/>
                                </a:rPr>
                              </m:ctrlPr>
                            </m:sSubSup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up>
                              <m:r>
                                <m:rPr>
                                  <m:sty m:val="p"/>
                                </m:rPr>
                                <a:rPr lang="en-US">
                                  <a:latin typeface="Cambria Math" panose="02040503050406030204" pitchFamily="18" charset="0"/>
                                </a:rPr>
                                <m:t>2</m:t>
                              </m:r>
                            </m:sup>
                          </m:sSubSup>
                        </m:e>
                      </m:nary>
                      <m:r>
                        <m:rPr>
                          <m:sty m:val="p"/>
                        </m:rPr>
                        <a:rPr lang="en-US">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m:rPr>
                              <m:sty m:val="p"/>
                            </m:rPr>
                            <a:rPr lang="en-US">
                              <a:latin typeface="Cambria Math" panose="02040503050406030204" pitchFamily="18" charset="0"/>
                            </a:rPr>
                            <m:t>i</m:t>
                          </m:r>
                          <m:r>
                            <m:rPr>
                              <m:sty m:val="p"/>
                            </m:rPr>
                            <a:rPr lang="en-US">
                              <a:latin typeface="Cambria Math" panose="02040503050406030204" pitchFamily="18" charset="0"/>
                            </a:rPr>
                            <m:t>=1</m:t>
                          </m:r>
                        </m:sub>
                        <m:sup>
                          <m:r>
                            <m:rPr>
                              <m:sty m:val="p"/>
                            </m:rPr>
                            <a:rPr lang="en-US">
                              <a:latin typeface="Cambria Math" panose="02040503050406030204" pitchFamily="18" charset="0"/>
                            </a:rPr>
                            <m:t>n</m:t>
                          </m:r>
                        </m:sup>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r>
                                <m:rPr>
                                  <m:sty m:val="p"/>
                                </m:rPr>
                                <a:rPr lang="en-US">
                                  <a:latin typeface="Cambria Math" panose="02040503050406030204" pitchFamily="18" charset="0"/>
                                </a:rPr>
                                <m:t>y</m:t>
                              </m:r>
                            </m:e>
                            <m:sub>
                              <m:r>
                                <m:rPr>
                                  <m:sty m:val="p"/>
                                </m:rPr>
                                <a:rPr lang="en-US">
                                  <a:latin typeface="Cambria Math" panose="02040503050406030204" pitchFamily="18" charset="0"/>
                                </a:rPr>
                                <m:t>i</m:t>
                              </m:r>
                            </m:sub>
                          </m:sSub>
                        </m:e>
                      </m:nary>
                    </m:oMath>
                  </m:oMathPara>
                </a14:m>
                <a:r>
                  <a:rPr lang="da-DK"/>
                  <a:t> </a:t>
                </a:r>
              </a:p>
              <a:p>
                <a:pPr>
                  <a:lnSpc>
                    <a:spcPct val="130000"/>
                  </a:lnSpc>
                  <a:spcBef>
                    <a:spcPct val="0"/>
                  </a:spcBef>
                  <a:spcAft>
                    <a:spcPts val="600"/>
                  </a:spcAft>
                </a:pPr>
                <a:r>
                  <a:rPr lang="da-DK" smtClean="0"/>
                  <a:t>Disse ligninger kaldes </a:t>
                </a:r>
                <a:r>
                  <a:rPr lang="da-DK" smtClean="0">
                    <a:solidFill>
                      <a:schemeClr val="accent1">
                        <a:lumMod val="75000"/>
                      </a:schemeClr>
                    </a:solidFill>
                  </a:rPr>
                  <a:t>normalligningerne</a:t>
                </a:r>
                <a:r>
                  <a:rPr lang="da-DK" smtClean="0"/>
                  <a:t> (</a:t>
                </a:r>
                <a:r>
                  <a:rPr lang="da-DK" i="1" smtClean="0">
                    <a:solidFill>
                      <a:schemeClr val="accent1">
                        <a:lumMod val="75000"/>
                      </a:schemeClr>
                    </a:solidFill>
                  </a:rPr>
                  <a:t>normal equations</a:t>
                </a:r>
                <a:r>
                  <a:rPr lang="da-DK" smtClean="0"/>
                  <a:t>)</a:t>
                </a:r>
                <a:endParaRPr lang="da-DK"/>
              </a:p>
              <a:p>
                <a:pPr>
                  <a:lnSpc>
                    <a:spcPct val="130000"/>
                  </a:lnSpc>
                  <a:spcBef>
                    <a:spcPct val="0"/>
                  </a:spcBef>
                  <a:spcAft>
                    <a:spcPts val="600"/>
                  </a:spcAft>
                </a:pPr>
                <a:r>
                  <a:rPr lang="da-DK"/>
                  <a:t>Løsning:</a:t>
                </a:r>
                <a:br>
                  <a:rPr lang="da-DK"/>
                </a:br>
                <a:r>
                  <a:rPr lang="da-DK"/>
                  <a:t> 	</a:t>
                </a:r>
                <a14:m>
                  <m:oMathPara>
                    <m:oMathParaPr>
                      <m:jc/>
                    </m:oMathParaPr>
                    <m:oMath>
                      <m:sSub>
                        <m:sSubPr>
                          <m:ctrlPr>
                            <a:rPr lang="en-US" i="1">
                              <a:latin typeface="Cambria Math" panose="02040503050406030204" pitchFamily="18" charset="0"/>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0</m:t>
                          </m:r>
                        </m:sub>
                      </m:sSub>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m:rPr>
                              <m:sty m:val="p"/>
                            </m:rPr>
                            <a:rPr lang="en-US">
                              <a:latin typeface="Cambria Math" panose="02040503050406030204" pitchFamily="18" charset="0"/>
                            </a:rPr>
                            <m:t>y</m:t>
                          </m:r>
                        </m:e>
                      </m:acc>
                      <m:r>
                        <m:rPr>
                          <m:sty m:val="p"/>
                        </m:rP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1</m:t>
                          </m:r>
                        </m:sub>
                      </m:sSub>
                      <m:acc>
                        <m:accPr>
                          <m:chr m:val="̅"/>
                          <m:ctrlPr>
                            <a:rPr lang="en-US" i="1">
                              <a:latin typeface="Cambria Math" panose="02040503050406030204" pitchFamily="18" charset="0"/>
                            </a:rPr>
                          </m:ctrlPr>
                        </m:accPr>
                        <m:e>
                          <m:r>
                            <m:rPr>
                              <m:sty m:val="p"/>
                            </m:rPr>
                            <a:rPr lang="en-US">
                              <a:latin typeface="Cambria Math" panose="02040503050406030204" pitchFamily="18" charset="0"/>
                            </a:rPr>
                            <m:t>x</m:t>
                          </m:r>
                        </m:e>
                      </m:acc>
                    </m:oMath>
                  </m:oMathPara>
                </a14:m>
                <a:r>
                  <a:rPr lang="da-DK"/>
                  <a:t> </a:t>
                </a:r>
                <a:br>
                  <a:rPr lang="da-DK"/>
                </a:br>
                <a:r>
                  <a:rPr lang="da-DK"/>
                  <a:t> 	</a:t>
                </a:r>
                <a14:m>
                  <m:oMathPara>
                    <m:oMathParaPr>
                      <m:jc/>
                    </m:oMathParaPr>
                    <m:oMath>
                      <m:sSub>
                        <m:sSubPr>
                          <m:ctrlPr>
                            <a:rPr lang="en-US" i="1">
                              <a:latin typeface="Cambria Math" panose="02040503050406030204" pitchFamily="18" charset="0"/>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1</m:t>
                          </m:r>
                        </m:sub>
                      </m:sSub>
                      <m:r>
                        <m:rPr>
                          <m:sty m:val="p"/>
                        </m:rPr>
                        <a:rPr lang="en-US">
                          <a:latin typeface="Cambria Math" panose="02040503050406030204" pitchFamily="18" charset="0"/>
                        </a:rPr>
                        <m:t>=</m:t>
                      </m:r>
                      <m:f>
                        <m:fPr>
                          <m:type m:val="bar"/>
                          <m:ctrlPr>
                            <a:rPr lang="en-US" i="1">
                              <a:latin typeface="Cambria Math" panose="02040503050406030204" pitchFamily="18" charset="0"/>
                            </a:rPr>
                          </m:ctrlPr>
                        </m:fPr>
                        <m:num>
                          <m:nary>
                            <m:naryPr>
                              <m:chr m:val="∑"/>
                              <m:grow m:val="off"/>
                              <m:subHide m:val="off"/>
                              <m:supHide m:val="off"/>
                              <m:ctrlPr>
                                <a:rPr lang="da-DK" i="1">
                                  <a:latin typeface="Cambria Math" panose="02040503050406030204" pitchFamily="18" charset="0"/>
                                </a:rPr>
                              </m:ctrlPr>
                            </m:naryPr>
                            <m:sub>
                              <m:r>
                                <m:rPr>
                                  <m:sty m:val="p"/>
                                </m:rPr>
                                <a:rPr lang="en-US">
                                  <a:latin typeface="Cambria Math" panose="02040503050406030204" pitchFamily="18" charset="0"/>
                                </a:rPr>
                                <m:t>i</m:t>
                              </m:r>
                              <m:r>
                                <m:rPr>
                                  <m:sty m:val="p"/>
                                </m:rPr>
                                <a:rPr lang="en-US">
                                  <a:latin typeface="Cambria Math" panose="02040503050406030204" pitchFamily="18" charset="0"/>
                                </a:rPr>
                                <m:t>=1</m:t>
                              </m:r>
                            </m:sub>
                            <m:sup>
                              <m:r>
                                <m:rPr>
                                  <m:sty m:val="p"/>
                                </m:rPr>
                                <a:rPr lang="en-US">
                                  <a:latin typeface="Cambria Math" panose="02040503050406030204" pitchFamily="18" charset="0"/>
                                </a:rPr>
                                <m:t>n</m:t>
                              </m:r>
                            </m:sup>
                            <m:e>
                              <m:sSub>
                                <m:sSubPr>
                                  <m:ctrlPr>
                                    <a:rPr lang="en-US" i="1">
                                      <a:latin typeface="Cambria Math" panose="02040503050406030204" pitchFamily="18" charset="0"/>
                                    </a:rPr>
                                  </m:ctrlPr>
                                </m:sSubPr>
                                <m:e>
                                  <m:r>
                                    <m:rPr>
                                      <m:sty m:val="p"/>
                                    </m:rPr>
                                    <a:rPr lang="en-US">
                                      <a:latin typeface="Cambria Math" panose="02040503050406030204" pitchFamily="18" charset="0"/>
                                    </a:rPr>
                                    <m:t>(</m:t>
                                  </m:r>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e>
                          </m:nary>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m:rPr>
                                  <m:sty m:val="p"/>
                                </m:rPr>
                                <a:rPr lang="en-US">
                                  <a:latin typeface="Cambria Math" panose="02040503050406030204" pitchFamily="18" charset="0"/>
                                </a:rPr>
                                <m:t>x</m:t>
                              </m:r>
                            </m:e>
                          </m:acc>
                          <m:r>
                            <m:rPr>
                              <m:sty m:val="p"/>
                            </m:rPr>
                            <a:rPr lang="en-US"/>
                            <m:t>)(</m:t>
                          </m:r>
                          <m:sSub>
                            <m:sSubPr>
                              <m:ctrlPr>
                                <a:rPr lang="en-US" i="1">
                                  <a:latin typeface="Cambria Math" panose="02040503050406030204" pitchFamily="18" charset="0"/>
                                </a:rPr>
                              </m:ctrlPr>
                            </m:sSubPr>
                            <m:e>
                              <m:r>
                                <m:rPr>
                                  <m:sty m:val="p"/>
                                </m:rPr>
                                <a:rPr lang="en-US">
                                  <a:latin typeface="Cambria Math" panose="02040503050406030204" pitchFamily="18" charset="0"/>
                                </a:rPr>
                                <m:t>y</m:t>
                              </m:r>
                            </m:e>
                            <m:sub>
                              <m:r>
                                <m:rPr>
                                  <m:sty m:val="p"/>
                                </m:rPr>
                                <a:rPr lang="en-US">
                                  <a:latin typeface="Cambria Math" panose="02040503050406030204" pitchFamily="18" charset="0"/>
                                </a:rPr>
                                <m:t>i</m:t>
                              </m:r>
                            </m:sub>
                          </m:sSub>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m:rPr>
                                  <m:sty m:val="p"/>
                                </m:rPr>
                                <a:rPr lang="en-US">
                                  <a:latin typeface="Cambria Math" panose="02040503050406030204" pitchFamily="18" charset="0"/>
                                </a:rPr>
                                <m:t>y</m:t>
                              </m:r>
                            </m:e>
                          </m:acc>
                          <m:r>
                            <m:rPr>
                              <m:sty m:val="p"/>
                            </m:rPr>
                            <a:rPr lang="en-US">
                              <a:latin typeface="Cambria Math" panose="02040503050406030204" pitchFamily="18" charset="0"/>
                            </a:rPr>
                            <m:t>)</m:t>
                          </m:r>
                        </m:num>
                        <m:den>
                          <m:nary>
                            <m:naryPr>
                              <m:chr m:val="∑"/>
                              <m:grow m:val="off"/>
                              <m:subHide m:val="off"/>
                              <m:supHide m:val="off"/>
                              <m:ctrlPr>
                                <a:rPr lang="da-DK" i="1">
                                  <a:latin typeface="Cambria Math" panose="02040503050406030204" pitchFamily="18" charset="0"/>
                                </a:rPr>
                              </m:ctrlPr>
                            </m:naryPr>
                            <m:sub>
                              <m:r>
                                <m:rPr>
                                  <m:sty m:val="p"/>
                                </m:rPr>
                                <a:rPr lang="en-US">
                                  <a:latin typeface="Cambria Math" panose="02040503050406030204" pitchFamily="18" charset="0"/>
                                </a:rPr>
                                <m:t>i</m:t>
                              </m:r>
                              <m:r>
                                <m:rPr>
                                  <m:sty m:val="p"/>
                                </m:rPr>
                                <a:rPr lang="en-US">
                                  <a:latin typeface="Cambria Math" panose="02040503050406030204" pitchFamily="18" charset="0"/>
                                </a:rPr>
                                <m:t>=1</m:t>
                              </m:r>
                            </m:sub>
                            <m:sup>
                              <m:r>
                                <m:rPr>
                                  <m:sty m:val="p"/>
                                </m:rPr>
                                <a:rPr lang="en-US">
                                  <a:latin typeface="Cambria Math" panose="02040503050406030204" pitchFamily="18" charset="0"/>
                                </a:rPr>
                                <m:t>n</m:t>
                              </m:r>
                            </m:sup>
                            <m:e>
                              <m:sSup>
                                <m:sSupPr>
                                  <m:ctrlPr>
                                    <a:rPr lang="en-US" i="1">
                                      <a:latin typeface="Cambria Math" panose="02040503050406030204" pitchFamily="18" charset="0"/>
                                    </a:rPr>
                                  </m:ctrlPr>
                                </m:sSupPr>
                                <m:e>
                                  <m:r>
                                    <m:rPr>
                                      <m:sty m:val="p"/>
                                    </m:rPr>
                                    <a:rPr lang="en-US"/>
                                    <m:t>(</m:t>
                                  </m:r>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m:rPr>
                                          <m:sty m:val="p"/>
                                        </m:rPr>
                                        <a:rPr lang="en-US">
                                          <a:latin typeface="Cambria Math" panose="02040503050406030204" pitchFamily="18" charset="0"/>
                                        </a:rPr>
                                        <m:t>x</m:t>
                                      </m:r>
                                    </m:e>
                                  </m:acc>
                                  <m:r>
                                    <m:rPr>
                                      <m:sty m:val="p"/>
                                    </m:rPr>
                                    <a:rPr lang="en-US">
                                      <a:latin typeface="Cambria Math" panose="02040503050406030204" pitchFamily="18" charset="0"/>
                                    </a:rPr>
                                    <m:t>)</m:t>
                                  </m:r>
                                </m:e>
                                <m:sup>
                                  <m:r>
                                    <m:rPr>
                                      <m:sty m:val="p"/>
                                    </m:rPr>
                                    <a:rPr lang="en-US">
                                      <a:latin typeface="Cambria Math" panose="02040503050406030204" pitchFamily="18" charset="0"/>
                                    </a:rPr>
                                    <m:t>2</m:t>
                                  </m:r>
                                </m:sup>
                              </m:sSup>
                            </m:e>
                          </m:nary>
                        </m:den>
                      </m:f>
                      <m:r>
                        <m:rPr>
                          <m:sty m:val="p"/>
                        </m:rPr>
                        <a:rPr lang="en-US">
                          <a:latin typeface="Cambria Math" panose="02040503050406030204" pitchFamily="18" charset="0"/>
                        </a:rPr>
                        <m:t>=</m:t>
                      </m:r>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xy</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xx</m:t>
                              </m:r>
                            </m:sub>
                          </m:sSub>
                        </m:den>
                      </m:f>
                    </m:oMath>
                  </m:oMathPara>
                </a14:m>
                <a:br>
                  <a:rPr lang="da-DK"/>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87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335</a:t>
            </a:fld>
            <a:endParaRPr lang="da-DK"/>
          </a:p>
        </p:txBody>
      </p:sp>
    </p:spTree>
    <p:extLst>
      <p:ext uri="{BB962C8B-B14F-4D97-AF65-F5344CB8AC3E}">
        <p14:creationId xmlns:p14="http://schemas.microsoft.com/office/powerpoint/2010/main" val="41541122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14:m>
                  <m:oMathPara>
                    <m:oMathParaPr>
                      <m:jc/>
                    </m:oMathParaPr>
                    <m:oMath>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𝑥𝑥</m:t>
                          </m:r>
                        </m:sub>
                      </m:sSub>
                    </m:oMath>
                  </m:oMathPara>
                </a14:m>
                <a:r>
                  <a:rPr lang="en-US" b="0"/>
                  <a:t>, </a:t>
                </a:r>
                <a14:m>
                  <m:oMathPara>
                    <m:oMathParaPr>
                      <m:jc/>
                    </m:oMathParaPr>
                    <m:oMath>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𝑦𝑦</m:t>
                          </m:r>
                        </m:sub>
                      </m:sSub>
                    </m:oMath>
                  </m:oMathPara>
                </a14:m>
                <a:r>
                  <a:rPr lang="en-US" b="0"/>
                  <a:t> og </a:t>
                </a:r>
                <a14:m>
                  <m:oMathPara>
                    <m:oMathParaPr>
                      <m:jc/>
                    </m:oMathParaPr>
                    <m:oMath>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𝑥𝑦</m:t>
                          </m:r>
                        </m:sub>
                      </m:sSub>
                    </m:oMath>
                  </m:oMathPara>
                </a14:m>
                <a:endParaRPr lang="en-GB" b="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1207" b="-25862"/>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pPr>
                  <a:lnSpc>
                    <a:spcPct val="130000"/>
                  </a:lnSpc>
                  <a:spcBef>
                    <a:spcPct val="0"/>
                  </a:spcBef>
                  <a:spcAft>
                    <a:spcPts val="600"/>
                  </a:spcAft>
                </a:pPr>
                <a:r>
                  <a:rPr lang="en-US" smtClean="0"/>
                  <a:t>Summerne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𝑥𝑥</m:t>
                          </m:r>
                        </m:sub>
                      </m:sSub>
                    </m:oMath>
                  </m:oMathPara>
                </a14:m>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𝑦𝑦</m:t>
                          </m:r>
                        </m:sub>
                      </m:sSub>
                    </m:oMath>
                  </m:oMathPara>
                </a14:m>
                <a:r>
                  <a:rPr lang="en-US"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m:t>
                          </m:r>
                          <m:r>
                            <a:rPr lang="en-US" b="0" i="1" smtClean="0">
                              <a:latin typeface="Cambria Math" panose="02040503050406030204" pitchFamily="18" charset="0"/>
                            </a:rPr>
                            <m:t>𝑦</m:t>
                          </m:r>
                        </m:sub>
                      </m:sSub>
                    </m:oMath>
                  </m:oMathPara>
                </a14:m>
                <a:r>
                  <a:rPr lang="en-US" smtClean="0"/>
                  <a:t> dukker hyppigt op i formler:</a:t>
                </a:r>
                <a:br>
                  <a:rPr lang="en-US" smtClean="0"/>
                </a:b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𝑥𝑥</m:t>
                          </m:r>
                        </m:sub>
                      </m:sSub>
                      <m:r>
                        <a:rPr lang="en-US" b="0" i="1" smtClean="0">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smtClean="0">
                                      <a:latin typeface="Cambria Math" panose="02040503050406030204" pitchFamily="18" charset="0"/>
                                    </a:rPr>
                                    <m:t>𝑥</m:t>
                                  </m:r>
                                </m:e>
                              </m:acc>
                              <m:r>
                                <a:rPr lang="en-US" i="1">
                                  <a:latin typeface="Cambria Math" panose="02040503050406030204" pitchFamily="18" charset="0"/>
                                </a:rPr>
                                <m:t>)</m:t>
                              </m:r>
                            </m:e>
                            <m:sup>
                              <m:r>
                                <a:rPr lang="en-US" i="1">
                                  <a:latin typeface="Cambria Math" panose="02040503050406030204" pitchFamily="18" charset="0"/>
                                </a:rPr>
                                <m:t>2</m:t>
                              </m:r>
                            </m:sup>
                          </m:sSup>
                        </m:e>
                      </m:nary>
                    </m:oMath>
                  </m:oMathPara>
                </a14:m>
                <a:br>
                  <a:rPr lang="en-US" smtClean="0"/>
                </a:b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𝑦𝑦</m:t>
                          </m:r>
                        </m:sub>
                      </m:sSub>
                      <m:r>
                        <a:rPr lang="en-US" b="0" i="1" smtClean="0">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e>
                            <m:sup>
                              <m:r>
                                <a:rPr lang="en-US" i="1">
                                  <a:latin typeface="Cambria Math" panose="02040503050406030204" pitchFamily="18" charset="0"/>
                                </a:rPr>
                                <m:t>2</m:t>
                              </m:r>
                            </m:sup>
                          </m:sSup>
                        </m:e>
                      </m:nary>
                    </m:oMath>
                  </m:oMathPara>
                </a14:m>
                <a:r>
                  <a:rPr lang="en-GB" smtClean="0"/>
                  <a:t> </a:t>
                </a:r>
                <a:br>
                  <a:rPr lang="en-GB" smtClean="0"/>
                </a:br>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𝑥𝑦</m:t>
                          </m:r>
                        </m:sub>
                      </m:sSub>
                      <m:r>
                        <a:rPr lang="en-US" b="0" i="1" smtClean="0">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m:rPr>
                          <m:sty m:val="p"/>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oMath>
                  </m:oMathPara>
                </a14:m>
                <a:r>
                  <a:rPr lang="en-GB" smtClean="0"/>
                  <a:t> </a:t>
                </a:r>
              </a:p>
              <a:p>
                <a:pPr>
                  <a:lnSpc>
                    <a:spcPct val="130000"/>
                  </a:lnSpc>
                  <a:spcBef>
                    <a:spcPts val="600"/>
                  </a:spcBef>
                </a:pPr>
                <a:r>
                  <a:rPr lang="en-US" smtClean="0"/>
                  <a:t>Beregningsformler til manuelle udregninger: </a:t>
                </a:r>
                <a:br>
                  <a:rPr lang="en-US" smtClean="0"/>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𝑥𝑥</m:t>
                          </m:r>
                        </m:sub>
                      </m:sSub>
                      <m:r>
                        <a:rPr lang="en-US" i="1">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sup>
                              <m:r>
                                <a:rPr lang="en-US" b="0" i="1" smtClean="0">
                                  <a:latin typeface="Cambria Math" panose="02040503050406030204" pitchFamily="18" charset="0"/>
                                </a:rPr>
                                <m:t>2</m:t>
                              </m:r>
                            </m:sup>
                          </m:sSup>
                        </m:e>
                      </m:nary>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r>
                            <a:rPr lang="en-US" b="0" i="1" smtClean="0">
                              <a:latin typeface="Cambria Math" panose="02040503050406030204" pitchFamily="18" charset="0"/>
                            </a:rPr>
                            <m:t>)</m:t>
                          </m:r>
                        </m:e>
                        <m:sup>
                          <m:r>
                            <a:rPr lang="en-US" b="0" i="1" smtClean="0">
                              <a:latin typeface="Cambria Math" panose="02040503050406030204" pitchFamily="18" charset="0"/>
                            </a:rPr>
                            <m:t>2</m:t>
                          </m:r>
                        </m:sup>
                      </m:sSup>
                    </m:oMath>
                  </m:oMathPara>
                </a14:m>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𝑦𝑦</m:t>
                          </m:r>
                        </m:sub>
                      </m:sSub>
                      <m:r>
                        <a:rPr lang="en-US" i="1">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e>
                            <m:sup>
                              <m:r>
                                <a:rPr lang="en-US" i="1">
                                  <a:latin typeface="Cambria Math" panose="02040503050406030204" pitchFamily="18" charset="0"/>
                                </a:rPr>
                                <m:t>2</m:t>
                              </m:r>
                            </m:sup>
                          </m:sSup>
                        </m:e>
                      </m:nary>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sSup>
                        <m:sSupPr>
                          <m:ctrlPr>
                            <a:rPr lang="en-US" i="1">
                              <a:latin typeface="Cambria Math" panose="02040503050406030204" pitchFamily="18" charset="0"/>
                            </a:rPr>
                          </m:ctrlPr>
                        </m:sSupPr>
                        <m:e>
                          <m:r>
                            <a:rPr lang="en-US" i="1">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m:t>
                          </m:r>
                        </m:e>
                        <m:sup>
                          <m:r>
                            <a:rPr lang="en-US" i="1">
                              <a:latin typeface="Cambria Math" panose="02040503050406030204" pitchFamily="18" charset="0"/>
                            </a:rPr>
                            <m:t>2</m:t>
                          </m:r>
                        </m:sup>
                      </m:sSup>
                    </m:oMath>
                  </m:oMathPara>
                </a14:m>
                <a:r>
                  <a:rPr lang="en-GB"/>
                  <a:t> </a:t>
                </a:r>
                <a:br>
                  <a:rPr lang="en-GB"/>
                </a:br>
                <a:r>
                  <a:rPr lang="en-GB"/>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𝑥𝑦</m:t>
                          </m:r>
                        </m:sub>
                      </m:sSub>
                      <m:r>
                        <a:rPr lang="en-US" i="1">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oMath>
                  </m:oMathPara>
                </a14:m>
                <a:r>
                  <a:rPr lang="en-GB"/>
                  <a:t> </a:t>
                </a:r>
                <a:r>
                  <a:rPr lang="en-GB" smtClean="0"/>
                  <a:t>(</a:t>
                </a:r>
                <a14:m>
                  <m:oMathPara>
                    <m:oMathParaPr>
                      <m:jc/>
                    </m:oMathParaPr>
                    <m:oMath>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oMath>
                  </m:oMathPara>
                </a14:m>
                <a:r>
                  <a:rPr lang="en-GB" smtClean="0"/>
                  <a:t>)(</a:t>
                </a:r>
                <a14:m>
                  <m:oMathPara>
                    <m:oMathParaPr>
                      <m:jc/>
                    </m:oMathParaPr>
                    <m:oMath>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e>
                      </m:nary>
                      <m:r>
                        <m:rPr>
                          <m:sty m:val="p"/>
                        </m:rPr>
                        <a:rPr lang="en-US" b="0" i="0" smtClean="0">
                          <a:latin typeface="Cambria Math" panose="02040503050406030204" pitchFamily="18" charset="0"/>
                        </a:rPr>
                        <m:t>)</m:t>
                      </m:r>
                    </m:oMath>
                  </m:oMathPara>
                </a14:m>
                <a:endParaRPr lang="en-GB"/>
              </a:p>
              <a:p>
                <a:r>
                  <a:rPr lang="en-US" smtClean="0"/>
                  <a:t>F.eks. kan man vise, at:</a:t>
                </a:r>
                <a:br>
                  <a:rPr lang="en-US" smtClean="0"/>
                </a:br>
                <a:r>
                  <a:rPr lang="en-US" smtClean="0"/>
                  <a:t> </a:t>
                </a:r>
                <a:r>
                  <a:rPr lang="en-US"/>
                  <a:t>	</a:t>
                </a:r>
                <a14:m>
                  <m:oMathPara>
                    <m:oMathParaPr>
                      <m:jc/>
                    </m:oMathParaPr>
                    <m:oMath>
                      <m:r>
                        <m:rPr>
                          <m:sty m:val="p"/>
                        </m:rPr>
                        <a:rPr lang="da-DK">
                          <a:latin typeface="Cambria Math" panose="02040503050406030204" pitchFamily="18" charset="0"/>
                        </a:rPr>
                        <m:t>SS</m:t>
                      </m:r>
                      <m:r>
                        <m:rPr>
                          <m:sty m:val="p"/>
                        </m:rPr>
                        <a:rPr lang="en-US">
                          <a:latin typeface="Cambria Math" panose="02040503050406030204" pitchFamily="18" charset="0"/>
                        </a:rPr>
                        <m:t>E</m:t>
                      </m:r>
                      <m:r>
                        <m:rPr>
                          <m:sty m:val="p"/>
                        </m:rPr>
                        <a:rPr lang="da-DK">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m:rPr>
                              <m:sty m:val="p"/>
                            </m:rPr>
                            <a:rPr lang="da-DK">
                              <a:latin typeface="Cambria Math" panose="02040503050406030204" pitchFamily="18" charset="0"/>
                            </a:rPr>
                            <m:t>i</m:t>
                          </m:r>
                          <m:r>
                            <m:rPr>
                              <m:sty m:val="p"/>
                            </m:rPr>
                            <a:rPr lang="da-DK">
                              <a:latin typeface="Cambria Math" panose="02040503050406030204" pitchFamily="18" charset="0"/>
                            </a:rPr>
                            <m:t>=1</m:t>
                          </m:r>
                        </m:sub>
                        <m:sup>
                          <m:r>
                            <m:rPr>
                              <m:sty m:val="p"/>
                            </m:rPr>
                            <a:rPr lang="da-DK">
                              <a:latin typeface="Cambria Math" panose="02040503050406030204" pitchFamily="18" charset="0"/>
                            </a:rPr>
                            <m:t>n</m:t>
                          </m:r>
                        </m:sup>
                        <m:e>
                          <m:sSubSup>
                            <m:sSubSupPr>
                              <m:alnScr m:val="off"/>
                              <m:ctrlPr>
                                <a:rPr lang="da-DK" i="1">
                                  <a:latin typeface="Cambria Math" panose="02040503050406030204" pitchFamily="18" charset="0"/>
                                </a:rPr>
                              </m:ctrlPr>
                            </m:sSubSupPr>
                            <m:e>
                              <m:r>
                                <m:rPr>
                                  <m:sty m:val="p"/>
                                </m:rPr>
                                <a:rPr lang="da-DK">
                                  <a:latin typeface="Cambria Math" panose="02040503050406030204" pitchFamily="18" charset="0"/>
                                </a:rPr>
                                <m:t>(</m:t>
                              </m:r>
                              <m:sSub>
                                <m:sSubPr>
                                  <m:ctrlPr>
                                    <a:rPr lang="da-DK" i="1">
                                      <a:latin typeface="Cambria Math" panose="02040503050406030204" pitchFamily="18" charset="0"/>
                                    </a:rPr>
                                  </m:ctrlPr>
                                </m:sSubPr>
                                <m:e>
                                  <m:r>
                                    <m:rPr>
                                      <m:sty m:val="p"/>
                                    </m:rPr>
                                    <a:rPr lang="da-DK">
                                      <a:latin typeface="Cambria Math" panose="02040503050406030204" pitchFamily="18" charset="0"/>
                                    </a:rPr>
                                    <m:t>y</m:t>
                                  </m:r>
                                </m:e>
                                <m:sub>
                                  <m:r>
                                    <m:rPr>
                                      <m:sty m:val="p"/>
                                    </m:rPr>
                                    <a:rPr lang="da-DK">
                                      <a:latin typeface="Cambria Math" panose="02040503050406030204" pitchFamily="18" charset="0"/>
                                    </a:rPr>
                                    <m:t>i</m:t>
                                  </m:r>
                                </m:sub>
                              </m:sSub>
                              <m:r>
                                <m:rPr>
                                  <m:sty m:val="p"/>
                                </m:rPr>
                                <a:rPr lang="da-DK">
                                  <a:latin typeface="Cambria Math" panose="02040503050406030204" pitchFamily="18" charset="0"/>
                                </a:rPr>
                                <m:t>−(</m:t>
                              </m:r>
                              <m:sSub>
                                <m:sSubPr>
                                  <m:ctrlPr>
                                    <a:rPr lang="da-DK" i="1">
                                      <a:latin typeface="Cambria Math" panose="02040503050406030204" pitchFamily="18" charset="0"/>
                                    </a:rPr>
                                  </m:ctrlPr>
                                </m:sSubPr>
                                <m:e>
                                  <m:sSub>
                                    <m:sSubPr>
                                      <m:ctrlPr>
                                        <a:rPr lang="da-DK" i="1">
                                          <a:latin typeface="Cambria Math" panose="02040503050406030204" pitchFamily="18" charset="0"/>
                                        </a:rPr>
                                      </m:ctrlPr>
                                    </m:sSubPr>
                                    <m:e>
                                      <m:r>
                                        <m:rPr>
                                          <m:sty m:val="p"/>
                                        </m:rPr>
                                        <a:rPr lang="da-DK">
                                          <a:latin typeface="Cambria Math" panose="02040503050406030204" pitchFamily="18" charset="0"/>
                                        </a:rPr>
                                        <m:t>b</m:t>
                                      </m:r>
                                    </m:e>
                                    <m:sub>
                                      <m:r>
                                        <m:rPr>
                                          <m:sty m:val="p"/>
                                        </m:rPr>
                                        <a:rPr lang="da-DK">
                                          <a:latin typeface="Cambria Math" panose="02040503050406030204" pitchFamily="18" charset="0"/>
                                        </a:rPr>
                                        <m:t>0</m:t>
                                      </m:r>
                                    </m:sub>
                                  </m:sSub>
                                  <m:r>
                                    <m:rPr>
                                      <m:sty m:val="p"/>
                                    </m:rPr>
                                    <a:rPr lang="da-DK">
                                      <a:latin typeface="Cambria Math" panose="02040503050406030204" pitchFamily="18" charset="0"/>
                                    </a:rPr>
                                    <m:t>+</m:t>
                                  </m:r>
                                  <m:sSub>
                                    <m:sSubPr>
                                      <m:ctrlPr>
                                        <a:rPr lang="da-DK" i="1">
                                          <a:latin typeface="Cambria Math" panose="02040503050406030204" pitchFamily="18" charset="0"/>
                                        </a:rPr>
                                      </m:ctrlPr>
                                    </m:sSubPr>
                                    <m:e>
                                      <m:r>
                                        <m:rPr>
                                          <m:sty m:val="p"/>
                                        </m:rPr>
                                        <a:rPr lang="da-DK">
                                          <a:latin typeface="Cambria Math" panose="02040503050406030204" pitchFamily="18" charset="0"/>
                                        </a:rPr>
                                        <m:t>b</m:t>
                                      </m:r>
                                    </m:e>
                                    <m:sub>
                                      <m:r>
                                        <m:rPr>
                                          <m:sty m:val="p"/>
                                        </m:rPr>
                                        <a:rPr lang="da-DK">
                                          <a:latin typeface="Cambria Math" panose="02040503050406030204" pitchFamily="18" charset="0"/>
                                        </a:rPr>
                                        <m:t>1</m:t>
                                      </m:r>
                                    </m:sub>
                                  </m:sSub>
                                  <m:r>
                                    <m:rPr>
                                      <m:sty m:val="p"/>
                                    </m:rPr>
                                    <a:rPr lang="da-DK">
                                      <a:latin typeface="Cambria Math" panose="02040503050406030204" pitchFamily="18" charset="0"/>
                                    </a:rPr>
                                    <m:t>x</m:t>
                                  </m:r>
                                </m:e>
                                <m:sub>
                                  <m:r>
                                    <m:rPr>
                                      <m:sty m:val="p"/>
                                    </m:rPr>
                                    <a:rPr lang="da-DK">
                                      <a:latin typeface="Cambria Math" panose="02040503050406030204" pitchFamily="18" charset="0"/>
                                    </a:rPr>
                                    <m:t>i</m:t>
                                  </m:r>
                                </m:sub>
                              </m:sSub>
                              <m:r>
                                <m:rPr>
                                  <m:sty m:val="p"/>
                                </m:rPr>
                                <a:rPr lang="da-DK">
                                  <a:latin typeface="Cambria Math" panose="02040503050406030204" pitchFamily="18" charset="0"/>
                                </a:rPr>
                                <m:t>))</m:t>
                              </m:r>
                            </m:e>
                            <m:sub>
                              <m:r>
                                <m:rPr>
                                  <m:sty m:val="p"/>
                                </m:rPr>
                                <a:rPr lang="en-US">
                                  <a:latin typeface="Cambria Math" panose="02040503050406030204" pitchFamily="18" charset="0"/>
                                </a:rPr>
                                <m:t> </m:t>
                              </m:r>
                            </m:sub>
                            <m:sup>
                              <m:r>
                                <m:rPr>
                                  <m:sty m:val="p"/>
                                </m:rPr>
                                <a:rPr lang="da-DK">
                                  <a:latin typeface="Cambria Math" panose="02040503050406030204" pitchFamily="18" charset="0"/>
                                </a:rPr>
                                <m:t>2</m:t>
                              </m:r>
                            </m:sup>
                          </m:sSubSup>
                        </m:e>
                      </m:nary>
                      <m:r>
                        <m:rPr>
                          <m:sty m:val="p"/>
                        </m:rP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yy</m:t>
                          </m:r>
                        </m:sub>
                      </m:sSub>
                      <m:r>
                        <m:rPr>
                          <m:sty m:val="p"/>
                        </m:rPr>
                        <a:rPr lang="en-US">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xy</m:t>
                                  </m:r>
                                </m:sub>
                              </m:sSub>
                            </m:e>
                            <m:sup>
                              <m:r>
                                <m:rPr>
                                  <m:sty m:val="p"/>
                                </m:rPr>
                                <a:rPr lang="en-US">
                                  <a:latin typeface="Cambria Math" panose="02040503050406030204" pitchFamily="18" charset="0"/>
                                </a:rPr>
                                <m:t>2</m:t>
                              </m:r>
                            </m:sup>
                          </m:sSup>
                        </m:num>
                        <m:den>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xx</m:t>
                              </m:r>
                            </m:sub>
                          </m:sSub>
                        </m:den>
                      </m:f>
                    </m:oMath>
                  </m:oMathPara>
                </a14:m>
                <a:r>
                  <a:rPr lang="en-GB"/>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11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336</a:t>
            </a:fld>
            <a:endParaRPr lang="da-DK">
              <a:solidFill>
                <a:prstClr val="black">
                  <a:tint val="75000"/>
                </a:prstClr>
              </a:solidFill>
            </a:endParaRPr>
          </a:p>
        </p:txBody>
      </p:sp>
    </p:spTree>
    <p:extLst>
      <p:ext uri="{BB962C8B-B14F-4D97-AF65-F5344CB8AC3E}">
        <p14:creationId xmlns:p14="http://schemas.microsoft.com/office/powerpoint/2010/main" val="19637323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 11.1, s. 331 (nedkøling af legering)</a:t>
            </a:r>
            <a:endParaRPr lang="en-GB"/>
          </a:p>
        </p:txBody>
      </p:sp>
      <mc:AlternateContent>
        <mc:Choice Requires="a14">
          <p:sp>
            <p:nvSpPr>
              <p:cNvPr id="3" name="Content Placeholder 2"/>
              <p:cNvSpPr>
                <a:spLocks noGrp="1"/>
              </p:cNvSpPr>
              <p:nvPr>
                <p:ph idx="1"/>
              </p:nvPr>
            </p:nvSpPr>
            <p:spPr/>
            <p:txBody>
              <a:bodyPr/>
              <a:lstStyle/>
              <a:p>
                <a:r>
                  <a:rPr lang="en-US" sz="2000" smtClean="0"/>
                  <a:t>Vi vil beregne koefficienterne manuelt med mindste kvadraters metode </a:t>
                </a:r>
                <a:br>
                  <a:rPr lang="en-US" sz="2000" smtClean="0"/>
                </a:br>
                <a:r>
                  <a:rPr lang="en-US" sz="2000" smtClean="0"/>
                  <a:t>(for første og eneste gang). Det gør bogen også, men de bruger ikke beregningsformlerne, derfor ser det forskelligt ud: </a:t>
                </a:r>
                <a:br>
                  <a:rPr lang="en-US" sz="2000" smtClean="0"/>
                </a:br>
                <a:br>
                  <a:rPr lang="en-US" sz="2000" smtClean="0"/>
                </a:br>
                <a:br>
                  <a:rPr lang="en-US" sz="2000" smtClean="0"/>
                </a:br>
                <a:br>
                  <a:rPr lang="en-US" sz="2000" smtClean="0"/>
                </a:br>
                <a:br>
                  <a:rPr lang="en-US" sz="2000" smtClean="0"/>
                </a:br>
                <a:br>
                  <a:rPr lang="en-US" sz="2000" smtClean="0"/>
                </a:br>
                <a:br>
                  <a:rPr lang="en-US" sz="2000" smtClean="0"/>
                </a:br>
                <a:br>
                  <a:rPr lang="en-US" sz="2000" smtClean="0"/>
                </a:br>
                <a:endParaRPr lang="en-US" sz="2000" smtClean="0"/>
              </a:p>
              <a:p>
                <a:r>
                  <a:rPr lang="en-US" sz="2000" smtClean="0"/>
                  <a:t>Vi får: </a:t>
                </a:r>
                <a:br>
                  <a:rPr lang="en-US" sz="2000" smtClean="0"/>
                </a:b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𝑥𝑦</m:t>
                          </m:r>
                        </m:sub>
                      </m:sSub>
                      <m:r>
                        <a:rPr lang="en-US" sz="2000" i="1">
                          <a:latin typeface="Cambria Math" panose="02040503050406030204" pitchFamily="18" charset="0"/>
                        </a:rPr>
                        <m:t>=</m:t>
                      </m:r>
                      <m:nary>
                        <m:naryPr>
                          <m:chr m:val="∑"/>
                          <m:grow m:val="off"/>
                          <m:subHide m:val="off"/>
                          <m:supHide m:val="off"/>
                          <m:ctrlPr>
                            <a:rPr lang="da-DK"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r>
                        <m:rPr>
                          <m:sty m:val="p"/>
                        </m:rPr>
                        <a:rPr lang="en-GB" sz="2000"/>
                        <m:t> </m:t>
                      </m:r>
                      <m:d>
                        <m:dPr>
                          <m:begChr m:val="("/>
                          <m:sepChr m:val="|"/>
                          <m:endChr m:val=")"/>
                          <m:grow m:val="on"/>
                          <m:shp m:val="centered"/>
                          <m:ctrlPr>
                            <a:rPr lang="en-GB" sz="2000" i="1">
                              <a:latin typeface="Cambria Math" panose="02040503050406030204" pitchFamily="18" charset="0"/>
                            </a:rPr>
                          </m:ctrlPr>
                        </m:dPr>
                        <m:e>
                          <m:nary>
                            <m:naryPr>
                              <m:chr m:val="∑"/>
                              <m:grow m:val="off"/>
                              <m:subHide m:val="off"/>
                              <m:supHide m:val="off"/>
                              <m:ctrlPr>
                                <a:rPr lang="da-DK"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e>
                      </m:d>
                      <m:d>
                        <m:dPr>
                          <m:begChr m:val="("/>
                          <m:sepChr m:val="|"/>
                          <m:endChr m:val=")"/>
                          <m:grow m:val="on"/>
                          <m:shp m:val="centered"/>
                          <m:ctrlPr>
                            <a:rPr lang="en-GB" sz="2000" i="1">
                              <a:latin typeface="Cambria Math" panose="02040503050406030204" pitchFamily="18" charset="0"/>
                            </a:rPr>
                          </m:ctrlPr>
                        </m:dPr>
                        <m:e>
                          <m:nary>
                            <m:naryPr>
                              <m:chr m:val="∑"/>
                              <m:grow m:val="off"/>
                              <m:subHide m:val="off"/>
                              <m:supHide m:val="off"/>
                              <m:ctrlPr>
                                <a:rPr lang="da-DK"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e>
                          </m:nary>
                        </m:e>
                      </m:d>
                      <m:r>
                        <m:rPr>
                          <m:sty m:val="p"/>
                        </m:rPr>
                        <a:rPr lang="en-US" sz="2000" b="0" i="0" smtClean="0">
                          <a:latin typeface="Cambria Math" panose="02040503050406030204" pitchFamily="18" charset="0"/>
                        </a:rPr>
                        <m:t>=1140−</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8</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24</m:t>
                      </m:r>
                      <m:r>
                        <a:rPr lang="en-US" sz="2000" b="0" i="1" smtClean="0">
                          <a:latin typeface="Cambria Math" panose="02040503050406030204" pitchFamily="18" charset="0"/>
                          <a:ea typeface="Cambria Math" panose="02040503050406030204" pitchFamily="18" charset="0"/>
                        </a:rPr>
                        <m:t>∙320=</m:t>
                      </m:r>
                      <m:r>
                        <m:rPr>
                          <m:sty m:val="bi"/>
                        </m:rPr>
                        <a:rPr lang="en-US" sz="2000" b="1" i="1" smtClean="0">
                          <a:latin typeface="Cambria Math" panose="02040503050406030204" pitchFamily="18" charset="0"/>
                          <a:ea typeface="Cambria Math" panose="02040503050406030204" pitchFamily="18" charset="0"/>
                        </a:rPr>
                        <m:t>𝟏𝟖𝟎</m:t>
                      </m:r>
                    </m:oMath>
                  </m:oMathPara>
                </a14:m>
                <a:br>
                  <a:rPr lang="en-US" sz="2000" smtClean="0"/>
                </a:b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𝑥𝑥</m:t>
                          </m:r>
                        </m:sub>
                      </m:sSub>
                      <m:r>
                        <a:rPr lang="en-US" sz="2000" i="1">
                          <a:latin typeface="Cambria Math" panose="02040503050406030204" pitchFamily="18" charset="0"/>
                        </a:rPr>
                        <m:t>=</m:t>
                      </m:r>
                      <m:nary>
                        <m:naryPr>
                          <m:chr m:val="∑"/>
                          <m:grow m:val="off"/>
                          <m:subHide m:val="off"/>
                          <m:supHide m:val="off"/>
                          <m:ctrlPr>
                            <a:rPr lang="da-DK"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e>
                      </m:nary>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sSup>
                        <m:sSupPr>
                          <m:ctrlPr>
                            <a:rPr lang="en-US" sz="2000" i="1">
                              <a:latin typeface="Cambria Math" panose="02040503050406030204" pitchFamily="18" charset="0"/>
                            </a:rPr>
                          </m:ctrlPr>
                        </m:sSupPr>
                        <m:e>
                          <m:d>
                            <m:dPr>
                              <m:begChr m:val="("/>
                              <m:sepChr m:val="|"/>
                              <m:endChr m:val=")"/>
                              <m:grow m:val="on"/>
                              <m:shp m:val="centered"/>
                              <m:ctrlPr>
                                <a:rPr lang="en-US" sz="2000" i="1">
                                  <a:latin typeface="Cambria Math" panose="02040503050406030204" pitchFamily="18" charset="0"/>
                                </a:rPr>
                              </m:ctrlPr>
                            </m:dPr>
                            <m:e>
                              <m:nary>
                                <m:naryPr>
                                  <m:chr m:val="∑"/>
                                  <m:grow m:val="off"/>
                                  <m:subHide m:val="off"/>
                                  <m:supHide m:val="off"/>
                                  <m:ctrlPr>
                                    <a:rPr lang="da-DK"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e>
                          </m:d>
                        </m:e>
                        <m:sup>
                          <m:r>
                            <a:rPr lang="en-US" sz="2000" i="1">
                              <a:latin typeface="Cambria Math" panose="02040503050406030204" pitchFamily="18" charset="0"/>
                            </a:rPr>
                            <m:t>2</m:t>
                          </m:r>
                        </m:sup>
                      </m:sSup>
                      <m:r>
                        <a:rPr lang="en-US" sz="2000" b="0" i="1" smtClean="0">
                          <a:latin typeface="Cambria Math" panose="02040503050406030204" pitchFamily="18" charset="0"/>
                        </a:rPr>
                        <m:t>=102</m:t>
                      </m:r>
                      <m:r>
                        <m:rPr>
                          <m:sty m:val="p"/>
                        </m:rPr>
                        <a:rPr lang="en-US" sz="2000">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8</m:t>
                          </m:r>
                        </m:den>
                      </m:f>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d>
                            <m:dPr>
                              <m:begChr m:val="("/>
                              <m:sepChr m:val="|"/>
                              <m:endChr m:val=")"/>
                              <m:grow m:val="on"/>
                              <m:shp m:val="centered"/>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24</m:t>
                              </m:r>
                            </m:e>
                          </m:d>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m:t>
                      </m:r>
                      <m:r>
                        <m:rPr>
                          <m:sty m:val="bi"/>
                        </m:rPr>
                        <a:rPr lang="en-US" sz="2000" b="1" i="1" smtClean="0">
                          <a:latin typeface="Cambria Math" panose="02040503050406030204" pitchFamily="18" charset="0"/>
                          <a:ea typeface="Cambria Math" panose="02040503050406030204" pitchFamily="18" charset="0"/>
                        </a:rPr>
                        <m:t>𝟑𝟎</m:t>
                      </m:r>
                    </m:oMath>
                  </m:oMathPara>
                </a14:m>
                <a:endParaRPr lang="en-GB" sz="2000" b="1"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337</a:t>
            </a:fld>
            <a:endParaRPr lang="da-DK">
              <a:solidFill>
                <a:prstClr val="black">
                  <a:tint val="75000"/>
                </a:prstClr>
              </a:solidFill>
            </a:endParaRPr>
          </a:p>
        </p:txBody>
      </p:sp>
      <p:pic>
        <p:nvPicPr>
          <p:cNvPr id="15" name="Picture 14"/>
          <p:cNvPicPr>
            <a:picLocks noChangeAspect="1"/>
          </p:cNvPicPr>
          <p:nvPr/>
        </p:nvPicPr>
        <p:blipFill>
          <a:blip r:embed="rId3"/>
          <a:stretch>
            <a:fillRect/>
          </a:stretch>
        </p:blipFill>
        <p:spPr>
          <a:xfrm>
            <a:off x="1691680" y="2276872"/>
            <a:ext cx="5409824" cy="2265712"/>
          </a:xfrm>
          <a:prstGeom prst="rect">
            <a:avLst/>
          </a:prstGeom>
        </p:spPr>
      </p:pic>
    </p:spTree>
    <p:extLst>
      <p:ext uri="{BB962C8B-B14F-4D97-AF65-F5344CB8AC3E}">
        <p14:creationId xmlns:p14="http://schemas.microsoft.com/office/powerpoint/2010/main" val="24291341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 11.1, s. 331 (nedkøling af legering)</a:t>
            </a:r>
            <a:endParaRPr lang="en-GB"/>
          </a:p>
        </p:txBody>
      </p:sp>
      <mc:AlternateContent>
        <mc:Choice Requires="a14">
          <p:sp>
            <p:nvSpPr>
              <p:cNvPr id="3" name="Content Placeholder 2"/>
              <p:cNvSpPr>
                <a:spLocks noGrp="1"/>
              </p:cNvSpPr>
              <p:nvPr>
                <p:ph idx="1"/>
              </p:nvPr>
            </p:nvSpPr>
            <p:spPr/>
            <p:txBody>
              <a:bodyPr/>
              <a:lstStyle/>
              <a:p>
                <a:pPr>
                  <a:lnSpc>
                    <a:spcPct val="130000"/>
                  </a:lnSpc>
                  <a:spcBef>
                    <a:spcPts val="600"/>
                  </a:spcBef>
                  <a:spcAft>
                    <a:spcPts val="600"/>
                  </a:spcAft>
                </a:pPr>
                <a:r>
                  <a:rPr lang="en-US" sz="2000" smtClean="0"/>
                  <a:t>Linjens hældning: </a:t>
                </a:r>
                <a:br>
                  <a:rPr lang="en-US" sz="2000" smtClean="0"/>
                </a:br>
                <a:r>
                  <a:rPr lang="en-US" sz="2000" smtClean="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𝑥𝑦</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𝑥𝑥</m:t>
                              </m:r>
                            </m:sub>
                          </m:sSub>
                        </m:den>
                      </m:f>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180</m:t>
                          </m:r>
                        </m:num>
                        <m:den>
                          <m:r>
                            <a:rPr lang="en-US" sz="2000" b="0" i="1" smtClean="0">
                              <a:latin typeface="Cambria Math" panose="02040503050406030204" pitchFamily="18" charset="0"/>
                            </a:rPr>
                            <m:t>30</m:t>
                          </m:r>
                        </m:den>
                      </m:f>
                      <m:r>
                        <a:rPr lang="en-US" sz="2000" b="0" i="1" smtClean="0">
                          <a:latin typeface="Cambria Math" panose="02040503050406030204" pitchFamily="18" charset="0"/>
                        </a:rPr>
                        <m:t>=6</m:t>
                      </m:r>
                    </m:oMath>
                  </m:oMathPara>
                </a14:m>
                <a:r>
                  <a:rPr lang="en-US" sz="2000" smtClean="0"/>
                  <a:t> </a:t>
                </a:r>
              </a:p>
              <a:p>
                <a:pPr>
                  <a:lnSpc>
                    <a:spcPct val="130000"/>
                  </a:lnSpc>
                  <a:spcBef>
                    <a:spcPts val="600"/>
                  </a:spcBef>
                  <a:spcAft>
                    <a:spcPts val="600"/>
                  </a:spcAft>
                </a:pPr>
                <a:r>
                  <a:rPr lang="en-US" sz="2000" smtClean="0"/>
                  <a:t>Linjens skæring med </a:t>
                </a:r>
                <a14:m>
                  <m:oMathPara>
                    <m:oMathParaPr>
                      <m:jc/>
                    </m:oMathParaPr>
                    <m:oMath>
                      <m:r>
                        <a:rPr lang="en-US" sz="2000" i="1" smtClean="0">
                          <a:latin typeface="Cambria Math" panose="02040503050406030204" pitchFamily="18" charset="0"/>
                        </a:rPr>
                        <m:t>𝑦</m:t>
                      </m:r>
                    </m:oMath>
                  </m:oMathPara>
                </a14:m>
                <a:r>
                  <a:rPr lang="en-US" sz="2000" smtClean="0"/>
                  <a:t>-aksen: </a:t>
                </a:r>
                <a:br>
                  <a:rPr lang="en-US" sz="2000" smtClean="0"/>
                </a:br>
                <a:r>
                  <a:rPr lang="en-US" sz="2000" smtClean="0"/>
                  <a:t> 	</a:t>
                </a:r>
                <a14:m>
                  <m:oMathPara>
                    <m:oMathParaPr>
                      <m:jc/>
                    </m:oMathParaPr>
                    <m:o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grow m:val="off"/>
                          <m:subHide m:val="off"/>
                          <m:supHide m:val="off"/>
                          <m:ctrlPr>
                            <a:rPr lang="da-DK"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8</m:t>
                          </m:r>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24</m:t>
                      </m:r>
                      <m:r>
                        <a:rPr lang="en-US" sz="2000" b="0" i="1" smtClean="0">
                          <a:latin typeface="Cambria Math" panose="02040503050406030204" pitchFamily="18" charset="0"/>
                        </a:rPr>
                        <m:t>=3</m:t>
                      </m:r>
                    </m:oMath>
                  </m:oMathPara>
                </a14:m>
                <a:r>
                  <a:rPr lang="en-US" sz="2000" smtClean="0"/>
                  <a:t> </a:t>
                </a:r>
                <a:br>
                  <a:rPr lang="en-US" sz="2000" smtClean="0"/>
                </a:br>
                <a:r>
                  <a:rPr lang="en-US" sz="2000" smtClean="0"/>
                  <a:t> 	</a:t>
                </a:r>
                <a14:m>
                  <m:oMathPara>
                    <m:oMathParaPr>
                      <m:jc/>
                    </m:oMathParaPr>
                    <m:o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grow m:val="off"/>
                          <m:subHide m:val="off"/>
                          <m:supHide m:val="off"/>
                          <m:ctrlPr>
                            <a:rPr lang="da-DK"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e>
                      </m:nary>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8</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320</m:t>
                      </m:r>
                      <m:r>
                        <a:rPr lang="en-US" sz="2000" i="1">
                          <a:latin typeface="Cambria Math" panose="02040503050406030204" pitchFamily="18" charset="0"/>
                        </a:rPr>
                        <m:t>=</m:t>
                      </m:r>
                      <m:r>
                        <a:rPr lang="en-US" sz="2000" b="0" i="1" smtClean="0">
                          <a:latin typeface="Cambria Math" panose="02040503050406030204" pitchFamily="18" charset="0"/>
                        </a:rPr>
                        <m:t>40</m:t>
                      </m:r>
                    </m:oMath>
                  </m:oMathPara>
                </a14:m>
                <a:r>
                  <a:rPr lang="en-US" sz="2000" smtClean="0"/>
                  <a:t> </a:t>
                </a:r>
                <a:br>
                  <a:rPr lang="en-US" sz="2000" smtClean="0"/>
                </a:br>
                <a:r>
                  <a:rPr lang="en-US" sz="2000" smtClean="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sub>
                      </m:sSub>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=40−6</m:t>
                      </m:r>
                      <m:r>
                        <a:rPr lang="en-US" sz="2000" b="0" i="1" smtClean="0">
                          <a:latin typeface="Cambria Math" panose="02040503050406030204" pitchFamily="18" charset="0"/>
                          <a:ea typeface="Cambria Math" panose="02040503050406030204" pitchFamily="18" charset="0"/>
                        </a:rPr>
                        <m:t>∙3=22</m:t>
                      </m:r>
                    </m:oMath>
                  </m:oMathPara>
                </a14:m>
                <a:endParaRPr lang="en-US" sz="2000" smtClean="0"/>
              </a:p>
              <a:p>
                <a:pPr>
                  <a:lnSpc>
                    <a:spcPct val="130000"/>
                  </a:lnSpc>
                  <a:spcBef>
                    <a:spcPts val="600"/>
                  </a:spcBef>
                  <a:spcAft>
                    <a:spcPts val="600"/>
                  </a:spcAft>
                </a:pPr>
                <a:r>
                  <a:rPr lang="da-DK" sz="2000"/>
                  <a:t>Regressionslinjens ligning:</a:t>
                </a:r>
                <a:br>
                  <a:rPr lang="da-DK" sz="2000"/>
                </a:br>
                <a:r>
                  <a:rPr lang="da-DK" sz="2000" smtClean="0"/>
                  <a:t>	 </a:t>
                </a:r>
                <a14:m>
                  <m:oMathPara>
                    <m:oMathParaPr>
                      <m:jc/>
                    </m:oMathParaPr>
                    <m:oMath>
                      <m:sSub>
                        <m:sSubPr>
                          <m:ctrlPr>
                            <a:rPr lang="da-DK" sz="2000" i="1">
                              <a:latin typeface="Cambria Math" panose="02040503050406030204" pitchFamily="18" charset="0"/>
                            </a:rPr>
                          </m:ctrlPr>
                        </m:sSubPr>
                        <m:e>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b="0" i="1" smtClean="0">
                                  <a:latin typeface="Cambria Math" panose="02040503050406030204" pitchFamily="18" charset="0"/>
                                </a:rPr>
                                <m:t> </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0</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1</m:t>
                              </m:r>
                            </m:sub>
                          </m:sSub>
                          <m:r>
                            <a:rPr lang="da-DK" sz="2000" i="1">
                              <a:latin typeface="Cambria Math"/>
                            </a:rPr>
                            <m:t>𝑥</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=22+6</m:t>
                      </m:r>
                      <m:r>
                        <a:rPr lang="en-US" sz="2000" b="0" i="1" smtClean="0">
                          <a:latin typeface="Cambria Math" panose="02040503050406030204" pitchFamily="18" charset="0"/>
                        </a:rPr>
                        <m:t>𝑥</m:t>
                      </m:r>
                    </m:oMath>
                  </m:oMathPara>
                </a14:m>
                <a:r>
                  <a:rPr lang="da-DK" sz="2000"/>
                  <a:t> </a:t>
                </a:r>
                <a:br>
                  <a:rPr lang="en-US" sz="2000" smtClean="0"/>
                </a:br>
                <a:br>
                  <a:rPr lang="en-US" sz="2000" smtClean="0"/>
                </a:br>
                <a:br>
                  <a:rPr lang="en-US" sz="2000" smtClean="0"/>
                </a:br>
                <a:endParaRPr lang="en-GB" sz="2000" b="1"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338</a:t>
            </a:fld>
            <a:endParaRPr lang="da-DK">
              <a:solidFill>
                <a:prstClr val="black">
                  <a:tint val="75000"/>
                </a:prstClr>
              </a:solidFill>
            </a:endParaRPr>
          </a:p>
        </p:txBody>
      </p:sp>
    </p:spTree>
    <p:extLst>
      <p:ext uri="{BB962C8B-B14F-4D97-AF65-F5344CB8AC3E}">
        <p14:creationId xmlns:p14="http://schemas.microsoft.com/office/powerpoint/2010/main" val="310258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 11.1, s. 331 (nedkøling af legering)</a:t>
            </a:r>
            <a:endParaRPr lang="en-GB"/>
          </a:p>
        </p:txBody>
      </p:sp>
      <mc:AlternateContent>
        <mc:Choice Requires="a14">
          <p:sp>
            <p:nvSpPr>
              <p:cNvPr id="3" name="Content Placeholder 2"/>
              <p:cNvSpPr>
                <a:spLocks noGrp="1"/>
              </p:cNvSpPr>
              <p:nvPr>
                <p:ph idx="1"/>
              </p:nvPr>
            </p:nvSpPr>
            <p:spPr>
              <a:xfrm>
                <a:off x="467544" y="3861048"/>
                <a:ext cx="8424936" cy="2880320"/>
              </a:xfrm>
            </p:spPr>
            <p:txBody>
              <a:bodyPr/>
              <a:lstStyle/>
              <a:p>
                <a:pPr>
                  <a:lnSpc>
                    <a:spcPct val="130000"/>
                  </a:lnSpc>
                  <a:spcBef>
                    <a:spcPts val="600"/>
                  </a:spcBef>
                  <a:spcAft>
                    <a:spcPts val="600"/>
                  </a:spcAft>
                </a:pPr>
                <a:r>
                  <a:rPr lang="en-US" sz="2000" smtClean="0"/>
                  <a:t>Alternativt kan vi sætte ind i normalligningerne og løse for </a:t>
                </a:r>
                <a14:m>
                  <m:oMathPara>
                    <m:oMathParaPr>
                      <m:jc/>
                    </m:oMathParaPr>
                    <m:oMath>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0</m:t>
                          </m:r>
                        </m:sub>
                      </m:sSub>
                    </m:oMath>
                  </m:oMathPara>
                </a14:m>
                <a:r>
                  <a:rPr lang="en-US" sz="2000" smtClean="0"/>
                  <a:t> og </a:t>
                </a:r>
                <a14:m>
                  <m:oMathPara>
                    <m:oMathParaPr>
                      <m:jc/>
                    </m:oMathParaPr>
                    <m:oMath>
                      <m:sSub>
                        <m:sSubPr>
                          <m:ctrlPr>
                            <a:rPr lang="da-DK" sz="2000" i="1">
                              <a:latin typeface="Cambria Math" panose="02040503050406030204" pitchFamily="18" charset="0"/>
                            </a:rPr>
                          </m:ctrlPr>
                        </m:sSubPr>
                        <m:e>
                          <m:r>
                            <a:rPr lang="da-DK" sz="2000" i="1">
                              <a:latin typeface="Cambria Math"/>
                            </a:rPr>
                            <m:t>𝑏</m:t>
                          </m:r>
                        </m:e>
                        <m:sub>
                          <m:r>
                            <a:rPr lang="en-US" sz="2000" b="0" i="1" smtClean="0">
                              <a:latin typeface="Cambria Math" panose="02040503050406030204" pitchFamily="18" charset="0"/>
                            </a:rPr>
                            <m:t>1</m:t>
                          </m:r>
                        </m:sub>
                      </m:sSub>
                    </m:oMath>
                  </m:oMathPara>
                </a14:m>
                <a:r>
                  <a:rPr lang="en-US" sz="2000" smtClean="0"/>
                  <a:t>:</a:t>
                </a:r>
                <a:br>
                  <a:rPr lang="en-US" sz="2000" smtClean="0"/>
                </a:br>
                <a:r>
                  <a:rPr lang="da-DK" sz="2000"/>
                  <a:t> 	</a:t>
                </a:r>
                <a14:m>
                  <m:oMathPara>
                    <m:oMathParaPr>
                      <m:jc/>
                    </m:oMathParaPr>
                    <m:oMath>
                      <m:d>
                        <m:dPr>
                          <m:begChr m:val="["/>
                          <m:sepChr m:val="|"/>
                          <m:endChr m:val="]"/>
                          <m:grow m:val="on"/>
                          <m:shp m:val="centered"/>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sty m:val="p"/>
                                  </m:rPr>
                                  <a:rPr lang="en-US" sz="2000">
                                    <a:latin typeface="Cambria Math" panose="02040503050406030204" pitchFamily="18" charset="0"/>
                                  </a:rPr>
                                  <m:t>n</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0</m:t>
                                    </m:r>
                                  </m:sub>
                                </m:sSub>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1</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sub>
                                    </m:sSub>
                                  </m:e>
                                </m:nary>
                                <m:r>
                                  <m:rPr>
                                    <m:sty m:val="p"/>
                                  </m:rPr>
                                  <a:rPr lang="en-US" sz="2000">
                                    <a:latin typeface="Cambria Math" panose="02040503050406030204" pitchFamily="18" charset="0"/>
                                  </a:rPr>
                                  <m:t>=</m:t>
                                </m:r>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y</m:t>
                                        </m:r>
                                      </m:e>
                                      <m:sub>
                                        <m:r>
                                          <m:rPr>
                                            <m:sty m:val="p"/>
                                          </m:rPr>
                                          <a:rPr lang="en-US" sz="2000">
                                            <a:latin typeface="Cambria Math" panose="02040503050406030204" pitchFamily="18" charset="0"/>
                                          </a:rPr>
                                          <m:t>i</m:t>
                                        </m:r>
                                      </m:sub>
                                    </m:sSub>
                                  </m:e>
                                </m:nary>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0</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sub>
                                    </m:sSub>
                                  </m:e>
                                </m:nary>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1</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sub>
                                      <m:sup>
                                        <m:r>
                                          <m:rPr>
                                            <m:sty m:val="p"/>
                                          </m:rPr>
                                          <a:rPr lang="en-US" sz="2000">
                                            <a:latin typeface="Cambria Math" panose="02040503050406030204" pitchFamily="18" charset="0"/>
                                          </a:rPr>
                                          <m:t>2</m:t>
                                        </m:r>
                                      </m:sup>
                                    </m:sSubSup>
                                  </m:e>
                                </m:nary>
                                <m:r>
                                  <m:rPr>
                                    <m:sty m:val="p"/>
                                  </m:rPr>
                                  <a:rPr lang="en-US" sz="2000">
                                    <a:latin typeface="Cambria Math" panose="02040503050406030204" pitchFamily="18" charset="0"/>
                                  </a:rPr>
                                  <m:t>=</m:t>
                                </m:r>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sub>
                                        </m:sSub>
                                        <m:r>
                                          <m:rPr>
                                            <m:sty m:val="p"/>
                                          </m:rPr>
                                          <a:rPr lang="en-US" sz="2000">
                                            <a:latin typeface="Cambria Math" panose="02040503050406030204" pitchFamily="18" charset="0"/>
                                          </a:rPr>
                                          <m:t>y</m:t>
                                        </m:r>
                                      </m:e>
                                      <m:sub>
                                        <m:r>
                                          <m:rPr>
                                            <m:sty m:val="p"/>
                                          </m:rPr>
                                          <a:rPr lang="en-US" sz="2000">
                                            <a:latin typeface="Cambria Math" panose="02040503050406030204" pitchFamily="18" charset="0"/>
                                          </a:rPr>
                                          <m:t>i</m:t>
                                        </m:r>
                                      </m:sub>
                                    </m:sSub>
                                  </m:e>
                                </m:nary>
                              </m:e>
                            </m:mr>
                          </m:m>
                        </m:e>
                      </m:d>
                      <m:r>
                        <a:rPr lang="en-US" sz="2000" b="0" i="1" smtClean="0">
                          <a:latin typeface="Cambria Math" panose="02040503050406030204" pitchFamily="18" charset="0"/>
                        </a:rPr>
                        <m:t>    </m:t>
                      </m:r>
                      <m:groupChr>
                        <m:groupChrPr>
                          <m:chr m:val="⇔"/>
                          <m:pos m:val="top"/>
                          <m:vertJc m:val="bot"/>
                          <m:ctrlPr>
                            <a:rPr lang="en-US" sz="2000" i="1" smtClean="0">
                              <a:latin typeface="Cambria Math" panose="02040503050406030204" pitchFamily="18" charset="0"/>
                            </a:rPr>
                          </m:ctrlPr>
                        </m:groupChrPr>
                        <m:e>
                          <m:r>
                            <a:rPr lang="en-US" sz="2000" b="0" i="1" smtClean="0">
                              <a:latin typeface="Cambria Math" panose="02040503050406030204" pitchFamily="18" charset="0"/>
                            </a:rPr>
                            <m:t> </m:t>
                          </m:r>
                        </m:e>
                      </m:groupChr>
                    </m:oMath>
                  </m:oMathPara>
                </a14:m>
                <a:endParaRPr lang="en-US" sz="2000" smtClean="0"/>
              </a:p>
              <a:p>
                <a:pPr marL="0" indent="0">
                  <a:lnSpc>
                    <a:spcPct val="130000"/>
                  </a:lnSpc>
                  <a:spcBef>
                    <a:spcPts val="600"/>
                  </a:spcBef>
                  <a:spcAft>
                    <a:spcPts val="600"/>
                  </a:spcAft>
                  <a:buNone/>
                </a:pPr>
                <a:r>
                  <a:rPr lang="en-US" sz="2000"/>
                  <a:t> </a:t>
                </a:r>
                <a:r>
                  <a:rPr lang="en-US" sz="2000" smtClean="0"/>
                  <a:t>	</a:t>
                </a:r>
                <a14:m>
                  <m:oMathPara>
                    <m:oMathParaPr>
                      <m:jc/>
                    </m:oMathParaPr>
                    <m:oMath>
                      <m:d>
                        <m:dPr>
                          <m:begChr m:val="["/>
                          <m:sepChr m:val="|"/>
                          <m:endChr m:val="]"/>
                          <m:grow m:val="on"/>
                          <m:shp m:val="centered"/>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8</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0</m:t>
                                    </m:r>
                                  </m:sub>
                                </m:sSub>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24</m:t>
                                </m:r>
                                <m:r>
                                  <m:rPr>
                                    <m:sty m:val="p"/>
                                  </m:rPr>
                                  <a:rPr lang="en-US" sz="2000">
                                    <a:latin typeface="Cambria Math" panose="02040503050406030204" pitchFamily="18" charset="0"/>
                                  </a:rPr>
                                  <m:t>=</m:t>
                                </m:r>
                                <m:r>
                                  <a:rPr lang="en-US" sz="2000" i="1">
                                    <a:latin typeface="Cambria Math" panose="02040503050406030204" pitchFamily="18" charset="0"/>
                                  </a:rPr>
                                  <m:t>320</m:t>
                                </m:r>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24</m:t>
                                </m:r>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102</m:t>
                                </m:r>
                                <m:r>
                                  <m:rPr>
                                    <m:sty m:val="p"/>
                                  </m:rPr>
                                  <a:rPr lang="en-US" sz="2000">
                                    <a:latin typeface="Cambria Math" panose="02040503050406030204" pitchFamily="18" charset="0"/>
                                  </a:rPr>
                                  <m:t>=</m:t>
                                </m:r>
                                <m:r>
                                  <a:rPr lang="en-US" sz="2000" i="1">
                                    <a:latin typeface="Cambria Math" panose="02040503050406030204" pitchFamily="18" charset="0"/>
                                  </a:rPr>
                                  <m:t>1140</m:t>
                                </m:r>
                              </m:e>
                            </m:mr>
                          </m:m>
                        </m:e>
                      </m:d>
                      <m:r>
                        <a:rPr lang="en-US" sz="2000" i="1">
                          <a:latin typeface="Cambria Math" panose="02040503050406030204" pitchFamily="18" charset="0"/>
                        </a:rPr>
                        <m:t>    </m:t>
                      </m:r>
                      <m:groupChr>
                        <m:groupChrPr>
                          <m:chr m:val="⇔"/>
                          <m:pos m:val="top"/>
                          <m:vertJc m:val="bot"/>
                          <m:ctrlPr>
                            <a:rPr lang="en-US" sz="2000" i="1">
                              <a:latin typeface="Cambria Math" panose="02040503050406030204" pitchFamily="18" charset="0"/>
                            </a:rPr>
                          </m:ctrlPr>
                        </m:groupChrPr>
                        <m:e>
                          <m:r>
                            <a:rPr lang="en-US" sz="2000" i="1">
                              <a:latin typeface="Cambria Math" panose="02040503050406030204" pitchFamily="18" charset="0"/>
                            </a:rPr>
                            <m:t> </m:t>
                          </m:r>
                        </m:e>
                      </m:groupChr>
                      <m:r>
                        <a:rPr lang="en-US" sz="2000" b="0" i="1" smtClean="0">
                          <a:latin typeface="Cambria Math" panose="02040503050406030204" pitchFamily="18" charset="0"/>
                        </a:rPr>
                        <m:t>    </m:t>
                      </m:r>
                      <m:d>
                        <m:dPr>
                          <m:begChr m:val="["/>
                          <m:sepChr m:val="|"/>
                          <m:endChr m:val="]"/>
                          <m:grow m:val="on"/>
                          <m:shp m:val="centered"/>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0</m:t>
                                    </m:r>
                                  </m:sub>
                                </m:sSub>
                                <m:r>
                                  <m:rPr>
                                    <m:sty m:val="p"/>
                                  </m:rPr>
                                  <a:rPr lang="en-US" sz="2000">
                                    <a:latin typeface="Cambria Math" panose="02040503050406030204" pitchFamily="18" charset="0"/>
                                  </a:rPr>
                                  <m:t>=</m:t>
                                </m:r>
                                <m:r>
                                  <a:rPr lang="en-US" sz="2000" b="0" i="1" smtClean="0">
                                    <a:latin typeface="Cambria Math" panose="02040503050406030204" pitchFamily="18" charset="0"/>
                                  </a:rPr>
                                  <m:t>22</m:t>
                                </m:r>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1</m:t>
                                    </m:r>
                                  </m:sub>
                                </m:sSub>
                                <m:r>
                                  <m:rPr>
                                    <m:sty m:val="p"/>
                                  </m:rPr>
                                  <a:rPr lang="en-US" sz="2000">
                                    <a:latin typeface="Cambria Math" panose="02040503050406030204" pitchFamily="18" charset="0"/>
                                  </a:rPr>
                                  <m:t>=</m:t>
                                </m:r>
                                <m:r>
                                  <a:rPr lang="en-US" sz="2000" b="0" i="1" smtClean="0">
                                    <a:latin typeface="Cambria Math" panose="02040503050406030204" pitchFamily="18" charset="0"/>
                                  </a:rPr>
                                  <m:t>6</m:t>
                                </m:r>
                              </m:e>
                            </m:mr>
                          </m:m>
                        </m:e>
                      </m:d>
                    </m:oMath>
                  </m:oMathPara>
                </a14:m>
                <a:r>
                  <a:rPr lang="en-US" sz="2000" smtClean="0"/>
                  <a:t>.</a:t>
                </a:r>
                <a:br>
                  <a:rPr lang="en-US" sz="2000" smtClean="0"/>
                </a:br>
                <a:br>
                  <a:rPr lang="en-US" sz="2000" smtClean="0"/>
                </a:br>
                <a:endParaRPr lang="en-GB" sz="2000" b="1"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3861048"/>
                <a:ext cx="8424936" cy="2880320"/>
              </a:xfrm>
              <a:blipFill>
                <a:blip r:embed="rId2"/>
                <a:stretch>
                  <a:fillRect l="-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339</a:t>
            </a:fld>
            <a:endParaRPr lang="da-DK">
              <a:solidFill>
                <a:prstClr val="black">
                  <a:tint val="75000"/>
                </a:prstClr>
              </a:solidFill>
            </a:endParaRPr>
          </a:p>
        </p:txBody>
      </p:sp>
      <p:pic>
        <p:nvPicPr>
          <p:cNvPr id="15" name="Picture 14"/>
          <p:cNvPicPr>
            <a:picLocks noChangeAspect="1"/>
          </p:cNvPicPr>
          <p:nvPr/>
        </p:nvPicPr>
        <p:blipFill>
          <a:blip r:embed="rId3"/>
          <a:stretch>
            <a:fillRect/>
          </a:stretch>
        </p:blipFill>
        <p:spPr>
          <a:xfrm>
            <a:off x="1459897" y="1147037"/>
            <a:ext cx="6083129" cy="2547702"/>
          </a:xfrm>
          <a:prstGeom prst="rect">
            <a:avLst/>
          </a:prstGeom>
        </p:spPr>
      </p:pic>
    </p:spTree>
    <p:extLst>
      <p:ext uri="{BB962C8B-B14F-4D97-AF65-F5344CB8AC3E}">
        <p14:creationId xmlns:p14="http://schemas.microsoft.com/office/powerpoint/2010/main" val="14776788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Population eller stikprøve</a:t>
            </a:r>
            <a:endParaRPr lang="en-GB"/>
          </a:p>
        </p:txBody>
      </p:sp>
      <mc:AlternateContent>
        <mc:Choice Requires="a14">
          <p:sp>
            <p:nvSpPr>
              <p:cNvPr id="3" name="Content Placeholder 2"/>
              <p:cNvSpPr>
                <a:spLocks noGrp="1"/>
              </p:cNvSpPr>
              <p:nvPr>
                <p:ph idx="1"/>
              </p:nvPr>
            </p:nvSpPr>
            <p:spPr/>
            <p:txBody>
              <a:bodyPr/>
              <a:lstStyle/>
              <a:p>
                <a:r>
                  <a:rPr lang="en-US"/>
                  <a:t>I eksemplet med højden af 25 elever fra A klassen har vi opfattet dem som hele ‘populationen’, vi var interesserede i</a:t>
                </a:r>
                <a:endParaRPr lang="en-US"/>
              </a:p>
              <a:p>
                <a:r>
                  <a:rPr lang="en-US" err="1"/>
                  <a:t>Alternativt kan man opfatte data som en </a:t>
                </a:r>
                <a:r>
                  <a:rPr lang="en-US" err="1">
                    <a:solidFill>
                      <a:schemeClr val="accent1">
                        <a:lumMod val="75000"/>
                      </a:schemeClr>
                    </a:solidFill>
                  </a:rPr>
                  <a:t>stikprøve</a:t>
                </a:r>
                <a:r>
                  <a:rPr lang="en-US"/>
                  <a:t>, som vi ønsker at bruge til at udtale os om hele </a:t>
                </a:r>
                <a:r>
                  <a:rPr lang="en-US" err="1">
                    <a:solidFill>
                      <a:schemeClr val="accent1">
                        <a:lumMod val="75000"/>
                      </a:schemeClr>
                    </a:solidFill>
                  </a:rPr>
                  <a:t>populationen</a:t>
                </a:r>
                <a:r>
                  <a:rPr lang="en-US"/>
                  <a:t> af tilsvarende elever</a:t>
                </a:r>
                <a:endParaRPr lang="en-US"/>
              </a:p>
              <a:p>
                <a:r>
                  <a:rPr lang="en-US"/>
                  <a:t>Vi kender ikke middelværdi, varians og standardafvigelse for alle danske gymnasieelever, men vi kan estimere det ved en repræsentativ stikprøve, f.eks. A klassen</a:t>
                </a:r>
                <a:endParaRPr lang="en-US"/>
              </a:p>
              <a:p>
                <a:r>
                  <a:rPr lang="en-US"/>
                  <a:t>I det tilfælde beregnes variansen lidt anderledes:</a:t>
                </a:r>
                <a:br>
                  <a:rPr lang="en-US"/>
                </a:br>
                <a:br>
                  <a:rPr lang="en-US"/>
                </a:br>
                <a:br>
                  <a:rPr lang="en-US"/>
                </a:br>
                <a:br>
                  <a:rPr lang="en-US"/>
                </a:br>
                <a:br>
                  <a:rPr lang="en-US"/>
                </a:br>
                <a:br>
                  <a:rPr lang="en-US"/>
                </a:br>
                <a:endParaRPr lang="en-US"/>
              </a:p>
              <a:p>
                <a:r>
                  <a:rPr lang="en-US" err="1"/>
                  <a:t>Ved at dele med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−1</m:t>
                      </m:r>
                    </m:oMath>
                  </m:oMathPara>
                </a14:m>
                <a:r>
                  <a:rPr lang="en-GB"/>
                  <a:t> i stedet for </a:t>
                </a:r>
                <a14:m>
                  <m:oMathPara>
                    <m:oMathParaPr>
                      <m:jc/>
                    </m:oMathParaPr>
                    <m:oMath>
                      <m:r>
                        <a:rPr lang="en-US" b="0" i="1" smtClean="0">
                          <a:latin typeface="Cambria Math" panose="02040503050406030204" pitchFamily="18" charset="0"/>
                        </a:rPr>
                        <m:t>𝑛</m:t>
                      </m:r>
                    </m:oMath>
                  </m:oMathPara>
                </a14:m>
                <a:r>
                  <a:rPr lang="en-GB"/>
                  <a:t> får vi et bedre estimat for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oMath>
                  </m:oMathPara>
                </a14:m>
                <a:r>
                  <a:rPr lang="en-GB"/>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780" r="-1520" b="-780"/>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34</a:t>
            </a:fld>
            <a:endParaRPr lang="da-DK"/>
          </a:p>
        </p:txBody>
      </p:sp>
      <p:pic>
        <p:nvPicPr>
          <p:cNvPr id="6" name="Picture 5"/>
          <p:cNvPicPr>
            <a:picLocks noChangeAspect="1"/>
          </p:cNvPicPr>
          <p:nvPr/>
        </p:nvPicPr>
        <p:blipFill>
          <a:blip r:embed="rId3"/>
          <a:stretch>
            <a:fillRect/>
          </a:stretch>
        </p:blipFill>
        <p:spPr>
          <a:xfrm>
            <a:off x="902681" y="4221088"/>
            <a:ext cx="7933376" cy="1872208"/>
          </a:xfrm>
          <a:prstGeom prst="rect">
            <a:avLst/>
          </a:prstGeom>
        </p:spPr>
      </p:pic>
    </p:spTree>
    <p:extLst>
      <p:ext uri="{BB962C8B-B14F-4D97-AF65-F5344CB8AC3E}">
        <p14:creationId xmlns:p14="http://schemas.microsoft.com/office/powerpoint/2010/main" val="14487169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9" name="Picture 8"/>
          <p:cNvPicPr>
            <a:picLocks noChangeAspect="1"/>
          </p:cNvPicPr>
          <p:nvPr/>
        </p:nvPicPr>
        <p:blipFill>
          <a:blip r:embed="rId3"/>
          <a:srcRect l="1235"/>
          <a:stretch>
            <a:fillRect/>
          </a:stretch>
        </p:blipFill>
        <p:spPr>
          <a:xfrm>
            <a:off x="1475656" y="3212976"/>
            <a:ext cx="5758458" cy="3241620"/>
          </a:xfrm>
          <a:prstGeom prst="rect">
            <a:avLst/>
          </a:prstGeom>
        </p:spPr>
      </p:pic>
      <p:sp>
        <p:nvSpPr>
          <p:cNvPr id="2" name="Title 1"/>
          <p:cNvSpPr>
            <a:spLocks noGrp="1"/>
          </p:cNvSpPr>
          <p:nvPr>
            <p:ph type="title"/>
          </p:nvPr>
        </p:nvSpPr>
        <p:spPr/>
        <p:txBody>
          <a:bodyPr/>
          <a:lstStyle/>
          <a:p>
            <a:r>
              <a:rPr lang="da-DK" smtClean="0"/>
              <a:t>Hvordan regner vi dette i R?</a:t>
            </a:r>
            <a:endParaRPr lang="da-DK"/>
          </a:p>
        </p:txBody>
      </p:sp>
      <p:sp>
        <p:nvSpPr>
          <p:cNvPr id="3" name="Content Placeholder 2"/>
          <p:cNvSpPr>
            <a:spLocks noGrp="1"/>
          </p:cNvSpPr>
          <p:nvPr>
            <p:ph idx="1"/>
          </p:nvPr>
        </p:nvSpPr>
        <p:spPr>
          <a:xfrm>
            <a:off x="467544" y="1052736"/>
            <a:ext cx="8424936" cy="5688632"/>
          </a:xfrm>
        </p:spPr>
        <p:txBody>
          <a:bodyPr/>
          <a:lstStyle/>
          <a:p>
            <a:r>
              <a:rPr lang="da-DK" smtClean="0"/>
              <a:t>Scatter plot:</a:t>
            </a:r>
            <a:br>
              <a:rPr lang="da-DK" smtClean="0"/>
            </a:br>
            <a:r>
              <a:rPr lang="da-DK" smtClean="0"/>
              <a:t>	</a:t>
            </a:r>
            <a:r>
              <a:rPr lang="da-DK">
                <a:solidFill>
                  <a:schemeClr val="tx2"/>
                </a:solidFill>
              </a:rPr>
              <a:t>plot(x, y, type="p")</a:t>
            </a:r>
            <a:endParaRPr lang="da-DK" smtClean="0">
              <a:solidFill>
                <a:schemeClr val="tx2"/>
              </a:solidFill>
            </a:endParaRPr>
          </a:p>
          <a:p>
            <a:r>
              <a:rPr lang="da-DK" smtClean="0"/>
              <a:t>Lineær regression:</a:t>
            </a:r>
            <a:br>
              <a:rPr lang="da-DK" smtClean="0"/>
            </a:br>
            <a:r>
              <a:rPr lang="da-DK" smtClean="0"/>
              <a:t>	</a:t>
            </a:r>
            <a:r>
              <a:rPr lang="da-DK">
                <a:solidFill>
                  <a:schemeClr val="tx2"/>
                </a:solidFill>
              </a:rPr>
              <a:t>linmod = lm(y ~ x)</a:t>
            </a:r>
            <a:br>
              <a:rPr lang="da-DK">
                <a:solidFill>
                  <a:schemeClr val="tx2"/>
                </a:solidFill>
              </a:rPr>
            </a:br>
            <a:r>
              <a:rPr lang="da-DK">
                <a:solidFill>
                  <a:schemeClr val="tx2"/>
                </a:solidFill>
              </a:rPr>
              <a:t> 	summary(linmod)</a:t>
            </a:r>
            <a:endParaRPr lang="da-DK"/>
          </a:p>
          <a:p>
            <a:r>
              <a:rPr lang="da-DK" smtClean="0"/>
              <a:t>Output: </a:t>
            </a:r>
            <a:br>
              <a:rPr lang="da-DK" smtClean="0"/>
            </a:br>
            <a:br>
              <a:rPr lang="da-DK" smtClean="0"/>
            </a:br>
            <a:br>
              <a:rPr lang="da-DK" smtClean="0"/>
            </a:br>
            <a:br>
              <a:rPr lang="da-DK" smtClean="0"/>
            </a:br>
            <a:br>
              <a:rPr lang="da-DK" smtClean="0"/>
            </a:br>
            <a:br>
              <a:rPr lang="da-DK" smtClean="0"/>
            </a:br>
            <a:br>
              <a:rPr lang="da-DK" smtClean="0"/>
            </a:br>
            <a:br>
              <a:rPr lang="da-DK" smtClean="0"/>
            </a:br>
            <a:br>
              <a:rPr lang="da-DK" smtClean="0"/>
            </a:br>
            <a:endParaRPr lang="da-DK" smtClean="0"/>
          </a:p>
        </p:txBody>
      </p:sp>
      <p:sp>
        <p:nvSpPr>
          <p:cNvPr id="4" name="Slide Number Placeholder 3"/>
          <p:cNvSpPr>
            <a:spLocks noGrp="1"/>
          </p:cNvSpPr>
          <p:nvPr>
            <p:ph type="sldNum" sz="quarter" idx="12"/>
          </p:nvPr>
        </p:nvSpPr>
        <p:spPr/>
        <p:txBody>
          <a:bodyPr/>
          <a:lstStyle/>
          <a:p>
            <a:fld id="{2CD97C06-EC96-4259-9516-82894ECCBF7D}" type="slidenum">
              <a:rPr lang="da-DK" smtClean="0"/>
              <a:t>340</a:t>
            </a:fld>
            <a:endParaRPr lang="da-DK"/>
          </a:p>
        </p:txBody>
      </p:sp>
      <p:pic>
        <p:nvPicPr>
          <p:cNvPr id="5" name="Picture 4"/>
          <p:cNvPicPr>
            <a:picLocks noChangeAspect="1"/>
          </p:cNvPicPr>
          <p:nvPr/>
        </p:nvPicPr>
        <p:blipFill>
          <a:blip r:embed="rId4"/>
          <a:srcRect l="1182" t="15656" r="4918" b="4335"/>
          <a:stretch>
            <a:fillRect/>
          </a:stretch>
        </p:blipFill>
        <p:spPr>
          <a:xfrm>
            <a:off x="4385465" y="1224141"/>
            <a:ext cx="4464602" cy="2767857"/>
          </a:xfrm>
          <a:prstGeom prst="rect">
            <a:avLst/>
          </a:prstGeom>
        </p:spPr>
      </p:pic>
      <p:sp>
        <p:nvSpPr>
          <p:cNvPr id="7" name="Rectangle 6"/>
          <p:cNvSpPr/>
          <p:nvPr/>
        </p:nvSpPr>
        <p:spPr>
          <a:xfrm>
            <a:off x="1331641" y="4496056"/>
            <a:ext cx="2016224" cy="7920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 name="TextBox 5"/>
          <p:cNvSpPr txBox="1"/>
          <p:nvPr/>
        </p:nvSpPr>
        <p:spPr>
          <a:xfrm rot="20555724">
            <a:off x="2266619" y="5109638"/>
            <a:ext cx="5087868" cy="461665"/>
          </a:xfrm>
          <a:prstGeom prst="rect">
            <a:avLst/>
          </a:prstGeom>
          <a:solidFill>
            <a:schemeClr val="bg1"/>
          </a:solidFill>
          <a:ln>
            <a:solidFill>
              <a:srgbClr val="C00000"/>
            </a:solidFill>
          </a:ln>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400">
                <a:solidFill>
                  <a:srgbClr val="C00000"/>
                </a:solidFill>
              </a:rPr>
              <a:t>Vi ser på resten af outputtet </a:t>
            </a:r>
            <a:r>
              <a:rPr lang="da-DK" sz="2400" smtClean="0">
                <a:solidFill>
                  <a:srgbClr val="C00000"/>
                </a:solidFill>
              </a:rPr>
              <a:t>lidt senere</a:t>
            </a:r>
            <a:endParaRPr lang="da-DK" sz="2400">
              <a:solidFill>
                <a:srgbClr val="C00000"/>
              </a:solidFill>
            </a:endParaRPr>
          </a:p>
        </p:txBody>
      </p:sp>
    </p:spTree>
    <p:extLst>
      <p:ext uri="{BB962C8B-B14F-4D97-AF65-F5344CB8AC3E}">
        <p14:creationId xmlns:p14="http://schemas.microsoft.com/office/powerpoint/2010/main" val="2019377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6" grpId="0"/>
    </p:bldLst>
  </p:timing>
</p:sld>
</file>

<file path=ppt/slides/slide3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Hvordan regner vi det i R?</a:t>
            </a:r>
            <a:endParaRPr lang="en-GB"/>
          </a:p>
        </p:txBody>
      </p:sp>
      <p:sp>
        <p:nvSpPr>
          <p:cNvPr id="3" name="Content Placeholder 2"/>
          <p:cNvSpPr>
            <a:spLocks noGrp="1"/>
          </p:cNvSpPr>
          <p:nvPr>
            <p:ph idx="1"/>
          </p:nvPr>
        </p:nvSpPr>
        <p:spPr>
          <a:xfrm>
            <a:off x="467544" y="1124744"/>
            <a:ext cx="8424936" cy="5616624"/>
          </a:xfrm>
        </p:spPr>
        <p:txBody>
          <a:bodyPr/>
          <a:lstStyle/>
          <a:p>
            <a:r>
              <a:rPr lang="en-US" smtClean="0"/>
              <a:t>Plot af resultatet:</a:t>
            </a:r>
            <a:br>
              <a:rPr lang="en-US" smtClean="0"/>
            </a:br>
            <a:br>
              <a:rPr lang="en-US" smtClean="0"/>
            </a:br>
            <a:br>
              <a:rPr lang="en-US" smtClean="0"/>
            </a:br>
            <a:br>
              <a:rPr lang="en-US" smtClean="0"/>
            </a:br>
            <a:br>
              <a:rPr lang="en-US" smtClean="0"/>
            </a:br>
            <a:br>
              <a:rPr lang="en-US" smtClean="0"/>
            </a:br>
            <a:endParaRPr lang="en-US" smtClean="0"/>
          </a:p>
          <a:p>
            <a:r>
              <a:rPr lang="en-US" smtClean="0"/>
              <a:t>Vi kan tegne regressions-</a:t>
            </a:r>
            <a:br>
              <a:rPr lang="en-US" smtClean="0"/>
            </a:br>
            <a:r>
              <a:rPr lang="en-US" smtClean="0"/>
              <a:t>linjen ind i scatterplottet</a:t>
            </a:r>
            <a:br>
              <a:rPr lang="en-US" smtClean="0"/>
            </a:br>
            <a:r>
              <a:rPr lang="en-US" smtClean="0"/>
              <a:t>med funktionen abline().</a:t>
            </a:r>
            <a:br>
              <a:rPr lang="en-US" smtClean="0"/>
            </a:b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341</a:t>
            </a:fld>
            <a:endParaRPr lang="da-DK">
              <a:solidFill>
                <a:prstClr val="black">
                  <a:tint val="75000"/>
                </a:prstClr>
              </a:solidFill>
            </a:endParaRPr>
          </a:p>
        </p:txBody>
      </p:sp>
      <p:pic>
        <p:nvPicPr>
          <p:cNvPr id="10" name="Picture 9"/>
          <p:cNvPicPr>
            <a:picLocks noChangeAspect="1"/>
          </p:cNvPicPr>
          <p:nvPr/>
        </p:nvPicPr>
        <p:blipFill>
          <a:blip r:embed="rId2"/>
          <a:stretch>
            <a:fillRect/>
          </a:stretch>
        </p:blipFill>
        <p:spPr>
          <a:xfrm>
            <a:off x="899592" y="1628800"/>
            <a:ext cx="5832648" cy="1558992"/>
          </a:xfrm>
          <a:prstGeom prst="rect">
            <a:avLst/>
          </a:prstGeom>
        </p:spPr>
      </p:pic>
      <p:pic>
        <p:nvPicPr>
          <p:cNvPr id="9" name="Picture 8"/>
          <p:cNvPicPr>
            <a:picLocks noChangeAspect="1"/>
          </p:cNvPicPr>
          <p:nvPr/>
        </p:nvPicPr>
        <p:blipFill>
          <a:blip r:embed="rId3"/>
          <a:srcRect t="2367" r="3136"/>
          <a:stretch>
            <a:fillRect/>
          </a:stretch>
        </p:blipFill>
        <p:spPr>
          <a:xfrm>
            <a:off x="4340194" y="2582828"/>
            <a:ext cx="4536504" cy="33268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939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11.3, s. 333 (nanosøjler) </a:t>
            </a:r>
            <a:endParaRPr lang="en-GB"/>
          </a:p>
        </p:txBody>
      </p:sp>
      <mc:AlternateContent>
        <mc:Choice Requires="a14">
          <p:sp>
            <p:nvSpPr>
              <p:cNvPr id="3" name="Content Placeholder 2"/>
              <p:cNvSpPr>
                <a:spLocks noGrp="1"/>
              </p:cNvSpPr>
              <p:nvPr>
                <p:ph idx="1"/>
              </p:nvPr>
            </p:nvSpPr>
            <p:spPr>
              <a:xfrm>
                <a:off x="467544" y="1052736"/>
                <a:ext cx="8424936" cy="5688632"/>
              </a:xfrm>
            </p:spPr>
            <p:txBody>
              <a:bodyPr/>
              <a:lstStyle/>
              <a:p>
                <a:pPr marL="0" indent="0">
                  <a:buNone/>
                </a:pPr>
                <a:r>
                  <a:rPr lang="en-US" sz="2000" smtClean="0"/>
                  <a:t>I nanoteknologi bruges nanosøjler af silicone. Man har </a:t>
                </a:r>
                <a:br>
                  <a:rPr lang="en-US" sz="2000" smtClean="0"/>
                </a:br>
                <a:r>
                  <a:rPr lang="en-US" sz="2000" smtClean="0"/>
                  <a:t>målt bredde (</a:t>
                </a:r>
                <a14:m>
                  <m:oMathPara>
                    <m:oMathParaPr>
                      <m:jc/>
                    </m:oMathParaPr>
                    <m:oMath>
                      <m:r>
                        <a:rPr lang="en-US" sz="2000" i="1" smtClean="0">
                          <a:latin typeface="Cambria Math" panose="02040503050406030204" pitchFamily="18" charset="0"/>
                        </a:rPr>
                        <m:t>𝑥</m:t>
                      </m:r>
                    </m:oMath>
                  </m:oMathPara>
                </a14:m>
                <a:r>
                  <a:rPr lang="en-US" sz="2000" smtClean="0"/>
                  <a:t>) og højde (</a:t>
                </a:r>
                <a14:m>
                  <m:oMathPara>
                    <m:oMathParaPr>
                      <m:jc/>
                    </m:oMathParaPr>
                    <m:oMath>
                      <m:r>
                        <a:rPr lang="en-US" sz="2000" i="1" smtClean="0">
                          <a:latin typeface="Cambria Math" panose="02040503050406030204" pitchFamily="18" charset="0"/>
                        </a:rPr>
                        <m:t>𝑦</m:t>
                      </m:r>
                    </m:oMath>
                  </m:oMathPara>
                </a14:m>
                <a:r>
                  <a:rPr lang="en-US" sz="2000" smtClean="0"/>
                  <a:t>) af </a:t>
                </a:r>
                <a14:m>
                  <m:oMathPara>
                    <m:oMathParaPr>
                      <m:jc/>
                    </m:oMathParaPr>
                    <m:oMath>
                      <m:r>
                        <a:rPr lang="en-US" sz="2000" i="1" smtClean="0">
                          <a:latin typeface="Cambria Math" panose="02040503050406030204" pitchFamily="18" charset="0"/>
                        </a:rPr>
                        <m:t>50</m:t>
                      </m:r>
                    </m:oMath>
                  </m:oMathPara>
                </a14:m>
                <a:r>
                  <a:rPr lang="en-US" sz="2000" smtClean="0"/>
                  <a:t> nanosøjler:</a:t>
                </a:r>
              </a:p>
              <a:p>
                <a:pPr marL="0" indent="0">
                  <a:buNone/>
                </a:pPr>
                <a:r>
                  <a:rPr lang="en-US" sz="2000" b="0" smtClean="0"/>
                  <a:t> 	</a:t>
                </a:r>
                <a14:m>
                  <m:oMathPara>
                    <m:oMathParaPr>
                      <m:jc/>
                    </m:oMathParaPr>
                    <m:oMath>
                      <m:r>
                        <a:rPr lang="en-US" sz="2000" b="0" i="1" smtClean="0">
                          <a:latin typeface="Cambria Math" panose="02040503050406030204" pitchFamily="18" charset="0"/>
                        </a:rPr>
                        <m:t>𝑛</m:t>
                      </m:r>
                      <m:r>
                        <a:rPr lang="en-US" sz="2000" b="0" i="1" smtClean="0">
                          <a:latin typeface="Cambria Math" panose="02040503050406030204" pitchFamily="18" charset="0"/>
                        </a:rPr>
                        <m:t>=50</m:t>
                      </m:r>
                    </m:oMath>
                  </m:oMathPara>
                </a14:m>
                <a:r>
                  <a:rPr lang="en-GB" sz="2000" smtClean="0"/>
                  <a:t>   </a:t>
                </a:r>
                <a14:m>
                  <m:oMathPara>
                    <m:oMathParaPr>
                      <m:jc/>
                    </m:oMathParaPr>
                    <m:oMath>
                      <m:acc>
                        <m:accPr>
                          <m:chr m:val="̅"/>
                          <m:ctrlPr>
                            <a:rPr lang="en-GB" sz="200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=88.34</m:t>
                      </m:r>
                    </m:oMath>
                  </m:oMathPara>
                </a14:m>
                <a:r>
                  <a:rPr lang="en-GB" sz="2000" smtClean="0"/>
                  <a:t>   </a:t>
                </a:r>
                <a14:m>
                  <m:oMathPara>
                    <m:oMathParaPr>
                      <m:jc/>
                    </m:oMathParaPr>
                    <m:oMath>
                      <m:acc>
                        <m:accPr>
                          <m:chr m:val="̅"/>
                          <m:ctrlPr>
                            <a:rPr lang="en-GB" sz="2000" i="1">
                              <a:latin typeface="Cambria Math" panose="02040503050406030204" pitchFamily="18" charset="0"/>
                            </a:rPr>
                          </m:ctrlPr>
                        </m:accPr>
                        <m:e>
                          <m:r>
                            <a:rPr lang="en-US" sz="2000" b="0" i="1" smtClean="0">
                              <a:latin typeface="Cambria Math" panose="02040503050406030204" pitchFamily="18" charset="0"/>
                            </a:rPr>
                            <m:t>𝑦</m:t>
                          </m:r>
                        </m:e>
                      </m:acc>
                      <m:r>
                        <a:rPr lang="en-US" sz="2000" i="1">
                          <a:latin typeface="Cambria Math" panose="02040503050406030204" pitchFamily="18" charset="0"/>
                        </a:rPr>
                        <m:t>=</m:t>
                      </m:r>
                      <m:r>
                        <a:rPr lang="en-US" sz="2000" b="0" i="1" smtClean="0">
                          <a:latin typeface="Cambria Math" panose="02040503050406030204" pitchFamily="18" charset="0"/>
                        </a:rPr>
                        <m:t>305.58</m:t>
                      </m:r>
                    </m:oMath>
                  </m:oMathPara>
                </a14:m>
                <a:br>
                  <a:rPr lang="en-US" smtClean="0"/>
                </a:br>
                <a:r>
                  <a:rPr lang="en-US" smtClean="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𝑥</m:t>
                          </m:r>
                          <m:r>
                            <a:rPr lang="en-US" sz="2000" b="0" i="1" smtClean="0">
                              <a:latin typeface="Cambria Math" panose="02040503050406030204" pitchFamily="18" charset="0"/>
                            </a:rPr>
                            <m:t>𝑥</m:t>
                          </m:r>
                        </m:sub>
                      </m:sSub>
                      <m:r>
                        <a:rPr lang="en-US" sz="2000" b="0" i="1" smtClean="0">
                          <a:latin typeface="Cambria Math" panose="02040503050406030204" pitchFamily="18" charset="0"/>
                        </a:rPr>
                        <m:t>=7239</m:t>
                      </m:r>
                    </m:oMath>
                  </m:oMathPara>
                </a14:m>
                <a:r>
                  <a:rPr lang="en-GB" sz="2000" smtClean="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𝑥𝑦</m:t>
                          </m:r>
                        </m:sub>
                      </m:sSub>
                      <m:r>
                        <a:rPr lang="en-US" sz="2000" b="0" i="1" smtClean="0">
                          <a:latin typeface="Cambria Math" panose="02040503050406030204" pitchFamily="18" charset="0"/>
                        </a:rPr>
                        <m:t>=17840</m:t>
                      </m:r>
                    </m:oMath>
                  </m:oMathPara>
                </a14:m>
                <a:r>
                  <a:rPr lang="en-GB" sz="2000" smtClean="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𝑦</m:t>
                          </m:r>
                          <m:r>
                            <a:rPr lang="en-US" sz="2000" i="1">
                              <a:latin typeface="Cambria Math" panose="02040503050406030204" pitchFamily="18" charset="0"/>
                            </a:rPr>
                            <m:t>𝑦</m:t>
                          </m:r>
                        </m:sub>
                      </m:sSub>
                      <m:r>
                        <a:rPr lang="en-US" sz="2000" b="0" i="1" smtClean="0">
                          <a:latin typeface="Cambria Math" panose="02040503050406030204" pitchFamily="18" charset="0"/>
                        </a:rPr>
                        <m:t>=66976</m:t>
                      </m:r>
                    </m:oMath>
                  </m:oMathPara>
                </a14:m>
                <a:endParaRPr lang="en-GB" sz="2000" smtClean="0"/>
              </a:p>
              <a:p>
                <a:pPr marL="457200" indent="-457200">
                  <a:buFont typeface="+mj-lt"/>
                  <a:buAutoNum type="alphaLcParenR"/>
                </a:pPr>
                <a:r>
                  <a:rPr lang="en-US" sz="2000" smtClean="0"/>
                  <a:t>Lav en lineær regression, der forudsiger højde fra bredde</a:t>
                </a:r>
              </a:p>
              <a:p>
                <a:pPr marL="457200" indent="-457200">
                  <a:buFont typeface="+mj-lt"/>
                  <a:buAutoNum type="alphaLcParenR"/>
                </a:pPr>
                <a:r>
                  <a:rPr lang="en-US" sz="2000" smtClean="0"/>
                  <a:t>Lav en lineær regression, der forudsiger bredde fra højde</a:t>
                </a:r>
              </a:p>
              <a:p>
                <a:pPr marL="457200" indent="-457200">
                  <a:buFont typeface="+mj-lt"/>
                  <a:buAutoNum type="alphaLcParenR"/>
                </a:pPr>
                <a:r>
                  <a:rPr lang="en-US" sz="2000" smtClean="0"/>
                  <a:t>Vis begge regressionslinjer på et scatter plot</a:t>
                </a:r>
                <a:br>
                  <a:rPr lang="en-US" sz="2000" smtClean="0"/>
                </a:br>
                <a:r>
                  <a:rPr lang="en-US" sz="2000" smtClean="0"/>
                  <a:t> </a:t>
                </a:r>
              </a:p>
              <a:p>
                <a:pPr marL="0" indent="0">
                  <a:buNone/>
                </a:pPr>
                <a:r>
                  <a:rPr lang="en-US" sz="2000" b="1" smtClean="0"/>
                  <a:t>Løsning: </a:t>
                </a:r>
              </a:p>
              <a:p>
                <a:pPr marL="457200" indent="-457200">
                  <a:buFont typeface="+mj-lt"/>
                  <a:buAutoNum type="alphaLcParenR"/>
                </a:pPr>
                <a:r>
                  <a:rPr lang="en-US" sz="2000" smtClean="0"/>
                  <a:t>Hældning: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𝑥𝑦</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𝑥𝑥</m:t>
                              </m:r>
                            </m:sub>
                          </m:sSub>
                        </m:den>
                      </m:f>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b="0" i="1" smtClean="0">
                              <a:latin typeface="Cambria Math" panose="02040503050406030204" pitchFamily="18" charset="0"/>
                            </a:rPr>
                            <m:t>17840</m:t>
                          </m:r>
                        </m:num>
                        <m:den>
                          <m:r>
                            <a:rPr lang="en-US" sz="2000" i="1">
                              <a:latin typeface="Cambria Math" panose="02040503050406030204" pitchFamily="18" charset="0"/>
                            </a:rPr>
                            <m:t>7239</m:t>
                          </m:r>
                        </m:den>
                      </m:f>
                      <m:r>
                        <a:rPr lang="en-US" sz="2000" b="0" i="1" smtClean="0">
                          <a:latin typeface="Cambria Math" panose="02040503050406030204" pitchFamily="18" charset="0"/>
                        </a:rPr>
                        <m:t>=2.464</m:t>
                      </m:r>
                    </m:oMath>
                  </m:oMathPara>
                </a14:m>
                <a:br>
                  <a:rPr lang="en-US" sz="2000" smtClean="0"/>
                </a:br>
                <a:r>
                  <a:rPr lang="en-US" sz="2000" smtClean="0"/>
                  <a:t>Skæring: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sub>
                      </m:sSub>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=305.58−2.464</m:t>
                      </m:r>
                      <m:r>
                        <a:rPr lang="en-US" sz="2000" b="0" i="1" smtClean="0">
                          <a:latin typeface="Cambria Math" panose="02040503050406030204" pitchFamily="18" charset="0"/>
                          <a:ea typeface="Cambria Math" panose="02040503050406030204" pitchFamily="18" charset="0"/>
                        </a:rPr>
                        <m:t>∙88.34=87.88</m:t>
                      </m:r>
                    </m:oMath>
                  </m:oMathPara>
                </a14:m>
                <a:br>
                  <a:rPr lang="en-US" sz="2000" smtClean="0"/>
                </a:br>
                <a:r>
                  <a:rPr lang="en-US" sz="2000" smtClean="0"/>
                  <a:t>Ligning: 	</a:t>
                </a:r>
                <a14:m>
                  <m:oMathPara>
                    <m:oMathParaPr>
                      <m:jc/>
                    </m:oMathParaPr>
                    <m:oMath>
                      <m:sSub>
                        <m:sSubPr>
                          <m:ctrlPr>
                            <a:rPr lang="da-DK" sz="2000" i="1">
                              <a:latin typeface="Cambria Math" panose="02040503050406030204" pitchFamily="18" charset="0"/>
                            </a:rPr>
                          </m:ctrlPr>
                        </m:sSubPr>
                        <m:e>
                          <m:sSub>
                            <m:sSubPr>
                              <m:ctrlPr>
                                <a:rPr lang="da-DK" sz="2000" i="1">
                                  <a:latin typeface="Cambria Math" panose="02040503050406030204" pitchFamily="18" charset="0"/>
                                </a:rPr>
                              </m:ctrlPr>
                            </m:sSubPr>
                            <m:e>
                              <m:r>
                                <a:rPr lang="da-DK" sz="2000" i="1">
                                  <a:latin typeface="Cambria Math"/>
                                </a:rPr>
                                <m:t>𝑦</m:t>
                              </m:r>
                            </m:e>
                            <m:sub>
                              <m:r>
                                <a:rPr lang="en-US" sz="2000" i="1">
                                  <a:latin typeface="Cambria Math" panose="02040503050406030204" pitchFamily="18" charset="0"/>
                                </a:rPr>
                                <m:t> </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0</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1</m:t>
                              </m:r>
                            </m:sub>
                          </m:sSub>
                          <m:r>
                            <a:rPr lang="da-DK" sz="2000" i="1">
                              <a:latin typeface="Cambria Math"/>
                            </a:rPr>
                            <m:t>𝑥</m:t>
                          </m:r>
                        </m:e>
                        <m:sub>
                          <m:r>
                            <a:rPr lang="en-US" sz="2000" i="1">
                              <a:latin typeface="Cambria Math" panose="02040503050406030204" pitchFamily="18" charset="0"/>
                            </a:rPr>
                            <m:t> </m:t>
                          </m:r>
                        </m:sub>
                      </m:sSub>
                      <m:r>
                        <a:rPr lang="en-US" sz="2000" i="1">
                          <a:latin typeface="Cambria Math" panose="02040503050406030204" pitchFamily="18" charset="0"/>
                        </a:rPr>
                        <m:t>=</m:t>
                      </m:r>
                      <m:r>
                        <a:rPr lang="en-US" sz="2000" b="0" i="1" smtClean="0">
                          <a:latin typeface="Cambria Math" panose="02040503050406030204" pitchFamily="18" charset="0"/>
                        </a:rPr>
                        <m:t>87.88+2.464</m:t>
                      </m:r>
                      <m:r>
                        <a:rPr lang="en-US" sz="2000" b="0" i="1" smtClean="0">
                          <a:latin typeface="Cambria Math" panose="02040503050406030204" pitchFamily="18" charset="0"/>
                        </a:rPr>
                        <m:t>𝑥</m:t>
                      </m:r>
                    </m:oMath>
                  </m:oMathPara>
                </a14:m>
                <a:endParaRPr lang="en-GB" sz="2000" smtClean="0"/>
              </a:p>
              <a:p>
                <a:pPr marL="457200" indent="-457200">
                  <a:buFont typeface="+mj-lt"/>
                  <a:buAutoNum type="alphaLcParenR"/>
                </a:pPr>
                <a:r>
                  <a:rPr lang="en-US" sz="2000"/>
                  <a:t>Hældning: 	</a:t>
                </a:r>
                <a14:m>
                  <m:oMathPara>
                    <m:oMathParaPr>
                      <m:jc/>
                    </m:oMathParaPr>
                    <m:o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𝑐</m:t>
                          </m:r>
                        </m:e>
                        <m:sub>
                          <m:r>
                            <a:rPr lang="en-US" sz="2000" i="1">
                              <a:latin typeface="Cambria Math" panose="02040503050406030204" pitchFamily="18" charset="0"/>
                            </a:rPr>
                            <m:t>1</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𝑥𝑦</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𝑦𝑦</m:t>
                              </m:r>
                            </m:sub>
                          </m:sSub>
                        </m:den>
                      </m:f>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17840</m:t>
                          </m:r>
                        </m:num>
                        <m:den>
                          <m:r>
                            <a:rPr lang="en-US" sz="2000" b="0" i="1" smtClean="0">
                              <a:latin typeface="Cambria Math" panose="02040503050406030204" pitchFamily="18" charset="0"/>
                            </a:rPr>
                            <m:t>66976</m:t>
                          </m:r>
                        </m:den>
                      </m:f>
                      <m:r>
                        <a:rPr lang="en-US" sz="2000" i="1">
                          <a:latin typeface="Cambria Math" panose="02040503050406030204" pitchFamily="18" charset="0"/>
                        </a:rPr>
                        <m:t>=</m:t>
                      </m:r>
                      <m:r>
                        <a:rPr lang="en-US" sz="2000" b="0" i="1" smtClean="0">
                          <a:latin typeface="Cambria Math" panose="02040503050406030204" pitchFamily="18" charset="0"/>
                        </a:rPr>
                        <m:t>0.266</m:t>
                      </m:r>
                    </m:oMath>
                  </m:oMathPara>
                </a14:m>
                <a:br>
                  <a:rPr lang="en-US" sz="2000"/>
                </a:br>
                <a:r>
                  <a:rPr lang="en-US" sz="2000"/>
                  <a:t>Skæring: 	</a:t>
                </a:r>
                <a14:m>
                  <m:oMathPara>
                    <m:oMathParaPr>
                      <m:jc/>
                    </m:oMathParaPr>
                    <m:o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𝑐</m:t>
                          </m:r>
                        </m:e>
                        <m:sub>
                          <m:r>
                            <a:rPr lang="en-US" sz="2000" i="1">
                              <a:latin typeface="Cambria Math" panose="02040503050406030204" pitchFamily="18" charset="0"/>
                            </a:rPr>
                            <m:t>0</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𝑥</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𝑐</m:t>
                          </m:r>
                        </m:e>
                        <m:sub>
                          <m:r>
                            <a:rPr lang="en-US" sz="2000" i="1">
                              <a:latin typeface="Cambria Math" panose="02040503050406030204" pitchFamily="18" charset="0"/>
                            </a:rPr>
                            <m:t>1</m:t>
                          </m:r>
                        </m:sub>
                      </m:sSub>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88.34</m:t>
                      </m:r>
                      <m:r>
                        <a:rPr lang="en-US" sz="2000" i="1">
                          <a:latin typeface="Cambria Math" panose="02040503050406030204" pitchFamily="18" charset="0"/>
                        </a:rPr>
                        <m:t>−0.266</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305.58</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6.944</m:t>
                      </m:r>
                    </m:oMath>
                  </m:oMathPara>
                </a14:m>
                <a:br>
                  <a:rPr lang="en-US" sz="2000"/>
                </a:br>
                <a:r>
                  <a:rPr lang="en-US" sz="2000"/>
                  <a:t>Ligning: 	</a:t>
                </a:r>
                <a14:m>
                  <m:oMathPara>
                    <m:oMathParaPr>
                      <m:jc/>
                    </m:oMathParaPr>
                    <m:oMath>
                      <m:sSub>
                        <m:sSubPr>
                          <m:ctrlPr>
                            <a:rPr lang="da-DK" sz="2000" i="1">
                              <a:latin typeface="Cambria Math" panose="02040503050406030204" pitchFamily="18" charset="0"/>
                            </a:rPr>
                          </m:ctrlPr>
                        </m:sSubPr>
                        <m:e>
                          <m:sSub>
                            <m:sSubPr>
                              <m:ctrlPr>
                                <a:rPr lang="da-DK"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 </m:t>
                              </m:r>
                            </m:sub>
                          </m:sSub>
                          <m:r>
                            <a:rPr lang="da-DK" sz="2000" i="1">
                              <a:latin typeface="Cambria Math"/>
                            </a:rPr>
                            <m:t>=</m:t>
                          </m:r>
                          <m:sSub>
                            <m:sSubPr>
                              <m:ctrlPr>
                                <a:rPr lang="da-DK" sz="2000" i="1">
                                  <a:latin typeface="Cambria Math" panose="02040503050406030204" pitchFamily="18" charset="0"/>
                                </a:rPr>
                              </m:ctrlPr>
                            </m:sSubPr>
                            <m:e>
                              <m:r>
                                <a:rPr lang="en-US" sz="2000" b="0" i="1" smtClean="0">
                                  <a:latin typeface="Cambria Math" panose="02040503050406030204" pitchFamily="18" charset="0"/>
                                </a:rPr>
                                <m:t>𝑐</m:t>
                              </m:r>
                            </m:e>
                            <m:sub>
                              <m:r>
                                <a:rPr lang="da-DK" sz="2000" i="1">
                                  <a:latin typeface="Cambria Math"/>
                                </a:rPr>
                                <m:t>0</m:t>
                              </m:r>
                            </m:sub>
                          </m:sSub>
                          <m:r>
                            <a:rPr lang="da-DK" sz="2000" i="1">
                              <a:latin typeface="Cambria Math"/>
                            </a:rPr>
                            <m:t>+</m:t>
                          </m:r>
                          <m:sSub>
                            <m:sSubPr>
                              <m:ctrlPr>
                                <a:rPr lang="da-DK" sz="2000" i="1">
                                  <a:latin typeface="Cambria Math" panose="02040503050406030204" pitchFamily="18" charset="0"/>
                                </a:rPr>
                              </m:ctrlPr>
                            </m:sSubPr>
                            <m:e>
                              <m:r>
                                <a:rPr lang="en-US" sz="2000" b="0" i="1" smtClean="0">
                                  <a:latin typeface="Cambria Math" panose="02040503050406030204" pitchFamily="18" charset="0"/>
                                </a:rPr>
                                <m:t>𝑐</m:t>
                              </m:r>
                            </m:e>
                            <m:sub>
                              <m:r>
                                <a:rPr lang="da-DK" sz="2000" i="1">
                                  <a:latin typeface="Cambria Math"/>
                                </a:rPr>
                                <m:t>1</m:t>
                              </m:r>
                            </m:sub>
                          </m:sSub>
                          <m:r>
                            <a:rPr lang="en-US" sz="2000" b="0" i="1" smtClean="0">
                              <a:latin typeface="Cambria Math" panose="02040503050406030204" pitchFamily="18" charset="0"/>
                            </a:rPr>
                            <m:t>𝑦</m:t>
                          </m:r>
                        </m:e>
                        <m:sub>
                          <m:r>
                            <a:rPr lang="en-US" sz="2000" i="1">
                              <a:latin typeface="Cambria Math" panose="02040503050406030204" pitchFamily="18" charset="0"/>
                            </a:rPr>
                            <m:t> </m:t>
                          </m:r>
                        </m:sub>
                      </m:sSub>
                      <m:r>
                        <a:rPr lang="en-US" sz="2000" i="1">
                          <a:latin typeface="Cambria Math" panose="02040503050406030204" pitchFamily="18" charset="0"/>
                        </a:rPr>
                        <m:t>=</m:t>
                      </m:r>
                      <m:r>
                        <a:rPr lang="en-US" sz="2000" b="0" i="1" smtClean="0">
                          <a:latin typeface="Cambria Math" panose="02040503050406030204" pitchFamily="18" charset="0"/>
                        </a:rPr>
                        <m:t>6.944</m:t>
                      </m:r>
                      <m:r>
                        <a:rPr lang="en-US" sz="2000" i="1">
                          <a:latin typeface="Cambria Math" panose="02040503050406030204" pitchFamily="18" charset="0"/>
                        </a:rPr>
                        <m:t>+</m:t>
                      </m:r>
                      <m:r>
                        <a:rPr lang="en-US" sz="2000" b="0" i="1" smtClean="0">
                          <a:latin typeface="Cambria Math" panose="02040503050406030204" pitchFamily="18" charset="0"/>
                        </a:rPr>
                        <m:t>0.266</m:t>
                      </m:r>
                      <m:r>
                        <a:rPr lang="en-US" sz="2000" b="0" i="1" smtClean="0">
                          <a:latin typeface="Cambria Math" panose="02040503050406030204" pitchFamily="18" charset="0"/>
                        </a:rPr>
                        <m:t>𝑦</m:t>
                      </m:r>
                    </m:oMath>
                  </m:oMathPara>
                </a14:m>
                <a:r>
                  <a:rPr lang="en-GB" sz="2000" smtClean="0"/>
                  <a:t>.</a:t>
                </a:r>
                <a:endParaRPr lang="en-GB" sz="2000"/>
              </a:p>
              <a:p>
                <a:pPr marL="457200" indent="-457200">
                  <a:buFont typeface="+mj-lt"/>
                  <a:buAutoNum type="alphaLcParenR"/>
                </a:pP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2"/>
                <a:stretch>
                  <a:fillRect l="-796" t="-643" r="0" b="-42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342</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7087441" y="1220517"/>
            <a:ext cx="1778399" cy="1768029"/>
          </a:xfrm>
          <a:prstGeom prst="rect">
            <a:avLst/>
          </a:prstGeom>
        </p:spPr>
      </p:pic>
    </p:spTree>
    <p:extLst>
      <p:ext uri="{BB962C8B-B14F-4D97-AF65-F5344CB8AC3E}">
        <p14:creationId xmlns:p14="http://schemas.microsoft.com/office/powerpoint/2010/main" val="30074584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11.3, s. 333 (nanosøjler) </a:t>
            </a:r>
            <a:endParaRPr lang="en-GB"/>
          </a:p>
        </p:txBody>
      </p:sp>
      <mc:AlternateContent>
        <mc:Choice Requires="a14">
          <p:sp>
            <p:nvSpPr>
              <p:cNvPr id="3" name="Content Placeholder 2"/>
              <p:cNvSpPr>
                <a:spLocks noGrp="1"/>
              </p:cNvSpPr>
              <p:nvPr>
                <p:ph idx="1"/>
              </p:nvPr>
            </p:nvSpPr>
            <p:spPr>
              <a:xfrm>
                <a:off x="467544" y="1052736"/>
                <a:ext cx="8424936" cy="5688632"/>
              </a:xfrm>
            </p:spPr>
            <p:txBody>
              <a:bodyPr/>
              <a:lstStyle/>
              <a:p>
                <a:pPr marL="457200" indent="-457200">
                  <a:buFont typeface="+mj-lt"/>
                  <a:buAutoNum type="alphaLcParenR" startAt="3"/>
                </a:pPr>
                <a:r>
                  <a:rPr lang="da-DK" sz="2000" smtClean="0"/>
                  <a:t>Ligningen fra b) omformes, så </a:t>
                </a:r>
                <a14:m>
                  <m:oMathPara>
                    <m:oMathParaPr>
                      <m:jc/>
                    </m:oMathParaPr>
                    <m:oMath>
                      <m:r>
                        <a:rPr lang="da-DK" sz="2000" i="1" smtClean="0">
                          <a:latin typeface="Cambria Math" panose="02040503050406030204" pitchFamily="18" charset="0"/>
                        </a:rPr>
                        <m:t>𝑦</m:t>
                      </m:r>
                    </m:oMath>
                  </m:oMathPara>
                </a14:m>
                <a:r>
                  <a:rPr lang="da-DK" sz="2000" smtClean="0"/>
                  <a:t> udtrykkes som funktion af </a:t>
                </a:r>
                <a14:m>
                  <m:oMathPara>
                    <m:oMathParaPr>
                      <m:jc/>
                    </m:oMathParaPr>
                    <m:oMath>
                      <m:r>
                        <a:rPr lang="da-DK" sz="2000" i="1" smtClean="0">
                          <a:latin typeface="Cambria Math" panose="02040503050406030204" pitchFamily="18" charset="0"/>
                        </a:rPr>
                        <m:t>𝑥</m:t>
                      </m:r>
                    </m:oMath>
                  </m:oMathPara>
                </a14:m>
                <a:r>
                  <a:rPr lang="da-DK" sz="2000" smtClean="0"/>
                  <a:t>:</a:t>
                </a:r>
                <a:br>
                  <a:rPr lang="da-DK" sz="2000" smtClean="0"/>
                </a:br>
                <a:r>
                  <a:rPr lang="da-DK" sz="2000" smtClean="0"/>
                  <a:t> 	</a:t>
                </a:r>
                <a14:m>
                  <m:oMathPara>
                    <m:oMathParaPr>
                      <m:jc/>
                    </m:oMathParaPr>
                    <m:oMath>
                      <m:r>
                        <a:rPr lang="en-US" sz="2000" b="0" i="1" smtClean="0">
                          <a:latin typeface="Cambria Math" panose="02040503050406030204" pitchFamily="18" charset="0"/>
                        </a:rPr>
                        <m:t>𝑥</m:t>
                      </m:r>
                      <m:r>
                        <a:rPr lang="en-US" sz="2000" b="0" i="1" smtClean="0">
                          <a:latin typeface="Cambria Math" panose="02040503050406030204" pitchFamily="18" charset="0"/>
                        </a:rPr>
                        <m:t>=6.944+0.266</m:t>
                      </m:r>
                      <m:r>
                        <a:rPr lang="en-US" sz="2000" i="1">
                          <a:latin typeface="Cambria Math" panose="02040503050406030204" pitchFamily="18" charset="0"/>
                        </a:rPr>
                        <m:t>𝑦</m:t>
                      </m:r>
                      <m:r>
                        <a:rPr lang="en-US" sz="2000" b="0" i="1" smtClean="0">
                          <a:latin typeface="Cambria Math" panose="02040503050406030204" pitchFamily="18" charset="0"/>
                        </a:rPr>
                        <m:t>   </m:t>
                      </m:r>
                      <m:groupChr>
                        <m:groupChrPr>
                          <m:chr m:val="⇔"/>
                          <m:pos m:val="top"/>
                          <m:vertJc m:val="bot"/>
                          <m:ctrlPr>
                            <a:rPr lang="en-US" sz="2000" i="1" smtClean="0">
                              <a:latin typeface="Cambria Math" panose="02040503050406030204" pitchFamily="18" charset="0"/>
                            </a:rPr>
                          </m:ctrlPr>
                        </m:groupChrPr>
                        <m:e>
                          <m:r>
                            <a:rPr lang="en-US" sz="2000" b="0" i="1" smtClean="0">
                              <a:latin typeface="Cambria Math" panose="02040503050406030204" pitchFamily="18" charset="0"/>
                            </a:rPr>
                            <m:t> </m:t>
                          </m:r>
                        </m:e>
                      </m:groupChr>
                    </m:oMath>
                  </m:oMathPara>
                </a14:m>
                <a:r>
                  <a:rPr lang="en-US" sz="2000" smtClean="0"/>
                  <a:t> </a:t>
                </a:r>
                <a:br>
                  <a:rPr lang="en-US" sz="2000" smtClean="0"/>
                </a:br>
                <a:r>
                  <a:rPr lang="en-US" sz="2000" smtClean="0"/>
                  <a:t> 	</a:t>
                </a:r>
                <a14:m>
                  <m:oMathPara>
                    <m:oMathParaPr>
                      <m:jc/>
                    </m:oMathParaPr>
                    <m:oMath>
                      <m:r>
                        <a:rPr lang="en-US" sz="2000" b="0" i="1" smtClean="0">
                          <a:latin typeface="Cambria Math" panose="02040503050406030204" pitchFamily="18" charset="0"/>
                        </a:rPr>
                        <m:t>𝑦</m:t>
                      </m:r>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𝑥</m:t>
                          </m:r>
                          <m:r>
                            <a:rPr lang="en-US" sz="2000" b="0" i="1" smtClean="0">
                              <a:latin typeface="Cambria Math" panose="02040503050406030204" pitchFamily="18" charset="0"/>
                            </a:rPr>
                            <m:t>−6.944</m:t>
                          </m:r>
                        </m:num>
                        <m:den>
                          <m:r>
                            <a:rPr lang="en-US" sz="2000" b="0" i="1" smtClean="0">
                              <a:latin typeface="Cambria Math" panose="02040503050406030204" pitchFamily="18" charset="0"/>
                            </a:rPr>
                            <m:t>0.266</m:t>
                          </m:r>
                        </m:den>
                      </m:f>
                      <m:r>
                        <a:rPr lang="en-US" sz="2000" b="0" i="1" smtClean="0">
                          <a:latin typeface="Cambria Math" panose="02040503050406030204" pitchFamily="18" charset="0"/>
                        </a:rPr>
                        <m:t>=−26.11+3.759</m:t>
                      </m:r>
                      <m:r>
                        <a:rPr lang="en-US" sz="2000" b="0" i="1" smtClean="0">
                          <a:latin typeface="Cambria Math" panose="02040503050406030204" pitchFamily="18" charset="0"/>
                        </a:rPr>
                        <m:t>𝑥</m:t>
                      </m:r>
                    </m:oMath>
                  </m:oMathPara>
                </a14:m>
                <a:br>
                  <a:rPr lang="en-US" sz="2000" smtClean="0"/>
                </a:br>
                <a:endParaRPr lang="en-US" sz="2000" smtClean="0"/>
              </a:p>
              <a:p>
                <a:r>
                  <a:rPr lang="en-US" sz="2000" smtClean="0"/>
                  <a:t>Begge linjer går gennem </a:t>
                </a:r>
                <a:br>
                  <a:rPr lang="en-US" sz="2000" smtClean="0"/>
                </a:br>
                <a14:m>
                  <m:oMathPara>
                    <m:oMathParaPr>
                      <m:jc/>
                    </m:oMathParaPr>
                    <m:oMath>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en-US" sz="2000" smtClean="0"/>
                  <a:t>, </a:t>
                </a:r>
                <a14:m>
                  <m:oMathPara>
                    <m:oMathParaPr>
                      <m:jc/>
                    </m:oMathParaPr>
                    <m:o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m:rPr>
                          <m:sty m:val="p"/>
                        </m:rPr>
                        <a:rPr lang="en-US" sz="2000" b="0" i="0" smtClean="0">
                          <a:latin typeface="Cambria Math" panose="02040503050406030204" pitchFamily="18" charset="0"/>
                        </a:rPr>
                        <m:t>)</m:t>
                      </m:r>
                    </m:oMath>
                  </m:oMathPara>
                </a14:m>
                <a:r>
                  <a:rPr lang="en-US" sz="2000" smtClean="0"/>
                  <a:t> </a:t>
                </a:r>
              </a:p>
              <a:p>
                <a:r>
                  <a:rPr lang="en-US" sz="2000" smtClean="0"/>
                  <a:t>Den optimale regressions-</a:t>
                </a:r>
                <a:br>
                  <a:rPr lang="en-US" sz="2000" smtClean="0"/>
                </a:br>
                <a:r>
                  <a:rPr lang="en-US" sz="2000" smtClean="0"/>
                  <a:t>linje afhænger af, hvilken </a:t>
                </a:r>
                <a:br>
                  <a:rPr lang="en-US" sz="2000" smtClean="0"/>
                </a:br>
                <a:r>
                  <a:rPr lang="en-US" sz="2000" smtClean="0"/>
                  <a:t>variabel, vi ønsker at præ-</a:t>
                </a:r>
                <a:br>
                  <a:rPr lang="en-US" sz="2000" smtClean="0"/>
                </a:br>
                <a:r>
                  <a:rPr lang="en-US" sz="2000" smtClean="0"/>
                  <a:t>diktere.</a:t>
                </a:r>
                <a:br>
                  <a:rPr lang="en-US" sz="2000" smtClean="0"/>
                </a:br>
                <a:br>
                  <a:rPr lang="en-US" sz="2000"/>
                </a:b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2"/>
                <a:stretch>
                  <a:fillRect l="-796" t="-750"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343</a:t>
            </a:fld>
            <a:endParaRPr lang="da-DK">
              <a:solidFill>
                <a:prstClr val="black">
                  <a:tint val="75000"/>
                </a:prstClr>
              </a:solidFill>
            </a:endParaRPr>
          </a:p>
        </p:txBody>
      </p:sp>
      <p:pic>
        <p:nvPicPr>
          <p:cNvPr id="6" name="Picture 5"/>
          <p:cNvPicPr>
            <a:picLocks noChangeAspect="1"/>
          </p:cNvPicPr>
          <p:nvPr/>
        </p:nvPicPr>
        <p:blipFill>
          <a:blip r:embed="rId3"/>
          <a:stretch>
            <a:fillRect/>
          </a:stretch>
        </p:blipFill>
        <p:spPr>
          <a:xfrm>
            <a:off x="3864899" y="2352379"/>
            <a:ext cx="5034490" cy="3089346"/>
          </a:xfrm>
          <a:prstGeom prst="rect">
            <a:avLst/>
          </a:prstGeom>
        </p:spPr>
      </p:pic>
    </p:spTree>
    <p:extLst>
      <p:ext uri="{BB962C8B-B14F-4D97-AF65-F5344CB8AC3E}">
        <p14:creationId xmlns:p14="http://schemas.microsoft.com/office/powerpoint/2010/main" val="24891121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Statistisk teori (11.2)</a:t>
            </a:r>
            <a:endParaRPr lang="en-GB"/>
          </a:p>
        </p:txBody>
      </p:sp>
      <mc:AlternateContent>
        <mc:Choice Requires="a14">
          <p:sp>
            <p:nvSpPr>
              <p:cNvPr id="3" name="Content Placeholder 2"/>
              <p:cNvSpPr>
                <a:spLocks noGrp="1"/>
              </p:cNvSpPr>
              <p:nvPr>
                <p:ph idx="1"/>
              </p:nvPr>
            </p:nvSpPr>
            <p:spPr/>
            <p:txBody>
              <a:bodyPr/>
              <a:lstStyle/>
              <a:p>
                <a:r>
                  <a:rPr lang="en-US" smtClean="0"/>
                  <a:t>Vi antager, at der findes en lineær sammenhæng mellem responsvariablen </a:t>
                </a:r>
                <a14:m>
                  <m:oMathPara>
                    <m:oMathParaPr>
                      <m:jc/>
                    </m:oMathParaPr>
                    <m:oMath>
                      <m:r>
                        <a:rPr lang="en-US" i="1" smtClean="0">
                          <a:latin typeface="Cambria Math" panose="02040503050406030204" pitchFamily="18" charset="0"/>
                        </a:rPr>
                        <m:t>𝑦</m:t>
                      </m:r>
                    </m:oMath>
                  </m:oMathPara>
                </a14:m>
                <a:r>
                  <a:rPr lang="en-US" smtClean="0"/>
                  <a:t> og regressorvariablen </a:t>
                </a:r>
                <a14:m>
                  <m:oMathPara>
                    <m:oMathParaPr>
                      <m:jc/>
                    </m:oMathParaPr>
                    <m:oMath>
                      <m:r>
                        <a:rPr lang="en-US" i="1" smtClean="0">
                          <a:latin typeface="Cambria Math" panose="02040503050406030204" pitchFamily="18" charset="0"/>
                        </a:rPr>
                        <m:t>𝑥</m:t>
                      </m:r>
                    </m:oMath>
                  </m:oMathPara>
                </a14:m>
                <a:r>
                  <a:rPr lang="en-GB" smtClean="0"/>
                  <a:t>:</a:t>
                </a:r>
                <a:br>
                  <a:rPr lang="en-GB" smtClean="0"/>
                </a:br>
                <a:r>
                  <a:rPr lang="en-GB" smtClean="0"/>
                  <a:t> 	</a:t>
                </a:r>
                <a14:m>
                  <m:oMathPara>
                    <m:oMathParaPr>
                      <m:jc/>
                    </m:oMathParaPr>
                    <m:o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𝑥</m:t>
                      </m:r>
                    </m:oMath>
                  </m:oMathPara>
                </a14:m>
                <a:r>
                  <a:rPr lang="en-GB" smtClean="0"/>
                  <a:t>,</a:t>
                </a:r>
                <a:br>
                  <a:rPr lang="en-GB" smtClean="0"/>
                </a:br>
                <a:r>
                  <a:rPr lang="en-GB" smtClean="0"/>
                  <a:t>men vi kender ikke koefficienterne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m:oMathPara>
                </a14:m>
                <a:r>
                  <a:rPr lang="en-GB" smtClean="0"/>
                  <a:t> og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m:oMathPara>
                </a14:m>
                <a:endParaRPr lang="en-GB" smtClean="0"/>
              </a:p>
              <a:p>
                <a:r>
                  <a:rPr lang="en-US" smtClean="0"/>
                  <a:t>Desuden er der variabilitet, så gentagne målinger giver ikke samme værdi af </a:t>
                </a:r>
                <a14:m>
                  <m:oMathPara>
                    <m:oMathParaPr>
                      <m:jc/>
                    </m:oMathParaPr>
                    <m:oMath>
                      <m:r>
                        <a:rPr lang="en-US" i="1">
                          <a:latin typeface="Cambria Math" panose="02040503050406030204" pitchFamily="18" charset="0"/>
                        </a:rPr>
                        <m:t>𝑦</m:t>
                      </m:r>
                    </m:oMath>
                  </m:oMathPara>
                </a14:m>
                <a:r>
                  <a:rPr lang="en-GB" smtClean="0"/>
                  <a:t> for samme værdi af </a:t>
                </a:r>
                <a14:m>
                  <m:oMathPara>
                    <m:oMathParaPr>
                      <m:jc/>
                    </m:oMathParaPr>
                    <m:oMath>
                      <m:r>
                        <a:rPr lang="en-GB" i="1" smtClean="0">
                          <a:latin typeface="Cambria Math" panose="02040503050406030204" pitchFamily="18" charset="0"/>
                        </a:rPr>
                        <m:t>𝑥</m:t>
                      </m:r>
                    </m:oMath>
                  </m:oMathPara>
                </a14:m>
                <a:r>
                  <a:rPr lang="en-GB" smtClean="0"/>
                  <a:t>. Derfor opfatter vi responsen </a:t>
                </a:r>
                <a14:m>
                  <m:oMathPara>
                    <m:oMathParaPr>
                      <m:jc/>
                    </m:oMathParaPr>
                    <m:oMath>
                      <m:r>
                        <a:rPr lang="en-GB" i="1" smtClean="0">
                          <a:latin typeface="Cambria Math" panose="02040503050406030204" pitchFamily="18" charset="0"/>
                        </a:rPr>
                        <m:t>𝑦</m:t>
                      </m:r>
                    </m:oMath>
                  </m:oMathPara>
                </a14:m>
                <a:r>
                  <a:rPr lang="en-GB" smtClean="0"/>
                  <a:t> som resultatet af en stokastisk variabel </a:t>
                </a:r>
                <a14:m>
                  <m:oMathPara>
                    <m:oMathParaPr>
                      <m:jc/>
                    </m:oMathParaPr>
                    <m:oMath>
                      <m:r>
                        <a:rPr lang="en-GB" i="1" smtClean="0">
                          <a:latin typeface="Cambria Math" panose="02040503050406030204" pitchFamily="18" charset="0"/>
                        </a:rPr>
                        <m:t>𝑌</m:t>
                      </m:r>
                    </m:oMath>
                  </m:oMathPara>
                </a14:m>
                <a:r>
                  <a:rPr lang="en-GB" smtClean="0"/>
                  <a:t>:</a:t>
                </a:r>
                <a:br>
                  <a:rPr lang="en-GB" smtClean="0"/>
                </a:br>
                <a:r>
                  <a:rPr lang="en-GB" smtClean="0"/>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𝑖</m:t>
                          </m:r>
                        </m:sub>
                      </m:sSub>
                    </m:oMath>
                  </m:oMathPara>
                </a14:m>
                <a:endParaRPr lang="en-GB" smtClean="0"/>
              </a:p>
              <a:p>
                <a:r>
                  <a:rPr lang="en-US" smtClean="0"/>
                  <a:t>Vi antager,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oMath>
                  </m:oMathPara>
                </a14:m>
                <a:r>
                  <a:rPr lang="en-US" smtClean="0"/>
                  <a:t> er en </a:t>
                </a:r>
                <a:r>
                  <a:rPr lang="en-US" smtClean="0">
                    <a:solidFill>
                      <a:schemeClr val="accent1">
                        <a:lumMod val="75000"/>
                      </a:schemeClr>
                    </a:solidFill>
                  </a:rPr>
                  <a:t>normalfordelt</a:t>
                </a:r>
                <a:r>
                  <a:rPr lang="en-US" smtClean="0"/>
                  <a:t> stokastisk variabel for </a:t>
                </a:r>
                <a:br>
                  <a:rPr lang="en-US" smtClean="0"/>
                </a:br>
                <a14:m>
                  <m:oMathPara>
                    <m:oMathParaPr>
                      <m:jc/>
                    </m:oMathParaPr>
                    <m:oMath>
                      <m:r>
                        <a:rPr lang="en-US" b="0" i="1" smtClean="0">
                          <a:latin typeface="Cambria Math" panose="02040503050406030204" pitchFamily="18" charset="0"/>
                        </a:rPr>
                        <m:t>𝑖</m:t>
                      </m:r>
                      <m:r>
                        <a:rPr lang="en-US" b="0" i="1" smtClean="0">
                          <a:latin typeface="Cambria Math" panose="02040503050406030204" pitchFamily="18" charset="0"/>
                        </a:rPr>
                        <m:t>=1,2,…,</m:t>
                      </m:r>
                      <m:r>
                        <a:rPr lang="en-US" b="0" i="1" smtClean="0">
                          <a:latin typeface="Cambria Math" panose="02040503050406030204" pitchFamily="18" charset="0"/>
                        </a:rPr>
                        <m:t>𝑛</m:t>
                      </m:r>
                    </m:oMath>
                  </m:oMathPara>
                </a14:m>
                <a:r>
                  <a:rPr lang="en-US" smtClean="0"/>
                  <a:t>. </a:t>
                </a:r>
              </a:p>
              <a:p>
                <a:pPr lvl="1"/>
                <a:r>
                  <a:rPr lang="en-GB" smtClean="0"/>
                  <a:t>Middelværdien af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oMath>
                  </m:oMathPara>
                </a14:m>
                <a:r>
                  <a:rPr lang="en-GB" smtClean="0"/>
                  <a:t> er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r>
                  <a:rPr lang="en-GB" smtClean="0"/>
                  <a:t>, så den afhænger af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GB" smtClean="0"/>
              </a:p>
              <a:p>
                <a:pPr lvl="1"/>
                <a:r>
                  <a:rPr lang="en-US" smtClean="0"/>
                  <a:t>Variansen af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oMath>
                  </m:oMathPara>
                </a14:m>
                <a:r>
                  <a:rPr lang="en-GB" smtClean="0"/>
                  <a:t> er den samme for alle </a:t>
                </a:r>
                <a14:m>
                  <m:oMathPara>
                    <m:oMathParaPr>
                      <m:jc/>
                    </m:oMathParaPr>
                    <m:oMath>
                      <m:r>
                        <a:rPr lang="en-GB" i="1" smtClean="0">
                          <a:latin typeface="Cambria Math" panose="02040503050406030204" pitchFamily="18" charset="0"/>
                        </a:rPr>
                        <m:t>𝑖</m:t>
                      </m:r>
                    </m:oMath>
                  </m:oMathPara>
                </a14:m>
                <a:r>
                  <a:rPr lang="en-GB" smtClean="0"/>
                  <a:t>, nemlig </a:t>
                </a:r>
                <a14:m>
                  <m:oMathPara>
                    <m:oMathParaPr>
                      <m:jc/>
                    </m:oMathParaPr>
                    <m:o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m:oMathPara>
                </a14:m>
                <a:endParaRPr lang="en-GB" smtClean="0"/>
              </a:p>
              <a:p>
                <a:r>
                  <a:rPr lang="en-US" smtClean="0"/>
                  <a:t>Det svarer til,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oMath>
                  </m:oMathPara>
                </a14:m>
                <a:r>
                  <a:rPr lang="en-GB" smtClean="0"/>
                  <a:t> er </a:t>
                </a:r>
                <a14:m>
                  <m:oMathPara>
                    <m:oMathParaPr>
                      <m:jc/>
                    </m:oMathParaPr>
                    <m:oMath>
                      <m:r>
                        <a:rPr lang="en-US" b="0" i="1" smtClean="0">
                          <a:latin typeface="Cambria Math" panose="02040503050406030204" pitchFamily="18" charset="0"/>
                        </a:rPr>
                        <m:t>𝑁</m:t>
                      </m:r>
                      <m:r>
                        <a:rPr lang="en-US" b="0" i="1" smtClean="0">
                          <a:latin typeface="Cambria Math" panose="02040503050406030204" pitchFamily="18" charset="0"/>
                        </a:rPr>
                        <m:t>(0,</m:t>
                      </m:r>
                      <m:r>
                        <a:rPr lang="en-GB" i="1">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rPr>
                        <m:t>)</m:t>
                      </m:r>
                    </m:oMath>
                  </m:oMathPara>
                </a14:m>
                <a:r>
                  <a:rPr lang="en-GB" smtClean="0"/>
                  <a:t> for </a:t>
                </a:r>
                <a14:m>
                  <m:oMathPara>
                    <m:oMathParaPr>
                      <m:jc/>
                    </m:oMathParaPr>
                    <m:oMath>
                      <m:r>
                        <a:rPr lang="en-US" i="1">
                          <a:latin typeface="Cambria Math" panose="02040503050406030204" pitchFamily="18" charset="0"/>
                        </a:rPr>
                        <m:t>𝑖</m:t>
                      </m:r>
                      <m:r>
                        <a:rPr lang="en-US" i="1">
                          <a:latin typeface="Cambria Math" panose="02040503050406030204" pitchFamily="18" charset="0"/>
                        </a:rPr>
                        <m:t>=1,2,…,</m:t>
                      </m:r>
                      <m:r>
                        <a:rPr lang="en-US" i="1">
                          <a:latin typeface="Cambria Math" panose="02040503050406030204" pitchFamily="18" charset="0"/>
                        </a:rPr>
                        <m:t>𝑛</m:t>
                      </m:r>
                    </m:oMath>
                  </m:oMathPara>
                </a14:m>
                <a:r>
                  <a:rPr lang="en-GB" smtClean="0"/>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344</a:t>
            </a:fld>
            <a:endParaRPr lang="da-DK">
              <a:solidFill>
                <a:prstClr val="black">
                  <a:tint val="75000"/>
                </a:prstClr>
              </a:solidFill>
            </a:endParaRPr>
          </a:p>
        </p:txBody>
      </p:sp>
    </p:spTree>
    <p:extLst>
      <p:ext uri="{BB962C8B-B14F-4D97-AF65-F5344CB8AC3E}">
        <p14:creationId xmlns:p14="http://schemas.microsoft.com/office/powerpoint/2010/main" val="3987084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Statistisk teori</a:t>
            </a:r>
            <a:endParaRPr lang="en-GB"/>
          </a:p>
        </p:txBody>
      </p:sp>
      <mc:AlternateContent>
        <mc:Choice Requires="a14">
          <p:sp>
            <p:nvSpPr>
              <p:cNvPr id="3" name="Content Placeholder 2"/>
              <p:cNvSpPr>
                <a:spLocks noGrp="1"/>
              </p:cNvSpPr>
              <p:nvPr>
                <p:ph idx="1"/>
              </p:nvPr>
            </p:nvSpPr>
            <p:spPr/>
            <p:txBody>
              <a:bodyPr/>
              <a:lstStyle/>
              <a:p>
                <a:pPr marL="0" indent="0">
                  <a:buNone/>
                </a:pPr>
                <a:r>
                  <a:rPr lang="en-US" smtClean="0"/>
                  <a:t>Illustration af modellen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oMath>
                  </m:oMathPara>
                </a14:m>
                <a:r>
                  <a:rPr lang="en-US" smtClean="0"/>
                  <a:t> 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oMath>
                  </m:oMathPara>
                </a14:m>
                <a:r>
                  <a:rPr lang="en-GB"/>
                  <a:t> </a:t>
                </a:r>
                <a:r>
                  <a:rPr lang="en-GB" smtClean="0"/>
                  <a:t>~ </a:t>
                </a:r>
                <a14:m>
                  <m:oMathPara>
                    <m:oMathParaPr>
                      <m:jc/>
                    </m:oMathParaPr>
                    <m:oMath>
                      <m:r>
                        <a:rPr lang="en-US" i="1">
                          <a:latin typeface="Cambria Math" panose="02040503050406030204" pitchFamily="18" charset="0"/>
                        </a:rPr>
                        <m:t>𝑁</m:t>
                      </m:r>
                      <m:r>
                        <a:rPr lang="en-US" i="1">
                          <a:latin typeface="Cambria Math" panose="02040503050406030204" pitchFamily="18" charset="0"/>
                        </a:rPr>
                        <m:t>(0,</m:t>
                      </m:r>
                      <m:r>
                        <a:rPr lang="en-GB" i="1">
                          <a:latin typeface="Cambria Math" panose="02040503050406030204" pitchFamily="18" charset="0"/>
                          <a:ea typeface="Cambria Math" panose="02040503050406030204" pitchFamily="18" charset="0"/>
                        </a:rPr>
                        <m:t>𝜎</m:t>
                      </m:r>
                      <m:r>
                        <a:rPr lang="en-US" i="1">
                          <a:latin typeface="Cambria Math" panose="02040503050406030204" pitchFamily="18" charset="0"/>
                        </a:rPr>
                        <m:t>)</m:t>
                      </m:r>
                    </m:oMath>
                  </m:oMathPara>
                </a14:m>
                <a:r>
                  <a:rPr lang="en-US" smtClean="0"/>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345</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1986025" y="2078922"/>
            <a:ext cx="5387974" cy="4545880"/>
          </a:xfrm>
          <a:prstGeom prst="rect">
            <a:avLst/>
          </a:prstGeom>
        </p:spPr>
      </p:pic>
    </p:spTree>
    <p:extLst>
      <p:ext uri="{BB962C8B-B14F-4D97-AF65-F5344CB8AC3E}">
        <p14:creationId xmlns:p14="http://schemas.microsoft.com/office/powerpoint/2010/main" val="674097660"/>
      </p:ext>
    </p:extLst>
  </p:cSld>
  <p:clrMapOvr>
    <a:masterClrMapping/>
  </p:clrMapOvr>
  <p:transition/>
  <p:timing/>
</p:sld>
</file>

<file path=ppt/slides/slide3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Statistisk teori</a:t>
            </a:r>
            <a:endParaRPr lang="en-GB"/>
          </a:p>
        </p:txBody>
      </p:sp>
      <mc:AlternateContent>
        <mc:Choice Requires="a14">
          <p:sp>
            <p:nvSpPr>
              <p:cNvPr id="3" name="Content Placeholder 2"/>
              <p:cNvSpPr>
                <a:spLocks noGrp="1"/>
              </p:cNvSpPr>
              <p:nvPr>
                <p:ph idx="1"/>
              </p:nvPr>
            </p:nvSpPr>
            <p:spPr/>
            <p:txBody>
              <a:bodyPr/>
              <a:lstStyle/>
              <a:p>
                <a:pPr marL="0" indent="0">
                  <a:buNone/>
                </a:pPr>
                <a:r>
                  <a:rPr lang="en-US" smtClean="0"/>
                  <a:t>Vi kender ikke parametrene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m:oMathPara>
                </a14:m>
                <a:r>
                  <a:rPr lang="en-US" smtClean="0"/>
                  <a:t>,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m:oMathPara>
                </a14:m>
                <a:r>
                  <a:rPr lang="en-US" smtClean="0"/>
                  <a:t> og </a:t>
                </a:r>
                <a14:m>
                  <m:oMathPara>
                    <m:oMathParaPr>
                      <m:jc/>
                    </m:oMathParaPr>
                    <m:oMath>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r>
                  <a:rPr lang="en-US" smtClean="0"/>
                  <a:t>, så dem estimerer vi fra vores datasæt: </a:t>
                </a:r>
              </a:p>
              <a:p>
                <a14:m>
                  <m:oMathPara>
                    <m:oMathParaPr>
                      <m:jc/>
                    </m:oMathParaPr>
                    <m:o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i="1">
                              <a:latin typeface="Cambria Math" panose="02040503050406030204" pitchFamily="18" charset="0"/>
                            </a:rPr>
                            <m:t>1</m:t>
                          </m:r>
                        </m:sub>
                      </m:sSub>
                      <m:r>
                        <a:rPr lang="en-US" b="0" i="1" smtClean="0">
                          <a:latin typeface="Cambria Math" panose="02040503050406030204" pitchFamily="18" charset="0"/>
                        </a:rPr>
                        <m:t>=</m:t>
                      </m:r>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xy</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xx</m:t>
                              </m:r>
                            </m:sub>
                          </m:sSub>
                        </m:den>
                      </m:f>
                    </m:oMath>
                  </m:oMathPara>
                </a14:m>
                <a:r>
                  <a:rPr lang="en-US" smtClean="0"/>
                  <a:t>,  hvor </a:t>
                </a:r>
                <a14:m>
                  <m:oMathPara>
                    <m:oMathParaPr>
                      <m:jc/>
                    </m:oMathParaPr>
                    <m:o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xy</m:t>
                          </m:r>
                        </m:sub>
                      </m:sSub>
                    </m:oMath>
                  </m:oMathPara>
                </a14:m>
                <a:r>
                  <a:rPr lang="en-US" smtClean="0"/>
                  <a:t> og </a:t>
                </a:r>
                <a14:m>
                  <m:oMathPara>
                    <m:oMathParaPr>
                      <m:jc/>
                    </m:oMathParaPr>
                    <m:o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xx</m:t>
                          </m:r>
                        </m:sub>
                      </m:sSub>
                    </m:oMath>
                  </m:oMathPara>
                </a14:m>
                <a:r>
                  <a:rPr lang="en-US" smtClean="0"/>
                  <a:t> er defineret tidligere, sammen med </a:t>
                </a:r>
                <a14:m>
                  <m:oMathPara>
                    <m:oMathParaPr>
                      <m:jc/>
                    </m:oMathParaPr>
                    <m:o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yy</m:t>
                          </m:r>
                        </m:sub>
                      </m:sSub>
                    </m:oMath>
                  </m:oMathPara>
                </a14:m>
                <a:endParaRPr lang="en-US" smtClean="0"/>
              </a:p>
              <a:p>
                <a14:m>
                  <m:oMathPara>
                    <m:oMathParaPr>
                      <m:jc/>
                    </m:oMathParaPr>
                    <m:o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da-DK"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e>
                      </m:acc>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m:oMathPara>
                </a14:m>
                <a:endParaRPr lang="en-US" smtClean="0"/>
              </a:p>
              <a:p>
                <a14:m>
                  <m:oMathPara>
                    <m:oMathParaPr>
                      <m:jc/>
                    </m:oMathParaPr>
                    <m:oMath>
                      <m:r>
                        <a:rPr lang="en-GB" i="1">
                          <a:latin typeface="Cambria Math" panose="02040503050406030204" pitchFamily="18" charset="0"/>
                          <a:ea typeface="Cambria Math" panose="02040503050406030204" pitchFamily="18" charset="0"/>
                        </a:rPr>
                        <m:t>𝜎</m:t>
                      </m:r>
                    </m:oMath>
                  </m:oMathPara>
                </a14:m>
                <a:r>
                  <a:rPr lang="en-US" smtClean="0"/>
                  <a:t> estimeres med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𝑒</m:t>
                          </m:r>
                        </m:sub>
                      </m:sSub>
                    </m:oMath>
                  </m:oMathPara>
                </a14:m>
                <a:r>
                  <a:rPr lang="en-US" smtClean="0"/>
                  <a:t>, som beregnes med residualernes kvadrater:</a:t>
                </a:r>
                <a:br>
                  <a:rPr lang="en-US" smtClean="0"/>
                </a:br>
                <a14:m>
                  <m:oMathPara>
                    <m:oMathParaPr>
                      <m:jc/>
                    </m:oMathParaPr>
                    <m:oMath>
                      <m:acc>
                        <m:accPr>
                          <m:chr m:val="̂"/>
                          <m:ctrlPr>
                            <a:rPr lang="en-US" i="1">
                              <a:latin typeface="Cambria Math" panose="02040503050406030204" pitchFamily="18" charset="0"/>
                            </a:rPr>
                          </m:ctrlPr>
                        </m:accPr>
                        <m:e>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acc>
                      <m:r>
                        <a:rPr lang="en-US" i="1">
                          <a:latin typeface="Cambria Math" panose="02040503050406030204" pitchFamily="18" charset="0"/>
                          <a:ea typeface="Cambria Math" panose="02040503050406030204" pitchFamily="18" charset="0"/>
                        </a:rPr>
                        <m:t>=</m:t>
                      </m:r>
                      <m:sSubSup>
                        <m:sSubSupPr>
                          <m:alnScr m:val="off"/>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𝑒</m:t>
                          </m:r>
                        </m:sub>
                        <m:sup>
                          <m:r>
                            <a:rPr lang="en-US" i="1">
                              <a:latin typeface="Cambria Math" panose="02040503050406030204" pitchFamily="18" charset="0"/>
                              <a:ea typeface="Cambria Math" panose="02040503050406030204" pitchFamily="18" charset="0"/>
                            </a:rPr>
                            <m:t>2</m:t>
                          </m:r>
                        </m:sup>
                      </m:sSubSup>
                      <m:r>
                        <m:rPr>
                          <m:sty m:val="p"/>
                        </m:rPr>
                        <a:rPr lang="en-US">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𝑆𝑆𝐸</m:t>
                          </m:r>
                        </m:num>
                        <m:den>
                          <m:r>
                            <a:rPr lang="en-US" i="1">
                              <a:latin typeface="Cambria Math" panose="02040503050406030204" pitchFamily="18" charset="0"/>
                            </a:rPr>
                            <m:t>𝑛</m:t>
                          </m:r>
                          <m:r>
                            <a:rPr lang="en-US" i="1">
                              <a:latin typeface="Cambria Math" panose="02040503050406030204" pitchFamily="18" charset="0"/>
                            </a:rPr>
                            <m:t>−2</m:t>
                          </m:r>
                        </m:den>
                      </m:f>
                      <m:r>
                        <a:rPr lang="en-US" i="1">
                          <a:latin typeface="Cambria Math" panose="02040503050406030204" pitchFamily="18" charset="0"/>
                        </a:rPr>
                        <m:t>=</m:t>
                      </m:r>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yy</m:t>
                              </m:r>
                            </m:sub>
                          </m:sSub>
                          <m:r>
                            <m:rPr>
                              <m:sty m:val="p"/>
                            </m:rPr>
                            <a:rPr lang="en-US">
                              <a:latin typeface="Cambria Math" panose="02040503050406030204" pitchFamily="18" charset="0"/>
                            </a:rPr>
                            <m:t>−</m:t>
                          </m:r>
                          <m:f>
                            <m:fPr>
                              <m:type m:val="lin"/>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xy</m:t>
                                      </m:r>
                                    </m:sub>
                                  </m:sSub>
                                </m:e>
                                <m:sup>
                                  <m:r>
                                    <m:rPr>
                                      <m:sty m:val="p"/>
                                    </m:rPr>
                                    <a:rPr lang="en-US">
                                      <a:latin typeface="Cambria Math" panose="02040503050406030204" pitchFamily="18" charset="0"/>
                                    </a:rPr>
                                    <m:t>2</m:t>
                                  </m:r>
                                </m:sup>
                              </m:sSup>
                            </m:num>
                            <m:den>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xx</m:t>
                                  </m:r>
                                </m:sub>
                              </m:sSub>
                            </m:den>
                          </m:f>
                        </m:num>
                        <m:den>
                          <m:r>
                            <a:rPr lang="en-US" i="1">
                              <a:latin typeface="Cambria Math" panose="02040503050406030204" pitchFamily="18" charset="0"/>
                            </a:rPr>
                            <m:t>𝑛</m:t>
                          </m:r>
                          <m:r>
                            <a:rPr lang="en-US" i="1">
                              <a:latin typeface="Cambria Math" panose="02040503050406030204" pitchFamily="18" charset="0"/>
                            </a:rPr>
                            <m:t>−2</m:t>
                          </m:r>
                        </m:den>
                      </m:f>
                    </m:oMath>
                  </m:oMathPara>
                </a14:m>
                <a:r>
                  <a:rPr lang="en-US"/>
                  <a:t>  (kan man vise)</a:t>
                </a:r>
              </a:p>
              <a:p>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𝑒</m:t>
                          </m:r>
                        </m:sub>
                      </m:sSub>
                    </m:oMath>
                  </m:oMathPara>
                </a14:m>
                <a:r>
                  <a:rPr lang="en-US" smtClean="0"/>
                  <a:t> kaldes ‘standard error of the estimate’ (i bogen) og ‘residual standard error’ (i R).</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346</a:t>
            </a:fld>
            <a:endParaRPr lang="da-DK">
              <a:solidFill>
                <a:prstClr val="black">
                  <a:tint val="75000"/>
                </a:prstClr>
              </a:solidFill>
            </a:endParaRPr>
          </a:p>
        </p:txBody>
      </p:sp>
    </p:spTree>
    <p:extLst>
      <p:ext uri="{BB962C8B-B14F-4D97-AF65-F5344CB8AC3E}">
        <p14:creationId xmlns:p14="http://schemas.microsoft.com/office/powerpoint/2010/main" val="14827868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 11.1 (nedkøling af legering, forts. )</a:t>
            </a:r>
            <a:endParaRPr lang="en-GB"/>
          </a:p>
        </p:txBody>
      </p:sp>
      <mc:AlternateContent>
        <mc:Choice Requires="a14">
          <p:sp>
            <p:nvSpPr>
              <p:cNvPr id="3" name="Content Placeholder 2"/>
              <p:cNvSpPr>
                <a:spLocks noGrp="1"/>
              </p:cNvSpPr>
              <p:nvPr>
                <p:ph idx="1"/>
              </p:nvPr>
            </p:nvSpPr>
            <p:spPr/>
            <p:txBody>
              <a:bodyPr/>
              <a:lstStyle/>
              <a:p>
                <a:r>
                  <a:rPr lang="en-US" smtClean="0"/>
                  <a:t>Vi beregnede/kan beregne: </a:t>
                </a:r>
                <a:br>
                  <a:rPr lang="en-US" smtClean="0"/>
                </a:b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𝑥𝑦</m:t>
                          </m:r>
                        </m:sub>
                      </m:sSub>
                      <m:r>
                        <a:rPr lang="en-US" i="1">
                          <a:latin typeface="Cambria Math" panose="02040503050406030204" pitchFamily="18" charset="0"/>
                        </a:rPr>
                        <m:t>=</m:t>
                      </m:r>
                      <m:r>
                        <a:rPr lang="en-US" b="0" i="1" smtClean="0">
                          <a:latin typeface="Cambria Math" panose="02040503050406030204" pitchFamily="18" charset="0"/>
                        </a:rPr>
                        <m:t>180</m:t>
                      </m:r>
                    </m:oMath>
                  </m:oMathPara>
                </a14:m>
                <a:r>
                  <a:rPr lang="en-US" smtClean="0"/>
                  <a:t> </a:t>
                </a:r>
                <a:br>
                  <a:rPr lang="en-US" smtClean="0"/>
                </a:b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m:t>
                          </m:r>
                          <m:r>
                            <a:rPr lang="en-US" b="0" i="1" smtClean="0">
                              <a:latin typeface="Cambria Math" panose="02040503050406030204" pitchFamily="18" charset="0"/>
                            </a:rPr>
                            <m:t>𝑥</m:t>
                          </m:r>
                        </m:sub>
                      </m:sSub>
                      <m:r>
                        <a:rPr lang="en-US" i="1">
                          <a:latin typeface="Cambria Math" panose="02040503050406030204" pitchFamily="18" charset="0"/>
                        </a:rPr>
                        <m:t>=</m:t>
                      </m:r>
                      <m:r>
                        <a:rPr lang="en-US" b="0" i="1" smtClean="0">
                          <a:latin typeface="Cambria Math" panose="02040503050406030204" pitchFamily="18" charset="0"/>
                        </a:rPr>
                        <m:t>30</m:t>
                      </m:r>
                    </m:oMath>
                  </m:oMathPara>
                </a14:m>
                <a:r>
                  <a:rPr lang="en-US"/>
                  <a:t> </a:t>
                </a:r>
                <a:br>
                  <a:rPr lang="en-US"/>
                </a:b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𝑦𝑦</m:t>
                          </m:r>
                        </m:sub>
                      </m:sSub>
                      <m:r>
                        <a:rPr lang="en-US" i="1">
                          <a:latin typeface="Cambria Math" panose="02040503050406030204" pitchFamily="18" charset="0"/>
                        </a:rPr>
                        <m:t>=</m:t>
                      </m:r>
                      <m:r>
                        <a:rPr lang="en-US" b="0" i="1" smtClean="0">
                          <a:latin typeface="Cambria Math" panose="02040503050406030204" pitchFamily="18" charset="0"/>
                        </a:rPr>
                        <m:t>1350</m:t>
                      </m:r>
                    </m:oMath>
                  </m:oMathPara>
                </a14:m>
                <a:r>
                  <a:rPr lang="en-US" smtClean="0"/>
                  <a:t> </a:t>
                </a:r>
              </a:p>
              <a:p>
                <a:r>
                  <a:rPr lang="en-US" smtClean="0"/>
                  <a:t>Dermed er </a:t>
                </a:r>
                <a:br>
                  <a:rPr lang="en-US" smtClean="0"/>
                </a:br>
                <a:r>
                  <a:rPr lang="en-US" smtClean="0"/>
                  <a:t> 	</a:t>
                </a:r>
                <a14:m>
                  <m:oMathPara>
                    <m:oMathParaPr>
                      <m:jc/>
                    </m:oMathParaPr>
                    <m:oMath>
                      <m:sSubSup>
                        <m:sSubSupPr>
                          <m:alnScr m:val="off"/>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𝑒</m:t>
                          </m:r>
                        </m:sub>
                        <m:sup>
                          <m:r>
                            <a:rPr lang="en-US" i="1">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rPr>
                        <m:t>=</m:t>
                      </m:r>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yy</m:t>
                              </m:r>
                            </m:sub>
                          </m:sSub>
                          <m:r>
                            <m:rPr>
                              <m:sty m:val="p"/>
                            </m:rPr>
                            <a:rPr lang="en-US">
                              <a:latin typeface="Cambria Math" panose="02040503050406030204" pitchFamily="18" charset="0"/>
                            </a:rPr>
                            <m:t>−</m:t>
                          </m:r>
                          <m:f>
                            <m:fPr>
                              <m:type m:val="lin"/>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xy</m:t>
                                      </m:r>
                                    </m:sub>
                                  </m:sSub>
                                </m:e>
                                <m:sup>
                                  <m:r>
                                    <m:rPr>
                                      <m:sty m:val="p"/>
                                    </m:rPr>
                                    <a:rPr lang="en-US">
                                      <a:latin typeface="Cambria Math" panose="02040503050406030204" pitchFamily="18" charset="0"/>
                                    </a:rPr>
                                    <m:t>2</m:t>
                                  </m:r>
                                </m:sup>
                              </m:sSup>
                            </m:num>
                            <m:den>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xx</m:t>
                                  </m:r>
                                </m:sub>
                              </m:sSub>
                            </m:den>
                          </m:f>
                        </m:num>
                        <m:den>
                          <m:r>
                            <a:rPr lang="en-US" i="1">
                              <a:latin typeface="Cambria Math" panose="02040503050406030204" pitchFamily="18" charset="0"/>
                            </a:rPr>
                            <m:t>𝑛</m:t>
                          </m:r>
                          <m:r>
                            <a:rPr lang="en-US" i="1">
                              <a:latin typeface="Cambria Math" panose="02040503050406030204" pitchFamily="18" charset="0"/>
                            </a:rPr>
                            <m:t>−2</m:t>
                          </m:r>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1350−</m:t>
                          </m:r>
                          <m:sSup>
                            <m:sSupPr>
                              <m:ctrlPr>
                                <a:rPr lang="en-US" b="0" i="1" smtClean="0">
                                  <a:latin typeface="Cambria Math" panose="02040503050406030204" pitchFamily="18" charset="0"/>
                                </a:rPr>
                              </m:ctrlPr>
                            </m:sSupPr>
                            <m:e>
                              <m:r>
                                <a:rPr lang="en-US" b="0" i="1" smtClean="0">
                                  <a:latin typeface="Cambria Math" panose="02040503050406030204" pitchFamily="18" charset="0"/>
                                </a:rPr>
                                <m:t>180</m:t>
                              </m:r>
                            </m:e>
                            <m:sup>
                              <m:r>
                                <a:rPr lang="en-US" b="0" i="1" smtClean="0">
                                  <a:latin typeface="Cambria Math" panose="02040503050406030204" pitchFamily="18" charset="0"/>
                                </a:rPr>
                                <m:t>2</m:t>
                              </m:r>
                            </m:sup>
                          </m:sSup>
                          <m:r>
                            <a:rPr lang="en-US" b="0" i="1" smtClean="0">
                              <a:latin typeface="Cambria Math" panose="02040503050406030204" pitchFamily="18" charset="0"/>
                            </a:rPr>
                            <m:t>/30</m:t>
                          </m:r>
                        </m:num>
                        <m:den>
                          <m:r>
                            <a:rPr lang="en-US" b="0" i="1" smtClean="0">
                              <a:latin typeface="Cambria Math" panose="02040503050406030204" pitchFamily="18" charset="0"/>
                            </a:rPr>
                            <m:t>8−2</m:t>
                          </m:r>
                        </m:den>
                      </m:f>
                      <m:r>
                        <a:rPr lang="en-US" b="0" i="1" smtClean="0">
                          <a:latin typeface="Cambria Math" panose="02040503050406030204" pitchFamily="18" charset="0"/>
                        </a:rPr>
                        <m:t>=45</m:t>
                      </m:r>
                    </m:oMath>
                  </m:oMathPara>
                </a14:m>
                <a:r>
                  <a:rPr lang="en-US" smtClean="0"/>
                  <a:t> og</a:t>
                </a:r>
                <a:br>
                  <a:rPr lang="en-US" smtClean="0"/>
                </a:b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𝑒</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45</m:t>
                          </m:r>
                        </m:e>
                      </m:rad>
                      <m:r>
                        <a:rPr lang="en-US" b="0" i="1" smtClean="0">
                          <a:latin typeface="Cambria Math" panose="02040503050406030204" pitchFamily="18" charset="0"/>
                        </a:rPr>
                        <m:t>=6.708</m:t>
                      </m:r>
                      <m:r>
                        <m:rPr>
                          <m:sty m:val="p"/>
                        </m:rPr>
                        <a:rPr lang="en-US" b="0" i="0" smtClean="0">
                          <a:latin typeface="Cambria Math" panose="02040503050406030204" pitchFamily="18" charset="0"/>
                        </a:rPr>
                        <m:t>2</m:t>
                      </m:r>
                    </m:oMath>
                  </m:oMathPara>
                </a14:m>
                <a:endParaRPr lang="en-US" smtClean="0"/>
              </a:p>
              <a:p>
                <a:r>
                  <a:rPr lang="en-US" smtClean="0"/>
                  <a:t>Beregningen af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𝑒</m:t>
                          </m:r>
                        </m:sub>
                      </m:sSub>
                    </m:oMath>
                  </m:oMathPara>
                </a14:m>
                <a:r>
                  <a:rPr lang="en-US" smtClean="0"/>
                  <a:t> findes i output af R’s function summary():</a:t>
                </a:r>
                <a:br>
                  <a:rPr lang="en-US"/>
                </a:br>
                <a:br>
                  <a:rPr lang="en-US" sz="2000"/>
                </a:br>
                <a:br>
                  <a:rPr lang="en-US" sz="2000"/>
                </a:br>
                <a:br>
                  <a:rPr lang="en-US" sz="2000"/>
                </a:br>
                <a:endParaRPr lang="en-GB" sz="2000" b="1"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347</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4644008" y="1196752"/>
            <a:ext cx="4109966" cy="1725124"/>
          </a:xfrm>
          <a:prstGeom prst="rect">
            <a:avLst/>
          </a:prstGeom>
        </p:spPr>
      </p:pic>
      <p:pic>
        <p:nvPicPr>
          <p:cNvPr id="6" name="Picture 5"/>
          <p:cNvPicPr>
            <a:picLocks noChangeAspect="1"/>
          </p:cNvPicPr>
          <p:nvPr/>
        </p:nvPicPr>
        <p:blipFill>
          <a:blip r:embed="rId4"/>
          <a:srcRect l="1235" t="39522"/>
          <a:stretch>
            <a:fillRect/>
          </a:stretch>
        </p:blipFill>
        <p:spPr>
          <a:xfrm>
            <a:off x="1547664" y="4530895"/>
            <a:ext cx="5758458" cy="1960453"/>
          </a:xfrm>
          <a:prstGeom prst="rect">
            <a:avLst/>
          </a:prstGeom>
        </p:spPr>
      </p:pic>
      <p:sp>
        <p:nvSpPr>
          <p:cNvPr id="7" name="Rectangle 6"/>
          <p:cNvSpPr/>
          <p:nvPr/>
        </p:nvSpPr>
        <p:spPr>
          <a:xfrm>
            <a:off x="1475656" y="5733256"/>
            <a:ext cx="4982172" cy="32954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1632086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Statistisk teori</a:t>
            </a:r>
            <a:endParaRPr lang="en-GB"/>
          </a:p>
        </p:txBody>
      </p:sp>
      <mc:AlternateContent>
        <mc:Choice Requires="a14">
          <p:sp>
            <p:nvSpPr>
              <p:cNvPr id="3" name="Content Placeholder 2"/>
              <p:cNvSpPr>
                <a:spLocks noGrp="1"/>
              </p:cNvSpPr>
              <p:nvPr>
                <p:ph idx="1"/>
              </p:nvPr>
            </p:nvSpPr>
            <p:spPr>
              <a:xfrm>
                <a:off x="179512" y="980728"/>
                <a:ext cx="8856984" cy="5760640"/>
              </a:xfrm>
            </p:spPr>
            <p:txBody>
              <a:bodyPr/>
              <a:lstStyle/>
              <a:p>
                <a:r>
                  <a:rPr lang="en-US" smtClean="0"/>
                  <a:t>Når vi har beregnet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𝑒</m:t>
                          </m:r>
                        </m:sub>
                      </m:sSub>
                    </m:oMath>
                  </m:oMathPara>
                </a14:m>
                <a:r>
                  <a:rPr lang="en-US" smtClean="0"/>
                  <a:t> kan den bruges til at beregne konfidensinterval for vores estimater af koefficienterne</a:t>
                </a:r>
              </a:p>
              <a:p>
                <a14:m>
                  <m:oMathPara>
                    <m:oMathParaPr>
                      <m:jc/>
                    </m:oMathParaPr>
                    <m:oMath>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100%</m:t>
                      </m:r>
                    </m:oMath>
                  </m:oMathPara>
                </a14:m>
                <a:r>
                  <a:rPr lang="en-US" smtClean="0"/>
                  <a:t> </a:t>
                </a:r>
                <a:r>
                  <a:rPr lang="en-US" smtClean="0">
                    <a:solidFill>
                      <a:schemeClr val="accent1">
                        <a:lumMod val="75000"/>
                      </a:schemeClr>
                    </a:solidFill>
                  </a:rPr>
                  <a:t>konfidensinterval for </a:t>
                </a:r>
                <a14:m>
                  <m:oMathPara>
                    <m:oMathParaPr>
                      <m:jc/>
                    </m:oMathParaPr>
                    <m:oMath>
                      <m:sSub>
                        <m:sSubPr>
                          <m:ctrlPr>
                            <a:rPr lang="en-US" i="1">
                              <a:solidFill>
                                <a:schemeClr val="accent1">
                                  <a:lumMod val="75000"/>
                                </a:schemeClr>
                              </a:solidFill>
                              <a:latin typeface="Cambria Math" panose="02040503050406030204" pitchFamily="18" charset="0"/>
                            </a:rPr>
                          </m:ctrlPr>
                        </m:sSubPr>
                        <m:e>
                          <m:r>
                            <a:rPr lang="da-DK" i="1">
                              <a:solidFill>
                                <a:schemeClr val="accent1">
                                  <a:lumMod val="75000"/>
                                </a:schemeClr>
                              </a:solidFill>
                              <a:latin typeface="Cambria Math" panose="02040503050406030204" pitchFamily="18" charset="0"/>
                              <a:ea typeface="Cambria Math" panose="02040503050406030204" pitchFamily="18" charset="0"/>
                            </a:rPr>
                            <m:t>𝛽</m:t>
                          </m:r>
                        </m:e>
                        <m:sub>
                          <m:r>
                            <a:rPr lang="en-US" i="1">
                              <a:solidFill>
                                <a:schemeClr val="accent1">
                                  <a:lumMod val="75000"/>
                                </a:schemeClr>
                              </a:solidFill>
                              <a:latin typeface="Cambria Math" panose="02040503050406030204" pitchFamily="18" charset="0"/>
                            </a:rPr>
                            <m:t>0</m:t>
                          </m:r>
                        </m:sub>
                      </m:sSub>
                    </m:oMath>
                  </m:oMathPara>
                </a14:m>
                <a:r>
                  <a:rPr lang="en-US" smtClean="0"/>
                  <a:t>:</a:t>
                </a:r>
                <a:br>
                  <a:rPr lang="en-US" smtClean="0"/>
                </a:br>
                <a:r>
                  <a:rPr lang="en-US" smtClean="0"/>
                  <a:t> 	</a:t>
                </a:r>
                <a14:m>
                  <m:oMathPara>
                    <m:oMathParaPr>
                      <m:jc/>
                    </m:oMathParaPr>
                    <m:o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e>
                      </m:acc>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𝑒</m:t>
                          </m:r>
                        </m:sub>
                      </m:sSub>
                      <m:rad>
                        <m:radPr>
                          <m:degHide m:val="on"/>
                          <m:ctrlPr>
                            <a:rPr lang="en-US" i="1" smtClean="0">
                              <a:latin typeface="Cambria Math" panose="02040503050406030204" pitchFamily="18" charset="0"/>
                            </a:rPr>
                          </m:ctrlPr>
                        </m:radPr>
                        <m:deg/>
                        <m:e>
                          <m:f>
                            <m:fPr>
                              <m:type m:val="ba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𝑥𝑥</m:t>
                                  </m:r>
                                </m:sub>
                              </m:sSub>
                            </m:den>
                          </m:f>
                        </m:e>
                      </m:rad>
                    </m:oMath>
                  </m:oMathPara>
                </a14:m>
                <a:endParaRPr lang="en-US" smtClean="0"/>
              </a:p>
              <a:p>
                <a14:m>
                  <m:oMathPara>
                    <m:oMathParaPr>
                      <m:jc/>
                    </m:oMathParaPr>
                    <m:oMath>
                      <m:d>
                        <m:dPr>
                          <m:begChr m:val="("/>
                          <m:sepChr m:val="|"/>
                          <m:endChr m:val=")"/>
                          <m:grow m:val="on"/>
                          <m:shp m:val="centered"/>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100%</m:t>
                      </m:r>
                    </m:oMath>
                  </m:oMathPara>
                </a14:m>
                <a:r>
                  <a:rPr lang="en-US"/>
                  <a:t> </a:t>
                </a:r>
                <a:r>
                  <a:rPr lang="en-US" smtClean="0">
                    <a:solidFill>
                      <a:schemeClr val="accent1">
                        <a:lumMod val="75000"/>
                      </a:schemeClr>
                    </a:solidFill>
                  </a:rPr>
                  <a:t>konfidensinterval for </a:t>
                </a:r>
                <a14:m>
                  <m:oMathPara>
                    <m:oMathParaPr>
                      <m:jc/>
                    </m:oMathParaPr>
                    <m:oMath>
                      <m:sSub>
                        <m:sSubPr>
                          <m:ctrlPr>
                            <a:rPr lang="en-US" i="1">
                              <a:solidFill>
                                <a:schemeClr val="accent1">
                                  <a:lumMod val="75000"/>
                                </a:schemeClr>
                              </a:solidFill>
                              <a:latin typeface="Cambria Math" panose="02040503050406030204" pitchFamily="18" charset="0"/>
                            </a:rPr>
                          </m:ctrlPr>
                        </m:sSubPr>
                        <m:e>
                          <m:r>
                            <a:rPr lang="da-DK" i="1">
                              <a:solidFill>
                                <a:schemeClr val="accent1">
                                  <a:lumMod val="75000"/>
                                </a:schemeClr>
                              </a:solidFill>
                              <a:latin typeface="Cambria Math" panose="02040503050406030204" pitchFamily="18" charset="0"/>
                              <a:ea typeface="Cambria Math" panose="02040503050406030204" pitchFamily="18" charset="0"/>
                            </a:rPr>
                            <m:t>𝛽</m:t>
                          </m:r>
                        </m:e>
                        <m:sub>
                          <m:r>
                            <a:rPr lang="en-US" b="0" i="1" smtClean="0">
                              <a:solidFill>
                                <a:schemeClr val="accent1">
                                  <a:lumMod val="75000"/>
                                </a:schemeClr>
                              </a:solidFill>
                              <a:latin typeface="Cambria Math" panose="02040503050406030204" pitchFamily="18" charset="0"/>
                            </a:rPr>
                            <m:t>1</m:t>
                          </m:r>
                        </m:sub>
                      </m:sSub>
                    </m:oMath>
                  </m:oMathPara>
                </a14:m>
                <a:r>
                  <a:rPr lang="en-US"/>
                  <a:t>:</a:t>
                </a:r>
                <a:br>
                  <a:rPr lang="en-US"/>
                </a:br>
                <a:r>
                  <a:rPr lang="en-US"/>
                  <a:t> 	</a:t>
                </a:r>
                <a14:m>
                  <m:oMathPara>
                    <m:oMathParaPr>
                      <m:jc/>
                    </m:oMathParaPr>
                    <m:o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𝑒</m:t>
                          </m:r>
                        </m:sub>
                      </m:sSub>
                      <m:f>
                        <m:fPr>
                          <m:type m:val="ba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𝑥𝑥</m:t>
                                  </m:r>
                                </m:sub>
                              </m:sSub>
                            </m:e>
                          </m:rad>
                        </m:den>
                      </m:f>
                    </m:oMath>
                  </m:oMathPara>
                </a14:m>
                <a:endParaRPr lang="en-US" smtClean="0"/>
              </a:p>
              <a:p>
                <a:r>
                  <a:rPr lang="en-US" smtClean="0"/>
                  <a:t>I begge former skal vi bruge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−2</m:t>
                      </m:r>
                    </m:oMath>
                  </m:oMathPara>
                </a14:m>
                <a:r>
                  <a:rPr lang="en-US" smtClean="0"/>
                  <a:t> frihedsgrader til </a:t>
                </a:r>
                <a14:m>
                  <m:oMathPara>
                    <m:oMathParaPr>
                      <m:jc/>
                    </m:oMathParaPr>
                    <m:o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oMath>
                  </m:oMathPara>
                </a14:m>
                <a:endParaRPr lang="en-US" smtClean="0"/>
              </a:p>
              <a:p>
                <a:r>
                  <a:rPr lang="en-US" smtClean="0">
                    <a:solidFill>
                      <a:schemeClr val="tx1"/>
                    </a:solidFill>
                  </a:rPr>
                  <a:t>Bogen bruger </a:t>
                </a:r>
                <a14:m>
                  <m:oMathPara>
                    <m:oMathParaPr>
                      <m:jc/>
                    </m:oMathParaPr>
                    <m:oMath>
                      <m:r>
                        <a:rPr lang="en-US" i="1" smtClean="0">
                          <a:solidFill>
                            <a:schemeClr val="tx1"/>
                          </a:solidFill>
                          <a:latin typeface="Cambria Math" panose="02040503050406030204" pitchFamily="18" charset="0"/>
                          <a:ea typeface="Cambria Math" panose="02040503050406030204" pitchFamily="18" charset="0"/>
                        </a:rPr>
                        <m:t>𝛼</m:t>
                      </m:r>
                    </m:oMath>
                  </m:oMathPara>
                </a14:m>
                <a:r>
                  <a:rPr lang="en-US" smtClean="0">
                    <a:solidFill>
                      <a:schemeClr val="tx1"/>
                    </a:solidFill>
                  </a:rPr>
                  <a:t> og </a:t>
                </a:r>
                <a14:m>
                  <m:oMathPara>
                    <m:oMathParaPr>
                      <m:jc/>
                    </m:oMathParaPr>
                    <m:oMath>
                      <m:r>
                        <a:rPr lang="en-US" i="1" smtClean="0">
                          <a:solidFill>
                            <a:schemeClr val="tx1"/>
                          </a:solidFill>
                          <a:latin typeface="Cambria Math" panose="02040503050406030204" pitchFamily="18" charset="0"/>
                          <a:ea typeface="Cambria Math" panose="02040503050406030204" pitchFamily="18" charset="0"/>
                        </a:rPr>
                        <m:t>𝛽</m:t>
                      </m:r>
                    </m:oMath>
                  </m:oMathPara>
                </a14:m>
                <a:r>
                  <a:rPr lang="en-US" smtClean="0">
                    <a:solidFill>
                      <a:schemeClr val="tx1"/>
                    </a:solidFill>
                  </a:rPr>
                  <a:t> til at betegne koefficienterne, i stedet for </a:t>
                </a:r>
                <a14:m>
                  <m:oMathPara>
                    <m:oMathParaPr>
                      <m:jc/>
                    </m:oMathParaPr>
                    <m:oMath>
                      <m:sSub>
                        <m:sSubPr>
                          <m:ctrlPr>
                            <a:rPr lang="en-US" i="1">
                              <a:solidFill>
                                <a:schemeClr val="tx1"/>
                              </a:solidFill>
                              <a:latin typeface="Cambria Math" panose="02040503050406030204" pitchFamily="18" charset="0"/>
                            </a:rPr>
                          </m:ctrlPr>
                        </m:sSubPr>
                        <m:e>
                          <m:r>
                            <a:rPr lang="da-DK" i="1">
                              <a:solidFill>
                                <a:schemeClr val="tx1"/>
                              </a:solidFill>
                              <a:latin typeface="Cambria Math" panose="02040503050406030204" pitchFamily="18" charset="0"/>
                              <a:ea typeface="Cambria Math" panose="02040503050406030204" pitchFamily="18" charset="0"/>
                            </a:rPr>
                            <m:t>𝛽</m:t>
                          </m:r>
                        </m:e>
                        <m:sub>
                          <m:r>
                            <a:rPr lang="en-US" i="1">
                              <a:solidFill>
                                <a:schemeClr val="tx1"/>
                              </a:solidFill>
                              <a:latin typeface="Cambria Math" panose="02040503050406030204" pitchFamily="18" charset="0"/>
                            </a:rPr>
                            <m:t>0</m:t>
                          </m:r>
                        </m:sub>
                      </m:sSub>
                    </m:oMath>
                  </m:oMathPara>
                </a14:m>
                <a:r>
                  <a:rPr lang="en-US" smtClean="0">
                    <a:solidFill>
                      <a:schemeClr val="tx1"/>
                    </a:solidFill>
                  </a:rPr>
                  <a:t> og </a:t>
                </a:r>
                <a14:m>
                  <m:oMathPara>
                    <m:oMathParaPr>
                      <m:jc/>
                    </m:oMathParaPr>
                    <m:oMath>
                      <m:sSub>
                        <m:sSubPr>
                          <m:ctrlPr>
                            <a:rPr lang="en-US" i="1">
                              <a:solidFill>
                                <a:schemeClr val="tx1"/>
                              </a:solidFill>
                              <a:latin typeface="Cambria Math" panose="02040503050406030204" pitchFamily="18" charset="0"/>
                            </a:rPr>
                          </m:ctrlPr>
                        </m:sSubPr>
                        <m:e>
                          <m:r>
                            <a:rPr lang="da-DK" i="1">
                              <a:solidFill>
                                <a:schemeClr val="tx1"/>
                              </a:solidFill>
                              <a:latin typeface="Cambria Math" panose="02040503050406030204" pitchFamily="18" charset="0"/>
                              <a:ea typeface="Cambria Math" panose="02040503050406030204" pitchFamily="18" charset="0"/>
                            </a:rPr>
                            <m:t>𝛽</m:t>
                          </m:r>
                        </m:e>
                        <m:sub>
                          <m:r>
                            <a:rPr lang="en-US" b="0" i="1" smtClean="0">
                              <a:solidFill>
                                <a:schemeClr val="tx1"/>
                              </a:solidFill>
                              <a:latin typeface="Cambria Math" panose="02040503050406030204" pitchFamily="18" charset="0"/>
                              <a:ea typeface="Cambria Math" panose="02040503050406030204" pitchFamily="18" charset="0"/>
                            </a:rPr>
                            <m:t>1</m:t>
                          </m:r>
                        </m:sub>
                      </m:sSub>
                    </m:oMath>
                  </m:oMathPara>
                </a14:m>
                <a:r>
                  <a:rPr lang="en-US" smtClean="0">
                    <a:solidFill>
                      <a:schemeClr val="tx1"/>
                    </a:solidFill>
                  </a:rPr>
                  <a:t>. Derfor indgår der </a:t>
                </a:r>
                <a:r>
                  <a:rPr lang="en-US" i="1" smtClean="0">
                    <a:solidFill>
                      <a:schemeClr val="tx1"/>
                    </a:solidFill>
                  </a:rPr>
                  <a:t>to forskellige betydninger af </a:t>
                </a:r>
                <a14:m>
                  <m:oMathPara>
                    <m:oMathParaPr>
                      <m:jc/>
                    </m:oMathParaPr>
                    <m:oMath>
                      <m:r>
                        <a:rPr lang="en-US" i="1">
                          <a:solidFill>
                            <a:schemeClr val="tx1"/>
                          </a:solidFill>
                          <a:latin typeface="Cambria Math" panose="02040503050406030204" pitchFamily="18" charset="0"/>
                          <a:ea typeface="Cambria Math" panose="02040503050406030204" pitchFamily="18" charset="0"/>
                        </a:rPr>
                        <m:t>𝛼</m:t>
                      </m:r>
                    </m:oMath>
                  </m:oMathPara>
                </a14:m>
                <a:r>
                  <a:rPr lang="en-US" smtClean="0">
                    <a:solidFill>
                      <a:schemeClr val="tx1"/>
                    </a:solidFill>
                  </a:rPr>
                  <a:t> i udtrykkene for konfidensinterval (s. 338). Pinligt!!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9512" y="980728"/>
                <a:ext cx="8856984" cy="5760640"/>
              </a:xfrm>
              <a:blipFill>
                <a:blip r:embed="rId2"/>
                <a:stretch>
                  <a:fillRect l="-757" t="-741" r="-110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348</a:t>
            </a:fld>
            <a:endParaRPr lang="da-DK">
              <a:solidFill>
                <a:prstClr val="black">
                  <a:tint val="75000"/>
                </a:prstClr>
              </a:solidFill>
            </a:endParaRPr>
          </a:p>
        </p:txBody>
      </p:sp>
      <p:pic>
        <p:nvPicPr>
          <p:cNvPr id="8" name="Picture 7"/>
          <p:cNvPicPr>
            <a:picLocks noChangeAspect="1"/>
          </p:cNvPicPr>
          <p:nvPr/>
        </p:nvPicPr>
        <p:blipFill>
          <a:blip r:embed="rId3"/>
          <a:stretch>
            <a:fillRect/>
          </a:stretch>
        </p:blipFill>
        <p:spPr>
          <a:xfrm>
            <a:off x="971600" y="5301208"/>
            <a:ext cx="7272808" cy="1459595"/>
          </a:xfrm>
          <a:prstGeom prst="rect">
            <a:avLst/>
          </a:prstGeom>
        </p:spPr>
      </p:pic>
    </p:spTree>
    <p:extLst>
      <p:ext uri="{BB962C8B-B14F-4D97-AF65-F5344CB8AC3E}">
        <p14:creationId xmlns:p14="http://schemas.microsoft.com/office/powerpoint/2010/main" val="4803773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Statistisk teori</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Når vi har beregnet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𝑒</m:t>
                          </m:r>
                        </m:sub>
                      </m:sSub>
                    </m:oMath>
                  </m:oMathPara>
                </a14:m>
                <a:r>
                  <a:rPr lang="en-US" smtClean="0"/>
                  <a:t> kan den bruges til at beregne konfidensinterval for vores estimater af koefficienterne</a:t>
                </a:r>
              </a:p>
              <a:p>
                <a14:m>
                  <m:oMathPara>
                    <m:oMathParaPr>
                      <m:jc/>
                    </m:oMathParaPr>
                    <m:oMath>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100%</m:t>
                      </m:r>
                    </m:oMath>
                  </m:oMathPara>
                </a14:m>
                <a:r>
                  <a:rPr lang="en-US" smtClean="0"/>
                  <a:t> konfidensinterval for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m:oMathPara>
                </a14:m>
                <a:r>
                  <a:rPr lang="en-US" smtClean="0"/>
                  <a:t>:</a:t>
                </a:r>
                <a:br>
                  <a:rPr lang="en-US" smtClean="0"/>
                </a:br>
                <a:r>
                  <a:rPr lang="en-US" smtClean="0"/>
                  <a:t> 	</a:t>
                </a:r>
                <a14:m>
                  <m:oMathPara>
                    <m:oMathParaPr>
                      <m:jc/>
                    </m:oMathParaPr>
                    <m:o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e>
                      </m:acc>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𝑒</m:t>
                          </m:r>
                        </m:sub>
                      </m:sSub>
                      <m:rad>
                        <m:radPr>
                          <m:degHide m:val="on"/>
                          <m:ctrlPr>
                            <a:rPr lang="en-US" i="1" smtClean="0">
                              <a:latin typeface="Cambria Math" panose="02040503050406030204" pitchFamily="18" charset="0"/>
                            </a:rPr>
                          </m:ctrlPr>
                        </m:radPr>
                        <m:deg/>
                        <m:e>
                          <m:f>
                            <m:fPr>
                              <m:type m:val="ba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𝑥𝑥</m:t>
                                  </m:r>
                                </m:sub>
                              </m:sSub>
                            </m:den>
                          </m:f>
                        </m:e>
                      </m:rad>
                    </m:oMath>
                  </m:oMathPara>
                </a14:m>
                <a:endParaRPr lang="en-US" smtClean="0"/>
              </a:p>
              <a:p>
                <a14:m>
                  <m:oMathPara>
                    <m:oMathParaPr>
                      <m:jc/>
                    </m:oMathParaPr>
                    <m:oMath>
                      <m:d>
                        <m:dPr>
                          <m:begChr m:val="("/>
                          <m:sepChr m:val="|"/>
                          <m:endChr m:val=")"/>
                          <m:grow m:val="on"/>
                          <m:shp m:val="centered"/>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100%</m:t>
                      </m:r>
                    </m:oMath>
                  </m:oMathPara>
                </a14:m>
                <a:r>
                  <a:rPr lang="en-US"/>
                  <a:t> konfidensinterval for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r>
                  <a:rPr lang="en-US"/>
                  <a:t>:</a:t>
                </a:r>
                <a:br>
                  <a:rPr lang="en-US"/>
                </a:br>
                <a:r>
                  <a:rPr lang="en-US"/>
                  <a:t> 	</a:t>
                </a:r>
                <a14:m>
                  <m:oMathPara>
                    <m:oMathParaPr>
                      <m:jc/>
                    </m:oMathParaPr>
                    <m:o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𝑒</m:t>
                          </m:r>
                        </m:sub>
                      </m:sSub>
                      <m:f>
                        <m:fPr>
                          <m:type m:val="ba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𝑥𝑥</m:t>
                                  </m:r>
                                </m:sub>
                              </m:sSub>
                            </m:e>
                          </m:rad>
                        </m:den>
                      </m:f>
                    </m:oMath>
                  </m:oMathPara>
                </a14:m>
                <a:endParaRPr lang="en-US" smtClean="0"/>
              </a:p>
              <a:p>
                <a:r>
                  <a:rPr lang="en-US" smtClean="0"/>
                  <a:t>I R kan disse konfidensintervaller beregnes med funktionen </a:t>
                </a:r>
                <a:r>
                  <a:rPr lang="en-US" smtClean="0">
                    <a:solidFill>
                      <a:schemeClr val="accent1">
                        <a:lumMod val="75000"/>
                      </a:schemeClr>
                    </a:solidFill>
                  </a:rPr>
                  <a:t>confint()</a:t>
                </a:r>
                <a:r>
                  <a:rPr lang="en-US" smtClean="0"/>
                  <a:t>:</a:t>
                </a:r>
                <a:br>
                  <a:rPr lang="en-US" smtClean="0"/>
                </a:br>
                <a:br>
                  <a:rPr lang="en-US" smtClean="0"/>
                </a:br>
                <a:endParaRPr lang="en-US" smtClean="0"/>
              </a:p>
              <a:p>
                <a:r>
                  <a:rPr lang="en-US" smtClean="0"/>
                  <a:t>For eksempel 11.1 får vi</a:t>
                </a:r>
                <a:br>
                  <a:rPr lang="en-US" smtClean="0"/>
                </a:br>
                <a:r>
                  <a:rPr lang="en-US" smtClean="0"/>
                  <a:t>(med 99 % konfidens):</a:t>
                </a:r>
                <a:br>
                  <a:rPr lang="en-US" smtClean="0"/>
                </a:br>
                <a:r>
                  <a:rPr lang="en-US" smtClean="0"/>
                  <a:t>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5.8;38.2</m:t>
                          </m:r>
                        </m:e>
                      </m:d>
                    </m:oMath>
                  </m:oMathPara>
                </a14:m>
                <a:r>
                  <a:rPr lang="en-US" smtClean="0"/>
                  <a:t>  </a:t>
                </a:r>
                <a:br>
                  <a:rPr lang="en-US"/>
                </a:br>
                <a:r>
                  <a:rPr lang="en-US" smtClean="0"/>
                  <a:t>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10.5</m:t>
                      </m:r>
                      <m:r>
                        <a:rPr lang="en-US" i="1">
                          <a:latin typeface="Cambria Math" panose="02040503050406030204" pitchFamily="18" charset="0"/>
                          <a:ea typeface="Cambria Math" panose="02040503050406030204" pitchFamily="18" charset="0"/>
                        </a:rPr>
                        <m:t>]</m:t>
                      </m:r>
                    </m:oMath>
                  </m:oMathPara>
                </a14:m>
                <a:r>
                  <a:rPr lang="en-US" smtClean="0"/>
                  <a:t>.</a:t>
                </a:r>
                <a:r>
                  <a:rPr lang="en-US"/>
                  <a:t> </a:t>
                </a:r>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349</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899592" y="4310852"/>
            <a:ext cx="4638675" cy="60007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4680012" y="5323924"/>
            <a:ext cx="3716846" cy="985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7288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Variationskoefficient</a:t>
            </a:r>
            <a:endParaRPr lang="en-GB"/>
          </a:p>
        </p:txBody>
      </p:sp>
      <mc:AlternateContent>
        <mc:Choice Requires="a14">
          <p:sp>
            <p:nvSpPr>
              <p:cNvPr id="3" name="Content Placeholder 2"/>
              <p:cNvSpPr>
                <a:spLocks noGrp="1"/>
              </p:cNvSpPr>
              <p:nvPr>
                <p:ph idx="1"/>
              </p:nvPr>
            </p:nvSpPr>
            <p:spPr/>
            <p:txBody>
              <a:bodyPr/>
              <a:lstStyle/>
              <a:p>
                <a:r>
                  <a:rPr lang="en-US"/>
                  <a:t>En standardafvigelse på </a:t>
                </a:r>
                <a14:m>
                  <m:oMathPara>
                    <m:oMathParaPr>
                      <m:jc/>
                    </m:oMathParaPr>
                    <m:oMath>
                      <m:r>
                        <a:rPr lang="en-US" i="1" smtClean="0">
                          <a:latin typeface="Cambria Math" panose="02040503050406030204" pitchFamily="18" charset="0"/>
                        </a:rPr>
                        <m:t>5</m:t>
                      </m:r>
                    </m:oMath>
                  </m:oMathPara>
                </a14:m>
                <a:r>
                  <a:rPr lang="en-US"/>
                  <a:t> er lille, hvis middelværdien for datasættet er </a:t>
                </a:r>
                <a14:m>
                  <m:oMathPara>
                    <m:oMathParaPr>
                      <m:jc/>
                    </m:oMathParaPr>
                    <m:oMath>
                      <m:r>
                        <a:rPr lang="en-US" i="1" smtClean="0">
                          <a:latin typeface="Cambria Math" panose="02040503050406030204" pitchFamily="18" charset="0"/>
                        </a:rPr>
                        <m:t>100</m:t>
                      </m:r>
                      <m:r>
                        <m:rPr>
                          <m:sty m:val="p"/>
                        </m:rPr>
                        <a:rPr lang="en-US" b="0" i="0" smtClean="0">
                          <a:latin typeface="Cambria Math" panose="02040503050406030204" pitchFamily="18" charset="0"/>
                        </a:rPr>
                        <m:t>0</m:t>
                      </m:r>
                    </m:oMath>
                  </m:oMathPara>
                </a14:m>
                <a:r>
                  <a:rPr lang="en-US"/>
                  <a:t>. Men hvis middelværdien er </a:t>
                </a:r>
                <a14:m>
                  <m:oMathPara>
                    <m:oMathParaPr>
                      <m:jc/>
                    </m:oMathParaPr>
                    <m:oMath>
                      <m:r>
                        <a:rPr lang="en-US" b="0" i="1" smtClean="0">
                          <a:latin typeface="Cambria Math" panose="02040503050406030204" pitchFamily="18" charset="0"/>
                        </a:rPr>
                        <m:t>2</m:t>
                      </m:r>
                    </m:oMath>
                  </m:oMathPara>
                </a14:m>
                <a:r>
                  <a:rPr lang="en-US"/>
                  <a:t>, så er det en stor standardafvigelse</a:t>
                </a:r>
              </a:p>
              <a:p>
                <a:r>
                  <a:rPr lang="en-US" b="1"/>
                  <a:t>Variationskoefficient</a:t>
                </a:r>
                <a:r>
                  <a:rPr lang="en-US"/>
                  <a:t> (</a:t>
                </a:r>
                <a:r>
                  <a:rPr lang="en-US" i="1">
                    <a:solidFill>
                      <a:schemeClr val="accent1">
                        <a:lumMod val="75000"/>
                      </a:schemeClr>
                    </a:solidFill>
                  </a:rPr>
                  <a:t>Coefficient of Variation, CV</a:t>
                </a:r>
                <a:r>
                  <a:rPr lang="en-US"/>
                  <a:t>) er et standardiseret mål for den relative standardafvigelse:</a:t>
                </a:r>
                <a:br>
                  <a:rPr lang="en-US"/>
                </a:br>
                <a:r>
                  <a:rPr lang="en-US"/>
                  <a:t> 	</a:t>
                </a:r>
                <a14:m>
                  <m:oMathPara>
                    <m:oMathParaPr>
                      <m:jc/>
                    </m:oMathParaPr>
                    <m:oMath>
                      <m:r>
                        <a:rPr lang="en-US" b="0" i="1" smtClean="0">
                          <a:latin typeface="Cambria Math" panose="02040503050406030204" pitchFamily="18" charset="0"/>
                        </a:rPr>
                        <m:t>𝐶𝑉</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𝜇</m:t>
                          </m:r>
                        </m:den>
                      </m:f>
                      <m:r>
                        <a:rPr lang="en-US" b="0" i="1" smtClean="0">
                          <a:latin typeface="Cambria Math" panose="02040503050406030204" pitchFamily="18" charset="0"/>
                          <a:ea typeface="Cambria Math" panose="02040503050406030204" pitchFamily="18" charset="0"/>
                        </a:rPr>
                        <m:t>∙100%</m:t>
                      </m:r>
                    </m:oMath>
                  </m:oMathPara>
                </a14:m>
                <a:r>
                  <a:rPr lang="en-GB"/>
                  <a:t> </a:t>
                </a:r>
              </a:p>
              <a:p>
                <a:r>
                  <a:rPr lang="en-US"/>
                  <a:t>For klasse A er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𝐶𝑉</m:t>
                          </m:r>
                        </m:e>
                        <m:sub>
                          <m:r>
                            <a:rPr lang="en-US" b="0" i="1" smtClean="0">
                              <a:latin typeface="Cambria Math" panose="02040503050406030204" pitchFamily="18" charset="0"/>
                            </a:rPr>
                            <m:t>𝐴</m:t>
                          </m:r>
                        </m:sub>
                      </m:sSub>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i="1">
                              <a:latin typeface="Cambria Math" panose="02040503050406030204" pitchFamily="18" charset="0"/>
                            </a:rPr>
                            <m:t>9.44</m:t>
                          </m:r>
                        </m:num>
                        <m:den>
                          <m:r>
                            <a:rPr lang="en-US" i="1">
                              <a:latin typeface="Cambria Math" panose="02040503050406030204" pitchFamily="18" charset="0"/>
                            </a:rPr>
                            <m:t>171.6</m:t>
                          </m:r>
                        </m:den>
                      </m:f>
                      <m:r>
                        <a:rPr lang="en-US" b="0" i="1" smtClean="0">
                          <a:latin typeface="Cambria Math" panose="02040503050406030204" pitchFamily="18" charset="0"/>
                          <a:ea typeface="Cambria Math" panose="02040503050406030204" pitchFamily="18" charset="0"/>
                        </a:rPr>
                        <m:t>∙100 %=5.5 %</m:t>
                      </m:r>
                    </m:oMath>
                  </m:oMathPara>
                </a14:m>
                <a:endParaRPr lang="en-GB"/>
              </a:p>
              <a:p>
                <a:r>
                  <a:rPr lang="en-US"/>
                  <a:t>For klasse B 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𝐶𝑉</m:t>
                          </m:r>
                        </m:e>
                        <m:sub>
                          <m:r>
                            <a:rPr lang="en-US" b="0" i="1" smtClean="0">
                              <a:latin typeface="Cambria Math" panose="02040503050406030204" pitchFamily="18" charset="0"/>
                            </a:rPr>
                            <m:t>𝐵</m:t>
                          </m:r>
                        </m:sub>
                      </m:sSub>
                      <m:r>
                        <a:rPr lang="en-US" i="1">
                          <a:latin typeface="Cambria Math" panose="02040503050406030204" pitchFamily="18" charset="0"/>
                        </a:rPr>
                        <m:t>=</m:t>
                      </m:r>
                      <m:f>
                        <m:fPr>
                          <m:type m:val="bar"/>
                          <m:ctrlPr>
                            <a:rPr lang="en-US" i="1">
                              <a:latin typeface="Cambria Math" panose="02040503050406030204" pitchFamily="18" charset="0"/>
                            </a:rPr>
                          </m:ctrlPr>
                        </m:fPr>
                        <m:num>
                          <m:r>
                            <a:rPr lang="en-US" b="0" i="1" smtClean="0">
                              <a:latin typeface="Cambria Math" panose="02040503050406030204" pitchFamily="18" charset="0"/>
                            </a:rPr>
                            <m:t>0.49</m:t>
                          </m:r>
                        </m:num>
                        <m:den>
                          <m:r>
                            <a:rPr lang="en-US" i="1">
                              <a:latin typeface="Cambria Math" panose="02040503050406030204" pitchFamily="18" charset="0"/>
                            </a:rPr>
                            <m:t>171.6</m:t>
                          </m:r>
                        </m:den>
                      </m:f>
                      <m:r>
                        <a:rPr lang="en-US" i="1">
                          <a:latin typeface="Cambria Math" panose="02040503050406030204" pitchFamily="18" charset="0"/>
                          <a:ea typeface="Cambria Math" panose="02040503050406030204" pitchFamily="18" charset="0"/>
                        </a:rPr>
                        <m:t>∙100</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0.3 </m:t>
                      </m:r>
                      <m:r>
                        <a:rPr lang="en-US" i="1">
                          <a:latin typeface="Cambria Math" panose="02040503050406030204" pitchFamily="18" charset="0"/>
                          <a:ea typeface="Cambria Math" panose="02040503050406030204" pitchFamily="18" charset="0"/>
                        </a:rPr>
                        <m:t>%</m:t>
                      </m:r>
                    </m:oMath>
                  </m:oMathPara>
                </a14:m>
                <a:endParaRPr lang="en-GB"/>
              </a:p>
              <a:p>
                <a:r>
                  <a:rPr lang="en-US"/>
                  <a:t>Variationskoefficienten er et mål for præcisionen i data. Da det er standardiseret og dimensionsløst kan </a:t>
                </a:r>
                <a14:m>
                  <m:oMathPara>
                    <m:oMathParaPr>
                      <m:jc/>
                    </m:oMathParaPr>
                    <m:oMath>
                      <m:r>
                        <a:rPr lang="en-US" i="1" smtClean="0">
                          <a:latin typeface="Cambria Math" panose="02040503050406030204" pitchFamily="18" charset="0"/>
                        </a:rPr>
                        <m:t>𝐶𝑉</m:t>
                      </m:r>
                    </m:oMath>
                  </m:oMathPara>
                </a14:m>
                <a:r>
                  <a:rPr lang="en-US"/>
                  <a:t> for forskellige datasæt sammenlignes.</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35</a:t>
            </a:fld>
            <a:endParaRPr lang="da-DK"/>
          </a:p>
        </p:txBody>
      </p:sp>
    </p:spTree>
    <p:extLst>
      <p:ext uri="{BB962C8B-B14F-4D97-AF65-F5344CB8AC3E}">
        <p14:creationId xmlns:p14="http://schemas.microsoft.com/office/powerpoint/2010/main" val="8356133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Statistisk teori</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Nu vil vi undersøge, om koefficienterne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m:oMathPara>
                </a14:m>
                <a:r>
                  <a:rPr lang="en-US" smtClean="0"/>
                  <a:t> og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m:oMathPara>
                </a14:m>
                <a:r>
                  <a:rPr lang="en-US" smtClean="0"/>
                  <a:t> i virkeligheden kan være </a:t>
                </a:r>
                <a14:m>
                  <m:oMathPara>
                    <m:oMathParaPr>
                      <m:jc/>
                    </m:oMathParaPr>
                    <m:oMath>
                      <m:r>
                        <a:rPr lang="en-US" i="1" smtClean="0">
                          <a:latin typeface="Cambria Math" panose="02040503050406030204" pitchFamily="18" charset="0"/>
                        </a:rPr>
                        <m:t>0</m:t>
                      </m:r>
                    </m:oMath>
                  </m:oMathPara>
                </a14:m>
                <a:r>
                  <a:rPr lang="en-US" smtClean="0"/>
                  <a:t>. Hvis hældningskoefficienten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=0</m:t>
                      </m:r>
                    </m:oMath>
                  </m:oMathPara>
                </a14:m>
                <a:r>
                  <a:rPr lang="en-US" smtClean="0"/>
                  <a:t> har vi en kedelig model, for den afhænger ikke af </a:t>
                </a:r>
                <a14:m>
                  <m:oMathPara>
                    <m:oMathParaPr>
                      <m:jc/>
                    </m:oMathParaPr>
                    <m:oMath>
                      <m:r>
                        <a:rPr lang="en-US" i="1" smtClean="0">
                          <a:latin typeface="Cambria Math" panose="02040503050406030204" pitchFamily="18" charset="0"/>
                        </a:rPr>
                        <m:t>𝑥</m:t>
                      </m:r>
                    </m:oMath>
                  </m:oMathPara>
                </a14:m>
                <a:r>
                  <a:rPr lang="en-US" smtClean="0"/>
                  <a:t>: </a:t>
                </a:r>
                <a14:m>
                  <m:oMathPara>
                    <m:oMathParaPr>
                      <m:jc/>
                    </m:oMathParaPr>
                    <m:oMath>
                      <m:r>
                        <a:rPr lang="en-US" i="1">
                          <a:latin typeface="Cambria Math" panose="02040503050406030204" pitchFamily="18" charset="0"/>
                        </a:rPr>
                        <m:t>𝑦</m:t>
                      </m:r>
                      <m:r>
                        <a:rPr lang="en-US"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m:oMathPara>
                </a14:m>
                <a:endParaRPr lang="en-US" smtClean="0"/>
              </a:p>
              <a:p>
                <a:r>
                  <a:rPr lang="en-US" smtClean="0"/>
                  <a:t>For eksempel 11.1 er det usandsynligt at nogen af koefficienterne er </a:t>
                </a:r>
                <a14:m>
                  <m:oMathPara>
                    <m:oMathParaPr>
                      <m:jc/>
                    </m:oMathParaPr>
                    <m:oMath>
                      <m:r>
                        <a:rPr lang="en-US" i="1" smtClean="0">
                          <a:latin typeface="Cambria Math" panose="02040503050406030204" pitchFamily="18" charset="0"/>
                        </a:rPr>
                        <m:t>0</m:t>
                      </m:r>
                    </m:oMath>
                  </m:oMathPara>
                </a14:m>
                <a:r>
                  <a:rPr lang="en-US" smtClean="0"/>
                  <a:t>, for </a:t>
                </a:r>
                <a14:m>
                  <m:oMathPara>
                    <m:oMathParaPr>
                      <m:jc/>
                    </m:oMathParaPr>
                    <m:oMath>
                      <m:r>
                        <a:rPr lang="en-US" i="1" smtClean="0">
                          <a:latin typeface="Cambria Math" panose="02040503050406030204" pitchFamily="18" charset="0"/>
                        </a:rPr>
                        <m:t>0</m:t>
                      </m:r>
                    </m:oMath>
                  </m:oMathPara>
                </a14:m>
                <a:r>
                  <a:rPr lang="en-US" smtClean="0"/>
                  <a:t> er langt udenfor 99 % konfidensintervallerne:</a:t>
                </a:r>
                <a:br>
                  <a:rPr lang="en-US" smtClean="0"/>
                </a:br>
                <a:r>
                  <a:rPr lang="en-US" smtClean="0"/>
                  <a:t>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5.8;38.2</m:t>
                          </m:r>
                        </m:e>
                      </m:d>
                    </m:oMath>
                  </m:oMathPara>
                </a14:m>
                <a:r>
                  <a:rPr lang="en-US"/>
                  <a:t>  </a:t>
                </a:r>
                <a:br>
                  <a:rPr lang="en-US"/>
                </a:br>
                <a:r>
                  <a:rPr lang="en-US"/>
                  <a:t>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∈[1.5;10.5]</m:t>
                      </m:r>
                    </m:oMath>
                  </m:oMathPara>
                </a14:m>
                <a:endParaRPr lang="en-US" smtClean="0"/>
              </a:p>
              <a:p>
                <a:r>
                  <a:rPr lang="en-US" smtClean="0"/>
                  <a:t>Resultatet af regressionsanalysen i R indeholder en test af, om de estimerede koefficienter kunne være 0: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350</a:t>
            </a:fld>
            <a:endParaRPr lang="da-DK">
              <a:solidFill>
                <a:prstClr val="black">
                  <a:tint val="75000"/>
                </a:prstClr>
              </a:solidFill>
            </a:endParaRPr>
          </a:p>
        </p:txBody>
      </p:sp>
      <p:pic>
        <p:nvPicPr>
          <p:cNvPr id="7" name="Picture 6"/>
          <p:cNvPicPr>
            <a:picLocks noChangeAspect="1"/>
          </p:cNvPicPr>
          <p:nvPr/>
        </p:nvPicPr>
        <p:blipFill>
          <a:blip r:embed="rId3"/>
          <a:srcRect l="1235" t="39522"/>
          <a:stretch>
            <a:fillRect/>
          </a:stretch>
        </p:blipFill>
        <p:spPr>
          <a:xfrm>
            <a:off x="1547664" y="4365104"/>
            <a:ext cx="5758458" cy="1960453"/>
          </a:xfrm>
          <a:prstGeom prst="rect">
            <a:avLst/>
          </a:prstGeom>
        </p:spPr>
      </p:pic>
      <p:sp>
        <p:nvSpPr>
          <p:cNvPr id="8" name="Rectangle 7"/>
          <p:cNvSpPr/>
          <p:nvPr/>
        </p:nvSpPr>
        <p:spPr>
          <a:xfrm>
            <a:off x="3356742" y="4487345"/>
            <a:ext cx="2824114" cy="7200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14028783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3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Statistisk teori</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Normalt tjekker vi kun kolonnen ‘Pr(&gt;|t|)’ længst til højre</a:t>
                </a:r>
              </a:p>
              <a:p>
                <a:r>
                  <a:rPr lang="en-US" smtClean="0"/>
                  <a:t>Tallene er p-værdier for hypotesetests med nulhypotesen, at koefficienten i virkeligheden er 0</a:t>
                </a:r>
              </a:p>
              <a:p>
                <a:r>
                  <a:rPr lang="en-US" smtClean="0"/>
                  <a:t>For hældningskoefficienten viser testen, at hvis nulhypotesen </a:t>
                </a:r>
                <a14:m>
                  <m:oMathPara>
                    <m:oMathParaPr>
                      <m:jc/>
                    </m:oMathParaPr>
                    <m:o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=0</m:t>
                      </m:r>
                    </m:oMath>
                  </m:oMathPara>
                </a14:m>
                <a:r>
                  <a:rPr lang="en-US" smtClean="0"/>
                  <a:t> er sand, så vil man tilfældigvis kunne få et estimat på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𝑏</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6.0</m:t>
                      </m:r>
                    </m:oMath>
                  </m:oMathPara>
                </a14:m>
                <a:r>
                  <a:rPr lang="en-US" smtClean="0"/>
                  <a:t> med en sandsynlighed på </a:t>
                </a:r>
                <a14:m>
                  <m:oMathPara>
                    <m:oMathParaPr>
                      <m:jc/>
                    </m:oMathParaPr>
                    <m:oMath>
                      <m:r>
                        <a:rPr lang="en-US" i="1" smtClean="0">
                          <a:latin typeface="Cambria Math" panose="02040503050406030204" pitchFamily="18" charset="0"/>
                        </a:rPr>
                        <m:t>0.00271</m:t>
                      </m:r>
                    </m:oMath>
                  </m:oMathPara>
                </a14:m>
                <a:endParaRPr lang="en-US" smtClean="0"/>
              </a:p>
              <a:p>
                <a:r>
                  <a:rPr lang="en-US" smtClean="0"/>
                  <a:t>Det er altså meget usandsynligt, så vi forkaster nulhypotesen og tror på, at der er korrelation</a:t>
                </a:r>
              </a:p>
              <a:p>
                <a:r>
                  <a:rPr lang="en-US" smtClean="0"/>
                  <a:t>Koden med ** betyder, at vi kan forkaste nulhypotesen på </a:t>
                </a:r>
                <a14:m>
                  <m:oMathPara>
                    <m:oMathParaPr>
                      <m:jc/>
                    </m:oMathParaPr>
                    <m:oMath>
                      <m:r>
                        <a:rPr lang="en-US" i="1" smtClean="0">
                          <a:latin typeface="Cambria Math" panose="02040503050406030204" pitchFamily="18" charset="0"/>
                        </a:rPr>
                        <m:t>1</m:t>
                      </m:r>
                    </m:oMath>
                  </m:oMathPara>
                </a14:m>
                <a:r>
                  <a:rPr lang="en-US" smtClean="0"/>
                  <a:t> % signifikansniveau, men ikke på </a:t>
                </a:r>
                <a14:m>
                  <m:oMathPara>
                    <m:oMathParaPr>
                      <m:jc/>
                    </m:oMathParaPr>
                    <m:oMath>
                      <m:r>
                        <a:rPr lang="en-US" i="1" smtClean="0">
                          <a:latin typeface="Cambria Math" panose="02040503050406030204" pitchFamily="18" charset="0"/>
                        </a:rPr>
                        <m:t>0.1</m:t>
                      </m:r>
                    </m:oMath>
                  </m:oMathPara>
                </a14:m>
                <a:r>
                  <a:rPr lang="en-US"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351</a:t>
            </a:fld>
            <a:endParaRPr lang="da-DK">
              <a:solidFill>
                <a:prstClr val="black">
                  <a:tint val="75000"/>
                </a:prstClr>
              </a:solidFill>
            </a:endParaRPr>
          </a:p>
        </p:txBody>
      </p:sp>
      <p:pic>
        <p:nvPicPr>
          <p:cNvPr id="7" name="Picture 6"/>
          <p:cNvPicPr>
            <a:picLocks noChangeAspect="1"/>
          </p:cNvPicPr>
          <p:nvPr/>
        </p:nvPicPr>
        <p:blipFill>
          <a:blip r:embed="rId3"/>
          <a:srcRect l="1235" t="39522"/>
          <a:stretch>
            <a:fillRect/>
          </a:stretch>
        </p:blipFill>
        <p:spPr>
          <a:xfrm>
            <a:off x="1547664" y="4852923"/>
            <a:ext cx="5758458" cy="1960453"/>
          </a:xfrm>
          <a:prstGeom prst="rect">
            <a:avLst/>
          </a:prstGeom>
        </p:spPr>
      </p:pic>
      <p:sp>
        <p:nvSpPr>
          <p:cNvPr id="8" name="Rectangle 7"/>
          <p:cNvSpPr/>
          <p:nvPr/>
        </p:nvSpPr>
        <p:spPr>
          <a:xfrm>
            <a:off x="3356742" y="4975164"/>
            <a:ext cx="2824114" cy="7200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40456302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3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Statistisk teori</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Baggrunden for de to hypotesetests er disse erkendelser fra ‘kloge statistikere’ (husk: bogen bruger </a:t>
                </a:r>
                <a14:m>
                  <m:oMathPara>
                    <m:oMathParaPr>
                      <m:jc/>
                    </m:oMathParaPr>
                    <m:oMath>
                      <m:r>
                        <a:rPr lang="en-US" i="1" smtClean="0">
                          <a:latin typeface="Cambria Math" panose="02040503050406030204" pitchFamily="18" charset="0"/>
                          <a:ea typeface="Cambria Math" panose="02040503050406030204" pitchFamily="18" charset="0"/>
                        </a:rPr>
                        <m:t>𝛼</m:t>
                      </m:r>
                    </m:oMath>
                  </m:oMathPara>
                </a14:m>
                <a:r>
                  <a:rPr lang="en-US" smtClean="0"/>
                  <a:t> og </a:t>
                </a:r>
                <a14:m>
                  <m:oMathPara>
                    <m:oMathParaPr>
                      <m:jc/>
                    </m:oMathParaPr>
                    <m:oMath>
                      <m:r>
                        <a:rPr lang="en-US" i="1" smtClean="0">
                          <a:latin typeface="Cambria Math" panose="02040503050406030204" pitchFamily="18" charset="0"/>
                          <a:ea typeface="Cambria Math" panose="02040503050406030204" pitchFamily="18" charset="0"/>
                        </a:rPr>
                        <m:t>𝛽</m:t>
                      </m:r>
                    </m:oMath>
                  </m:oMathPara>
                </a14:m>
                <a:r>
                  <a:rPr lang="en-US" smtClean="0"/>
                  <a:t> i stedet for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m:oMathPara>
                </a14:m>
                <a:r>
                  <a:rPr lang="en-US"/>
                  <a:t> og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m:oMathPara>
                </a14:m>
                <a:r>
                  <a:rPr lang="en-US" smtClean="0"/>
                  <a:t>):</a:t>
                </a:r>
                <a:br>
                  <a:rPr lang="en-US" smtClean="0"/>
                </a:br>
                <a:br>
                  <a:rPr lang="en-US" smtClean="0"/>
                </a:br>
                <a:br>
                  <a:rPr lang="en-US" smtClean="0"/>
                </a:br>
                <a:br>
                  <a:rPr lang="en-US" smtClean="0"/>
                </a:br>
                <a:br>
                  <a:rPr lang="en-US" smtClean="0"/>
                </a:br>
                <a:br>
                  <a:rPr lang="en-US" smtClean="0"/>
                </a:br>
                <a:br>
                  <a:rPr lang="en-US" smtClean="0"/>
                </a:br>
                <a:r>
                  <a:rPr lang="en-US" sz="1200" smtClean="0"/>
                  <a:t> </a:t>
                </a:r>
                <a:endParaRPr lang="en-US" smtClean="0"/>
              </a:p>
              <a:p>
                <a:r>
                  <a:rPr lang="en-US" smtClean="0"/>
                  <a:t>For eks. 11.1 fandt vi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𝑥𝑥</m:t>
                          </m:r>
                        </m:sub>
                      </m:sSub>
                      <m:r>
                        <a:rPr lang="en-US" i="1">
                          <a:latin typeface="Cambria Math" panose="02040503050406030204" pitchFamily="18" charset="0"/>
                        </a:rPr>
                        <m:t>=30</m:t>
                      </m:r>
                    </m:oMath>
                  </m:oMathPara>
                </a14:m>
                <a:r>
                  <a:rPr lang="en-US"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𝑒</m:t>
                          </m:r>
                        </m:sub>
                      </m:sSub>
                      <m:r>
                        <a:rPr lang="en-US" i="1">
                          <a:latin typeface="Cambria Math" panose="02040503050406030204" pitchFamily="18" charset="0"/>
                        </a:rPr>
                        <m:t>=6.708</m:t>
                      </m:r>
                      <m:r>
                        <m:rPr>
                          <m:sty m:val="p"/>
                        </m:rPr>
                        <a:rPr lang="en-US">
                          <a:latin typeface="Cambria Math" panose="02040503050406030204" pitchFamily="18" charset="0"/>
                        </a:rPr>
                        <m:t>2</m:t>
                      </m:r>
                    </m:oMath>
                  </m:oMathPara>
                </a14:m>
                <a:r>
                  <a:rPr lang="en-US" smtClean="0"/>
                  <a:t>. Derfor er teststørrelsen for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m:oMathPara>
                </a14:m>
                <a:r>
                  <a:rPr lang="en-US" smtClean="0"/>
                  <a:t>:</a:t>
                </a:r>
                <a:br>
                  <a:rPr lang="en-US" smtClean="0"/>
                </a:br>
                <a:r>
                  <a:rPr lang="en-US" smtClean="0"/>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6.0−0</m:t>
                          </m:r>
                        </m:num>
                        <m:den>
                          <m:r>
                            <a:rPr lang="en-US" b="0" i="1" smtClean="0">
                              <a:latin typeface="Cambria Math" panose="02040503050406030204" pitchFamily="18" charset="0"/>
                            </a:rPr>
                            <m:t>6.7082</m:t>
                          </m:r>
                        </m:den>
                      </m:f>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30</m:t>
                          </m:r>
                        </m:e>
                      </m:rad>
                      <m:r>
                        <a:rPr lang="en-US" b="0" i="1" smtClean="0">
                          <a:latin typeface="Cambria Math" panose="02040503050406030204" pitchFamily="18" charset="0"/>
                        </a:rPr>
                        <m:t>=4.899</m:t>
                      </m:r>
                    </m:oMath>
                  </m:oMathPara>
                </a14:m>
                <a:r>
                  <a:rPr lang="en-US" smtClean="0"/>
                  <a:t> </a:t>
                </a:r>
              </a:p>
              <a:p>
                <a:r>
                  <a:rPr lang="en-US" smtClean="0"/>
                  <a:t>Den tilhørende p-værdi:</a:t>
                </a:r>
                <a:br>
                  <a:rPr lang="en-US" smtClean="0"/>
                </a:br>
                <a:r>
                  <a:rPr lang="en-US" smtClean="0"/>
                  <a:t> 	</a:t>
                </a:r>
                <a14:m>
                  <m:oMathPara>
                    <m:oMathParaPr>
                      <m:jc/>
                    </m:oMathParaPr>
                    <m:oMath>
                      <m:r>
                        <a:rPr lang="en-US" b="0" i="1" smtClean="0">
                          <a:latin typeface="Cambria Math" panose="02040503050406030204" pitchFamily="18" charset="0"/>
                        </a:rPr>
                        <m:t>𝑃</m:t>
                      </m:r>
                      <m:r>
                        <a:rPr lang="en-US" b="0" i="1" smtClean="0">
                          <a:latin typeface="Cambria Math" panose="02040503050406030204" pitchFamily="18" charset="0"/>
                        </a:rPr>
                        <m:t>=2∙</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rPr>
                            <m:t>pt</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4.899, 8−2</m:t>
                              </m:r>
                            </m:e>
                          </m:d>
                        </m:e>
                      </m:d>
                      <m:r>
                        <m:rPr>
                          <m:sty m:val="p"/>
                        </m:rPr>
                        <a:rPr lang="en-US" b="0" i="0" smtClean="0">
                          <a:latin typeface="Cambria Math" panose="02040503050406030204" pitchFamily="18" charset="0"/>
                        </a:rPr>
                        <m:t>=0.00271</m:t>
                      </m:r>
                    </m:oMath>
                  </m:oMathPara>
                </a14:m>
                <a:endParaRPr lang="en-US" smtClean="0"/>
              </a:p>
              <a:p>
                <a:r>
                  <a:rPr lang="en-US" smtClean="0"/>
                  <a:t>‘Std. Error’ er </a:t>
                </a:r>
                <a14:m>
                  <m:oMathPara>
                    <m:oMathParaPr>
                      <m:jc/>
                    </m:oMathParaPr>
                    <m:oMath>
                      <m:f>
                        <m:fPr>
                          <m:type m:val="ba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𝑒</m:t>
                              </m:r>
                            </m:sub>
                          </m:sSub>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𝑥𝑥</m:t>
                                  </m:r>
                                </m:sub>
                              </m:sSub>
                            </m:e>
                          </m:rad>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6.7082</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30</m:t>
                              </m:r>
                            </m:e>
                          </m:rad>
                        </m:den>
                      </m:f>
                      <m:r>
                        <a:rPr lang="en-US" b="0" i="1" smtClean="0">
                          <a:latin typeface="Cambria Math" panose="02040503050406030204" pitchFamily="18" charset="0"/>
                        </a:rPr>
                        <m:t>=1.225</m:t>
                      </m:r>
                    </m:oMath>
                  </m:oMathPara>
                </a14:m>
                <a:r>
                  <a:rPr lang="en-US"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352</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2123728" y="1844824"/>
            <a:ext cx="5544616" cy="2171358"/>
          </a:xfrm>
          <a:prstGeom prst="rect">
            <a:avLst/>
          </a:prstGeom>
        </p:spPr>
      </p:pic>
      <p:pic>
        <p:nvPicPr>
          <p:cNvPr id="7" name="Picture 6"/>
          <p:cNvPicPr>
            <a:picLocks noChangeAspect="1"/>
          </p:cNvPicPr>
          <p:nvPr/>
        </p:nvPicPr>
        <p:blipFill>
          <a:blip r:embed="rId4"/>
          <a:stretch>
            <a:fillRect/>
          </a:stretch>
        </p:blipFill>
        <p:spPr>
          <a:xfrm>
            <a:off x="5652120" y="4653136"/>
            <a:ext cx="3124200" cy="857250"/>
          </a:xfrm>
          <a:prstGeom prst="rect">
            <a:avLst/>
          </a:prstGeom>
        </p:spPr>
      </p:pic>
    </p:spTree>
    <p:extLst>
      <p:ext uri="{BB962C8B-B14F-4D97-AF65-F5344CB8AC3E}">
        <p14:creationId xmlns:p14="http://schemas.microsoft.com/office/powerpoint/2010/main" val="42300795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Statistisk teori</a:t>
            </a:r>
            <a:endParaRPr lang="en-GB"/>
          </a:p>
        </p:txBody>
      </p:sp>
      <p:sp>
        <p:nvSpPr>
          <p:cNvPr id="3" name="Content Placeholder 2"/>
          <p:cNvSpPr>
            <a:spLocks noGrp="1"/>
          </p:cNvSpPr>
          <p:nvPr>
            <p:ph idx="1"/>
          </p:nvPr>
        </p:nvSpPr>
        <p:spPr>
          <a:xfrm>
            <a:off x="467544" y="3373229"/>
            <a:ext cx="8424936" cy="3368139"/>
          </a:xfrm>
        </p:spPr>
        <p:txBody>
          <a:bodyPr/>
          <a:lstStyle/>
          <a:p>
            <a:r>
              <a:rPr lang="en-US" smtClean="0"/>
              <a:t>For at forstå resten af outputted for regressionsanalysen, skal vi kende lidt til variansanalyse, der ellers er emnet for kapitel 12</a:t>
            </a:r>
          </a:p>
          <a:p>
            <a:r>
              <a:rPr lang="da-DK" smtClean="0">
                <a:solidFill>
                  <a:schemeClr val="accent1">
                    <a:lumMod val="75000"/>
                  </a:schemeClr>
                </a:solidFill>
              </a:rPr>
              <a:t>Variansanalyse </a:t>
            </a:r>
            <a:r>
              <a:rPr lang="da-DK" smtClean="0"/>
              <a:t>eller</a:t>
            </a:r>
            <a:r>
              <a:rPr lang="da-DK" smtClean="0">
                <a:solidFill>
                  <a:schemeClr val="accent1">
                    <a:lumMod val="75000"/>
                  </a:schemeClr>
                </a:solidFill>
              </a:rPr>
              <a:t> </a:t>
            </a:r>
            <a:r>
              <a:rPr lang="da-DK">
                <a:solidFill>
                  <a:schemeClr val="accent1">
                    <a:lumMod val="75000"/>
                  </a:schemeClr>
                </a:solidFill>
              </a:rPr>
              <a:t>ANOVA</a:t>
            </a:r>
            <a:r>
              <a:rPr lang="da-DK" smtClean="0"/>
              <a:t> (</a:t>
            </a:r>
            <a:r>
              <a:rPr lang="da-DK" u="sng" smtClean="0"/>
              <a:t>An</a:t>
            </a:r>
            <a:r>
              <a:rPr lang="da-DK" smtClean="0"/>
              <a:t>alysis </a:t>
            </a:r>
            <a:r>
              <a:rPr lang="da-DK" u="sng"/>
              <a:t>o</a:t>
            </a:r>
            <a:r>
              <a:rPr lang="da-DK"/>
              <a:t>f </a:t>
            </a:r>
            <a:r>
              <a:rPr lang="da-DK" u="sng"/>
              <a:t>Va</a:t>
            </a:r>
            <a:r>
              <a:rPr lang="da-DK"/>
              <a:t>riance</a:t>
            </a:r>
            <a:r>
              <a:rPr lang="da-DK" smtClean="0"/>
              <a:t>) </a:t>
            </a:r>
            <a:r>
              <a:rPr lang="da-DK"/>
              <a:t>er en meget bredt anvendt statistisk metode til at undersøge, om der er forskelle mellem grupper af data</a:t>
            </a:r>
          </a:p>
          <a:p>
            <a:r>
              <a:rPr lang="da-DK"/>
              <a:t>Her bruges ANOVA til at se, hvor stor en del af variansen, der kan forklares af modellen, og dermed hvor god modellen er til at beskrive </a:t>
            </a:r>
            <a:r>
              <a:rPr lang="da-DK" smtClean="0"/>
              <a:t>data.</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353</a:t>
            </a:fld>
            <a:endParaRPr lang="da-DK">
              <a:solidFill>
                <a:prstClr val="black">
                  <a:tint val="75000"/>
                </a:prstClr>
              </a:solidFill>
            </a:endParaRPr>
          </a:p>
        </p:txBody>
      </p:sp>
      <p:pic>
        <p:nvPicPr>
          <p:cNvPr id="5" name="Picture 4"/>
          <p:cNvPicPr>
            <a:picLocks noChangeAspect="1"/>
          </p:cNvPicPr>
          <p:nvPr/>
        </p:nvPicPr>
        <p:blipFill>
          <a:blip r:embed="rId2"/>
          <a:srcRect l="1235" t="39522"/>
          <a:stretch>
            <a:fillRect/>
          </a:stretch>
        </p:blipFill>
        <p:spPr>
          <a:xfrm>
            <a:off x="1547664" y="1196752"/>
            <a:ext cx="5758458" cy="1960453"/>
          </a:xfrm>
          <a:prstGeom prst="rect">
            <a:avLst/>
          </a:prstGeom>
        </p:spPr>
      </p:pic>
      <p:sp>
        <p:nvSpPr>
          <p:cNvPr id="6" name="Rectangle 5"/>
          <p:cNvSpPr/>
          <p:nvPr/>
        </p:nvSpPr>
        <p:spPr>
          <a:xfrm>
            <a:off x="1403648" y="2581141"/>
            <a:ext cx="5616624" cy="47471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25770877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ANOVA</a:t>
            </a:r>
            <a:endParaRPr lang="da-DK"/>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24510051"/>
              </p:ext>
            </p:extLst>
          </p:nvPr>
        </p:nvGraphicFramePr>
        <p:xfrm>
          <a:off x="468313" y="1650356"/>
          <a:ext cx="8247334" cy="4228592"/>
        </p:xfrm>
        <a:graphic>
          <a:graphicData uri="http://schemas.openxmlformats.org/drawingml/2006/table">
            <a:tbl>
              <a:tblPr firstRow="1" bandRow="1">
                <a:tableStyleId>{5940675A-B579-460E-94D1-54222C63F5DA}</a:tableStyleId>
              </a:tblPr>
              <a:tblGrid>
                <a:gridCol w="1223367">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975295">
                  <a:extLst>
                    <a:ext uri="{9D8B030D-6E8A-4147-A177-3AD203B41FA5}">
                      <a16:colId xmlns:a16="http://schemas.microsoft.com/office/drawing/2014/main" val="20004"/>
                    </a:ext>
                  </a:extLst>
                </a:gridCol>
              </a:tblGrid>
              <a:tr h="370840">
                <a:tc>
                  <a:txBody>
                    <a:bodyPr vert="horz" wrap="square"/>
                    <a:lstStyle/>
                    <a:p>
                      <a:pPr algn="l"/>
                      <a:r>
                        <a:rPr lang="da-DK" sz="1800" smtClean="0"/>
                        <a:t>Kilder</a:t>
                      </a:r>
                      <a:endParaRPr lang="da-DK" sz="1800"/>
                    </a:p>
                  </a:txBody>
                  <a:tcPr/>
                </a:tc>
                <a:tc>
                  <a:txBody>
                    <a:bodyPr vert="horz" wrap="square"/>
                    <a:lstStyle/>
                    <a:p>
                      <a:pPr algn="l"/>
                      <a:r>
                        <a:rPr lang="da-DK" sz="1800" smtClean="0"/>
                        <a:t>Frihedsgrader </a:t>
                      </a:r>
                      <a:br>
                        <a:rPr lang="da-DK" sz="1800" smtClean="0"/>
                      </a:br>
                      <a:r>
                        <a:rPr lang="da-DK" sz="1800" smtClean="0"/>
                        <a:t>(DF)</a:t>
                      </a:r>
                      <a:endParaRPr lang="da-DK" sz="1800"/>
                    </a:p>
                  </a:txBody>
                  <a:tcPr/>
                </a:tc>
                <a:tc>
                  <a:txBody>
                    <a:bodyPr vert="horz" wrap="square"/>
                    <a:lstStyle/>
                    <a:p>
                      <a:pPr algn="l"/>
                      <a:r>
                        <a:rPr lang="da-DK" sz="1800" smtClean="0"/>
                        <a:t>Sum of Squares (SS)</a:t>
                      </a:r>
                      <a:endParaRPr lang="da-DK" sz="1800"/>
                    </a:p>
                  </a:txBody>
                  <a:tcPr/>
                </a:tc>
                <a:tc>
                  <a:txBody>
                    <a:bodyPr vert="horz" wrap="square"/>
                    <a:lstStyle/>
                    <a:p>
                      <a:pPr algn="l"/>
                      <a:r>
                        <a:rPr lang="da-DK" sz="1800" smtClean="0"/>
                        <a:t>Mean Squares (MS)</a:t>
                      </a:r>
                      <a:endParaRPr lang="da-DK" sz="1800"/>
                    </a:p>
                  </a:txBody>
                  <a:tcPr/>
                </a:tc>
                <a:tc>
                  <a:txBody>
                    <a:bodyPr vert="horz" wrap="square"/>
                    <a:lstStyle/>
                    <a:p>
                      <a:pPr algn="l"/>
                      <a:r>
                        <a:rPr lang="da-DK" sz="1800" smtClean="0"/>
                        <a:t>F</a:t>
                      </a:r>
                      <a:endParaRPr lang="da-DK" sz="1800"/>
                    </a:p>
                  </a:txBody>
                  <a:tcPr/>
                </a:tc>
                <a:extLst>
                  <a:ext uri="{0D108BD9-81ED-4DB2-BD59-A6C34878D82A}">
                    <a16:rowId xmlns:a16="http://schemas.microsoft.com/office/drawing/2014/main" val="10000"/>
                  </a:ext>
                </a:extLst>
              </a:tr>
              <a:tr h="370840">
                <a:tc>
                  <a:txBody>
                    <a:bodyPr vert="horz" wrap="square"/>
                    <a:lstStyle/>
                    <a:p>
                      <a:pPr algn="l"/>
                      <a:r>
                        <a:rPr lang="da-DK" sz="1800" smtClean="0"/>
                        <a:t>Regression</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reg</m:t>
                                </m:r>
                              </m:sub>
                            </m:sSub>
                          </m:oMath>
                        </m:oMathPara>
                      </a14:m>
                      <a:br>
                        <a:rPr lang="da-DK" sz="1800" smtClean="0"/>
                      </a:br>
                      <a:br>
                        <a:rPr lang="da-DK" sz="1800" smtClean="0"/>
                      </a:br>
                      <a:br>
                        <a:rPr lang="da-DK" sz="1800" smtClean="0"/>
                      </a:b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reg</m:t>
                                </m:r>
                              </m:sub>
                            </m:sSub>
                          </m:oMath>
                        </m:oMathPara>
                      </a14:m>
                      <a:br>
                        <a:rPr lang="da-DK" sz="1800" smtClean="0"/>
                      </a:br>
                      <a:r>
                        <a:rPr lang="da-DK" sz="1800" smtClean="0"/>
                        <a:t> </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reg</m:t>
                                </m:r>
                              </m:sub>
                            </m:sSub>
                          </m:oMath>
                        </m:oMathPara>
                      </a14:m>
                      <a:br>
                        <a:rPr lang="da-DK" sz="1800" smtClean="0"/>
                      </a:br>
                      <a:endParaRPr lang="da-DK" sz="1800"/>
                    </a:p>
                  </a:txBody>
                  <a:tcPr/>
                </a:tc>
                <a:tc>
                  <a:txBody>
                    <a:bodyPr vert="horz" wrap="square"/>
                    <a:lstStyle/>
                    <a:p>
                      <a:pPr algn="l"/>
                      <a14:m>
                        <m:oMathPara>
                          <m:oMathParaPr>
                            <m:jc m:val="left"/>
                          </m:oMathParaPr>
                          <m:oMath>
                            <m:r>
                              <m:rPr>
                                <m:sty m:val="p"/>
                              </m:rPr>
                              <a:rPr lang="da-DK" sz="1800" smtClean="0">
                                <a:latin typeface="Cambria Math"/>
                              </a:rPr>
                              <m:t>F</m:t>
                            </m:r>
                          </m:oMath>
                        </m:oMathPara>
                      </a14:m>
                      <a:br>
                        <a:rPr lang="da-DK" sz="1800" smtClean="0"/>
                      </a:br>
                      <a:br>
                        <a:rPr lang="da-DK" sz="1800" smtClean="0"/>
                      </a:br>
                      <a:endParaRPr lang="da-DK" sz="1800"/>
                    </a:p>
                  </a:txBody>
                  <a:tcPr/>
                </a:tc>
                <a:extLst>
                  <a:ext uri="{0D108BD9-81ED-4DB2-BD59-A6C34878D82A}">
                    <a16:rowId xmlns:a16="http://schemas.microsoft.com/office/drawing/2014/main" val="10001"/>
                  </a:ext>
                </a:extLst>
              </a:tr>
              <a:tr h="370840">
                <a:tc>
                  <a:txBody>
                    <a:bodyPr vert="horz" wrap="square"/>
                    <a:lstStyle/>
                    <a:p>
                      <a:pPr algn="l"/>
                      <a:r>
                        <a:rPr lang="da-DK" sz="1800" smtClean="0"/>
                        <a:t>Residual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res</m:t>
                                </m:r>
                              </m:sub>
                            </m:sSub>
                          </m:oMath>
                        </m:oMathPara>
                      </a14:m>
                      <a:br>
                        <a:rPr lang="da-DK" sz="1800" smtClean="0"/>
                      </a:br>
                      <a:br>
                        <a:rPr lang="da-DK" sz="1800" smtClean="0"/>
                      </a:br>
                      <a:endParaRPr lang="da-DK" sz="1800"/>
                    </a:p>
                    <a:p>
                      <a:pPr algn="l"/>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res</m:t>
                                </m:r>
                              </m:sub>
                            </m:sSub>
                          </m:oMath>
                        </m:oMathPara>
                      </a14:m>
                      <a:br>
                        <a:rPr lang="da-DK" sz="1800" smtClean="0"/>
                      </a:b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res</m:t>
                                </m:r>
                              </m:sub>
                            </m:sSub>
                          </m:oMath>
                        </m:oMathPara>
                      </a14:m>
                      <a:br>
                        <a:rPr lang="da-DK" sz="1800" smtClean="0"/>
                      </a:br>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2"/>
                  </a:ext>
                </a:extLst>
              </a:tr>
              <a:tr h="370840">
                <a:tc>
                  <a:txBody>
                    <a:bodyPr vert="horz" wrap="square"/>
                    <a:lstStyle/>
                    <a:p>
                      <a:pPr algn="l"/>
                      <a:r>
                        <a:rPr lang="da-DK" sz="1800" smtClean="0"/>
                        <a:t>Total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total</m:t>
                                </m:r>
                              </m:sub>
                            </m:sSub>
                          </m:oMath>
                        </m:oMathPara>
                      </a14:m>
                      <a:br>
                        <a:rPr lang="da-DK" sz="1800" smtClean="0"/>
                      </a:br>
                      <a:br>
                        <a:rPr lang="da-DK" sz="1800" smtClean="0"/>
                      </a:br>
                      <a:r>
                        <a:rPr lang="da-DK" sz="1800" smtClean="0"/>
                        <a:t> </a:t>
                      </a:r>
                      <a:br>
                        <a:rPr lang="da-DK" sz="1800" smtClean="0"/>
                      </a:b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total</m:t>
                                </m:r>
                              </m:sub>
                            </m:sSub>
                          </m:oMath>
                        </m:oMathPara>
                      </a14:m>
                      <a:br>
                        <a:rPr lang="da-DK" sz="1800" smtClean="0"/>
                      </a:br>
                      <a:endParaRPr lang="da-DK" sz="1800"/>
                    </a:p>
                    <a:p>
                      <a:pPr algn="l"/>
                      <a:endParaRPr lang="da-DK" sz="1800"/>
                    </a:p>
                  </a:txBody>
                  <a:tcPr/>
                </a:tc>
                <a:tc>
                  <a:txBody>
                    <a:bodyPr vert="horz" wrap="square"/>
                    <a:lstStyle/>
                    <a:p>
                      <a:pPr algn="l"/>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354</a:t>
            </a:fld>
            <a:endParaRPr lang="da-DK"/>
          </a:p>
        </p:txBody>
      </p:sp>
      <p:sp>
        <p:nvSpPr>
          <p:cNvPr id="3" name="Rectangle 2"/>
          <p:cNvSpPr/>
          <p:nvPr/>
        </p:nvSpPr>
        <p:spPr>
          <a:xfrm>
            <a:off x="4164226" y="1606378"/>
            <a:ext cx="2100649" cy="43125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mc:AlternateContent>
        <mc:Choice Requires="a14">
          <p:sp>
            <p:nvSpPr>
              <p:cNvPr id="6" name="Content Placeholder 2"/>
              <p:cNvSpPr txBox="1"/>
              <p:nvPr/>
            </p:nvSpPr>
            <p:spPr>
              <a:xfrm>
                <a:off x="467544" y="6165304"/>
                <a:ext cx="8424936" cy="576064"/>
              </a:xfrm>
              <a:prstGeom prst="rect">
                <a:avLst/>
              </a:prstGeom>
            </p:spPr>
            <p:txBody>
              <a:bodyPr vert="horz" lIns="91440" tIns="45720" rIns="91440" bIns="45720" rtlCol="0">
                <a:noAutofit/>
              </a:bodyPr>
              <a:lstStyle>
                <a:defPPr>
                  <a:defRPr lang="da-DK"/>
                </a:defPPr>
                <a:lvl1pPr marL="357188" indent="-357188" algn="l" defTabSz="914400" rtl="0" eaLnBrk="1" latinLnBrk="0" hangingPunct="1">
                  <a:spcBef>
                    <a:spcPct val="20000"/>
                  </a:spcBef>
                  <a:buClr>
                    <a:schemeClr val="tx2"/>
                  </a:buClr>
                  <a:buFont typeface="Arial" pitchFamily="34" charset="0"/>
                  <a:buChar char="•"/>
                  <a:defRPr sz="2200" kern="1200">
                    <a:solidFill>
                      <a:schemeClr val="tx1"/>
                    </a:solidFill>
                    <a:latin typeface="+mn-lt"/>
                    <a:ea typeface="+mn-ea"/>
                    <a:cs typeface="+mn-cs"/>
                  </a:defRPr>
                </a:lvl1pPr>
                <a:lvl2pPr marL="720725" indent="-363538"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073150" indent="-357188" algn="l" defTabSz="914400" rtl="0" eaLnBrk="1" latinLnBrk="0" hangingPunct="1">
                  <a:spcBef>
                    <a:spcPct val="20000"/>
                  </a:spcBef>
                  <a:buClr>
                    <a:schemeClr val="tx2"/>
                  </a:buClr>
                  <a:buFont typeface="Courier New" panose="02070309020205020404" pitchFamily="49" charset="0"/>
                  <a:buChar char="o"/>
                  <a:defRPr sz="1800" kern="1200">
                    <a:solidFill>
                      <a:schemeClr val="tx1"/>
                    </a:solidFill>
                    <a:latin typeface="+mn-lt"/>
                    <a:ea typeface="+mn-ea"/>
                    <a:cs typeface="+mn-cs"/>
                  </a:defRPr>
                </a:lvl3pPr>
                <a:lvl4pPr marL="1431925" indent="-358775"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1789113" indent="-357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14:m>
                  <m:oMathPara>
                    <m:oMathParaPr>
                      <m:jc/>
                    </m:oMathParaPr>
                    <m:oMath>
                      <m:sSub>
                        <m:sSubPr>
                          <m:ctrlPr>
                            <a:rPr lang="da-DK" sz="2400" i="1">
                              <a:latin typeface="Cambria Math" panose="02040503050406030204" pitchFamily="18" charset="0"/>
                            </a:rPr>
                          </m:ctrlPr>
                        </m:sSubPr>
                        <m:e>
                          <m:r>
                            <m:rPr>
                              <m:sty m:val="p"/>
                            </m:rPr>
                            <a:rPr lang="da-DK" sz="2400">
                              <a:latin typeface="Cambria Math"/>
                            </a:rPr>
                            <m:t>SS</m:t>
                          </m:r>
                        </m:e>
                        <m:sub>
                          <m:r>
                            <m:rPr>
                              <m:sty m:val="p"/>
                            </m:rPr>
                            <a:rPr lang="da-DK" sz="2400">
                              <a:latin typeface="Cambria Math"/>
                            </a:rPr>
                            <m:t>res</m:t>
                          </m:r>
                        </m:sub>
                      </m:sSub>
                    </m:oMath>
                  </m:oMathPara>
                </a14:m>
                <a:r>
                  <a:rPr lang="en-GB" smtClean="0"/>
                  <a:t> er det samme som </a:t>
                </a:r>
                <a14:m>
                  <m:oMathPara>
                    <m:oMathParaPr>
                      <m:jc/>
                    </m:oMathParaPr>
                    <m:oMath>
                      <m:r>
                        <a:rPr lang="en-GB" i="1" smtClean="0">
                          <a:latin typeface="Cambria Math" panose="02040503050406030204" pitchFamily="18" charset="0"/>
                        </a:rPr>
                        <m:t>𝑆𝑆𝐸</m:t>
                      </m:r>
                    </m:oMath>
                  </m:oMathPara>
                </a14:m>
                <a:r>
                  <a:rPr lang="en-GB" smtClean="0"/>
                  <a:t> fra mindste kvadraters metode</a:t>
                </a:r>
                <a:endParaRPr lang="en-GB"/>
              </a:p>
            </p:txBody>
          </p:sp>
        </mc:Choice>
        <mc:Fallback>
          <p:sp>
            <p:nvSpPr>
              <p:cNvPr id="6" name="Content Placeholder 2"/>
              <p:cNvSpPr txBox="1">
                <a:spLocks noRot="1" noChangeAspect="1" noMove="1" noResize="1" noEditPoints="1" noAdjustHandles="1" noChangeArrowheads="1" noChangeShapeType="1" noTextEdit="1"/>
              </p:cNvSpPr>
              <p:nvPr/>
            </p:nvSpPr>
            <p:spPr>
              <a:xfrm>
                <a:off x="467544" y="6165304"/>
                <a:ext cx="8424936" cy="576064"/>
              </a:xfrm>
              <a:prstGeom prst="rect">
                <a:avLst/>
              </a:prstGeom>
              <a:blipFill>
                <a:blip r:embed="rId3"/>
                <a:stretch>
                  <a:fillRect l="-1013" t="-5263" b="0"/>
                </a:stretch>
              </a:blipFill>
            </p:spPr>
            <p:txBody>
              <a:bodyPr/>
              <a:lstStyle/>
              <a:p>
                <a:r>
                  <a:rPr lang="en-GB">
                    <a:noFill/>
                  </a:rPr>
                  <a:t> </a:t>
                </a:r>
              </a:p>
            </p:txBody>
          </p:sp>
        </mc:Fallback>
      </mc:AlternateContent>
    </p:spTree>
    <p:extLst>
      <p:ext uri="{BB962C8B-B14F-4D97-AF65-F5344CB8AC3E}">
        <p14:creationId xmlns:p14="http://schemas.microsoft.com/office/powerpoint/2010/main" val="6499972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4" name="Oval 93"/>
          <p:cNvSpPr/>
          <p:nvPr/>
        </p:nvSpPr>
        <p:spPr>
          <a:xfrm>
            <a:off x="5544108" y="275907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9" name="Rectangle 28"/>
          <p:cNvSpPr/>
          <p:nvPr/>
        </p:nvSpPr>
        <p:spPr>
          <a:xfrm>
            <a:off x="4935439" y="2247666"/>
            <a:ext cx="1008112" cy="10321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 name="Title 1"/>
          <p:cNvSpPr>
            <a:spLocks noGrp="1"/>
          </p:cNvSpPr>
          <p:nvPr>
            <p:ph type="title"/>
          </p:nvPr>
        </p:nvSpPr>
        <p:spPr/>
        <p:txBody>
          <a:bodyPr/>
          <a:lstStyle/>
          <a:p>
            <a:r>
              <a:rPr lang="da-DK" smtClean="0"/>
              <a:t>Forskellige Sums of Squares</a:t>
            </a:r>
            <a:endParaRPr lang="da-DK"/>
          </a:p>
        </p:txBody>
      </p:sp>
      <mc:AlternateContent>
        <mc:Choice Requires="a14">
          <p:sp>
            <p:nvSpPr>
              <p:cNvPr id="3" name="Content Placeholder 2"/>
              <p:cNvSpPr>
                <a:spLocks noGrp="1"/>
              </p:cNvSpPr>
              <p:nvPr>
                <p:ph idx="1"/>
              </p:nvPr>
            </p:nvSpPr>
            <p:spPr>
              <a:xfrm>
                <a:off x="395536" y="4941168"/>
                <a:ext cx="8676456" cy="1800200"/>
              </a:xfrm>
            </p:spPr>
            <p:txBody>
              <a:bodyPr/>
              <a:lstStyle/>
              <a:p>
                <a:pPr marL="0" indent="0">
                  <a:buNone/>
                </a:pPr>
                <a14:m>
                  <m:oMathPara>
                    <m:oMathParaPr>
                      <m:jc/>
                    </m:oMathParaPr>
                    <m:oMath>
                      <m:sSub>
                        <m:sSubPr>
                          <m:ctrlPr>
                            <a:rPr lang="da-DK" sz="2000" b="1" i="1" smtClean="0">
                              <a:ln>
                                <a:solidFill>
                                  <a:schemeClr val="tx1"/>
                                </a:solidFill>
                              </a:ln>
                              <a:solidFill>
                                <a:srgbClr val="FFC000"/>
                              </a:solidFill>
                              <a:latin typeface="Cambria Math" panose="02040503050406030204" pitchFamily="18" charset="0"/>
                            </a:rPr>
                          </m:ctrlPr>
                        </m:sSubPr>
                        <m:e>
                          <m:r>
                            <m:rPr>
                              <m:sty m:val="bi"/>
                            </m:rPr>
                            <a:rPr lang="da-DK" sz="2000" b="1" i="1">
                              <a:ln>
                                <a:solidFill>
                                  <a:schemeClr val="tx1"/>
                                </a:solidFill>
                              </a:ln>
                              <a:solidFill>
                                <a:srgbClr val="FFC000"/>
                              </a:solidFill>
                              <a:latin typeface="Cambria Math"/>
                            </a:rPr>
                            <m:t>𝑺𝑺</m:t>
                          </m:r>
                        </m:e>
                        <m:sub>
                          <m:r>
                            <m:rPr>
                              <m:sty m:val="bi"/>
                            </m:rPr>
                            <a:rPr lang="da-DK" sz="2000" b="1" i="1">
                              <a:ln>
                                <a:solidFill>
                                  <a:schemeClr val="tx1"/>
                                </a:solidFill>
                              </a:ln>
                              <a:solidFill>
                                <a:srgbClr val="FFC000"/>
                              </a:solidFill>
                              <a:latin typeface="Cambria Math"/>
                            </a:rPr>
                            <m:t>𝒕𝒐𝒕𝒂𝒍</m:t>
                          </m:r>
                        </m:sub>
                      </m:sSub>
                      <m:r>
                        <a:rPr lang="da-DK" sz="2000" b="0" i="1" smtClean="0">
                          <a:ln>
                            <a:solidFill>
                              <a:schemeClr val="tx1"/>
                            </a:solidFill>
                          </a:ln>
                          <a:solidFill>
                            <a:srgbClr val="FFC000"/>
                          </a:solidFill>
                          <a:latin typeface="Cambria Math"/>
                        </a:rPr>
                        <m:t> </m:t>
                      </m:r>
                      <m:r>
                        <a:rPr lang="da-DK" sz="2000" i="1">
                          <a:latin typeface="Cambria Math"/>
                        </a:rPr>
                        <m:t>=</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sSub>
                            <m:sSubPr>
                              <m:ctrlPr>
                                <a:rPr lang="da-DK" sz="2000" i="1">
                                  <a:latin typeface="Cambria Math" panose="02040503050406030204" pitchFamily="18" charset="0"/>
                                </a:rPr>
                              </m:ctrlPr>
                            </m:sSubPr>
                            <m:e>
                              <m:sSubSup>
                                <m:sSubSupPr>
                                  <m:alnScr m:val="off"/>
                                  <m:ctrlPr>
                                    <a:rPr lang="da-DK" sz="2000" i="1">
                                      <a:latin typeface="Cambria Math" panose="02040503050406030204" pitchFamily="18" charset="0"/>
                                    </a:rPr>
                                  </m:ctrlPr>
                                </m:sSubSupPr>
                                <m:e>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𝑦</m:t>
                                      </m:r>
                                    </m:e>
                                    <m:sub>
                                      <m:r>
                                        <a:rPr lang="da-DK" sz="2000" i="1">
                                          <a:latin typeface="Cambria Math"/>
                                        </a:rPr>
                                        <m:t>𝑖</m:t>
                                      </m:r>
                                    </m:sub>
                                  </m:sSub>
                                  <m:r>
                                    <a:rPr lang="da-DK" sz="2000" i="1">
                                      <a:latin typeface="Cambria Math"/>
                                    </a:rPr>
                                    <m:t>−</m:t>
                                  </m:r>
                                  <m:acc>
                                    <m:accPr>
                                      <m:chr m:val="̅"/>
                                      <m:ctrlPr>
                                        <a:rPr lang="da-DK" sz="2000" i="1">
                                          <a:latin typeface="Cambria Math" panose="02040503050406030204" pitchFamily="18" charset="0"/>
                                        </a:rPr>
                                      </m:ctrlPr>
                                    </m:accPr>
                                    <m:e>
                                      <m:r>
                                        <a:rPr lang="da-DK" sz="2000" i="1">
                                          <a:latin typeface="Cambria Math"/>
                                        </a:rPr>
                                        <m:t>𝑦</m:t>
                                      </m:r>
                                    </m:e>
                                  </m:acc>
                                  <m:r>
                                    <a:rPr lang="da-DK" sz="2000" i="1">
                                      <a:latin typeface="Cambria Math"/>
                                    </a:rPr>
                                    <m:t>)</m:t>
                                  </m:r>
                                </m:e>
                                <m:sub>
                                  <m:r>
                                    <a:rPr lang="en-US" sz="2000" b="0" i="1" smtClean="0">
                                      <a:latin typeface="Cambria Math" panose="02040503050406030204" pitchFamily="18" charset="0"/>
                                    </a:rPr>
                                    <m:t> </m:t>
                                  </m:r>
                                </m:sub>
                                <m:sup>
                                  <m:r>
                                    <a:rPr lang="da-DK" sz="2000" i="1">
                                      <a:latin typeface="Cambria Math"/>
                                    </a:rPr>
                                    <m:t>2</m:t>
                                  </m:r>
                                </m:sup>
                              </m:sSubSup>
                            </m:e>
                            <m:sub>
                              <m:r>
                                <a:rPr lang="en-US" sz="2000" b="0" i="1" smtClean="0">
                                  <a:latin typeface="Cambria Math" panose="02040503050406030204" pitchFamily="18" charset="0"/>
                                </a:rPr>
                                <m:t> </m:t>
                              </m:r>
                            </m:sub>
                          </m:sSub>
                        </m:e>
                      </m:nary>
                    </m:oMath>
                  </m:oMathPara>
                </a14:m>
                <a:r>
                  <a:rPr lang="da-DK" sz="2000"/>
                  <a:t> </a:t>
                </a:r>
                <a:r>
                  <a:rPr lang="da-DK" sz="2000" smtClean="0"/>
                  <a:t>	</a:t>
                </a:r>
                <a:r>
                  <a:rPr lang="da-DK" sz="2000"/>
                  <a:t>	Mål for samlet variation i data</a:t>
                </a:r>
              </a:p>
              <a:p>
                <a:pPr marL="0" indent="0">
                  <a:buNone/>
                </a:pPr>
                <a14:m>
                  <m:oMathPara>
                    <m:oMathParaPr>
                      <m:jc/>
                    </m:oMathParaPr>
                    <m:oMath>
                      <m:sSub>
                        <m:sSubPr>
                          <m:ctrlPr>
                            <a:rPr lang="da-DK" sz="2000" b="1" i="1" smtClean="0">
                              <a:solidFill>
                                <a:schemeClr val="accent1"/>
                              </a:solidFill>
                              <a:latin typeface="Cambria Math" panose="02040503050406030204" pitchFamily="18" charset="0"/>
                            </a:rPr>
                          </m:ctrlPr>
                        </m:sSubPr>
                        <m:e>
                          <m:r>
                            <m:rPr>
                              <m:sty m:val="bi"/>
                            </m:rPr>
                            <a:rPr lang="da-DK" sz="2000" b="1" i="1">
                              <a:solidFill>
                                <a:schemeClr val="accent1"/>
                              </a:solidFill>
                              <a:latin typeface="Cambria Math"/>
                            </a:rPr>
                            <m:t>𝑺𝑺</m:t>
                          </m:r>
                        </m:e>
                        <m:sub>
                          <m:r>
                            <m:rPr>
                              <m:sty m:val="bi"/>
                            </m:rPr>
                            <a:rPr lang="da-DK" sz="2000" b="1" i="1">
                              <a:solidFill>
                                <a:schemeClr val="accent1"/>
                              </a:solidFill>
                              <a:latin typeface="Cambria Math"/>
                            </a:rPr>
                            <m:t>𝒓𝒆𝒔</m:t>
                          </m:r>
                        </m:sub>
                      </m:sSub>
                      <m:r>
                        <m:rPr>
                          <m:sty m:val="p"/>
                        </m:rPr>
                        <a:rPr lang="da-DK" sz="2000" b="0" i="0" smtClean="0">
                          <a:latin typeface="Cambria Math"/>
                        </a:rPr>
                        <m:t>   </m:t>
                      </m:r>
                      <m:r>
                        <a:rPr lang="da-DK" sz="2000" b="0" i="1" smtClean="0">
                          <a:latin typeface="Cambria Math"/>
                        </a:rPr>
                        <m:t> </m:t>
                      </m:r>
                      <m:r>
                        <a:rPr lang="da-DK" sz="2000" i="1">
                          <a:latin typeface="Cambria Math"/>
                        </a:rPr>
                        <m:t>=</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sSub>
                            <m:sSubPr>
                              <m:ctrlPr>
                                <a:rPr lang="da-DK" sz="2000" i="1">
                                  <a:latin typeface="Cambria Math" panose="02040503050406030204" pitchFamily="18" charset="0"/>
                                </a:rPr>
                              </m:ctrlPr>
                            </m:sSubPr>
                            <m:e>
                              <m:sSubSup>
                                <m:sSubSupPr>
                                  <m:alnScr m:val="off"/>
                                  <m:ctrlPr>
                                    <a:rPr lang="da-DK" sz="2000" i="1">
                                      <a:latin typeface="Cambria Math" panose="02040503050406030204" pitchFamily="18" charset="0"/>
                                    </a:rPr>
                                  </m:ctrlPr>
                                </m:sSubSupPr>
                                <m:e>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𝑦</m:t>
                                      </m:r>
                                    </m:e>
                                    <m:sub>
                                      <m:r>
                                        <a:rPr lang="da-DK" sz="2000" i="1">
                                          <a:latin typeface="Cambria Math"/>
                                        </a:rPr>
                                        <m:t>𝑖</m:t>
                                      </m:r>
                                    </m:sub>
                                  </m:sSub>
                                  <m:r>
                                    <a:rPr lang="da-DK" sz="2000" i="1">
                                      <a:latin typeface="Cambria Math"/>
                                    </a:rPr>
                                    <m:t>− </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da-DK" sz="2000" i="1">
                                          <a:latin typeface="Cambria Math"/>
                                        </a:rPr>
                                        <m:t>𝑖</m:t>
                                      </m:r>
                                    </m:sub>
                                  </m:sSub>
                                  <m:r>
                                    <a:rPr lang="da-DK" sz="2000" i="1">
                                      <a:latin typeface="Cambria Math"/>
                                    </a:rPr>
                                    <m:t>)</m:t>
                                  </m:r>
                                </m:e>
                                <m:sub>
                                  <m:r>
                                    <a:rPr lang="en-US" sz="2000" b="0" i="1" smtClean="0">
                                      <a:latin typeface="Cambria Math" panose="02040503050406030204" pitchFamily="18" charset="0"/>
                                    </a:rPr>
                                    <m:t> </m:t>
                                  </m:r>
                                </m:sub>
                                <m:sup>
                                  <m:r>
                                    <a:rPr lang="da-DK" sz="2000" i="1">
                                      <a:latin typeface="Cambria Math"/>
                                    </a:rPr>
                                    <m:t>2</m:t>
                                  </m:r>
                                </m:sup>
                              </m:sSubSup>
                            </m:e>
                            <m:sub>
                              <m:r>
                                <a:rPr lang="en-US" sz="2000" b="0" i="1" smtClean="0">
                                  <a:latin typeface="Cambria Math" panose="02040503050406030204" pitchFamily="18" charset="0"/>
                                </a:rPr>
                                <m:t> </m:t>
                              </m:r>
                            </m:sub>
                          </m:sSub>
                        </m:e>
                      </m:nary>
                    </m:oMath>
                  </m:oMathPara>
                </a14:m>
                <a:r>
                  <a:rPr lang="da-DK" sz="2000" smtClean="0"/>
                  <a:t>	Mål for variation, som modellen ikke forklarer</a:t>
                </a:r>
              </a:p>
              <a:p>
                <a:pPr marL="0" indent="0">
                  <a:buNone/>
                </a:pPr>
                <a14:m>
                  <m:oMathPara>
                    <m:oMathParaPr>
                      <m:jc/>
                    </m:oMathParaPr>
                    <m:oMath>
                      <m:sSub>
                        <m:sSubPr>
                          <m:ctrlPr>
                            <a:rPr lang="da-DK" sz="2000" b="1" i="1" smtClean="0">
                              <a:solidFill>
                                <a:srgbClr val="FF0000"/>
                              </a:solidFill>
                              <a:latin typeface="Cambria Math" panose="02040503050406030204" pitchFamily="18" charset="0"/>
                            </a:rPr>
                          </m:ctrlPr>
                        </m:sSubPr>
                        <m:e>
                          <m:r>
                            <m:rPr>
                              <m:sty m:val="bi"/>
                            </m:rPr>
                            <a:rPr lang="da-DK" sz="2000" b="1" i="1">
                              <a:solidFill>
                                <a:srgbClr val="FF0000"/>
                              </a:solidFill>
                              <a:latin typeface="Cambria Math"/>
                            </a:rPr>
                            <m:t>𝑺𝑺</m:t>
                          </m:r>
                        </m:e>
                        <m:sub>
                          <m:r>
                            <m:rPr>
                              <m:sty m:val="bi"/>
                            </m:rPr>
                            <a:rPr lang="da-DK" sz="2000" b="1" i="1">
                              <a:solidFill>
                                <a:srgbClr val="FF0000"/>
                              </a:solidFill>
                              <a:latin typeface="Cambria Math"/>
                            </a:rPr>
                            <m:t>𝒓𝒆</m:t>
                          </m:r>
                          <m:r>
                            <m:rPr>
                              <m:sty m:val="bi"/>
                            </m:rPr>
                            <a:rPr lang="da-DK" sz="2000" b="1" i="1" smtClean="0">
                              <a:solidFill>
                                <a:srgbClr val="FF0000"/>
                              </a:solidFill>
                              <a:latin typeface="Cambria Math"/>
                            </a:rPr>
                            <m:t>𝒈</m:t>
                          </m:r>
                        </m:sub>
                      </m:sSub>
                      <m:r>
                        <m:rPr>
                          <m:sty m:val="p"/>
                        </m:rPr>
                        <a:rPr lang="da-DK" sz="2000" b="0" i="0" smtClean="0">
                          <a:latin typeface="Cambria Math"/>
                        </a:rPr>
                        <m:t>   </m:t>
                      </m:r>
                      <m:r>
                        <a:rPr lang="da-DK" sz="2000" i="1">
                          <a:latin typeface="Cambria Math"/>
                        </a:rPr>
                        <m:t>=</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sSub>
                            <m:sSubPr>
                              <m:ctrlPr>
                                <a:rPr lang="da-DK" sz="2000" i="1">
                                  <a:latin typeface="Cambria Math" panose="02040503050406030204" pitchFamily="18" charset="0"/>
                                </a:rPr>
                              </m:ctrlPr>
                            </m:sSubPr>
                            <m:e>
                              <m:sSubSup>
                                <m:sSubSupPr>
                                  <m:alnScr m:val="off"/>
                                  <m:ctrlPr>
                                    <a:rPr lang="da-DK" sz="2000" i="1">
                                      <a:latin typeface="Cambria Math" panose="02040503050406030204" pitchFamily="18" charset="0"/>
                                    </a:rPr>
                                  </m:ctrlPr>
                                </m:sSubSupPr>
                                <m:e>
                                  <m:r>
                                    <a:rPr lang="da-DK" sz="2000" i="1">
                                      <a:latin typeface="Cambria Math"/>
                                    </a:rPr>
                                    <m:t>(</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da-DK" sz="2000" i="1">
                                          <a:latin typeface="Cambria Math"/>
                                        </a:rPr>
                                        <m:t>𝑖</m:t>
                                      </m:r>
                                    </m:sub>
                                  </m:sSub>
                                  <m:r>
                                    <a:rPr lang="da-DK" sz="2000" b="0" i="1" smtClean="0">
                                      <a:latin typeface="Cambria Math"/>
                                    </a:rPr>
                                    <m:t>−</m:t>
                                  </m:r>
                                  <m:acc>
                                    <m:accPr>
                                      <m:chr m:val="̅"/>
                                      <m:ctrlPr>
                                        <a:rPr lang="da-DK" sz="2000" b="0" i="1" smtClean="0">
                                          <a:latin typeface="Cambria Math" panose="02040503050406030204" pitchFamily="18" charset="0"/>
                                        </a:rPr>
                                      </m:ctrlPr>
                                    </m:accPr>
                                    <m:e>
                                      <m:r>
                                        <a:rPr lang="da-DK" sz="2000" b="0" i="1" smtClean="0">
                                          <a:latin typeface="Cambria Math"/>
                                        </a:rPr>
                                        <m:t>𝑦</m:t>
                                      </m:r>
                                    </m:e>
                                  </m:acc>
                                  <m:r>
                                    <a:rPr lang="da-DK" sz="2000" i="1">
                                      <a:latin typeface="Cambria Math"/>
                                    </a:rPr>
                                    <m:t>)</m:t>
                                  </m:r>
                                </m:e>
                                <m:sub>
                                  <m:r>
                                    <a:rPr lang="en-US" sz="2000" b="0" i="1" smtClean="0">
                                      <a:latin typeface="Cambria Math" panose="02040503050406030204" pitchFamily="18" charset="0"/>
                                    </a:rPr>
                                    <m:t> </m:t>
                                  </m:r>
                                </m:sub>
                                <m:sup>
                                  <m:r>
                                    <a:rPr lang="da-DK" sz="2000" i="1">
                                      <a:latin typeface="Cambria Math"/>
                                    </a:rPr>
                                    <m:t>2</m:t>
                                  </m:r>
                                </m:sup>
                              </m:sSubSup>
                            </m:e>
                            <m:sub>
                              <m:r>
                                <a:rPr lang="en-US" sz="2000" b="0" i="1" smtClean="0">
                                  <a:latin typeface="Cambria Math" panose="02040503050406030204" pitchFamily="18" charset="0"/>
                                </a:rPr>
                                <m:t> </m:t>
                              </m:r>
                            </m:sub>
                          </m:sSub>
                        </m:e>
                      </m:nary>
                    </m:oMath>
                  </m:oMathPara>
                </a14:m>
                <a:r>
                  <a:rPr lang="da-DK" sz="2000" smtClean="0"/>
                  <a:t>		Mål </a:t>
                </a:r>
                <a:r>
                  <a:rPr lang="da-DK" sz="2000"/>
                  <a:t>for </a:t>
                </a:r>
                <a:r>
                  <a:rPr lang="da-DK" sz="2000" smtClean="0"/>
                  <a:t>variation</a:t>
                </a:r>
                <a:r>
                  <a:rPr lang="da-DK" sz="2000"/>
                  <a:t>, </a:t>
                </a:r>
                <a:r>
                  <a:rPr lang="da-DK" sz="2000" smtClean="0"/>
                  <a:t>som modellen forklarer</a:t>
                </a:r>
                <a:endParaRPr lang="da-DK" sz="2000"/>
              </a:p>
              <a:p>
                <a:pPr marL="0" indent="0">
                  <a:buNone/>
                </a:pPr>
                <a:r>
                  <a:rPr lang="da-DK" sz="800" smtClean="0"/>
                  <a:t> </a:t>
                </a:r>
                <a:br>
                  <a:rPr lang="da-DK" smtClean="0"/>
                </a:br>
                <a14:m>
                  <m:oMathPara>
                    <m:oMathParaPr>
                      <m:jc m:val="left"/>
                    </m:oMathParaPr>
                    <m:oMath>
                      <m:sSub>
                        <m:sSubPr>
                          <m:ctrlPr>
                            <a:rPr lang="da-DK" sz="2000" i="1" smtClean="0">
                              <a:latin typeface="Cambria Math" panose="02040503050406030204" pitchFamily="18" charset="0"/>
                            </a:rPr>
                          </m:ctrlPr>
                        </m:sSubPr>
                        <m:e>
                          <m:r>
                            <a:rPr lang="da-DK" sz="2000" b="0" i="1" smtClean="0">
                              <a:latin typeface="Cambria Math"/>
                            </a:rPr>
                            <m:t>𝑆𝑆</m:t>
                          </m:r>
                        </m:e>
                        <m:sub>
                          <m:r>
                            <a:rPr lang="da-DK" sz="2000" b="0" i="1" smtClean="0">
                              <a:latin typeface="Cambria Math"/>
                            </a:rPr>
                            <m:t>𝑡𝑜𝑡𝑎𝑙</m:t>
                          </m:r>
                        </m:sub>
                      </m:sSub>
                      <m:r>
                        <a:rPr lang="da-DK" sz="2000" b="0" i="1" smtClean="0">
                          <a:latin typeface="Cambria Math"/>
                        </a:rPr>
                        <m:t> =</m:t>
                      </m:r>
                      <m:sSub>
                        <m:sSubPr>
                          <m:ctrlPr>
                            <a:rPr lang="da-DK" sz="2000" i="1">
                              <a:latin typeface="Cambria Math" panose="02040503050406030204" pitchFamily="18" charset="0"/>
                            </a:rPr>
                          </m:ctrlPr>
                        </m:sSubPr>
                        <m:e>
                          <m:r>
                            <a:rPr lang="da-DK" sz="2000" i="1">
                              <a:latin typeface="Cambria Math"/>
                            </a:rPr>
                            <m:t>𝑆𝑆</m:t>
                          </m:r>
                        </m:e>
                        <m:sub>
                          <m:r>
                            <a:rPr lang="da-DK" sz="2000" b="0" i="1" smtClean="0">
                              <a:latin typeface="Cambria Math"/>
                            </a:rPr>
                            <m:t>𝑟𝑒𝑔</m:t>
                          </m:r>
                        </m:sub>
                      </m:sSub>
                      <m:r>
                        <a:rPr lang="da-DK" sz="2000" b="0" i="1" smtClean="0">
                          <a:latin typeface="Cambria Math"/>
                        </a:rPr>
                        <m:t>+</m:t>
                      </m:r>
                      <m:sSub>
                        <m:sSubPr>
                          <m:ctrlPr>
                            <a:rPr lang="da-DK" sz="2000" i="1">
                              <a:latin typeface="Cambria Math" panose="02040503050406030204" pitchFamily="18" charset="0"/>
                            </a:rPr>
                          </m:ctrlPr>
                        </m:sSubPr>
                        <m:e>
                          <m:r>
                            <a:rPr lang="da-DK" sz="2000" i="1">
                              <a:latin typeface="Cambria Math"/>
                            </a:rPr>
                            <m:t>𝑆𝑆</m:t>
                          </m:r>
                        </m:e>
                        <m:sub>
                          <m:r>
                            <a:rPr lang="da-DK" sz="2000" b="0" i="1" smtClean="0">
                              <a:latin typeface="Cambria Math"/>
                            </a:rPr>
                            <m:t>𝑟𝑒𝑠</m:t>
                          </m:r>
                        </m:sub>
                      </m:sSub>
                    </m:oMath>
                  </m:oMathPara>
                </a14:m>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5536" y="4941168"/>
                <a:ext cx="8676456" cy="1800200"/>
              </a:xfrm>
              <a:blipFill>
                <a:blip r:embed="rId3"/>
                <a:stretch>
                  <a:fillRect t="-26780" b="-949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355</a:t>
            </a:fld>
            <a:endParaRPr lang="da-DK"/>
          </a:p>
        </p:txBody>
      </p:sp>
      <p:sp>
        <p:nvSpPr>
          <p:cNvPr id="8" name="Oval 7"/>
          <p:cNvSpPr/>
          <p:nvPr/>
        </p:nvSpPr>
        <p:spPr>
          <a:xfrm>
            <a:off x="2030016" y="3434882"/>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9" name="Oval 8"/>
          <p:cNvSpPr/>
          <p:nvPr/>
        </p:nvSpPr>
        <p:spPr>
          <a:xfrm>
            <a:off x="3310985" y="3040927"/>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0" name="Oval 9"/>
          <p:cNvSpPr/>
          <p:nvPr/>
        </p:nvSpPr>
        <p:spPr>
          <a:xfrm>
            <a:off x="6012160" y="19888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 name="Oval 10"/>
          <p:cNvSpPr/>
          <p:nvPr/>
        </p:nvSpPr>
        <p:spPr>
          <a:xfrm>
            <a:off x="6300192" y="213285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2" name="Oval 11"/>
          <p:cNvSpPr/>
          <p:nvPr/>
        </p:nvSpPr>
        <p:spPr>
          <a:xfrm>
            <a:off x="1725216" y="371456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3" name="Oval 12"/>
          <p:cNvSpPr/>
          <p:nvPr/>
        </p:nvSpPr>
        <p:spPr>
          <a:xfrm>
            <a:off x="4490751" y="321297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0" name="Rectangle 29"/>
          <p:cNvSpPr/>
          <p:nvPr/>
        </p:nvSpPr>
        <p:spPr>
          <a:xfrm>
            <a:off x="4934584" y="2244741"/>
            <a:ext cx="360040" cy="386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5" name="Oval 14"/>
          <p:cNvSpPr/>
          <p:nvPr/>
        </p:nvSpPr>
        <p:spPr>
          <a:xfrm>
            <a:off x="2864024" y="285293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6" name="Oval 15"/>
          <p:cNvSpPr/>
          <p:nvPr/>
        </p:nvSpPr>
        <p:spPr>
          <a:xfrm>
            <a:off x="6156176" y="311084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7" name="Oval 16"/>
          <p:cNvSpPr/>
          <p:nvPr/>
        </p:nvSpPr>
        <p:spPr>
          <a:xfrm>
            <a:off x="2415208" y="3779067"/>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8" name="Oval 17"/>
          <p:cNvSpPr/>
          <p:nvPr/>
        </p:nvSpPr>
        <p:spPr>
          <a:xfrm>
            <a:off x="6588224" y="2765321"/>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9" name="Oval 18"/>
          <p:cNvSpPr/>
          <p:nvPr/>
        </p:nvSpPr>
        <p:spPr>
          <a:xfrm>
            <a:off x="6516216" y="170080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0" name="Oval 19"/>
          <p:cNvSpPr/>
          <p:nvPr/>
        </p:nvSpPr>
        <p:spPr>
          <a:xfrm>
            <a:off x="2949306" y="4000779"/>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1" name="Oval 20"/>
          <p:cNvSpPr/>
          <p:nvPr/>
        </p:nvSpPr>
        <p:spPr>
          <a:xfrm>
            <a:off x="5114604" y="340817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1" name="Rectangle 30"/>
          <p:cNvSpPr/>
          <p:nvPr/>
        </p:nvSpPr>
        <p:spPr>
          <a:xfrm>
            <a:off x="4937238" y="2630923"/>
            <a:ext cx="642874" cy="64890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4" name="Oval 13"/>
          <p:cNvSpPr/>
          <p:nvPr/>
        </p:nvSpPr>
        <p:spPr>
          <a:xfrm>
            <a:off x="4897562" y="220486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nvGrpSpPr>
          <p:cNvPr id="76" name="Group 75"/>
          <p:cNvGrpSpPr/>
          <p:nvPr/>
        </p:nvGrpSpPr>
        <p:grpSpPr>
          <a:xfrm>
            <a:off x="4213483" y="3248980"/>
            <a:ext cx="759759" cy="517364"/>
            <a:chOff x="4213483" y="3248980"/>
            <a:chExt cx="759759" cy="517364"/>
          </a:xfrm>
        </p:grpSpPr>
        <p:sp>
          <p:nvSpPr>
            <p:cNvPr id="38" name="Oval 37"/>
            <p:cNvSpPr/>
            <p:nvPr/>
          </p:nvSpPr>
          <p:spPr>
            <a:xfrm>
              <a:off x="4901234" y="3248980"/>
              <a:ext cx="72008" cy="72008"/>
            </a:xfrm>
            <a:prstGeom prst="ellipse">
              <a:avLst/>
            </a:pr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nvGrpSpPr>
            <p:cNvPr id="72" name="Group 71"/>
            <p:cNvGrpSpPr/>
            <p:nvPr/>
          </p:nvGrpSpPr>
          <p:grpSpPr>
            <a:xfrm>
              <a:off x="4213483" y="3320988"/>
              <a:ext cx="723755" cy="445356"/>
              <a:chOff x="4213483" y="3320988"/>
              <a:chExt cx="723755" cy="445356"/>
            </a:xfrm>
          </p:grpSpPr>
          <mc:AlternateContent>
            <mc:Choice Requires="a14">
              <p:sp>
                <p:nvSpPr>
                  <p:cNvPr id="37" name="TextBox 36"/>
                  <p:cNvSpPr txBox="1"/>
                  <p:nvPr/>
                </p:nvSpPr>
                <p:spPr>
                  <a:xfrm>
                    <a:off x="4213483" y="3397012"/>
                    <a:ext cx="371384"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da-DK" i="1" smtClean="0">
                                  <a:latin typeface="Cambria Math" panose="02040503050406030204" pitchFamily="18" charset="0"/>
                                </a:rPr>
                              </m:ctrlPr>
                            </m:accPr>
                            <m:e>
                              <m:r>
                                <a:rPr lang="da-DK" b="0" i="1" smtClean="0">
                                  <a:latin typeface="Cambria Math"/>
                                </a:rPr>
                                <m:t>𝑦</m:t>
                              </m:r>
                            </m:e>
                          </m:acc>
                        </m:oMath>
                      </m:oMathPara>
                    </a14:m>
                    <a:endParaRPr lang="da-DK"/>
                  </a:p>
                </p:txBody>
              </p:sp>
            </mc:Choice>
            <mc:Fallback>
              <p:sp>
                <p:nvSpPr>
                  <p:cNvPr id="37" name="TextBox 36"/>
                  <p:cNvSpPr txBox="1">
                    <a:spLocks noRot="1" noChangeAspect="1" noMove="1" noResize="1" noEditPoints="1" noAdjustHandles="1" noChangeArrowheads="1" noChangeShapeType="1" noTextEdit="1"/>
                  </p:cNvSpPr>
                  <p:nvPr/>
                </p:nvSpPr>
                <p:spPr>
                  <a:xfrm>
                    <a:off x="4213483" y="3397012"/>
                    <a:ext cx="371384" cy="369332"/>
                  </a:xfrm>
                  <a:prstGeom prst="rect">
                    <a:avLst/>
                  </a:prstGeom>
                  <a:blipFill rotWithShape="1">
                    <a:blip r:embed="rId4"/>
                    <a:stretch>
                      <a:fillRect b="-4918"/>
                    </a:stretch>
                  </a:blipFill>
                </p:spPr>
                <p:txBody>
                  <a:bodyPr/>
                  <a:lstStyle/>
                  <a:p>
                    <a:r>
                      <a:rPr lang="da-DK">
                        <a:noFill/>
                      </a:rPr>
                      <a:t> </a:t>
                    </a:r>
                  </a:p>
                </p:txBody>
              </p:sp>
            </mc:Fallback>
          </mc:AlternateContent>
          <p:cxnSp>
            <p:nvCxnSpPr>
              <p:cNvPr id="40" name="Straight Arrow Connector 39"/>
              <p:cNvCxnSpPr>
                <a:stCxn id="37" idx="3"/>
                <a:endCxn id="38" idx="4"/>
              </p:cNvCxnSpPr>
              <p:nvPr/>
            </p:nvCxnSpPr>
            <p:spPr>
              <a:xfrm flipV="1">
                <a:off x="4584867" y="3320988"/>
                <a:ext cx="352371" cy="2606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75" name="Group 74"/>
          <p:cNvGrpSpPr/>
          <p:nvPr/>
        </p:nvGrpSpPr>
        <p:grpSpPr>
          <a:xfrm>
            <a:off x="4127705" y="2204864"/>
            <a:ext cx="841720" cy="462114"/>
            <a:chOff x="4127705" y="2204864"/>
            <a:chExt cx="841720" cy="462114"/>
          </a:xfrm>
        </p:grpSpPr>
        <p:sp>
          <p:nvSpPr>
            <p:cNvPr id="23" name="Oval 22"/>
            <p:cNvSpPr/>
            <p:nvPr/>
          </p:nvSpPr>
          <p:spPr>
            <a:xfrm>
              <a:off x="4897417" y="2594970"/>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nvGrpSpPr>
            <p:cNvPr id="71" name="Group 70"/>
            <p:cNvGrpSpPr/>
            <p:nvPr/>
          </p:nvGrpSpPr>
          <p:grpSpPr>
            <a:xfrm>
              <a:off x="4127705" y="2204864"/>
              <a:ext cx="780257" cy="400651"/>
              <a:chOff x="4127705" y="2204864"/>
              <a:chExt cx="780257" cy="400651"/>
            </a:xfrm>
          </p:grpSpPr>
          <mc:AlternateContent>
            <mc:Choice Requires="a14">
              <p:sp>
                <p:nvSpPr>
                  <p:cNvPr id="36" name="TextBox 35"/>
                  <p:cNvSpPr txBox="1"/>
                  <p:nvPr/>
                </p:nvSpPr>
                <p:spPr>
                  <a:xfrm>
                    <a:off x="4127705" y="2204864"/>
                    <a:ext cx="435054"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sSub>
                            <m:sSubPr>
                              <m:ctrlPr>
                                <a:rPr lang="da-DK" i="1" smtClean="0">
                                  <a:latin typeface="Cambria Math" panose="02040503050406030204" pitchFamily="18" charset="0"/>
                                </a:rPr>
                              </m:ctrlPr>
                            </m:sSubPr>
                            <m:e>
                              <m:acc>
                                <m:accPr>
                                  <m:chr m:val="̂"/>
                                  <m:ctrlPr>
                                    <a:rPr lang="da-DK" i="1" smtClean="0">
                                      <a:latin typeface="Cambria Math" panose="02040503050406030204" pitchFamily="18" charset="0"/>
                                    </a:rPr>
                                  </m:ctrlPr>
                                </m:accPr>
                                <m:e>
                                  <m:r>
                                    <a:rPr lang="da-DK" b="0" i="1" smtClean="0">
                                      <a:latin typeface="Cambria Math"/>
                                    </a:rPr>
                                    <m:t>𝑦</m:t>
                                  </m:r>
                                </m:e>
                              </m:acc>
                            </m:e>
                            <m:sub>
                              <m:r>
                                <a:rPr lang="da-DK" b="0" i="1" smtClean="0">
                                  <a:latin typeface="Cambria Math"/>
                                </a:rPr>
                                <m:t>𝑖</m:t>
                              </m:r>
                            </m:sub>
                          </m:sSub>
                        </m:oMath>
                      </m:oMathPara>
                    </a14:m>
                    <a:endParaRPr lang="da-DK"/>
                  </a:p>
                </p:txBody>
              </p:sp>
            </mc:Choice>
            <mc:Fallback>
              <p:sp>
                <p:nvSpPr>
                  <p:cNvPr id="36" name="TextBox 35"/>
                  <p:cNvSpPr txBox="1">
                    <a:spLocks noRot="1" noChangeAspect="1" noMove="1" noResize="1" noEditPoints="1" noAdjustHandles="1" noChangeArrowheads="1" noChangeShapeType="1" noTextEdit="1"/>
                  </p:cNvSpPr>
                  <p:nvPr/>
                </p:nvSpPr>
                <p:spPr>
                  <a:xfrm>
                    <a:off x="4127705" y="2204864"/>
                    <a:ext cx="435054" cy="369332"/>
                  </a:xfrm>
                  <a:prstGeom prst="rect">
                    <a:avLst/>
                  </a:prstGeom>
                  <a:blipFill rotWithShape="1">
                    <a:blip r:embed="rId5"/>
                    <a:stretch>
                      <a:fillRect t="-6667" r="-14085" b="-6667"/>
                    </a:stretch>
                  </a:blipFill>
                </p:spPr>
                <p:txBody>
                  <a:bodyPr/>
                  <a:lstStyle/>
                  <a:p>
                    <a:r>
                      <a:rPr lang="da-DK">
                        <a:noFill/>
                      </a:rPr>
                      <a:t> </a:t>
                    </a:r>
                  </a:p>
                </p:txBody>
              </p:sp>
            </mc:Fallback>
          </mc:AlternateContent>
          <p:cxnSp>
            <p:nvCxnSpPr>
              <p:cNvPr id="41" name="Straight Arrow Connector 40"/>
              <p:cNvCxnSpPr>
                <a:stCxn id="36" idx="3"/>
                <a:endCxn id="23" idx="1"/>
              </p:cNvCxnSpPr>
              <p:nvPr/>
            </p:nvCxnSpPr>
            <p:spPr>
              <a:xfrm>
                <a:off x="4562759" y="2389530"/>
                <a:ext cx="345203" cy="21598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68" name="Group 67"/>
          <p:cNvGrpSpPr/>
          <p:nvPr/>
        </p:nvGrpSpPr>
        <p:grpSpPr>
          <a:xfrm>
            <a:off x="4381414" y="1657547"/>
            <a:ext cx="526693" cy="557862"/>
            <a:chOff x="4381414" y="1657547"/>
            <a:chExt cx="526693" cy="557862"/>
          </a:xfrm>
        </p:grpSpPr>
        <mc:AlternateContent>
          <mc:Choice Requires="a14">
            <p:sp>
              <p:nvSpPr>
                <p:cNvPr id="32" name="TextBox 31"/>
                <p:cNvSpPr txBox="1"/>
                <p:nvPr/>
              </p:nvSpPr>
              <p:spPr>
                <a:xfrm>
                  <a:off x="4381414" y="1657547"/>
                  <a:ext cx="406906"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sSub>
                          <m:sSubPr>
                            <m:ctrlPr>
                              <a:rPr lang="da-DK" sz="1600" i="1" smtClean="0">
                                <a:latin typeface="Cambria Math" panose="02040503050406030204" pitchFamily="18" charset="0"/>
                              </a:rPr>
                            </m:ctrlPr>
                          </m:sSubPr>
                          <m:e>
                            <m:r>
                              <a:rPr lang="da-DK" sz="1600" b="0" i="1" smtClean="0">
                                <a:latin typeface="Cambria Math"/>
                              </a:rPr>
                              <m:t>𝑦</m:t>
                            </m:r>
                          </m:e>
                          <m:sub>
                            <m:r>
                              <a:rPr lang="da-DK" sz="1600" b="0" i="1" smtClean="0">
                                <a:latin typeface="Cambria Math"/>
                              </a:rPr>
                              <m:t>𝑖</m:t>
                            </m:r>
                          </m:sub>
                        </m:sSub>
                      </m:oMath>
                    </m:oMathPara>
                  </a14:m>
                  <a:endParaRPr lang="da-DK"/>
                </a:p>
              </p:txBody>
            </p:sp>
          </mc:Choice>
          <mc:Fallback>
            <p:sp>
              <p:nvSpPr>
                <p:cNvPr id="32" name="TextBox 31"/>
                <p:cNvSpPr txBox="1">
                  <a:spLocks noRot="1" noChangeAspect="1" noMove="1" noResize="1" noEditPoints="1" noAdjustHandles="1" noChangeArrowheads="1" noChangeShapeType="1" noTextEdit="1"/>
                </p:cNvSpPr>
                <p:nvPr/>
              </p:nvSpPr>
              <p:spPr>
                <a:xfrm>
                  <a:off x="4381414" y="1657547"/>
                  <a:ext cx="406906" cy="338554"/>
                </a:xfrm>
                <a:prstGeom prst="rect">
                  <a:avLst/>
                </a:prstGeom>
                <a:blipFill rotWithShape="1">
                  <a:blip r:embed="rId6"/>
                  <a:stretch>
                    <a:fillRect b="-3636"/>
                  </a:stretch>
                </a:blipFill>
              </p:spPr>
              <p:txBody>
                <a:bodyPr/>
                <a:lstStyle/>
                <a:p>
                  <a:r>
                    <a:rPr lang="da-DK">
                      <a:noFill/>
                    </a:rPr>
                    <a:t> </a:t>
                  </a:r>
                </a:p>
              </p:txBody>
            </p:sp>
          </mc:Fallback>
        </mc:AlternateContent>
        <p:cxnSp>
          <p:nvCxnSpPr>
            <p:cNvPr id="49" name="Straight Arrow Connector 48"/>
            <p:cNvCxnSpPr>
              <a:stCxn id="32" idx="2"/>
              <a:endCxn id="14" idx="1"/>
            </p:cNvCxnSpPr>
            <p:nvPr/>
          </p:nvCxnSpPr>
          <p:spPr>
            <a:xfrm>
              <a:off x="4584867" y="1996101"/>
              <a:ext cx="323240" cy="21930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114604" y="1228110"/>
            <a:ext cx="1795999" cy="1209722"/>
            <a:chOff x="5114604" y="1228110"/>
            <a:chExt cx="1795999" cy="1209722"/>
          </a:xfrm>
        </p:grpSpPr>
        <mc:AlternateContent>
          <mc:Choice Requires="a14">
            <p:sp>
              <p:nvSpPr>
                <p:cNvPr id="33" name="TextBox 32"/>
                <p:cNvSpPr txBox="1"/>
                <p:nvPr/>
              </p:nvSpPr>
              <p:spPr>
                <a:xfrm>
                  <a:off x="5439495" y="1228110"/>
                  <a:ext cx="1471108"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b="1" smtClean="0">
                      <a:solidFill>
                        <a:schemeClr val="tx2"/>
                      </a:solidFill>
                    </a:rPr>
                    <a:t>Bidrag til </a:t>
                  </a:r>
                  <a14:m>
                    <m:oMathPara>
                      <m:oMathParaPr>
                        <m:jc/>
                      </m:oMathParaPr>
                      <m:oMath>
                        <m:sSub>
                          <m:sSubPr>
                            <m:ctrlPr>
                              <a:rPr lang="da-DK" sz="1600" b="1" i="1" smtClean="0">
                                <a:solidFill>
                                  <a:schemeClr val="tx2"/>
                                </a:solidFill>
                                <a:latin typeface="Cambria Math" panose="02040503050406030204" pitchFamily="18" charset="0"/>
                              </a:rPr>
                            </m:ctrlPr>
                          </m:sSubPr>
                          <m:e>
                            <m:r>
                              <m:rPr>
                                <m:sty m:val="bi"/>
                              </m:rPr>
                              <a:rPr lang="da-DK" sz="1600" b="1" i="1" smtClean="0">
                                <a:solidFill>
                                  <a:schemeClr val="tx2"/>
                                </a:solidFill>
                                <a:latin typeface="Cambria Math"/>
                              </a:rPr>
                              <m:t>𝑺𝑺</m:t>
                            </m:r>
                          </m:e>
                          <m:sub>
                            <m:r>
                              <m:rPr>
                                <m:sty m:val="bi"/>
                              </m:rPr>
                              <a:rPr lang="da-DK" sz="1600" b="1" i="1" smtClean="0">
                                <a:solidFill>
                                  <a:schemeClr val="tx2"/>
                                </a:solidFill>
                                <a:latin typeface="Cambria Math"/>
                              </a:rPr>
                              <m:t>𝒓𝒆𝒔</m:t>
                            </m:r>
                          </m:sub>
                        </m:sSub>
                      </m:oMath>
                    </m:oMathPara>
                  </a14:m>
                  <a:endParaRPr lang="da-DK" b="1"/>
                </a:p>
              </p:txBody>
            </p:sp>
          </mc:Choice>
          <mc:Fallback>
            <p:sp>
              <p:nvSpPr>
                <p:cNvPr id="33" name="TextBox 32"/>
                <p:cNvSpPr txBox="1">
                  <a:spLocks noRot="1" noChangeAspect="1" noMove="1" noResize="1" noEditPoints="1" noAdjustHandles="1" noChangeArrowheads="1" noChangeShapeType="1" noTextEdit="1"/>
                </p:cNvSpPr>
                <p:nvPr/>
              </p:nvSpPr>
              <p:spPr>
                <a:xfrm>
                  <a:off x="5439495" y="1228110"/>
                  <a:ext cx="1471108" cy="338554"/>
                </a:xfrm>
                <a:prstGeom prst="rect">
                  <a:avLst/>
                </a:prstGeom>
                <a:blipFill rotWithShape="1">
                  <a:blip r:embed="rId7"/>
                  <a:stretch>
                    <a:fillRect l="-2066" t="-5357" b="-21429"/>
                  </a:stretch>
                </a:blipFill>
              </p:spPr>
              <p:txBody>
                <a:bodyPr/>
                <a:lstStyle/>
                <a:p>
                  <a:r>
                    <a:rPr lang="da-DK">
                      <a:noFill/>
                    </a:rPr>
                    <a:t> </a:t>
                  </a:r>
                </a:p>
              </p:txBody>
            </p:sp>
          </mc:Fallback>
        </mc:AlternateContent>
        <p:cxnSp>
          <p:nvCxnSpPr>
            <p:cNvPr id="54" name="Straight Arrow Connector 53"/>
            <p:cNvCxnSpPr>
              <a:stCxn id="33" idx="1"/>
            </p:cNvCxnSpPr>
            <p:nvPr/>
          </p:nvCxnSpPr>
          <p:spPr>
            <a:xfrm flipH="1">
              <a:off x="5114604" y="1397387"/>
              <a:ext cx="324891" cy="10404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5796136" y="2296984"/>
            <a:ext cx="2709006" cy="338554"/>
            <a:chOff x="5796136" y="2296984"/>
            <a:chExt cx="2709006" cy="338554"/>
          </a:xfrm>
        </p:grpSpPr>
        <mc:AlternateContent>
          <mc:Choice Requires="a14">
            <p:sp>
              <p:nvSpPr>
                <p:cNvPr id="35" name="TextBox 34"/>
                <p:cNvSpPr txBox="1"/>
                <p:nvPr/>
              </p:nvSpPr>
              <p:spPr>
                <a:xfrm>
                  <a:off x="6910603" y="2296984"/>
                  <a:ext cx="1594539"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b="1" smtClean="0">
                      <a:ln>
                        <a:solidFill>
                          <a:schemeClr val="tx1"/>
                        </a:solidFill>
                      </a:ln>
                      <a:solidFill>
                        <a:srgbClr val="FFC000"/>
                      </a:solidFill>
                      <a:effectLst/>
                    </a:rPr>
                    <a:t>Bidrag til </a:t>
                  </a:r>
                  <a14:m>
                    <m:oMathPara>
                      <m:oMathParaPr>
                        <m:jc/>
                      </m:oMathParaPr>
                      <m:oMath>
                        <m:sSub>
                          <m:sSubPr>
                            <m:ctrlPr>
                              <a:rPr lang="da-DK" sz="1600" b="1" i="1" smtClean="0">
                                <a:ln>
                                  <a:solidFill>
                                    <a:schemeClr val="tx1"/>
                                  </a:solidFill>
                                </a:ln>
                                <a:solidFill>
                                  <a:srgbClr val="FFC000"/>
                                </a:solidFill>
                                <a:effectLst/>
                                <a:latin typeface="Cambria Math" panose="02040503050406030204" pitchFamily="18" charset="0"/>
                              </a:rPr>
                            </m:ctrlPr>
                          </m:sSubPr>
                          <m:e>
                            <m:r>
                              <m:rPr>
                                <m:sty m:val="bi"/>
                              </m:rPr>
                              <a:rPr lang="da-DK" sz="1600" b="1" i="1" smtClean="0">
                                <a:ln>
                                  <a:solidFill>
                                    <a:schemeClr val="tx1"/>
                                  </a:solidFill>
                                </a:ln>
                                <a:solidFill>
                                  <a:srgbClr val="FFC000"/>
                                </a:solidFill>
                                <a:effectLst/>
                                <a:latin typeface="Cambria Math"/>
                              </a:rPr>
                              <m:t>𝑺𝑺</m:t>
                            </m:r>
                          </m:e>
                          <m:sub>
                            <m:r>
                              <m:rPr>
                                <m:sty m:val="bi"/>
                              </m:rPr>
                              <a:rPr lang="da-DK" sz="1600" b="1" i="1" smtClean="0">
                                <a:ln>
                                  <a:solidFill>
                                    <a:schemeClr val="tx1"/>
                                  </a:solidFill>
                                </a:ln>
                                <a:solidFill>
                                  <a:srgbClr val="FFC000"/>
                                </a:solidFill>
                                <a:effectLst/>
                                <a:latin typeface="Cambria Math"/>
                              </a:rPr>
                              <m:t>𝒕𝒐𝒕𝒂𝒍</m:t>
                            </m:r>
                          </m:sub>
                        </m:sSub>
                      </m:oMath>
                    </m:oMathPara>
                  </a14:m>
                  <a:endParaRPr lang="da-DK" b="1">
                    <a:effectLst/>
                  </a:endParaRPr>
                </a:p>
              </p:txBody>
            </p:sp>
          </mc:Choice>
          <mc:Fallback>
            <p:sp>
              <p:nvSpPr>
                <p:cNvPr id="35" name="TextBox 34"/>
                <p:cNvSpPr txBox="1">
                  <a:spLocks noRot="1" noChangeAspect="1" noMove="1" noResize="1" noEditPoints="1" noAdjustHandles="1" noChangeArrowheads="1" noChangeShapeType="1" noTextEdit="1"/>
                </p:cNvSpPr>
                <p:nvPr/>
              </p:nvSpPr>
              <p:spPr>
                <a:xfrm>
                  <a:off x="6910603" y="2296984"/>
                  <a:ext cx="1594539" cy="338554"/>
                </a:xfrm>
                <a:prstGeom prst="rect">
                  <a:avLst/>
                </a:prstGeom>
                <a:blipFill rotWithShape="1">
                  <a:blip r:embed="rId8"/>
                  <a:stretch>
                    <a:fillRect l="-2299" t="-5455" b="-23636"/>
                  </a:stretch>
                </a:blipFill>
              </p:spPr>
              <p:txBody>
                <a:bodyPr/>
                <a:lstStyle/>
                <a:p>
                  <a:r>
                    <a:rPr lang="da-DK">
                      <a:noFill/>
                    </a:rPr>
                    <a:t> </a:t>
                  </a:r>
                </a:p>
              </p:txBody>
            </p:sp>
          </mc:Fallback>
        </mc:AlternateContent>
        <p:cxnSp>
          <p:nvCxnSpPr>
            <p:cNvPr id="57" name="Straight Arrow Connector 56"/>
            <p:cNvCxnSpPr>
              <a:stCxn id="35" idx="1"/>
            </p:cNvCxnSpPr>
            <p:nvPr/>
          </p:nvCxnSpPr>
          <p:spPr>
            <a:xfrm flipH="1">
              <a:off x="5796136" y="2466261"/>
              <a:ext cx="1114467" cy="312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5439495" y="2955375"/>
            <a:ext cx="2141429" cy="1119136"/>
            <a:chOff x="5439495" y="2955375"/>
            <a:chExt cx="2141429" cy="1119136"/>
          </a:xfrm>
        </p:grpSpPr>
        <mc:AlternateContent>
          <mc:Choice Requires="a14">
            <p:sp>
              <p:nvSpPr>
                <p:cNvPr id="34" name="TextBox 33"/>
                <p:cNvSpPr txBox="1"/>
                <p:nvPr/>
              </p:nvSpPr>
              <p:spPr>
                <a:xfrm>
                  <a:off x="6084168" y="3712617"/>
                  <a:ext cx="1496756" cy="36189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b="1" smtClean="0">
                      <a:solidFill>
                        <a:srgbClr val="FF0000"/>
                      </a:solidFill>
                    </a:rPr>
                    <a:t>Bidrag til </a:t>
                  </a:r>
                  <a14:m>
                    <m:oMathPara>
                      <m:oMathParaPr>
                        <m:jc/>
                      </m:oMathParaPr>
                      <m:oMath>
                        <m:sSub>
                          <m:sSubPr>
                            <m:ctrlPr>
                              <a:rPr lang="da-DK" sz="1600" b="1" i="1" smtClean="0">
                                <a:solidFill>
                                  <a:srgbClr val="FF0000"/>
                                </a:solidFill>
                                <a:latin typeface="Cambria Math" panose="02040503050406030204" pitchFamily="18" charset="0"/>
                              </a:rPr>
                            </m:ctrlPr>
                          </m:sSubPr>
                          <m:e>
                            <m:r>
                              <m:rPr>
                                <m:sty m:val="bi"/>
                              </m:rPr>
                              <a:rPr lang="da-DK" sz="1600" b="1" i="1" smtClean="0">
                                <a:solidFill>
                                  <a:srgbClr val="FF0000"/>
                                </a:solidFill>
                                <a:latin typeface="Cambria Math"/>
                              </a:rPr>
                              <m:t>𝑺𝑺</m:t>
                            </m:r>
                          </m:e>
                          <m:sub>
                            <m:r>
                              <m:rPr>
                                <m:sty m:val="bi"/>
                              </m:rPr>
                              <a:rPr lang="da-DK" sz="1600" b="1" i="1" smtClean="0">
                                <a:solidFill>
                                  <a:srgbClr val="FF0000"/>
                                </a:solidFill>
                                <a:latin typeface="Cambria Math"/>
                              </a:rPr>
                              <m:t>𝒓𝒆𝒈</m:t>
                            </m:r>
                          </m:sub>
                        </m:sSub>
                      </m:oMath>
                    </m:oMathPara>
                  </a14:m>
                  <a:endParaRPr lang="da-DK" b="1"/>
                </a:p>
              </p:txBody>
            </p:sp>
          </mc:Choice>
          <mc:Fallback>
            <p:sp>
              <p:nvSpPr>
                <p:cNvPr id="34" name="TextBox 33"/>
                <p:cNvSpPr txBox="1">
                  <a:spLocks noRot="1" noChangeAspect="1" noMove="1" noResize="1" noEditPoints="1" noAdjustHandles="1" noChangeArrowheads="1" noChangeShapeType="1" noTextEdit="1"/>
                </p:cNvSpPr>
                <p:nvPr/>
              </p:nvSpPr>
              <p:spPr>
                <a:xfrm>
                  <a:off x="6084168" y="3712617"/>
                  <a:ext cx="1496756" cy="361894"/>
                </a:xfrm>
                <a:prstGeom prst="rect">
                  <a:avLst/>
                </a:prstGeom>
                <a:blipFill rotWithShape="1">
                  <a:blip r:embed="rId9"/>
                  <a:stretch>
                    <a:fillRect l="-2033" t="-3390" r="0" b="-16949"/>
                  </a:stretch>
                </a:blipFill>
              </p:spPr>
              <p:txBody>
                <a:bodyPr/>
                <a:lstStyle/>
                <a:p>
                  <a:r>
                    <a:rPr lang="da-DK">
                      <a:noFill/>
                    </a:rPr>
                    <a:t> </a:t>
                  </a:r>
                </a:p>
              </p:txBody>
            </p:sp>
          </mc:Fallback>
        </mc:AlternateContent>
        <p:cxnSp>
          <p:nvCxnSpPr>
            <p:cNvPr id="60" name="Straight Arrow Connector 59"/>
            <p:cNvCxnSpPr>
              <a:stCxn id="34" idx="1"/>
            </p:cNvCxnSpPr>
            <p:nvPr/>
          </p:nvCxnSpPr>
          <p:spPr>
            <a:xfrm flipH="1" flipV="1">
              <a:off x="5439495" y="2955375"/>
              <a:ext cx="644673" cy="93818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827584" y="1566664"/>
            <a:ext cx="7843319" cy="2798440"/>
            <a:chOff x="827584" y="1566664"/>
            <a:chExt cx="7843319" cy="2798440"/>
          </a:xfrm>
        </p:grpSpPr>
        <p:cxnSp>
          <p:nvCxnSpPr>
            <p:cNvPr id="6" name="Straight Connector 5"/>
            <p:cNvCxnSpPr/>
            <p:nvPr/>
          </p:nvCxnSpPr>
          <p:spPr>
            <a:xfrm flipV="1">
              <a:off x="827584" y="1772816"/>
              <a:ext cx="6120680" cy="2592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mc:Choice Requires="a14">
            <p:sp>
              <p:nvSpPr>
                <p:cNvPr id="65" name="TextBox 64"/>
                <p:cNvSpPr txBox="1"/>
                <p:nvPr/>
              </p:nvSpPr>
              <p:spPr>
                <a:xfrm>
                  <a:off x="7147216" y="1566664"/>
                  <a:ext cx="1523687"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da-DK" i="1" smtClean="0">
                                <a:latin typeface="Cambria Math" panose="02040503050406030204" pitchFamily="18" charset="0"/>
                              </a:rPr>
                            </m:ctrlPr>
                          </m:accPr>
                          <m:e>
                            <m:r>
                              <a:rPr lang="da-DK" b="0" i="1" smtClean="0">
                                <a:latin typeface="Cambria Math"/>
                              </a:rPr>
                              <m:t>𝑦</m:t>
                            </m:r>
                          </m:e>
                        </m:acc>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𝑏</m:t>
                            </m:r>
                          </m:e>
                          <m:sub>
                            <m:r>
                              <a:rPr lang="da-DK" b="0" i="1" smtClean="0">
                                <a:latin typeface="Cambria Math"/>
                              </a:rPr>
                              <m:t>0</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𝑏</m:t>
                            </m:r>
                          </m:e>
                          <m:sub>
                            <m:r>
                              <a:rPr lang="da-DK" b="0" i="1" smtClean="0">
                                <a:latin typeface="Cambria Math"/>
                              </a:rPr>
                              <m:t>1</m:t>
                            </m:r>
                          </m:sub>
                        </m:sSub>
                        <m:r>
                          <a:rPr lang="da-DK" b="0" i="1" smtClean="0">
                            <a:latin typeface="Cambria Math"/>
                          </a:rPr>
                          <m:t>𝑥</m:t>
                        </m:r>
                      </m:oMath>
                    </m:oMathPara>
                  </a14:m>
                  <a:endParaRPr lang="da-DK"/>
                </a:p>
              </p:txBody>
            </p:sp>
          </mc:Choice>
          <mc:Fallback>
            <p:sp>
              <p:nvSpPr>
                <p:cNvPr id="65" name="TextBox 64"/>
                <p:cNvSpPr txBox="1">
                  <a:spLocks noRot="1" noChangeAspect="1" noMove="1" noResize="1" noEditPoints="1" noAdjustHandles="1" noChangeArrowheads="1" noChangeShapeType="1" noTextEdit="1"/>
                </p:cNvSpPr>
                <p:nvPr/>
              </p:nvSpPr>
              <p:spPr>
                <a:xfrm>
                  <a:off x="7147216" y="1566664"/>
                  <a:ext cx="1523687" cy="369332"/>
                </a:xfrm>
                <a:prstGeom prst="rect">
                  <a:avLst/>
                </a:prstGeom>
                <a:blipFill rotWithShape="1">
                  <a:blip r:embed="rId10"/>
                  <a:stretch>
                    <a:fillRect t="-6557" b="-4918"/>
                  </a:stretch>
                </a:blipFill>
              </p:spPr>
              <p:txBody>
                <a:bodyPr/>
                <a:lstStyle/>
                <a:p>
                  <a:r>
                    <a:rPr lang="da-DK">
                      <a:noFill/>
                    </a:rPr>
                    <a:t> </a:t>
                  </a:r>
                </a:p>
              </p:txBody>
            </p:sp>
          </mc:Fallback>
        </mc:AlternateContent>
      </p:grpSp>
      <p:grpSp>
        <p:nvGrpSpPr>
          <p:cNvPr id="69" name="Group 68"/>
          <p:cNvGrpSpPr/>
          <p:nvPr/>
        </p:nvGrpSpPr>
        <p:grpSpPr>
          <a:xfrm>
            <a:off x="1187624" y="3110846"/>
            <a:ext cx="6933859" cy="369332"/>
            <a:chOff x="1187624" y="3110846"/>
            <a:chExt cx="6933859" cy="369332"/>
          </a:xfrm>
        </p:grpSpPr>
        <p:cxnSp>
          <p:nvCxnSpPr>
            <p:cNvPr id="24" name="Straight Connector 23"/>
            <p:cNvCxnSpPr/>
            <p:nvPr/>
          </p:nvCxnSpPr>
          <p:spPr>
            <a:xfrm flipV="1">
              <a:off x="1187624" y="3284984"/>
              <a:ext cx="5976664" cy="0"/>
            </a:xfrm>
            <a:prstGeom prst="line">
              <a:avLst/>
            </a:prstGeom>
            <a:ln w="19050">
              <a:solidFill>
                <a:srgbClr val="006600"/>
              </a:solidFill>
            </a:ln>
          </p:spPr>
          <p:style>
            <a:lnRef idx="1">
              <a:schemeClr val="accent1"/>
            </a:lnRef>
            <a:fillRef idx="0">
              <a:schemeClr val="accent1"/>
            </a:fillRef>
            <a:effectRef idx="0">
              <a:schemeClr val="accent1"/>
            </a:effectRef>
            <a:fontRef idx="minor">
              <a:schemeClr val="tx1"/>
            </a:fontRef>
          </p:style>
        </p:cxnSp>
        <mc:AlternateContent>
          <mc:Choice Requires="a14">
            <p:sp>
              <p:nvSpPr>
                <p:cNvPr id="66" name="TextBox 65"/>
                <p:cNvSpPr txBox="1"/>
                <p:nvPr/>
              </p:nvSpPr>
              <p:spPr>
                <a:xfrm>
                  <a:off x="7314917" y="3110846"/>
                  <a:ext cx="80656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𝑦</m:t>
                        </m:r>
                        <m:r>
                          <a:rPr lang="da-DK" b="0" i="1" smtClean="0">
                            <a:latin typeface="Cambria Math"/>
                          </a:rPr>
                          <m:t>=</m:t>
                        </m:r>
                        <m:acc>
                          <m:accPr>
                            <m:chr m:val="̅"/>
                            <m:ctrlPr>
                              <a:rPr lang="da-DK" b="0" i="1" smtClean="0">
                                <a:latin typeface="Cambria Math" panose="02040503050406030204" pitchFamily="18" charset="0"/>
                              </a:rPr>
                            </m:ctrlPr>
                          </m:accPr>
                          <m:e>
                            <m:r>
                              <a:rPr lang="da-DK" b="0" i="1" smtClean="0">
                                <a:latin typeface="Cambria Math"/>
                              </a:rPr>
                              <m:t>𝑦</m:t>
                            </m:r>
                          </m:e>
                        </m:acc>
                      </m:oMath>
                    </m:oMathPara>
                  </a14:m>
                  <a:endParaRPr lang="da-DK"/>
                </a:p>
              </p:txBody>
            </p:sp>
          </mc:Choice>
          <mc:Fallback>
            <p:sp>
              <p:nvSpPr>
                <p:cNvPr id="66" name="TextBox 65"/>
                <p:cNvSpPr txBox="1">
                  <a:spLocks noRot="1" noChangeAspect="1" noMove="1" noResize="1" noEditPoints="1" noAdjustHandles="1" noChangeArrowheads="1" noChangeShapeType="1" noTextEdit="1"/>
                </p:cNvSpPr>
                <p:nvPr/>
              </p:nvSpPr>
              <p:spPr>
                <a:xfrm>
                  <a:off x="7314917" y="3110846"/>
                  <a:ext cx="806566" cy="369332"/>
                </a:xfrm>
                <a:prstGeom prst="rect">
                  <a:avLst/>
                </a:prstGeom>
                <a:blipFill rotWithShape="1">
                  <a:blip r:embed="rId11"/>
                  <a:stretch>
                    <a:fillRect r="-27273" b="-4918"/>
                  </a:stretch>
                </a:blipFill>
              </p:spPr>
              <p:txBody>
                <a:bodyPr/>
                <a:lstStyle/>
                <a:p>
                  <a:r>
                    <a:rPr lang="da-DK">
                      <a:noFill/>
                    </a:rPr>
                    <a:t> </a:t>
                  </a:r>
                </a:p>
              </p:txBody>
            </p:sp>
          </mc:Fallback>
        </mc:AlternateContent>
      </p:grpSp>
      <p:sp>
        <p:nvSpPr>
          <p:cNvPr id="77" name="Oval 76"/>
          <p:cNvSpPr/>
          <p:nvPr/>
        </p:nvSpPr>
        <p:spPr>
          <a:xfrm>
            <a:off x="5683790" y="165455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8" name="Oval 77"/>
          <p:cNvSpPr/>
          <p:nvPr/>
        </p:nvSpPr>
        <p:spPr>
          <a:xfrm>
            <a:off x="2231740" y="422108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9" name="Oval 78"/>
          <p:cNvSpPr/>
          <p:nvPr/>
        </p:nvSpPr>
        <p:spPr>
          <a:xfrm>
            <a:off x="1259632" y="3815071"/>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0" name="Oval 79"/>
          <p:cNvSpPr/>
          <p:nvPr/>
        </p:nvSpPr>
        <p:spPr>
          <a:xfrm>
            <a:off x="3887924" y="3851805"/>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1" name="Oval 80"/>
          <p:cNvSpPr/>
          <p:nvPr/>
        </p:nvSpPr>
        <p:spPr>
          <a:xfrm>
            <a:off x="3403374" y="3592753"/>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2" name="Oval 81"/>
          <p:cNvSpPr/>
          <p:nvPr/>
        </p:nvSpPr>
        <p:spPr>
          <a:xfrm>
            <a:off x="3547390" y="255481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3" name="Oval 82"/>
          <p:cNvSpPr/>
          <p:nvPr/>
        </p:nvSpPr>
        <p:spPr>
          <a:xfrm>
            <a:off x="2829211" y="358167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4" name="Oval 83"/>
          <p:cNvSpPr/>
          <p:nvPr/>
        </p:nvSpPr>
        <p:spPr>
          <a:xfrm>
            <a:off x="2379204" y="299687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cxnSp>
        <p:nvCxnSpPr>
          <p:cNvPr id="86" name="Straight Arrow Connector 85"/>
          <p:cNvCxnSpPr/>
          <p:nvPr/>
        </p:nvCxnSpPr>
        <p:spPr>
          <a:xfrm flipH="1" flipV="1">
            <a:off x="971600" y="1397387"/>
            <a:ext cx="0" cy="32557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45347" y="4509120"/>
            <a:ext cx="67362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4726294" y="2266327"/>
            <a:ext cx="404726" cy="2556964"/>
            <a:chOff x="4726294" y="2266327"/>
            <a:chExt cx="404726" cy="2556964"/>
          </a:xfrm>
        </p:grpSpPr>
        <p:cxnSp>
          <p:nvCxnSpPr>
            <p:cNvPr id="93" name="Straight Connector 92"/>
            <p:cNvCxnSpPr>
              <a:stCxn id="14" idx="5"/>
            </p:cNvCxnSpPr>
            <p:nvPr/>
          </p:nvCxnSpPr>
          <p:spPr>
            <a:xfrm flipH="1">
              <a:off x="4937238" y="2266327"/>
              <a:ext cx="0" cy="23148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mc:Choice Requires="a14">
            <p:sp>
              <p:nvSpPr>
                <p:cNvPr id="96" name="TextBox 95"/>
                <p:cNvSpPr txBox="1"/>
                <p:nvPr/>
              </p:nvSpPr>
              <p:spPr>
                <a:xfrm>
                  <a:off x="4726294" y="4484737"/>
                  <a:ext cx="404726"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sSub>
                          <m:sSubPr>
                            <m:ctrlPr>
                              <a:rPr lang="da-DK" sz="1600" i="1" smtClean="0">
                                <a:latin typeface="Cambria Math" panose="02040503050406030204" pitchFamily="18" charset="0"/>
                              </a:rPr>
                            </m:ctrlPr>
                          </m:sSubPr>
                          <m:e>
                            <m:r>
                              <a:rPr lang="da-DK" sz="1600" b="0" i="1" smtClean="0">
                                <a:latin typeface="Cambria Math"/>
                              </a:rPr>
                              <m:t>𝑥</m:t>
                            </m:r>
                          </m:e>
                          <m:sub>
                            <m:r>
                              <a:rPr lang="da-DK" sz="1600" b="0" i="1" smtClean="0">
                                <a:latin typeface="Cambria Math"/>
                              </a:rPr>
                              <m:t>𝑖</m:t>
                            </m:r>
                          </m:sub>
                        </m:sSub>
                      </m:oMath>
                    </m:oMathPara>
                  </a14:m>
                  <a:endParaRPr lang="da-DK"/>
                </a:p>
              </p:txBody>
            </p:sp>
          </mc:Choice>
          <mc:Fallback>
            <p:sp>
              <p:nvSpPr>
                <p:cNvPr id="96" name="TextBox 95"/>
                <p:cNvSpPr txBox="1">
                  <a:spLocks noRot="1" noChangeAspect="1" noMove="1" noResize="1" noEditPoints="1" noAdjustHandles="1" noChangeArrowheads="1" noChangeShapeType="1" noTextEdit="1"/>
                </p:cNvSpPr>
                <p:nvPr/>
              </p:nvSpPr>
              <p:spPr>
                <a:xfrm>
                  <a:off x="4726294" y="4484737"/>
                  <a:ext cx="404726" cy="338554"/>
                </a:xfrm>
                <a:prstGeom prst="rect">
                  <a:avLst/>
                </a:prstGeom>
                <a:blipFill rotWithShape="1">
                  <a:blip r:embed="rId12"/>
                  <a:stretch>
                    <a:fillRect/>
                  </a:stretch>
                </a:blipFill>
              </p:spPr>
              <p:txBody>
                <a:bodyPr/>
                <a:lstStyle/>
                <a:p>
                  <a:r>
                    <a:rPr lang="da-DK">
                      <a:noFill/>
                    </a:rPr>
                    <a:t> </a:t>
                  </a:r>
                </a:p>
              </p:txBody>
            </p:sp>
          </mc:Fallback>
        </mc:AlternateContent>
      </p:grpSp>
    </p:spTree>
    <p:extLst>
      <p:ext uri="{BB962C8B-B14F-4D97-AF65-F5344CB8AC3E}">
        <p14:creationId xmlns:p14="http://schemas.microsoft.com/office/powerpoint/2010/main" val="1729805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grpId="0" nodeType="click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dur="1"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dur="1" fill="hold" nodeType="click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dur="1" fill="hold" grpId="0" nodeType="click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p:stCondLst>
                              <p:cond delay="0"/>
                            </p:stCondLst>
                            <p:childTnLst>
                              <p:par>
                                <p:cTn id="65" presetID="1" presetClass="entr" presetSubtype="0" dur="1" fill="hold" grpId="0" nodeType="click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uiExpand="1" build="p"/>
      <p:bldP spid="30" grpId="0"/>
      <p:bldP spid="31" grpId="0"/>
    </p:bldLst>
  </p:timing>
</p:sld>
</file>

<file path=ppt/slides/slide3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3" name="Oval 82"/>
          <p:cNvSpPr/>
          <p:nvPr/>
        </p:nvSpPr>
        <p:spPr>
          <a:xfrm>
            <a:off x="2829211" y="358167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nvGrpSpPr>
          <p:cNvPr id="42" name="Group 41"/>
          <p:cNvGrpSpPr/>
          <p:nvPr/>
        </p:nvGrpSpPr>
        <p:grpSpPr>
          <a:xfrm>
            <a:off x="2414871" y="1832971"/>
            <a:ext cx="2371052" cy="1879646"/>
            <a:chOff x="2414871" y="1832971"/>
            <a:chExt cx="2371052" cy="1879646"/>
          </a:xfrm>
        </p:grpSpPr>
        <p:sp>
          <p:nvSpPr>
            <p:cNvPr id="30" name="Rectangle 29"/>
            <p:cNvSpPr/>
            <p:nvPr/>
          </p:nvSpPr>
          <p:spPr>
            <a:xfrm>
              <a:off x="2414871" y="3040927"/>
              <a:ext cx="626221" cy="671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nvGrpSpPr>
            <p:cNvPr id="74" name="Group 73"/>
            <p:cNvGrpSpPr/>
            <p:nvPr/>
          </p:nvGrpSpPr>
          <p:grpSpPr>
            <a:xfrm>
              <a:off x="2985310" y="1832971"/>
              <a:ext cx="1800613" cy="1243960"/>
              <a:chOff x="5109990" y="1228110"/>
              <a:chExt cx="1800613" cy="1243960"/>
            </a:xfrm>
          </p:grpSpPr>
          <mc:AlternateContent>
            <mc:Choice Requires="a14">
              <p:sp>
                <p:nvSpPr>
                  <p:cNvPr id="33" name="TextBox 32"/>
                  <p:cNvSpPr txBox="1"/>
                  <p:nvPr/>
                </p:nvSpPr>
                <p:spPr>
                  <a:xfrm>
                    <a:off x="5439495" y="1228110"/>
                    <a:ext cx="1471108"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b="1" smtClean="0">
                        <a:solidFill>
                          <a:schemeClr val="tx2"/>
                        </a:solidFill>
                      </a:rPr>
                      <a:t>Bidrag til </a:t>
                    </a:r>
                    <a14:m>
                      <m:oMathPara>
                        <m:oMathParaPr>
                          <m:jc/>
                        </m:oMathParaPr>
                        <m:oMath>
                          <m:sSub>
                            <m:sSubPr>
                              <m:ctrlPr>
                                <a:rPr lang="da-DK" sz="1600" b="1" i="1" smtClean="0">
                                  <a:solidFill>
                                    <a:schemeClr val="tx2"/>
                                  </a:solidFill>
                                  <a:latin typeface="Cambria Math" panose="02040503050406030204" pitchFamily="18" charset="0"/>
                                </a:rPr>
                              </m:ctrlPr>
                            </m:sSubPr>
                            <m:e>
                              <m:r>
                                <m:rPr>
                                  <m:sty m:val="bi"/>
                                </m:rPr>
                                <a:rPr lang="da-DK" sz="1600" b="1" i="1" smtClean="0">
                                  <a:solidFill>
                                    <a:schemeClr val="tx2"/>
                                  </a:solidFill>
                                  <a:latin typeface="Cambria Math"/>
                                </a:rPr>
                                <m:t>𝑺𝑺</m:t>
                              </m:r>
                            </m:e>
                            <m:sub>
                              <m:r>
                                <m:rPr>
                                  <m:sty m:val="bi"/>
                                </m:rPr>
                                <a:rPr lang="da-DK" sz="1600" b="1" i="1" smtClean="0">
                                  <a:solidFill>
                                    <a:schemeClr val="tx2"/>
                                  </a:solidFill>
                                  <a:latin typeface="Cambria Math"/>
                                </a:rPr>
                                <m:t>𝒓𝒆𝒔</m:t>
                              </m:r>
                            </m:sub>
                          </m:sSub>
                        </m:oMath>
                      </m:oMathPara>
                    </a14:m>
                    <a:endParaRPr lang="da-DK" b="1"/>
                  </a:p>
                </p:txBody>
              </p:sp>
            </mc:Choice>
            <mc:Fallback>
              <p:sp>
                <p:nvSpPr>
                  <p:cNvPr id="33" name="TextBox 32"/>
                  <p:cNvSpPr txBox="1">
                    <a:spLocks noRot="1" noChangeAspect="1" noMove="1" noResize="1" noEditPoints="1" noAdjustHandles="1" noChangeArrowheads="1" noChangeShapeType="1" noTextEdit="1"/>
                  </p:cNvSpPr>
                  <p:nvPr/>
                </p:nvSpPr>
                <p:spPr>
                  <a:xfrm>
                    <a:off x="5439495" y="1228110"/>
                    <a:ext cx="1471108" cy="338554"/>
                  </a:xfrm>
                  <a:prstGeom prst="rect">
                    <a:avLst/>
                  </a:prstGeom>
                  <a:blipFill rotWithShape="1">
                    <a:blip r:embed="rId3"/>
                    <a:stretch>
                      <a:fillRect l="-2066" t="-5357" b="-21429"/>
                    </a:stretch>
                  </a:blipFill>
                </p:spPr>
                <p:txBody>
                  <a:bodyPr/>
                  <a:lstStyle/>
                  <a:p>
                    <a:r>
                      <a:rPr lang="da-DK">
                        <a:noFill/>
                      </a:rPr>
                      <a:t> </a:t>
                    </a:r>
                  </a:p>
                </p:txBody>
              </p:sp>
            </mc:Fallback>
          </mc:AlternateContent>
          <p:cxnSp>
            <p:nvCxnSpPr>
              <p:cNvPr id="54" name="Straight Arrow Connector 53"/>
              <p:cNvCxnSpPr>
                <a:stCxn id="33" idx="1"/>
              </p:cNvCxnSpPr>
              <p:nvPr/>
            </p:nvCxnSpPr>
            <p:spPr>
              <a:xfrm flipH="1">
                <a:off x="5109990" y="1397387"/>
                <a:ext cx="329505" cy="107468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94" name="Oval 93"/>
          <p:cNvSpPr/>
          <p:nvPr/>
        </p:nvSpPr>
        <p:spPr>
          <a:xfrm>
            <a:off x="5544108" y="275907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 name="Title 1"/>
          <p:cNvSpPr>
            <a:spLocks noGrp="1"/>
          </p:cNvSpPr>
          <p:nvPr>
            <p:ph type="title"/>
          </p:nvPr>
        </p:nvSpPr>
        <p:spPr/>
        <p:txBody>
          <a:bodyPr/>
          <a:lstStyle/>
          <a:p>
            <a:r>
              <a:rPr lang="da-DK" smtClean="0"/>
              <a:t>Forskellige Sums of Squares</a:t>
            </a:r>
            <a:endParaRPr lang="da-DK"/>
          </a:p>
        </p:txBody>
      </p:sp>
      <mc:AlternateContent>
        <mc:Choice Requires="a14">
          <p:sp>
            <p:nvSpPr>
              <p:cNvPr id="3" name="Content Placeholder 2"/>
              <p:cNvSpPr>
                <a:spLocks noGrp="1"/>
              </p:cNvSpPr>
              <p:nvPr>
                <p:ph idx="1"/>
              </p:nvPr>
            </p:nvSpPr>
            <p:spPr>
              <a:xfrm>
                <a:off x="395536" y="4941168"/>
                <a:ext cx="8676456" cy="1800200"/>
              </a:xfrm>
            </p:spPr>
            <p:txBody>
              <a:bodyPr/>
              <a:lstStyle/>
              <a:p>
                <a:pPr marL="0" indent="0">
                  <a:buNone/>
                </a:pPr>
                <a14:m>
                  <m:oMathPara>
                    <m:oMathParaPr>
                      <m:jc/>
                    </m:oMathParaPr>
                    <m:oMath>
                      <m:sSub>
                        <m:sSubPr>
                          <m:ctrlPr>
                            <a:rPr lang="da-DK" sz="2000" b="1" i="1">
                              <a:ln>
                                <a:solidFill>
                                  <a:schemeClr val="tx1"/>
                                </a:solidFill>
                              </a:ln>
                              <a:solidFill>
                                <a:srgbClr val="FFC000"/>
                              </a:solidFill>
                              <a:latin typeface="Cambria Math" panose="02040503050406030204" pitchFamily="18" charset="0"/>
                            </a:rPr>
                          </m:ctrlPr>
                        </m:sSubPr>
                        <m:e>
                          <m:r>
                            <m:rPr>
                              <m:sty m:val="bi"/>
                            </m:rPr>
                            <a:rPr lang="da-DK" sz="2000" b="1" i="1">
                              <a:ln>
                                <a:solidFill>
                                  <a:schemeClr val="tx1"/>
                                </a:solidFill>
                              </a:ln>
                              <a:solidFill>
                                <a:srgbClr val="FFC000"/>
                              </a:solidFill>
                              <a:latin typeface="Cambria Math"/>
                            </a:rPr>
                            <m:t>𝑺𝑺</m:t>
                          </m:r>
                        </m:e>
                        <m:sub>
                          <m:r>
                            <m:rPr>
                              <m:sty m:val="bi"/>
                            </m:rPr>
                            <a:rPr lang="da-DK" sz="2000" b="1" i="1">
                              <a:ln>
                                <a:solidFill>
                                  <a:schemeClr val="tx1"/>
                                </a:solidFill>
                              </a:ln>
                              <a:solidFill>
                                <a:srgbClr val="FFC000"/>
                              </a:solidFill>
                              <a:latin typeface="Cambria Math"/>
                            </a:rPr>
                            <m:t>𝒕𝒐𝒕𝒂𝒍</m:t>
                          </m:r>
                        </m:sub>
                      </m:sSub>
                      <m:r>
                        <a:rPr lang="da-DK" sz="2000" i="1">
                          <a:ln>
                            <a:solidFill>
                              <a:schemeClr val="tx1"/>
                            </a:solidFill>
                          </a:ln>
                          <a:solidFill>
                            <a:srgbClr val="FFC000"/>
                          </a:solidFill>
                          <a:latin typeface="Cambria Math"/>
                        </a:rPr>
                        <m:t> </m:t>
                      </m:r>
                      <m:r>
                        <a:rPr lang="da-DK" sz="2000" i="1">
                          <a:latin typeface="Cambria Math"/>
                        </a:rPr>
                        <m:t>=</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sSub>
                            <m:sSubPr>
                              <m:ctrlPr>
                                <a:rPr lang="da-DK" sz="2000" i="1">
                                  <a:latin typeface="Cambria Math" panose="02040503050406030204" pitchFamily="18" charset="0"/>
                                </a:rPr>
                              </m:ctrlPr>
                            </m:sSubPr>
                            <m:e>
                              <m:sSubSup>
                                <m:sSubSupPr>
                                  <m:alnScr m:val="off"/>
                                  <m:ctrlPr>
                                    <a:rPr lang="da-DK" sz="2000" i="1">
                                      <a:latin typeface="Cambria Math" panose="02040503050406030204" pitchFamily="18" charset="0"/>
                                    </a:rPr>
                                  </m:ctrlPr>
                                </m:sSubSupPr>
                                <m:e>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𝑦</m:t>
                                      </m:r>
                                    </m:e>
                                    <m:sub>
                                      <m:r>
                                        <a:rPr lang="da-DK" sz="2000" i="1">
                                          <a:latin typeface="Cambria Math"/>
                                        </a:rPr>
                                        <m:t>𝑖</m:t>
                                      </m:r>
                                    </m:sub>
                                  </m:sSub>
                                  <m:r>
                                    <a:rPr lang="da-DK" sz="2000" i="1">
                                      <a:latin typeface="Cambria Math"/>
                                    </a:rPr>
                                    <m:t>−</m:t>
                                  </m:r>
                                  <m:acc>
                                    <m:accPr>
                                      <m:chr m:val="̅"/>
                                      <m:ctrlPr>
                                        <a:rPr lang="da-DK" sz="2000" i="1">
                                          <a:latin typeface="Cambria Math" panose="02040503050406030204" pitchFamily="18" charset="0"/>
                                        </a:rPr>
                                      </m:ctrlPr>
                                    </m:accPr>
                                    <m:e>
                                      <m:r>
                                        <a:rPr lang="da-DK" sz="2000" i="1">
                                          <a:latin typeface="Cambria Math"/>
                                        </a:rPr>
                                        <m:t>𝑦</m:t>
                                      </m:r>
                                    </m:e>
                                  </m:acc>
                                  <m:r>
                                    <a:rPr lang="da-DK" sz="2000" i="1">
                                      <a:latin typeface="Cambria Math"/>
                                    </a:rPr>
                                    <m:t>)</m:t>
                                  </m:r>
                                </m:e>
                                <m:sub>
                                  <m:r>
                                    <a:rPr lang="en-US" sz="2000" i="1">
                                      <a:latin typeface="Cambria Math" panose="02040503050406030204" pitchFamily="18" charset="0"/>
                                    </a:rPr>
                                    <m:t> </m:t>
                                  </m:r>
                                </m:sub>
                                <m:sup>
                                  <m:r>
                                    <a:rPr lang="da-DK" sz="2000" i="1">
                                      <a:latin typeface="Cambria Math"/>
                                    </a:rPr>
                                    <m:t>2</m:t>
                                  </m:r>
                                </m:sup>
                              </m:sSubSup>
                            </m:e>
                            <m:sub>
                              <m:r>
                                <a:rPr lang="en-US" sz="2000" i="1">
                                  <a:latin typeface="Cambria Math" panose="02040503050406030204" pitchFamily="18" charset="0"/>
                                </a:rPr>
                                <m:t> </m:t>
                              </m:r>
                            </m:sub>
                          </m:sSub>
                        </m:e>
                      </m:nary>
                    </m:oMath>
                  </m:oMathPara>
                </a14:m>
                <a:r>
                  <a:rPr lang="da-DK" sz="2000"/>
                  <a:t> 		Mål for samlet variation i data</a:t>
                </a:r>
              </a:p>
              <a:p>
                <a:pPr marL="0" indent="0">
                  <a:buNone/>
                </a:pPr>
                <a14:m>
                  <m:oMathPara>
                    <m:oMathParaPr>
                      <m:jc/>
                    </m:oMathParaPr>
                    <m:oMath>
                      <m:sSub>
                        <m:sSubPr>
                          <m:ctrlPr>
                            <a:rPr lang="da-DK" sz="2000" b="1" i="1">
                              <a:solidFill>
                                <a:schemeClr val="accent1"/>
                              </a:solidFill>
                              <a:latin typeface="Cambria Math" panose="02040503050406030204" pitchFamily="18" charset="0"/>
                            </a:rPr>
                          </m:ctrlPr>
                        </m:sSubPr>
                        <m:e>
                          <m:r>
                            <m:rPr>
                              <m:sty m:val="bi"/>
                            </m:rPr>
                            <a:rPr lang="da-DK" sz="2000" b="1" i="1">
                              <a:solidFill>
                                <a:schemeClr val="accent1"/>
                              </a:solidFill>
                              <a:latin typeface="Cambria Math"/>
                            </a:rPr>
                            <m:t>𝑺𝑺</m:t>
                          </m:r>
                        </m:e>
                        <m:sub>
                          <m:r>
                            <m:rPr>
                              <m:sty m:val="bi"/>
                            </m:rPr>
                            <a:rPr lang="da-DK" sz="2000" b="1" i="1">
                              <a:solidFill>
                                <a:schemeClr val="accent1"/>
                              </a:solidFill>
                              <a:latin typeface="Cambria Math"/>
                            </a:rPr>
                            <m:t>𝒓𝒆𝒔</m:t>
                          </m:r>
                        </m:sub>
                      </m:sSub>
                      <m:r>
                        <m:rPr>
                          <m:sty m:val="p"/>
                        </m:rPr>
                        <a:rPr lang="da-DK" sz="2000">
                          <a:latin typeface="Cambria Math"/>
                        </a:rPr>
                        <m:t>   </m:t>
                      </m:r>
                      <m:r>
                        <a:rPr lang="da-DK" sz="2000" i="1">
                          <a:latin typeface="Cambria Math"/>
                        </a:rPr>
                        <m:t> =</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sSub>
                            <m:sSubPr>
                              <m:ctrlPr>
                                <a:rPr lang="da-DK" sz="2000" i="1">
                                  <a:latin typeface="Cambria Math" panose="02040503050406030204" pitchFamily="18" charset="0"/>
                                </a:rPr>
                              </m:ctrlPr>
                            </m:sSubPr>
                            <m:e>
                              <m:sSubSup>
                                <m:sSubSupPr>
                                  <m:alnScr m:val="off"/>
                                  <m:ctrlPr>
                                    <a:rPr lang="da-DK" sz="2000" i="1">
                                      <a:latin typeface="Cambria Math" panose="02040503050406030204" pitchFamily="18" charset="0"/>
                                    </a:rPr>
                                  </m:ctrlPr>
                                </m:sSubSupPr>
                                <m:e>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𝑦</m:t>
                                      </m:r>
                                    </m:e>
                                    <m:sub>
                                      <m:r>
                                        <a:rPr lang="da-DK" sz="2000" i="1">
                                          <a:latin typeface="Cambria Math"/>
                                        </a:rPr>
                                        <m:t>𝑖</m:t>
                                      </m:r>
                                    </m:sub>
                                  </m:sSub>
                                  <m:r>
                                    <a:rPr lang="da-DK" sz="2000" i="1">
                                      <a:latin typeface="Cambria Math"/>
                                    </a:rPr>
                                    <m:t>− </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da-DK" sz="2000" i="1">
                                          <a:latin typeface="Cambria Math"/>
                                        </a:rPr>
                                        <m:t>𝑖</m:t>
                                      </m:r>
                                    </m:sub>
                                  </m:sSub>
                                  <m:r>
                                    <a:rPr lang="da-DK" sz="2000" i="1">
                                      <a:latin typeface="Cambria Math"/>
                                    </a:rPr>
                                    <m:t>)</m:t>
                                  </m:r>
                                </m:e>
                                <m:sub>
                                  <m:r>
                                    <a:rPr lang="en-US" sz="2000" i="1">
                                      <a:latin typeface="Cambria Math" panose="02040503050406030204" pitchFamily="18" charset="0"/>
                                    </a:rPr>
                                    <m:t> </m:t>
                                  </m:r>
                                </m:sub>
                                <m:sup>
                                  <m:r>
                                    <a:rPr lang="da-DK" sz="2000" i="1">
                                      <a:latin typeface="Cambria Math"/>
                                    </a:rPr>
                                    <m:t>2</m:t>
                                  </m:r>
                                </m:sup>
                              </m:sSubSup>
                            </m:e>
                            <m:sub>
                              <m:r>
                                <a:rPr lang="en-US" sz="2000" i="1">
                                  <a:latin typeface="Cambria Math" panose="02040503050406030204" pitchFamily="18" charset="0"/>
                                </a:rPr>
                                <m:t> </m:t>
                              </m:r>
                            </m:sub>
                          </m:sSub>
                        </m:e>
                      </m:nary>
                    </m:oMath>
                  </m:oMathPara>
                </a14:m>
                <a:r>
                  <a:rPr lang="da-DK" sz="2000"/>
                  <a:t>	Mål for variation, som modellen ikke forklarer</a:t>
                </a:r>
              </a:p>
              <a:p>
                <a:pPr marL="0" indent="0">
                  <a:buNone/>
                </a:pPr>
                <a14:m>
                  <m:oMathPara>
                    <m:oMathParaPr>
                      <m:jc/>
                    </m:oMathParaPr>
                    <m:oMath>
                      <m:sSub>
                        <m:sSubPr>
                          <m:ctrlPr>
                            <a:rPr lang="da-DK" sz="2000" b="1" i="1">
                              <a:solidFill>
                                <a:srgbClr val="FF0000"/>
                              </a:solidFill>
                              <a:latin typeface="Cambria Math" panose="02040503050406030204" pitchFamily="18" charset="0"/>
                            </a:rPr>
                          </m:ctrlPr>
                        </m:sSubPr>
                        <m:e>
                          <m:r>
                            <m:rPr>
                              <m:sty m:val="bi"/>
                            </m:rPr>
                            <a:rPr lang="da-DK" sz="2000" b="1" i="1">
                              <a:solidFill>
                                <a:srgbClr val="FF0000"/>
                              </a:solidFill>
                              <a:latin typeface="Cambria Math"/>
                            </a:rPr>
                            <m:t>𝑺𝑺</m:t>
                          </m:r>
                        </m:e>
                        <m:sub>
                          <m:r>
                            <m:rPr>
                              <m:sty m:val="bi"/>
                            </m:rPr>
                            <a:rPr lang="da-DK" sz="2000" b="1" i="1">
                              <a:solidFill>
                                <a:srgbClr val="FF0000"/>
                              </a:solidFill>
                              <a:latin typeface="Cambria Math"/>
                            </a:rPr>
                            <m:t>𝒓𝒆𝒈</m:t>
                          </m:r>
                        </m:sub>
                      </m:sSub>
                      <m:r>
                        <m:rPr>
                          <m:sty m:val="p"/>
                        </m:rPr>
                        <a:rPr lang="da-DK" sz="2000">
                          <a:latin typeface="Cambria Math"/>
                        </a:rPr>
                        <m:t>   </m:t>
                      </m:r>
                      <m:r>
                        <a:rPr lang="da-DK" sz="2000" i="1">
                          <a:latin typeface="Cambria Math"/>
                        </a:rPr>
                        <m:t>=</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sSub>
                            <m:sSubPr>
                              <m:ctrlPr>
                                <a:rPr lang="da-DK" sz="2000" i="1">
                                  <a:latin typeface="Cambria Math" panose="02040503050406030204" pitchFamily="18" charset="0"/>
                                </a:rPr>
                              </m:ctrlPr>
                            </m:sSubPr>
                            <m:e>
                              <m:sSubSup>
                                <m:sSubSupPr>
                                  <m:alnScr m:val="off"/>
                                  <m:ctrlPr>
                                    <a:rPr lang="da-DK" sz="2000" i="1">
                                      <a:latin typeface="Cambria Math" panose="02040503050406030204" pitchFamily="18" charset="0"/>
                                    </a:rPr>
                                  </m:ctrlPr>
                                </m:sSubSupPr>
                                <m:e>
                                  <m:r>
                                    <a:rPr lang="da-DK" sz="2000" i="1">
                                      <a:latin typeface="Cambria Math"/>
                                    </a:rPr>
                                    <m:t>(</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da-DK" sz="2000" i="1">
                                          <a:latin typeface="Cambria Math"/>
                                        </a:rPr>
                                        <m:t>𝑖</m:t>
                                      </m:r>
                                    </m:sub>
                                  </m:sSub>
                                  <m:r>
                                    <a:rPr lang="da-DK" sz="2000" i="1">
                                      <a:latin typeface="Cambria Math"/>
                                    </a:rPr>
                                    <m:t>−</m:t>
                                  </m:r>
                                  <m:acc>
                                    <m:accPr>
                                      <m:chr m:val="̅"/>
                                      <m:ctrlPr>
                                        <a:rPr lang="da-DK" sz="2000" i="1">
                                          <a:latin typeface="Cambria Math" panose="02040503050406030204" pitchFamily="18" charset="0"/>
                                        </a:rPr>
                                      </m:ctrlPr>
                                    </m:accPr>
                                    <m:e>
                                      <m:r>
                                        <a:rPr lang="da-DK" sz="2000" i="1">
                                          <a:latin typeface="Cambria Math"/>
                                        </a:rPr>
                                        <m:t>𝑦</m:t>
                                      </m:r>
                                    </m:e>
                                  </m:acc>
                                  <m:r>
                                    <a:rPr lang="da-DK" sz="2000" i="1">
                                      <a:latin typeface="Cambria Math"/>
                                    </a:rPr>
                                    <m:t>)</m:t>
                                  </m:r>
                                </m:e>
                                <m:sub>
                                  <m:r>
                                    <a:rPr lang="en-US" sz="2000" i="1">
                                      <a:latin typeface="Cambria Math" panose="02040503050406030204" pitchFamily="18" charset="0"/>
                                    </a:rPr>
                                    <m:t> </m:t>
                                  </m:r>
                                </m:sub>
                                <m:sup>
                                  <m:r>
                                    <a:rPr lang="da-DK" sz="2000" i="1">
                                      <a:latin typeface="Cambria Math"/>
                                    </a:rPr>
                                    <m:t>2</m:t>
                                  </m:r>
                                </m:sup>
                              </m:sSubSup>
                            </m:e>
                            <m:sub>
                              <m:r>
                                <a:rPr lang="en-US" sz="2000" i="1">
                                  <a:latin typeface="Cambria Math" panose="02040503050406030204" pitchFamily="18" charset="0"/>
                                </a:rPr>
                                <m:t> </m:t>
                              </m:r>
                            </m:sub>
                          </m:sSub>
                        </m:e>
                      </m:nary>
                    </m:oMath>
                  </m:oMathPara>
                </a14:m>
                <a:r>
                  <a:rPr lang="da-DK" sz="2000"/>
                  <a:t>		Mål for variation, som modellen forklarer</a:t>
                </a:r>
              </a:p>
              <a:p>
                <a:pPr marL="0" indent="0">
                  <a:buNone/>
                </a:pPr>
                <a:r>
                  <a:rPr lang="da-DK" sz="800"/>
                  <a:t> </a:t>
                </a:r>
                <a:br>
                  <a:rPr lang="da-DK" sz="2000"/>
                </a:br>
                <a14:m>
                  <m:oMathPara>
                    <m:oMathParaPr>
                      <m:jc m:val="left"/>
                    </m:oMathParaPr>
                    <m:oMath>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𝑡𝑜𝑡𝑎𝑙</m:t>
                          </m:r>
                        </m:sub>
                      </m:sSub>
                      <m:r>
                        <a:rPr lang="da-DK" sz="2000" i="1">
                          <a:latin typeface="Cambria Math"/>
                        </a:rPr>
                        <m:t> =</m:t>
                      </m:r>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𝑟𝑒𝑔</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𝑟𝑒𝑠</m:t>
                          </m:r>
                        </m:sub>
                      </m:sSub>
                    </m:oMath>
                  </m:oMathPara>
                </a14:m>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5536" y="4941168"/>
                <a:ext cx="8676456" cy="1800200"/>
              </a:xfrm>
              <a:blipFill>
                <a:blip r:embed="rId4"/>
                <a:stretch>
                  <a:fillRect t="-26780" b="-949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356</a:t>
            </a:fld>
            <a:endParaRPr lang="da-DK"/>
          </a:p>
        </p:txBody>
      </p:sp>
      <p:sp>
        <p:nvSpPr>
          <p:cNvPr id="8" name="Oval 7"/>
          <p:cNvSpPr/>
          <p:nvPr/>
        </p:nvSpPr>
        <p:spPr>
          <a:xfrm>
            <a:off x="2030016" y="3434882"/>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9" name="Oval 8"/>
          <p:cNvSpPr/>
          <p:nvPr/>
        </p:nvSpPr>
        <p:spPr>
          <a:xfrm>
            <a:off x="3310985" y="3040927"/>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0" name="Oval 9"/>
          <p:cNvSpPr/>
          <p:nvPr/>
        </p:nvSpPr>
        <p:spPr>
          <a:xfrm>
            <a:off x="6012160" y="19888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 name="Oval 10"/>
          <p:cNvSpPr/>
          <p:nvPr/>
        </p:nvSpPr>
        <p:spPr>
          <a:xfrm>
            <a:off x="6300192" y="213285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2" name="Oval 11"/>
          <p:cNvSpPr/>
          <p:nvPr/>
        </p:nvSpPr>
        <p:spPr>
          <a:xfrm>
            <a:off x="1725216" y="371456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3" name="Oval 12"/>
          <p:cNvSpPr/>
          <p:nvPr/>
        </p:nvSpPr>
        <p:spPr>
          <a:xfrm>
            <a:off x="4490751" y="321297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5" name="Oval 14"/>
          <p:cNvSpPr/>
          <p:nvPr/>
        </p:nvSpPr>
        <p:spPr>
          <a:xfrm>
            <a:off x="2864024" y="285293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6" name="Oval 15"/>
          <p:cNvSpPr/>
          <p:nvPr/>
        </p:nvSpPr>
        <p:spPr>
          <a:xfrm>
            <a:off x="6156176" y="311084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7" name="Oval 16"/>
          <p:cNvSpPr/>
          <p:nvPr/>
        </p:nvSpPr>
        <p:spPr>
          <a:xfrm>
            <a:off x="2415208" y="3779067"/>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8" name="Oval 17"/>
          <p:cNvSpPr/>
          <p:nvPr/>
        </p:nvSpPr>
        <p:spPr>
          <a:xfrm>
            <a:off x="6588224" y="2765321"/>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9" name="Oval 18"/>
          <p:cNvSpPr/>
          <p:nvPr/>
        </p:nvSpPr>
        <p:spPr>
          <a:xfrm>
            <a:off x="6516216" y="170080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0" name="Oval 19"/>
          <p:cNvSpPr/>
          <p:nvPr/>
        </p:nvSpPr>
        <p:spPr>
          <a:xfrm>
            <a:off x="2949306" y="4000779"/>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1" name="Oval 20"/>
          <p:cNvSpPr/>
          <p:nvPr/>
        </p:nvSpPr>
        <p:spPr>
          <a:xfrm>
            <a:off x="5114604" y="340817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4" name="Oval 13"/>
          <p:cNvSpPr/>
          <p:nvPr/>
        </p:nvSpPr>
        <p:spPr>
          <a:xfrm>
            <a:off x="4897562" y="220486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nvGrpSpPr>
          <p:cNvPr id="76" name="Group 75"/>
          <p:cNvGrpSpPr/>
          <p:nvPr/>
        </p:nvGrpSpPr>
        <p:grpSpPr>
          <a:xfrm>
            <a:off x="1691453" y="3250880"/>
            <a:ext cx="759759" cy="517364"/>
            <a:chOff x="4213483" y="3248980"/>
            <a:chExt cx="759759" cy="517364"/>
          </a:xfrm>
        </p:grpSpPr>
        <p:grpSp>
          <p:nvGrpSpPr>
            <p:cNvPr id="72" name="Group 71"/>
            <p:cNvGrpSpPr/>
            <p:nvPr/>
          </p:nvGrpSpPr>
          <p:grpSpPr>
            <a:xfrm>
              <a:off x="4213483" y="3310443"/>
              <a:ext cx="698296" cy="455901"/>
              <a:chOff x="4213483" y="3310443"/>
              <a:chExt cx="698296" cy="455901"/>
            </a:xfrm>
          </p:grpSpPr>
          <mc:AlternateContent>
            <mc:Choice Requires="a14">
              <p:sp>
                <p:nvSpPr>
                  <p:cNvPr id="37" name="TextBox 36"/>
                  <p:cNvSpPr txBox="1"/>
                  <p:nvPr/>
                </p:nvSpPr>
                <p:spPr>
                  <a:xfrm>
                    <a:off x="4213483" y="3397012"/>
                    <a:ext cx="371384"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da-DK" i="1" smtClean="0">
                                  <a:latin typeface="Cambria Math" panose="02040503050406030204" pitchFamily="18" charset="0"/>
                                </a:rPr>
                              </m:ctrlPr>
                            </m:accPr>
                            <m:e>
                              <m:r>
                                <a:rPr lang="da-DK" b="0" i="1" smtClean="0">
                                  <a:latin typeface="Cambria Math"/>
                                </a:rPr>
                                <m:t>𝑦</m:t>
                              </m:r>
                            </m:e>
                          </m:acc>
                        </m:oMath>
                      </m:oMathPara>
                    </a14:m>
                    <a:endParaRPr lang="da-DK"/>
                  </a:p>
                </p:txBody>
              </p:sp>
            </mc:Choice>
            <mc:Fallback>
              <p:sp>
                <p:nvSpPr>
                  <p:cNvPr id="37" name="TextBox 36"/>
                  <p:cNvSpPr txBox="1">
                    <a:spLocks noRot="1" noChangeAspect="1" noMove="1" noResize="1" noEditPoints="1" noAdjustHandles="1" noChangeArrowheads="1" noChangeShapeType="1" noTextEdit="1"/>
                  </p:cNvSpPr>
                  <p:nvPr/>
                </p:nvSpPr>
                <p:spPr>
                  <a:xfrm>
                    <a:off x="4213483" y="3397012"/>
                    <a:ext cx="371384" cy="369332"/>
                  </a:xfrm>
                  <a:prstGeom prst="rect">
                    <a:avLst/>
                  </a:prstGeom>
                  <a:blipFill rotWithShape="1">
                    <a:blip r:embed="rId5"/>
                    <a:stretch>
                      <a:fillRect b="-4918"/>
                    </a:stretch>
                  </a:blipFill>
                </p:spPr>
                <p:txBody>
                  <a:bodyPr/>
                  <a:lstStyle/>
                  <a:p>
                    <a:r>
                      <a:rPr lang="da-DK">
                        <a:noFill/>
                      </a:rPr>
                      <a:t> </a:t>
                    </a:r>
                  </a:p>
                </p:txBody>
              </p:sp>
            </mc:Fallback>
          </mc:AlternateContent>
          <p:cxnSp>
            <p:nvCxnSpPr>
              <p:cNvPr id="40" name="Straight Arrow Connector 39"/>
              <p:cNvCxnSpPr>
                <a:stCxn id="37" idx="3"/>
                <a:endCxn id="38" idx="3"/>
              </p:cNvCxnSpPr>
              <p:nvPr/>
            </p:nvCxnSpPr>
            <p:spPr>
              <a:xfrm flipV="1">
                <a:off x="4584867" y="3310443"/>
                <a:ext cx="326912" cy="2712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8" name="Oval 37"/>
            <p:cNvSpPr/>
            <p:nvPr/>
          </p:nvSpPr>
          <p:spPr>
            <a:xfrm>
              <a:off x="4901234" y="3248980"/>
              <a:ext cx="72008" cy="72008"/>
            </a:xfrm>
            <a:prstGeom prst="ellipse">
              <a:avLst/>
            </a:pr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grpSp>
        <p:nvGrpSpPr>
          <p:cNvPr id="75" name="Group 74"/>
          <p:cNvGrpSpPr/>
          <p:nvPr/>
        </p:nvGrpSpPr>
        <p:grpSpPr>
          <a:xfrm>
            <a:off x="1659618" y="3665939"/>
            <a:ext cx="791258" cy="631600"/>
            <a:chOff x="4178167" y="2594970"/>
            <a:chExt cx="791258" cy="631600"/>
          </a:xfrm>
        </p:grpSpPr>
        <p:sp>
          <p:nvSpPr>
            <p:cNvPr id="23" name="Oval 22"/>
            <p:cNvSpPr/>
            <p:nvPr/>
          </p:nvSpPr>
          <p:spPr>
            <a:xfrm>
              <a:off x="4897417" y="2594970"/>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nvGrpSpPr>
            <p:cNvPr id="71" name="Group 70"/>
            <p:cNvGrpSpPr/>
            <p:nvPr/>
          </p:nvGrpSpPr>
          <p:grpSpPr>
            <a:xfrm>
              <a:off x="4178167" y="2656433"/>
              <a:ext cx="729795" cy="570137"/>
              <a:chOff x="4178167" y="2656433"/>
              <a:chExt cx="729795" cy="570137"/>
            </a:xfrm>
          </p:grpSpPr>
          <mc:AlternateContent>
            <mc:Choice Requires="a14">
              <p:sp>
                <p:nvSpPr>
                  <p:cNvPr id="36" name="TextBox 35"/>
                  <p:cNvSpPr txBox="1"/>
                  <p:nvPr/>
                </p:nvSpPr>
                <p:spPr>
                  <a:xfrm>
                    <a:off x="4178167" y="2857238"/>
                    <a:ext cx="435054"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sSub>
                            <m:sSubPr>
                              <m:ctrlPr>
                                <a:rPr lang="da-DK" i="1" smtClean="0">
                                  <a:latin typeface="Cambria Math" panose="02040503050406030204" pitchFamily="18" charset="0"/>
                                </a:rPr>
                              </m:ctrlPr>
                            </m:sSubPr>
                            <m:e>
                              <m:acc>
                                <m:accPr>
                                  <m:chr m:val="̂"/>
                                  <m:ctrlPr>
                                    <a:rPr lang="da-DK" i="1" smtClean="0">
                                      <a:latin typeface="Cambria Math" panose="02040503050406030204" pitchFamily="18" charset="0"/>
                                    </a:rPr>
                                  </m:ctrlPr>
                                </m:accPr>
                                <m:e>
                                  <m:r>
                                    <a:rPr lang="da-DK" b="0" i="1" smtClean="0">
                                      <a:latin typeface="Cambria Math"/>
                                    </a:rPr>
                                    <m:t>𝑦</m:t>
                                  </m:r>
                                </m:e>
                              </m:acc>
                            </m:e>
                            <m:sub>
                              <m:r>
                                <a:rPr lang="da-DK" b="0" i="1" smtClean="0">
                                  <a:latin typeface="Cambria Math"/>
                                </a:rPr>
                                <m:t>𝑖</m:t>
                              </m:r>
                            </m:sub>
                          </m:sSub>
                        </m:oMath>
                      </m:oMathPara>
                    </a14:m>
                    <a:endParaRPr lang="da-DK"/>
                  </a:p>
                </p:txBody>
              </p:sp>
            </mc:Choice>
            <mc:Fallback>
              <p:sp>
                <p:nvSpPr>
                  <p:cNvPr id="36" name="TextBox 35"/>
                  <p:cNvSpPr txBox="1">
                    <a:spLocks noRot="1" noChangeAspect="1" noMove="1" noResize="1" noEditPoints="1" noAdjustHandles="1" noChangeArrowheads="1" noChangeShapeType="1" noTextEdit="1"/>
                  </p:cNvSpPr>
                  <p:nvPr/>
                </p:nvSpPr>
                <p:spPr>
                  <a:xfrm>
                    <a:off x="4178167" y="2857238"/>
                    <a:ext cx="435054" cy="369332"/>
                  </a:xfrm>
                  <a:prstGeom prst="rect">
                    <a:avLst/>
                  </a:prstGeom>
                  <a:blipFill rotWithShape="1">
                    <a:blip r:embed="rId6"/>
                    <a:stretch>
                      <a:fillRect t="-6557" r="-12500" b="-4918"/>
                    </a:stretch>
                  </a:blipFill>
                </p:spPr>
                <p:txBody>
                  <a:bodyPr/>
                  <a:lstStyle/>
                  <a:p>
                    <a:r>
                      <a:rPr lang="da-DK">
                        <a:noFill/>
                      </a:rPr>
                      <a:t> </a:t>
                    </a:r>
                  </a:p>
                </p:txBody>
              </p:sp>
            </mc:Fallback>
          </mc:AlternateContent>
          <p:cxnSp>
            <p:nvCxnSpPr>
              <p:cNvPr id="41" name="Straight Arrow Connector 40"/>
              <p:cNvCxnSpPr>
                <a:stCxn id="36" idx="3"/>
                <a:endCxn id="23" idx="3"/>
              </p:cNvCxnSpPr>
              <p:nvPr/>
            </p:nvCxnSpPr>
            <p:spPr>
              <a:xfrm flipV="1">
                <a:off x="4613221" y="2656433"/>
                <a:ext cx="294741" cy="38547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68" name="Group 67"/>
          <p:cNvGrpSpPr/>
          <p:nvPr/>
        </p:nvGrpSpPr>
        <p:grpSpPr>
          <a:xfrm>
            <a:off x="1863463" y="2437793"/>
            <a:ext cx="526693" cy="557862"/>
            <a:chOff x="4381414" y="1657547"/>
            <a:chExt cx="526693" cy="557862"/>
          </a:xfrm>
        </p:grpSpPr>
        <mc:AlternateContent>
          <mc:Choice Requires="a14">
            <p:sp>
              <p:nvSpPr>
                <p:cNvPr id="32" name="TextBox 31"/>
                <p:cNvSpPr txBox="1"/>
                <p:nvPr/>
              </p:nvSpPr>
              <p:spPr>
                <a:xfrm>
                  <a:off x="4381414" y="1657547"/>
                  <a:ext cx="406906"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sSub>
                          <m:sSubPr>
                            <m:ctrlPr>
                              <a:rPr lang="da-DK" sz="1600" i="1" smtClean="0">
                                <a:latin typeface="Cambria Math" panose="02040503050406030204" pitchFamily="18" charset="0"/>
                              </a:rPr>
                            </m:ctrlPr>
                          </m:sSubPr>
                          <m:e>
                            <m:r>
                              <a:rPr lang="da-DK" sz="1600" b="0" i="1" smtClean="0">
                                <a:latin typeface="Cambria Math"/>
                              </a:rPr>
                              <m:t>𝑦</m:t>
                            </m:r>
                          </m:e>
                          <m:sub>
                            <m:r>
                              <a:rPr lang="da-DK" sz="1600" b="0" i="1" smtClean="0">
                                <a:latin typeface="Cambria Math"/>
                              </a:rPr>
                              <m:t>𝑖</m:t>
                            </m:r>
                          </m:sub>
                        </m:sSub>
                      </m:oMath>
                    </m:oMathPara>
                  </a14:m>
                  <a:endParaRPr lang="da-DK"/>
                </a:p>
              </p:txBody>
            </p:sp>
          </mc:Choice>
          <mc:Fallback>
            <p:sp>
              <p:nvSpPr>
                <p:cNvPr id="32" name="TextBox 31"/>
                <p:cNvSpPr txBox="1">
                  <a:spLocks noRot="1" noChangeAspect="1" noMove="1" noResize="1" noEditPoints="1" noAdjustHandles="1" noChangeArrowheads="1" noChangeShapeType="1" noTextEdit="1"/>
                </p:cNvSpPr>
                <p:nvPr/>
              </p:nvSpPr>
              <p:spPr>
                <a:xfrm>
                  <a:off x="4381414" y="1657547"/>
                  <a:ext cx="406906" cy="338554"/>
                </a:xfrm>
                <a:prstGeom prst="rect">
                  <a:avLst/>
                </a:prstGeom>
                <a:blipFill rotWithShape="1">
                  <a:blip r:embed="rId7"/>
                  <a:stretch>
                    <a:fillRect b="-3636"/>
                  </a:stretch>
                </a:blipFill>
              </p:spPr>
              <p:txBody>
                <a:bodyPr/>
                <a:lstStyle/>
                <a:p>
                  <a:r>
                    <a:rPr lang="da-DK">
                      <a:noFill/>
                    </a:rPr>
                    <a:t> </a:t>
                  </a:r>
                </a:p>
              </p:txBody>
            </p:sp>
          </mc:Fallback>
        </mc:AlternateContent>
        <p:cxnSp>
          <p:nvCxnSpPr>
            <p:cNvPr id="49" name="Straight Arrow Connector 48"/>
            <p:cNvCxnSpPr>
              <a:stCxn id="32" idx="2"/>
              <a:endCxn id="14" idx="1"/>
            </p:cNvCxnSpPr>
            <p:nvPr/>
          </p:nvCxnSpPr>
          <p:spPr>
            <a:xfrm>
              <a:off x="4584867" y="1996101"/>
              <a:ext cx="323240" cy="21930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465801" y="1855567"/>
            <a:ext cx="1594539" cy="1426640"/>
            <a:chOff x="1465801" y="1855567"/>
            <a:chExt cx="1594539" cy="1426640"/>
          </a:xfrm>
        </p:grpSpPr>
        <p:sp>
          <p:nvSpPr>
            <p:cNvPr id="29" name="Rectangle 28"/>
            <p:cNvSpPr/>
            <p:nvPr/>
          </p:nvSpPr>
          <p:spPr>
            <a:xfrm>
              <a:off x="2417589" y="3040849"/>
              <a:ext cx="235734" cy="2413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nvGrpSpPr>
            <p:cNvPr id="73" name="Group 72"/>
            <p:cNvGrpSpPr/>
            <p:nvPr/>
          </p:nvGrpSpPr>
          <p:grpSpPr>
            <a:xfrm>
              <a:off x="1465801" y="1855567"/>
              <a:ext cx="1594539" cy="1185282"/>
              <a:chOff x="6910603" y="2296984"/>
              <a:chExt cx="1594539" cy="1185282"/>
            </a:xfrm>
          </p:grpSpPr>
          <mc:AlternateContent>
            <mc:Choice Requires="a14">
              <p:sp>
                <p:nvSpPr>
                  <p:cNvPr id="35" name="TextBox 34"/>
                  <p:cNvSpPr txBox="1"/>
                  <p:nvPr/>
                </p:nvSpPr>
                <p:spPr>
                  <a:xfrm>
                    <a:off x="6910603" y="2296984"/>
                    <a:ext cx="1594539"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b="1" smtClean="0">
                        <a:ln>
                          <a:solidFill>
                            <a:schemeClr val="tx1"/>
                          </a:solidFill>
                        </a:ln>
                        <a:solidFill>
                          <a:srgbClr val="FFC000"/>
                        </a:solidFill>
                        <a:effectLst/>
                      </a:rPr>
                      <a:t>Bidrag til </a:t>
                    </a:r>
                    <a14:m>
                      <m:oMathPara>
                        <m:oMathParaPr>
                          <m:jc/>
                        </m:oMathParaPr>
                        <m:oMath>
                          <m:sSub>
                            <m:sSubPr>
                              <m:ctrlPr>
                                <a:rPr lang="da-DK" sz="1600" b="1" i="1" smtClean="0">
                                  <a:ln>
                                    <a:solidFill>
                                      <a:schemeClr val="tx1"/>
                                    </a:solidFill>
                                  </a:ln>
                                  <a:solidFill>
                                    <a:srgbClr val="FFC000"/>
                                  </a:solidFill>
                                  <a:effectLst/>
                                  <a:latin typeface="Cambria Math" panose="02040503050406030204" pitchFamily="18" charset="0"/>
                                </a:rPr>
                              </m:ctrlPr>
                            </m:sSubPr>
                            <m:e>
                              <m:r>
                                <m:rPr>
                                  <m:sty m:val="bi"/>
                                </m:rPr>
                                <a:rPr lang="da-DK" sz="1600" b="1" i="1" smtClean="0">
                                  <a:ln>
                                    <a:solidFill>
                                      <a:schemeClr val="tx1"/>
                                    </a:solidFill>
                                  </a:ln>
                                  <a:solidFill>
                                    <a:srgbClr val="FFC000"/>
                                  </a:solidFill>
                                  <a:effectLst/>
                                  <a:latin typeface="Cambria Math"/>
                                </a:rPr>
                                <m:t>𝑺𝑺</m:t>
                              </m:r>
                            </m:e>
                            <m:sub>
                              <m:r>
                                <m:rPr>
                                  <m:sty m:val="bi"/>
                                </m:rPr>
                                <a:rPr lang="da-DK" sz="1600" b="1" i="1" smtClean="0">
                                  <a:ln>
                                    <a:solidFill>
                                      <a:schemeClr val="tx1"/>
                                    </a:solidFill>
                                  </a:ln>
                                  <a:solidFill>
                                    <a:srgbClr val="FFC000"/>
                                  </a:solidFill>
                                  <a:effectLst/>
                                  <a:latin typeface="Cambria Math"/>
                                </a:rPr>
                                <m:t>𝒕𝒐𝒕𝒂𝒍</m:t>
                              </m:r>
                            </m:sub>
                          </m:sSub>
                        </m:oMath>
                      </m:oMathPara>
                    </a14:m>
                    <a:endParaRPr lang="da-DK" b="1">
                      <a:effectLst/>
                    </a:endParaRPr>
                  </a:p>
                </p:txBody>
              </p:sp>
            </mc:Choice>
            <mc:Fallback>
              <p:sp>
                <p:nvSpPr>
                  <p:cNvPr id="35" name="TextBox 34"/>
                  <p:cNvSpPr txBox="1">
                    <a:spLocks noRot="1" noChangeAspect="1" noMove="1" noResize="1" noEditPoints="1" noAdjustHandles="1" noChangeArrowheads="1" noChangeShapeType="1" noTextEdit="1"/>
                  </p:cNvSpPr>
                  <p:nvPr/>
                </p:nvSpPr>
                <p:spPr>
                  <a:xfrm>
                    <a:off x="6910603" y="2296984"/>
                    <a:ext cx="1594539" cy="338554"/>
                  </a:xfrm>
                  <a:prstGeom prst="rect">
                    <a:avLst/>
                  </a:prstGeom>
                  <a:blipFill rotWithShape="1">
                    <a:blip r:embed="rId8"/>
                    <a:stretch>
                      <a:fillRect l="-2299" t="-5455" b="-23636"/>
                    </a:stretch>
                  </a:blipFill>
                </p:spPr>
                <p:txBody>
                  <a:bodyPr/>
                  <a:lstStyle/>
                  <a:p>
                    <a:r>
                      <a:rPr lang="da-DK">
                        <a:noFill/>
                      </a:rPr>
                      <a:t> </a:t>
                    </a:r>
                  </a:p>
                </p:txBody>
              </p:sp>
            </mc:Fallback>
          </mc:AlternateContent>
          <p:cxnSp>
            <p:nvCxnSpPr>
              <p:cNvPr id="57" name="Straight Arrow Connector 56"/>
              <p:cNvCxnSpPr>
                <a:stCxn id="35" idx="2"/>
                <a:endCxn id="29" idx="0"/>
              </p:cNvCxnSpPr>
              <p:nvPr/>
            </p:nvCxnSpPr>
            <p:spPr>
              <a:xfrm>
                <a:off x="7707873" y="2635538"/>
                <a:ext cx="272385" cy="84672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2414978" y="3284503"/>
            <a:ext cx="2525615" cy="1044876"/>
            <a:chOff x="2419740" y="3286884"/>
            <a:chExt cx="2525615" cy="1044876"/>
          </a:xfrm>
        </p:grpSpPr>
        <p:sp>
          <p:nvSpPr>
            <p:cNvPr id="31" name="Rectangle 30"/>
            <p:cNvSpPr/>
            <p:nvPr/>
          </p:nvSpPr>
          <p:spPr>
            <a:xfrm>
              <a:off x="2419740" y="3286884"/>
              <a:ext cx="423707" cy="4276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nvGrpSpPr>
            <p:cNvPr id="70" name="Group 69"/>
            <p:cNvGrpSpPr/>
            <p:nvPr/>
          </p:nvGrpSpPr>
          <p:grpSpPr>
            <a:xfrm>
              <a:off x="2650942" y="3617682"/>
              <a:ext cx="2294413" cy="714078"/>
              <a:chOff x="5439495" y="2901155"/>
              <a:chExt cx="2294413" cy="714078"/>
            </a:xfrm>
          </p:grpSpPr>
          <mc:AlternateContent>
            <mc:Choice Requires="a14">
              <p:sp>
                <p:nvSpPr>
                  <p:cNvPr id="34" name="TextBox 33"/>
                  <p:cNvSpPr txBox="1"/>
                  <p:nvPr/>
                </p:nvSpPr>
                <p:spPr>
                  <a:xfrm>
                    <a:off x="6237152" y="3253339"/>
                    <a:ext cx="1496756" cy="36189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b="1" smtClean="0">
                        <a:solidFill>
                          <a:srgbClr val="FF0000"/>
                        </a:solidFill>
                      </a:rPr>
                      <a:t>Bidrag til </a:t>
                    </a:r>
                    <a14:m>
                      <m:oMathPara>
                        <m:oMathParaPr>
                          <m:jc/>
                        </m:oMathParaPr>
                        <m:oMath>
                          <m:sSub>
                            <m:sSubPr>
                              <m:ctrlPr>
                                <a:rPr lang="da-DK" sz="1600" b="1" i="1" smtClean="0">
                                  <a:solidFill>
                                    <a:srgbClr val="FF0000"/>
                                  </a:solidFill>
                                  <a:latin typeface="Cambria Math" panose="02040503050406030204" pitchFamily="18" charset="0"/>
                                </a:rPr>
                              </m:ctrlPr>
                            </m:sSubPr>
                            <m:e>
                              <m:r>
                                <m:rPr>
                                  <m:sty m:val="bi"/>
                                </m:rPr>
                                <a:rPr lang="da-DK" sz="1600" b="1" i="1" smtClean="0">
                                  <a:solidFill>
                                    <a:srgbClr val="FF0000"/>
                                  </a:solidFill>
                                  <a:latin typeface="Cambria Math"/>
                                </a:rPr>
                                <m:t>𝑺𝑺</m:t>
                              </m:r>
                            </m:e>
                            <m:sub>
                              <m:r>
                                <m:rPr>
                                  <m:sty m:val="bi"/>
                                </m:rPr>
                                <a:rPr lang="da-DK" sz="1600" b="1" i="1" smtClean="0">
                                  <a:solidFill>
                                    <a:srgbClr val="FF0000"/>
                                  </a:solidFill>
                                  <a:latin typeface="Cambria Math"/>
                                </a:rPr>
                                <m:t>𝒓𝒆𝒈</m:t>
                              </m:r>
                            </m:sub>
                          </m:sSub>
                        </m:oMath>
                      </m:oMathPara>
                    </a14:m>
                    <a:endParaRPr lang="da-DK" b="1"/>
                  </a:p>
                </p:txBody>
              </p:sp>
            </mc:Choice>
            <mc:Fallback>
              <p:sp>
                <p:nvSpPr>
                  <p:cNvPr id="34" name="TextBox 33"/>
                  <p:cNvSpPr txBox="1">
                    <a:spLocks noRot="1" noChangeAspect="1" noMove="1" noResize="1" noEditPoints="1" noAdjustHandles="1" noChangeArrowheads="1" noChangeShapeType="1" noTextEdit="1"/>
                  </p:cNvSpPr>
                  <p:nvPr/>
                </p:nvSpPr>
                <p:spPr>
                  <a:xfrm>
                    <a:off x="6237152" y="3253339"/>
                    <a:ext cx="1496756" cy="361894"/>
                  </a:xfrm>
                  <a:prstGeom prst="rect">
                    <a:avLst/>
                  </a:prstGeom>
                  <a:blipFill rotWithShape="1">
                    <a:blip r:embed="rId9"/>
                    <a:stretch>
                      <a:fillRect l="-2449" t="-3390" b="-16949"/>
                    </a:stretch>
                  </a:blipFill>
                </p:spPr>
                <p:txBody>
                  <a:bodyPr/>
                  <a:lstStyle/>
                  <a:p>
                    <a:r>
                      <a:rPr lang="da-DK">
                        <a:noFill/>
                      </a:rPr>
                      <a:t> </a:t>
                    </a:r>
                  </a:p>
                </p:txBody>
              </p:sp>
            </mc:Fallback>
          </mc:AlternateContent>
          <p:cxnSp>
            <p:nvCxnSpPr>
              <p:cNvPr id="60" name="Straight Arrow Connector 59"/>
              <p:cNvCxnSpPr>
                <a:stCxn id="34" idx="1"/>
              </p:cNvCxnSpPr>
              <p:nvPr/>
            </p:nvCxnSpPr>
            <p:spPr>
              <a:xfrm flipH="1" flipV="1">
                <a:off x="5439495" y="2901155"/>
                <a:ext cx="797657" cy="53313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67" name="Group 66"/>
          <p:cNvGrpSpPr/>
          <p:nvPr/>
        </p:nvGrpSpPr>
        <p:grpSpPr>
          <a:xfrm>
            <a:off x="827584" y="1566664"/>
            <a:ext cx="7843319" cy="2798440"/>
            <a:chOff x="827584" y="1566664"/>
            <a:chExt cx="7843319" cy="2798440"/>
          </a:xfrm>
        </p:grpSpPr>
        <p:cxnSp>
          <p:nvCxnSpPr>
            <p:cNvPr id="6" name="Straight Connector 5"/>
            <p:cNvCxnSpPr/>
            <p:nvPr/>
          </p:nvCxnSpPr>
          <p:spPr>
            <a:xfrm flipV="1">
              <a:off x="827584" y="1772816"/>
              <a:ext cx="6120680" cy="2592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mc:Choice Requires="a14">
            <p:sp>
              <p:nvSpPr>
                <p:cNvPr id="65" name="TextBox 64"/>
                <p:cNvSpPr txBox="1"/>
                <p:nvPr/>
              </p:nvSpPr>
              <p:spPr>
                <a:xfrm>
                  <a:off x="7147216" y="1566664"/>
                  <a:ext cx="1523687"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da-DK" i="1" smtClean="0">
                                <a:latin typeface="Cambria Math" panose="02040503050406030204" pitchFamily="18" charset="0"/>
                              </a:rPr>
                            </m:ctrlPr>
                          </m:accPr>
                          <m:e>
                            <m:r>
                              <a:rPr lang="da-DK" b="0" i="1" smtClean="0">
                                <a:latin typeface="Cambria Math"/>
                              </a:rPr>
                              <m:t>𝑦</m:t>
                            </m:r>
                          </m:e>
                        </m:acc>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𝑏</m:t>
                            </m:r>
                          </m:e>
                          <m:sub>
                            <m:r>
                              <a:rPr lang="da-DK" b="0" i="1" smtClean="0">
                                <a:latin typeface="Cambria Math"/>
                              </a:rPr>
                              <m:t>0</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𝑏</m:t>
                            </m:r>
                          </m:e>
                          <m:sub>
                            <m:r>
                              <a:rPr lang="da-DK" b="0" i="1" smtClean="0">
                                <a:latin typeface="Cambria Math"/>
                              </a:rPr>
                              <m:t>1</m:t>
                            </m:r>
                          </m:sub>
                        </m:sSub>
                        <m:r>
                          <a:rPr lang="da-DK" b="0" i="1" smtClean="0">
                            <a:latin typeface="Cambria Math"/>
                          </a:rPr>
                          <m:t>𝑥</m:t>
                        </m:r>
                      </m:oMath>
                    </m:oMathPara>
                  </a14:m>
                  <a:endParaRPr lang="da-DK"/>
                </a:p>
              </p:txBody>
            </p:sp>
          </mc:Choice>
          <mc:Fallback>
            <p:sp>
              <p:nvSpPr>
                <p:cNvPr id="65" name="TextBox 64"/>
                <p:cNvSpPr txBox="1">
                  <a:spLocks noRot="1" noChangeAspect="1" noMove="1" noResize="1" noEditPoints="1" noAdjustHandles="1" noChangeArrowheads="1" noChangeShapeType="1" noTextEdit="1"/>
                </p:cNvSpPr>
                <p:nvPr/>
              </p:nvSpPr>
              <p:spPr>
                <a:xfrm>
                  <a:off x="7147216" y="1566664"/>
                  <a:ext cx="1523687" cy="369332"/>
                </a:xfrm>
                <a:prstGeom prst="rect">
                  <a:avLst/>
                </a:prstGeom>
                <a:blipFill rotWithShape="1">
                  <a:blip r:embed="rId10"/>
                  <a:stretch>
                    <a:fillRect t="-6557" b="-4918"/>
                  </a:stretch>
                </a:blipFill>
              </p:spPr>
              <p:txBody>
                <a:bodyPr/>
                <a:lstStyle/>
                <a:p>
                  <a:r>
                    <a:rPr lang="da-DK">
                      <a:noFill/>
                    </a:rPr>
                    <a:t> </a:t>
                  </a:r>
                </a:p>
              </p:txBody>
            </p:sp>
          </mc:Fallback>
        </mc:AlternateContent>
      </p:grpSp>
      <p:grpSp>
        <p:nvGrpSpPr>
          <p:cNvPr id="69" name="Group 68"/>
          <p:cNvGrpSpPr/>
          <p:nvPr/>
        </p:nvGrpSpPr>
        <p:grpSpPr>
          <a:xfrm>
            <a:off x="1187624" y="3110846"/>
            <a:ext cx="6933859" cy="369332"/>
            <a:chOff x="1187624" y="3110846"/>
            <a:chExt cx="6933859" cy="369332"/>
          </a:xfrm>
        </p:grpSpPr>
        <p:cxnSp>
          <p:nvCxnSpPr>
            <p:cNvPr id="24" name="Straight Connector 23"/>
            <p:cNvCxnSpPr/>
            <p:nvPr/>
          </p:nvCxnSpPr>
          <p:spPr>
            <a:xfrm flipV="1">
              <a:off x="1187624" y="3284984"/>
              <a:ext cx="5976664" cy="0"/>
            </a:xfrm>
            <a:prstGeom prst="line">
              <a:avLst/>
            </a:prstGeom>
            <a:ln w="19050">
              <a:solidFill>
                <a:srgbClr val="006600"/>
              </a:solidFill>
            </a:ln>
          </p:spPr>
          <p:style>
            <a:lnRef idx="1">
              <a:schemeClr val="accent1"/>
            </a:lnRef>
            <a:fillRef idx="0">
              <a:schemeClr val="accent1"/>
            </a:fillRef>
            <a:effectRef idx="0">
              <a:schemeClr val="accent1"/>
            </a:effectRef>
            <a:fontRef idx="minor">
              <a:schemeClr val="tx1"/>
            </a:fontRef>
          </p:style>
        </p:cxnSp>
        <mc:AlternateContent>
          <mc:Choice Requires="a14">
            <p:sp>
              <p:nvSpPr>
                <p:cNvPr id="66" name="TextBox 65"/>
                <p:cNvSpPr txBox="1"/>
                <p:nvPr/>
              </p:nvSpPr>
              <p:spPr>
                <a:xfrm>
                  <a:off x="7314917" y="3110846"/>
                  <a:ext cx="80656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𝑦</m:t>
                        </m:r>
                        <m:r>
                          <a:rPr lang="da-DK" b="0" i="1" smtClean="0">
                            <a:latin typeface="Cambria Math"/>
                          </a:rPr>
                          <m:t>=</m:t>
                        </m:r>
                        <m:acc>
                          <m:accPr>
                            <m:chr m:val="̅"/>
                            <m:ctrlPr>
                              <a:rPr lang="da-DK" b="0" i="1" smtClean="0">
                                <a:latin typeface="Cambria Math" panose="02040503050406030204" pitchFamily="18" charset="0"/>
                              </a:rPr>
                            </m:ctrlPr>
                          </m:accPr>
                          <m:e>
                            <m:r>
                              <a:rPr lang="da-DK" b="0" i="1" smtClean="0">
                                <a:latin typeface="Cambria Math"/>
                              </a:rPr>
                              <m:t>𝑦</m:t>
                            </m:r>
                          </m:e>
                        </m:acc>
                      </m:oMath>
                    </m:oMathPara>
                  </a14:m>
                  <a:endParaRPr lang="da-DK"/>
                </a:p>
              </p:txBody>
            </p:sp>
          </mc:Choice>
          <mc:Fallback>
            <p:sp>
              <p:nvSpPr>
                <p:cNvPr id="66" name="TextBox 65"/>
                <p:cNvSpPr txBox="1">
                  <a:spLocks noRot="1" noChangeAspect="1" noMove="1" noResize="1" noEditPoints="1" noAdjustHandles="1" noChangeArrowheads="1" noChangeShapeType="1" noTextEdit="1"/>
                </p:cNvSpPr>
                <p:nvPr/>
              </p:nvSpPr>
              <p:spPr>
                <a:xfrm>
                  <a:off x="7314917" y="3110846"/>
                  <a:ext cx="806566" cy="369332"/>
                </a:xfrm>
                <a:prstGeom prst="rect">
                  <a:avLst/>
                </a:prstGeom>
                <a:blipFill rotWithShape="1">
                  <a:blip r:embed="rId11"/>
                  <a:stretch>
                    <a:fillRect r="-27273" b="-4918"/>
                  </a:stretch>
                </a:blipFill>
              </p:spPr>
              <p:txBody>
                <a:bodyPr/>
                <a:lstStyle/>
                <a:p>
                  <a:r>
                    <a:rPr lang="da-DK">
                      <a:noFill/>
                    </a:rPr>
                    <a:t> </a:t>
                  </a:r>
                </a:p>
              </p:txBody>
            </p:sp>
          </mc:Fallback>
        </mc:AlternateContent>
      </p:grpSp>
      <p:sp>
        <p:nvSpPr>
          <p:cNvPr id="77" name="Oval 76"/>
          <p:cNvSpPr/>
          <p:nvPr/>
        </p:nvSpPr>
        <p:spPr>
          <a:xfrm>
            <a:off x="5683790" y="165455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8" name="Oval 77"/>
          <p:cNvSpPr/>
          <p:nvPr/>
        </p:nvSpPr>
        <p:spPr>
          <a:xfrm>
            <a:off x="2231740" y="422108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9" name="Oval 78"/>
          <p:cNvSpPr/>
          <p:nvPr/>
        </p:nvSpPr>
        <p:spPr>
          <a:xfrm>
            <a:off x="1259632" y="3815071"/>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0" name="Oval 79"/>
          <p:cNvSpPr/>
          <p:nvPr/>
        </p:nvSpPr>
        <p:spPr>
          <a:xfrm>
            <a:off x="3887924" y="3851805"/>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1" name="Oval 80"/>
          <p:cNvSpPr/>
          <p:nvPr/>
        </p:nvSpPr>
        <p:spPr>
          <a:xfrm>
            <a:off x="3403374" y="3592753"/>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2" name="Oval 81"/>
          <p:cNvSpPr/>
          <p:nvPr/>
        </p:nvSpPr>
        <p:spPr>
          <a:xfrm>
            <a:off x="3547390" y="255481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4" name="Oval 83"/>
          <p:cNvSpPr/>
          <p:nvPr/>
        </p:nvSpPr>
        <p:spPr>
          <a:xfrm>
            <a:off x="2379204" y="299687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cxnSp>
        <p:nvCxnSpPr>
          <p:cNvPr id="86" name="Straight Arrow Connector 85"/>
          <p:cNvCxnSpPr/>
          <p:nvPr/>
        </p:nvCxnSpPr>
        <p:spPr>
          <a:xfrm flipH="1" flipV="1">
            <a:off x="971600" y="1397387"/>
            <a:ext cx="0" cy="32557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45347" y="4509120"/>
            <a:ext cx="67362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2208794" y="3040927"/>
            <a:ext cx="404726" cy="1782363"/>
            <a:chOff x="4726294" y="2266327"/>
            <a:chExt cx="404726" cy="2556964"/>
          </a:xfrm>
        </p:grpSpPr>
        <p:cxnSp>
          <p:nvCxnSpPr>
            <p:cNvPr id="88" name="Straight Connector 87"/>
            <p:cNvCxnSpPr/>
            <p:nvPr/>
          </p:nvCxnSpPr>
          <p:spPr>
            <a:xfrm flipH="1">
              <a:off x="4937238" y="2266327"/>
              <a:ext cx="0" cy="23148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mc:Choice Requires="a14">
            <p:sp>
              <p:nvSpPr>
                <p:cNvPr id="89" name="TextBox 88"/>
                <p:cNvSpPr txBox="1"/>
                <p:nvPr/>
              </p:nvSpPr>
              <p:spPr>
                <a:xfrm>
                  <a:off x="4726294" y="4484737"/>
                  <a:ext cx="404726"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sSub>
                          <m:sSubPr>
                            <m:ctrlPr>
                              <a:rPr lang="da-DK" sz="1600" i="1" smtClean="0">
                                <a:latin typeface="Cambria Math" panose="02040503050406030204" pitchFamily="18" charset="0"/>
                              </a:rPr>
                            </m:ctrlPr>
                          </m:sSubPr>
                          <m:e>
                            <m:r>
                              <a:rPr lang="da-DK" sz="1600" b="0" i="1" smtClean="0">
                                <a:latin typeface="Cambria Math"/>
                              </a:rPr>
                              <m:t>𝑥</m:t>
                            </m:r>
                          </m:e>
                          <m:sub>
                            <m:r>
                              <a:rPr lang="da-DK" sz="1600" b="0" i="1" smtClean="0">
                                <a:latin typeface="Cambria Math"/>
                              </a:rPr>
                              <m:t>𝑖</m:t>
                            </m:r>
                          </m:sub>
                        </m:sSub>
                      </m:oMath>
                    </m:oMathPara>
                  </a14:m>
                  <a:endParaRPr lang="da-DK"/>
                </a:p>
              </p:txBody>
            </p:sp>
          </mc:Choice>
          <mc:Fallback>
            <p:sp>
              <p:nvSpPr>
                <p:cNvPr id="96" name="TextBox 95"/>
                <p:cNvSpPr txBox="1">
                  <a:spLocks noRot="1" noChangeAspect="1" noMove="1" noResize="1" noEditPoints="1" noAdjustHandles="1" noChangeArrowheads="1" noChangeShapeType="1" noTextEdit="1"/>
                </p:cNvSpPr>
                <p:nvPr/>
              </p:nvSpPr>
              <p:spPr>
                <a:xfrm>
                  <a:off x="4726294" y="4484737"/>
                  <a:ext cx="404726" cy="338554"/>
                </a:xfrm>
                <a:prstGeom prst="rect">
                  <a:avLst/>
                </a:prstGeom>
                <a:blipFill rotWithShape="1">
                  <a:blip r:embed="rId12"/>
                  <a:stretch>
                    <a:fillRect/>
                  </a:stretch>
                </a:blipFill>
              </p:spPr>
              <p:txBody>
                <a:bodyPr/>
                <a:lstStyle/>
                <a:p>
                  <a:r>
                    <a:rPr lang="da-DK">
                      <a:noFill/>
                    </a:rPr>
                    <a:t> </a:t>
                  </a:r>
                </a:p>
              </p:txBody>
            </p:sp>
          </mc:Fallback>
        </mc:AlternateContent>
      </p:grpSp>
    </p:spTree>
    <p:extLst>
      <p:ext uri="{BB962C8B-B14F-4D97-AF65-F5344CB8AC3E}">
        <p14:creationId xmlns:p14="http://schemas.microsoft.com/office/powerpoint/2010/main" val="21167259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Forskellige Sums of Squares</a:t>
            </a:r>
            <a:endParaRPr lang="da-DK"/>
          </a:p>
        </p:txBody>
      </p:sp>
      <mc:AlternateContent>
        <mc:Choice Requires="a14">
          <p:sp>
            <p:nvSpPr>
              <p:cNvPr id="3" name="Content Placeholder 2"/>
              <p:cNvSpPr>
                <a:spLocks noGrp="1"/>
              </p:cNvSpPr>
              <p:nvPr>
                <p:ph idx="1"/>
              </p:nvPr>
            </p:nvSpPr>
            <p:spPr>
              <a:xfrm>
                <a:off x="395536" y="4941168"/>
                <a:ext cx="8676456" cy="1800200"/>
              </a:xfrm>
            </p:spPr>
            <p:txBody>
              <a:bodyPr/>
              <a:lstStyle/>
              <a:p>
                <a:pPr marL="0" indent="0">
                  <a:buNone/>
                </a:pPr>
                <a14:m>
                  <m:oMathPara>
                    <m:oMathParaPr>
                      <m:jc/>
                    </m:oMathParaPr>
                    <m:oMath>
                      <m:sSub>
                        <m:sSubPr>
                          <m:ctrlPr>
                            <a:rPr lang="da-DK" sz="2000" b="1" i="1">
                              <a:ln>
                                <a:solidFill>
                                  <a:schemeClr val="tx1"/>
                                </a:solidFill>
                              </a:ln>
                              <a:solidFill>
                                <a:srgbClr val="FFC000"/>
                              </a:solidFill>
                              <a:latin typeface="Cambria Math" panose="02040503050406030204" pitchFamily="18" charset="0"/>
                            </a:rPr>
                          </m:ctrlPr>
                        </m:sSubPr>
                        <m:e>
                          <m:r>
                            <m:rPr>
                              <m:sty m:val="bi"/>
                            </m:rPr>
                            <a:rPr lang="da-DK" sz="2000" b="1" i="1">
                              <a:ln>
                                <a:solidFill>
                                  <a:schemeClr val="tx1"/>
                                </a:solidFill>
                              </a:ln>
                              <a:solidFill>
                                <a:srgbClr val="FFC000"/>
                              </a:solidFill>
                              <a:latin typeface="Cambria Math"/>
                            </a:rPr>
                            <m:t>𝑺𝑺</m:t>
                          </m:r>
                        </m:e>
                        <m:sub>
                          <m:r>
                            <m:rPr>
                              <m:sty m:val="bi"/>
                            </m:rPr>
                            <a:rPr lang="da-DK" sz="2000" b="1" i="1">
                              <a:ln>
                                <a:solidFill>
                                  <a:schemeClr val="tx1"/>
                                </a:solidFill>
                              </a:ln>
                              <a:solidFill>
                                <a:srgbClr val="FFC000"/>
                              </a:solidFill>
                              <a:latin typeface="Cambria Math"/>
                            </a:rPr>
                            <m:t>𝒕𝒐𝒕𝒂𝒍</m:t>
                          </m:r>
                        </m:sub>
                      </m:sSub>
                      <m:r>
                        <a:rPr lang="da-DK" sz="2000" i="1">
                          <a:ln>
                            <a:solidFill>
                              <a:schemeClr val="tx1"/>
                            </a:solidFill>
                          </a:ln>
                          <a:solidFill>
                            <a:srgbClr val="FFC000"/>
                          </a:solidFill>
                          <a:latin typeface="Cambria Math"/>
                        </a:rPr>
                        <m:t> </m:t>
                      </m:r>
                      <m:r>
                        <a:rPr lang="da-DK" sz="2000" i="1">
                          <a:latin typeface="Cambria Math"/>
                        </a:rPr>
                        <m:t>=</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sSub>
                            <m:sSubPr>
                              <m:ctrlPr>
                                <a:rPr lang="da-DK" sz="2000" i="1">
                                  <a:latin typeface="Cambria Math" panose="02040503050406030204" pitchFamily="18" charset="0"/>
                                </a:rPr>
                              </m:ctrlPr>
                            </m:sSubPr>
                            <m:e>
                              <m:sSubSup>
                                <m:sSubSupPr>
                                  <m:alnScr m:val="off"/>
                                  <m:ctrlPr>
                                    <a:rPr lang="da-DK" sz="2000" i="1">
                                      <a:latin typeface="Cambria Math" panose="02040503050406030204" pitchFamily="18" charset="0"/>
                                    </a:rPr>
                                  </m:ctrlPr>
                                </m:sSubSupPr>
                                <m:e>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𝑦</m:t>
                                      </m:r>
                                    </m:e>
                                    <m:sub>
                                      <m:r>
                                        <a:rPr lang="da-DK" sz="2000" i="1">
                                          <a:latin typeface="Cambria Math"/>
                                        </a:rPr>
                                        <m:t>𝑖</m:t>
                                      </m:r>
                                    </m:sub>
                                  </m:sSub>
                                  <m:r>
                                    <a:rPr lang="da-DK" sz="2000" i="1">
                                      <a:latin typeface="Cambria Math"/>
                                    </a:rPr>
                                    <m:t>−</m:t>
                                  </m:r>
                                  <m:acc>
                                    <m:accPr>
                                      <m:chr m:val="̅"/>
                                      <m:ctrlPr>
                                        <a:rPr lang="da-DK" sz="2000" i="1">
                                          <a:latin typeface="Cambria Math" panose="02040503050406030204" pitchFamily="18" charset="0"/>
                                        </a:rPr>
                                      </m:ctrlPr>
                                    </m:accPr>
                                    <m:e>
                                      <m:r>
                                        <a:rPr lang="da-DK" sz="2000" i="1">
                                          <a:latin typeface="Cambria Math"/>
                                        </a:rPr>
                                        <m:t>𝑦</m:t>
                                      </m:r>
                                    </m:e>
                                  </m:acc>
                                  <m:r>
                                    <a:rPr lang="da-DK" sz="2000" i="1">
                                      <a:latin typeface="Cambria Math"/>
                                    </a:rPr>
                                    <m:t>)</m:t>
                                  </m:r>
                                </m:e>
                                <m:sub>
                                  <m:r>
                                    <a:rPr lang="en-US" sz="2000" i="1">
                                      <a:latin typeface="Cambria Math" panose="02040503050406030204" pitchFamily="18" charset="0"/>
                                    </a:rPr>
                                    <m:t> </m:t>
                                  </m:r>
                                </m:sub>
                                <m:sup>
                                  <m:r>
                                    <a:rPr lang="da-DK" sz="2000" i="1">
                                      <a:latin typeface="Cambria Math"/>
                                    </a:rPr>
                                    <m:t>2</m:t>
                                  </m:r>
                                </m:sup>
                              </m:sSubSup>
                            </m:e>
                            <m:sub>
                              <m:r>
                                <a:rPr lang="en-US" sz="2000" i="1">
                                  <a:latin typeface="Cambria Math" panose="02040503050406030204" pitchFamily="18" charset="0"/>
                                </a:rPr>
                                <m:t> </m:t>
                              </m:r>
                            </m:sub>
                          </m:sSub>
                        </m:e>
                      </m:nary>
                    </m:oMath>
                  </m:oMathPara>
                </a14:m>
                <a:r>
                  <a:rPr lang="da-DK" sz="2000"/>
                  <a:t> 		Mål for samlet variation i data</a:t>
                </a:r>
              </a:p>
              <a:p>
                <a:pPr marL="0" indent="0">
                  <a:buNone/>
                </a:pPr>
                <a14:m>
                  <m:oMathPara>
                    <m:oMathParaPr>
                      <m:jc/>
                    </m:oMathParaPr>
                    <m:oMath>
                      <m:sSub>
                        <m:sSubPr>
                          <m:ctrlPr>
                            <a:rPr lang="da-DK" sz="2000" b="1" i="1">
                              <a:solidFill>
                                <a:schemeClr val="accent1"/>
                              </a:solidFill>
                              <a:latin typeface="Cambria Math" panose="02040503050406030204" pitchFamily="18" charset="0"/>
                            </a:rPr>
                          </m:ctrlPr>
                        </m:sSubPr>
                        <m:e>
                          <m:r>
                            <m:rPr>
                              <m:sty m:val="bi"/>
                            </m:rPr>
                            <a:rPr lang="da-DK" sz="2000" b="1" i="1">
                              <a:solidFill>
                                <a:schemeClr val="accent1"/>
                              </a:solidFill>
                              <a:latin typeface="Cambria Math"/>
                            </a:rPr>
                            <m:t>𝑺𝑺</m:t>
                          </m:r>
                        </m:e>
                        <m:sub>
                          <m:r>
                            <m:rPr>
                              <m:sty m:val="bi"/>
                            </m:rPr>
                            <a:rPr lang="da-DK" sz="2000" b="1" i="1">
                              <a:solidFill>
                                <a:schemeClr val="accent1"/>
                              </a:solidFill>
                              <a:latin typeface="Cambria Math"/>
                            </a:rPr>
                            <m:t>𝒓𝒆𝒔</m:t>
                          </m:r>
                        </m:sub>
                      </m:sSub>
                      <m:r>
                        <m:rPr>
                          <m:sty m:val="p"/>
                        </m:rPr>
                        <a:rPr lang="da-DK" sz="2000">
                          <a:latin typeface="Cambria Math"/>
                        </a:rPr>
                        <m:t>   </m:t>
                      </m:r>
                      <m:r>
                        <a:rPr lang="da-DK" sz="2000" i="1">
                          <a:latin typeface="Cambria Math"/>
                        </a:rPr>
                        <m:t> =</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sSub>
                            <m:sSubPr>
                              <m:ctrlPr>
                                <a:rPr lang="da-DK" sz="2000" i="1">
                                  <a:latin typeface="Cambria Math" panose="02040503050406030204" pitchFamily="18" charset="0"/>
                                </a:rPr>
                              </m:ctrlPr>
                            </m:sSubPr>
                            <m:e>
                              <m:sSubSup>
                                <m:sSubSupPr>
                                  <m:alnScr m:val="off"/>
                                  <m:ctrlPr>
                                    <a:rPr lang="da-DK" sz="2000" i="1">
                                      <a:latin typeface="Cambria Math" panose="02040503050406030204" pitchFamily="18" charset="0"/>
                                    </a:rPr>
                                  </m:ctrlPr>
                                </m:sSubSupPr>
                                <m:e>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𝑦</m:t>
                                      </m:r>
                                    </m:e>
                                    <m:sub>
                                      <m:r>
                                        <a:rPr lang="da-DK" sz="2000" i="1">
                                          <a:latin typeface="Cambria Math"/>
                                        </a:rPr>
                                        <m:t>𝑖</m:t>
                                      </m:r>
                                    </m:sub>
                                  </m:sSub>
                                  <m:r>
                                    <a:rPr lang="da-DK" sz="2000" i="1">
                                      <a:latin typeface="Cambria Math"/>
                                    </a:rPr>
                                    <m:t>− </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da-DK" sz="2000" i="1">
                                          <a:latin typeface="Cambria Math"/>
                                        </a:rPr>
                                        <m:t>𝑖</m:t>
                                      </m:r>
                                    </m:sub>
                                  </m:sSub>
                                  <m:r>
                                    <a:rPr lang="da-DK" sz="2000" i="1">
                                      <a:latin typeface="Cambria Math"/>
                                    </a:rPr>
                                    <m:t>)</m:t>
                                  </m:r>
                                </m:e>
                                <m:sub>
                                  <m:r>
                                    <a:rPr lang="en-US" sz="2000" i="1">
                                      <a:latin typeface="Cambria Math" panose="02040503050406030204" pitchFamily="18" charset="0"/>
                                    </a:rPr>
                                    <m:t> </m:t>
                                  </m:r>
                                </m:sub>
                                <m:sup>
                                  <m:r>
                                    <a:rPr lang="da-DK" sz="2000" i="1">
                                      <a:latin typeface="Cambria Math"/>
                                    </a:rPr>
                                    <m:t>2</m:t>
                                  </m:r>
                                </m:sup>
                              </m:sSubSup>
                            </m:e>
                            <m:sub>
                              <m:r>
                                <a:rPr lang="en-US" sz="2000" i="1">
                                  <a:latin typeface="Cambria Math" panose="02040503050406030204" pitchFamily="18" charset="0"/>
                                </a:rPr>
                                <m:t> </m:t>
                              </m:r>
                            </m:sub>
                          </m:sSub>
                        </m:e>
                      </m:nary>
                    </m:oMath>
                  </m:oMathPara>
                </a14:m>
                <a:r>
                  <a:rPr lang="da-DK" sz="2000"/>
                  <a:t>	Mål for variation, som modellen ikke forklarer</a:t>
                </a:r>
              </a:p>
              <a:p>
                <a:pPr marL="0" indent="0">
                  <a:buNone/>
                </a:pPr>
                <a14:m>
                  <m:oMathPara>
                    <m:oMathParaPr>
                      <m:jc/>
                    </m:oMathParaPr>
                    <m:oMath>
                      <m:sSub>
                        <m:sSubPr>
                          <m:ctrlPr>
                            <a:rPr lang="da-DK" sz="2000" b="1" i="1">
                              <a:solidFill>
                                <a:srgbClr val="FF0000"/>
                              </a:solidFill>
                              <a:latin typeface="Cambria Math" panose="02040503050406030204" pitchFamily="18" charset="0"/>
                            </a:rPr>
                          </m:ctrlPr>
                        </m:sSubPr>
                        <m:e>
                          <m:r>
                            <m:rPr>
                              <m:sty m:val="bi"/>
                            </m:rPr>
                            <a:rPr lang="da-DK" sz="2000" b="1" i="1">
                              <a:solidFill>
                                <a:srgbClr val="FF0000"/>
                              </a:solidFill>
                              <a:latin typeface="Cambria Math"/>
                            </a:rPr>
                            <m:t>𝑺𝑺</m:t>
                          </m:r>
                        </m:e>
                        <m:sub>
                          <m:r>
                            <m:rPr>
                              <m:sty m:val="bi"/>
                            </m:rPr>
                            <a:rPr lang="da-DK" sz="2000" b="1" i="1">
                              <a:solidFill>
                                <a:srgbClr val="FF0000"/>
                              </a:solidFill>
                              <a:latin typeface="Cambria Math"/>
                            </a:rPr>
                            <m:t>𝒓𝒆𝒈</m:t>
                          </m:r>
                        </m:sub>
                      </m:sSub>
                      <m:r>
                        <m:rPr>
                          <m:sty m:val="p"/>
                        </m:rPr>
                        <a:rPr lang="da-DK" sz="2000">
                          <a:latin typeface="Cambria Math"/>
                        </a:rPr>
                        <m:t>   </m:t>
                      </m:r>
                      <m:r>
                        <a:rPr lang="da-DK" sz="2000" i="1">
                          <a:latin typeface="Cambria Math"/>
                        </a:rPr>
                        <m:t>=</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𝑛</m:t>
                          </m:r>
                        </m:sup>
                        <m:e>
                          <m:sSub>
                            <m:sSubPr>
                              <m:ctrlPr>
                                <a:rPr lang="da-DK" sz="2000" i="1">
                                  <a:latin typeface="Cambria Math" panose="02040503050406030204" pitchFamily="18" charset="0"/>
                                </a:rPr>
                              </m:ctrlPr>
                            </m:sSubPr>
                            <m:e>
                              <m:sSubSup>
                                <m:sSubSupPr>
                                  <m:alnScr m:val="off"/>
                                  <m:ctrlPr>
                                    <a:rPr lang="da-DK" sz="2000" i="1">
                                      <a:latin typeface="Cambria Math" panose="02040503050406030204" pitchFamily="18" charset="0"/>
                                    </a:rPr>
                                  </m:ctrlPr>
                                </m:sSubSupPr>
                                <m:e>
                                  <m:r>
                                    <a:rPr lang="da-DK" sz="2000" i="1">
                                      <a:latin typeface="Cambria Math"/>
                                    </a:rPr>
                                    <m:t>(</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da-DK" sz="2000" i="1">
                                          <a:latin typeface="Cambria Math"/>
                                        </a:rPr>
                                        <m:t>𝑖</m:t>
                                      </m:r>
                                    </m:sub>
                                  </m:sSub>
                                  <m:r>
                                    <a:rPr lang="da-DK" sz="2000" i="1">
                                      <a:latin typeface="Cambria Math"/>
                                    </a:rPr>
                                    <m:t>−</m:t>
                                  </m:r>
                                  <m:acc>
                                    <m:accPr>
                                      <m:chr m:val="̅"/>
                                      <m:ctrlPr>
                                        <a:rPr lang="da-DK" sz="2000" i="1">
                                          <a:latin typeface="Cambria Math" panose="02040503050406030204" pitchFamily="18" charset="0"/>
                                        </a:rPr>
                                      </m:ctrlPr>
                                    </m:accPr>
                                    <m:e>
                                      <m:r>
                                        <a:rPr lang="da-DK" sz="2000" i="1">
                                          <a:latin typeface="Cambria Math"/>
                                        </a:rPr>
                                        <m:t>𝑦</m:t>
                                      </m:r>
                                    </m:e>
                                  </m:acc>
                                  <m:r>
                                    <a:rPr lang="da-DK" sz="2000" i="1">
                                      <a:latin typeface="Cambria Math"/>
                                    </a:rPr>
                                    <m:t>)</m:t>
                                  </m:r>
                                </m:e>
                                <m:sub>
                                  <m:r>
                                    <a:rPr lang="en-US" sz="2000" i="1">
                                      <a:latin typeface="Cambria Math" panose="02040503050406030204" pitchFamily="18" charset="0"/>
                                    </a:rPr>
                                    <m:t> </m:t>
                                  </m:r>
                                </m:sub>
                                <m:sup>
                                  <m:r>
                                    <a:rPr lang="da-DK" sz="2000" i="1">
                                      <a:latin typeface="Cambria Math"/>
                                    </a:rPr>
                                    <m:t>2</m:t>
                                  </m:r>
                                </m:sup>
                              </m:sSubSup>
                            </m:e>
                            <m:sub>
                              <m:r>
                                <a:rPr lang="en-US" sz="2000" i="1">
                                  <a:latin typeface="Cambria Math" panose="02040503050406030204" pitchFamily="18" charset="0"/>
                                </a:rPr>
                                <m:t> </m:t>
                              </m:r>
                            </m:sub>
                          </m:sSub>
                        </m:e>
                      </m:nary>
                    </m:oMath>
                  </m:oMathPara>
                </a14:m>
                <a:r>
                  <a:rPr lang="da-DK" sz="2000"/>
                  <a:t>		Mål for variation, som modellen forklarer</a:t>
                </a:r>
              </a:p>
              <a:p>
                <a:pPr marL="0" indent="0">
                  <a:buNone/>
                </a:pPr>
                <a:r>
                  <a:rPr lang="da-DK" sz="800"/>
                  <a:t> </a:t>
                </a:r>
                <a:br>
                  <a:rPr lang="da-DK" sz="2000"/>
                </a:br>
                <a14:m>
                  <m:oMathPara>
                    <m:oMathParaPr>
                      <m:jc m:val="left"/>
                    </m:oMathParaPr>
                    <m:oMath>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𝑡𝑜𝑡𝑎𝑙</m:t>
                          </m:r>
                        </m:sub>
                      </m:sSub>
                      <m:r>
                        <a:rPr lang="da-DK" sz="2000" i="1">
                          <a:latin typeface="Cambria Math"/>
                        </a:rPr>
                        <m:t> =</m:t>
                      </m:r>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𝑟𝑒𝑔</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𝑟𝑒𝑠</m:t>
                          </m:r>
                        </m:sub>
                      </m:sSub>
                    </m:oMath>
                  </m:oMathPara>
                </a14:m>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5536" y="4941168"/>
                <a:ext cx="8676456" cy="1800200"/>
              </a:xfrm>
              <a:blipFill>
                <a:blip r:embed="rId3"/>
                <a:stretch>
                  <a:fillRect t="-26780" b="-949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357</a:t>
            </a:fld>
            <a:endParaRPr lang="da-DK"/>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695" y="1733550"/>
            <a:ext cx="4456891" cy="2036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528503" y="1769659"/>
            <a:ext cx="4436832" cy="2043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1731572"/>
      </p:ext>
    </p:extLst>
  </p:cSld>
  <p:clrMapOvr>
    <a:masterClrMapping/>
  </p:clrMapOvr>
  <p:transition/>
  <p:timing/>
</p:sld>
</file>

<file path=ppt/slides/slide3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Forskellige Sums of Squares</a:t>
            </a:r>
          </a:p>
        </p:txBody>
      </p:sp>
      <mc:AlternateContent>
        <mc:Choice Requires="a14">
          <p:sp>
            <p:nvSpPr>
              <p:cNvPr id="3" name="Content Placeholder 2"/>
              <p:cNvSpPr>
                <a:spLocks noGrp="1"/>
              </p:cNvSpPr>
              <p:nvPr>
                <p:ph idx="1"/>
              </p:nvPr>
            </p:nvSpPr>
            <p:spPr/>
            <p:txBody>
              <a:bodyPr/>
              <a:lstStyle/>
              <a:p>
                <a:r>
                  <a:rPr lang="da-DK" smtClean="0">
                    <a:solidFill>
                      <a:schemeClr val="tx2"/>
                    </a:solidFill>
                  </a:rPr>
                  <a:t>Residual Sum </a:t>
                </a:r>
                <a:r>
                  <a:rPr lang="da-DK">
                    <a:solidFill>
                      <a:schemeClr val="tx2"/>
                    </a:solidFill>
                  </a:rPr>
                  <a:t>of Squares </a:t>
                </a:r>
                <a14:m>
                  <m:oMathPara>
                    <m:oMathParaPr>
                      <m:jc/>
                    </m:oMathParaPr>
                    <m:oMath>
                      <m:sSub>
                        <m:sSubPr>
                          <m:ctrlPr>
                            <a:rPr lang="da-DK" i="1" smtClean="0">
                              <a:latin typeface="Cambria Math" panose="02040503050406030204" pitchFamily="18" charset="0"/>
                            </a:rPr>
                          </m:ctrlPr>
                        </m:sSubPr>
                        <m:e>
                          <m:r>
                            <a:rPr lang="da-DK" i="1">
                              <a:latin typeface="Cambria Math"/>
                            </a:rPr>
                            <m:t>𝑆𝑆</m:t>
                          </m:r>
                        </m:e>
                        <m:sub>
                          <m:r>
                            <a:rPr lang="da-DK" i="1">
                              <a:latin typeface="Cambria Math"/>
                            </a:rPr>
                            <m:t>𝑟𝑒𝑠</m:t>
                          </m:r>
                        </m:sub>
                      </m:sSub>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𝑒</m:t>
                                  </m:r>
                                </m:e>
                                <m:sub>
                                  <m:r>
                                    <a:rPr lang="da-DK" i="1">
                                      <a:latin typeface="Cambria Math"/>
                                    </a:rPr>
                                    <m:t>𝑖</m:t>
                                  </m:r>
                                </m:sub>
                              </m:sSub>
                            </m:e>
                            <m:sup>
                              <m:r>
                                <a:rPr lang="da-DK" i="1">
                                  <a:latin typeface="Cambria Math"/>
                                </a:rPr>
                                <m:t>2</m:t>
                              </m:r>
                            </m:sup>
                          </m:sSup>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b>
                                <m:sSubPr>
                                  <m:ctrlPr>
                                    <a:rPr lang="da-DK" i="1">
                                      <a:latin typeface="Cambria Math" panose="02040503050406030204" pitchFamily="18" charset="0"/>
                                    </a:rPr>
                                  </m:ctrlPr>
                                </m:sSubPr>
                                <m:e>
                                  <m:sSubSup>
                                    <m:sSubSupPr>
                                      <m:alnScr m:val="off"/>
                                      <m:ctrlPr>
                                        <a:rPr lang="da-DK" i="1">
                                          <a:latin typeface="Cambria Math" panose="02040503050406030204" pitchFamily="18" charset="0"/>
                                        </a:rPr>
                                      </m:ctrlPr>
                                    </m:sSubSupPr>
                                    <m:e>
                                      <m:r>
                                        <a:rPr lang="da-DK" i="1">
                                          <a:latin typeface="Cambria Math"/>
                                        </a:rPr>
                                        <m:t>(</m:t>
                                      </m:r>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r>
                                        <a:rPr lang="da-DK" i="1">
                                          <a:latin typeface="Cambria Math"/>
                                        </a:rPr>
                                        <m:t>− </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da-DK" i="1">
                                              <a:latin typeface="Cambria Math"/>
                                            </a:rPr>
                                            <m:t>𝑖</m:t>
                                          </m:r>
                                        </m:sub>
                                      </m:sSub>
                                      <m:r>
                                        <a:rPr lang="da-DK" i="1">
                                          <a:latin typeface="Cambria Math"/>
                                        </a:rPr>
                                        <m:t>)</m:t>
                                      </m:r>
                                    </m:e>
                                    <m:sub>
                                      <m:r>
                                        <a:rPr lang="en-US" b="0" i="1" smtClean="0">
                                          <a:latin typeface="Cambria Math" panose="02040503050406030204" pitchFamily="18" charset="0"/>
                                        </a:rPr>
                                        <m:t> </m:t>
                                      </m:r>
                                    </m:sub>
                                    <m:sup>
                                      <m:r>
                                        <a:rPr lang="da-DK" i="1">
                                          <a:latin typeface="Cambria Math"/>
                                        </a:rPr>
                                        <m:t>2</m:t>
                                      </m:r>
                                    </m:sup>
                                  </m:sSubSup>
                                </m:e>
                                <m:sub>
                                  <m:r>
                                    <a:rPr lang="en-US" b="0" i="1" smtClean="0">
                                      <a:latin typeface="Cambria Math" panose="02040503050406030204" pitchFamily="18" charset="0"/>
                                    </a:rPr>
                                    <m:t> </m:t>
                                  </m:r>
                                </m:sub>
                              </m:sSub>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bSup>
                                    <m:sSubSupPr>
                                      <m:alnScr m:val="off"/>
                                      <m:ctrlPr>
                                        <a:rPr lang="da-DK" i="1">
                                          <a:latin typeface="Cambria Math" panose="02040503050406030204" pitchFamily="18" charset="0"/>
                                        </a:rPr>
                                      </m:ctrlPr>
                                    </m:sSubSupPr>
                                    <m:e>
                                      <m:r>
                                        <a:rPr lang="da-DK" i="1">
                                          <a:latin typeface="Cambria Math"/>
                                        </a:rPr>
                                        <m:t>(</m:t>
                                      </m:r>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r>
                                        <a:rPr lang="da-DK" i="1">
                                          <a:latin typeface="Cambria Math"/>
                                        </a:rPr>
                                        <m:t>−(</m:t>
                                      </m:r>
                                      <m:sSub>
                                        <m:sSubPr>
                                          <m:ctrlPr>
                                            <a:rPr lang="da-DK" i="1">
                                              <a:latin typeface="Cambria Math" panose="02040503050406030204" pitchFamily="18" charset="0"/>
                                            </a:rPr>
                                          </m:ctrlPr>
                                        </m:sSubPr>
                                        <m:e>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r>
                                            <a:rPr lang="da-DK" i="1">
                                              <a:latin typeface="Cambria Math"/>
                                            </a:rPr>
                                            <m:t>+</m:t>
                                          </m:r>
                                          <m:sSub>
                                            <m:sSubPr>
                                              <m:ctrlPr>
                                                <a:rPr lang="da-DK" i="1">
                                                  <a:latin typeface="Cambria Math" panose="02040503050406030204" pitchFamily="18" charset="0"/>
                                                </a:rPr>
                                              </m:ctrlPr>
                                            </m:sSubPr>
                                            <m:e>
                                              <m:r>
                                                <a:rPr lang="da-DK" i="1">
                                                  <a:latin typeface="Cambria Math"/>
                                                </a:rPr>
                                                <m:t>𝑏</m:t>
                                              </m:r>
                                            </m:e>
                                            <m:sub>
                                              <m:r>
                                                <a:rPr lang="da-DK" i="1">
                                                  <a:latin typeface="Cambria Math"/>
                                                </a:rPr>
                                                <m:t>1</m:t>
                                              </m:r>
                                            </m:sub>
                                          </m:sSub>
                                          <m:r>
                                            <a:rPr lang="da-DK" i="1">
                                              <a:latin typeface="Cambria Math"/>
                                            </a:rPr>
                                            <m:t>𝑥</m:t>
                                          </m:r>
                                        </m:e>
                                        <m:sub>
                                          <m:r>
                                            <a:rPr lang="da-DK" i="1">
                                              <a:latin typeface="Cambria Math"/>
                                            </a:rPr>
                                            <m:t>𝑖</m:t>
                                          </m:r>
                                        </m:sub>
                                      </m:sSub>
                                      <m:r>
                                        <a:rPr lang="da-DK" i="1">
                                          <a:latin typeface="Cambria Math"/>
                                        </a:rPr>
                                        <m:t>))</m:t>
                                      </m:r>
                                    </m:e>
                                    <m:sub>
                                      <m:r>
                                        <a:rPr lang="en-US" b="0" i="1" smtClean="0">
                                          <a:latin typeface="Cambria Math" panose="02040503050406030204" pitchFamily="18" charset="0"/>
                                        </a:rPr>
                                        <m:t> </m:t>
                                      </m:r>
                                    </m:sub>
                                    <m:sup>
                                      <m:r>
                                        <a:rPr lang="da-DK" i="1">
                                          <a:latin typeface="Cambria Math"/>
                                        </a:rPr>
                                        <m:t>2</m:t>
                                      </m:r>
                                    </m:sup>
                                  </m:sSubSup>
                                </m:e>
                              </m:nary>
                            </m:e>
                          </m:nary>
                        </m:e>
                      </m:nary>
                    </m:oMath>
                  </m:oMathPara>
                </a14:m>
                <a:r>
                  <a:rPr lang="da-DK" smtClean="0"/>
                  <a:t> </a:t>
                </a:r>
                <a:br>
                  <a:rPr lang="da-DK" smtClean="0"/>
                </a:br>
                <a14:m>
                  <m:oMathPara>
                    <m:oMathParaPr>
                      <m:jc/>
                    </m:oMathParaPr>
                    <m:oMath>
                      <m:sSub>
                        <m:sSubPr>
                          <m:ctrlPr>
                            <a:rPr lang="da-DK" i="1" smtClean="0">
                              <a:latin typeface="Cambria Math" panose="02040503050406030204" pitchFamily="18" charset="0"/>
                            </a:rPr>
                          </m:ctrlPr>
                        </m:sSubPr>
                        <m:e>
                          <m:r>
                            <a:rPr lang="da-DK" i="1">
                              <a:latin typeface="Cambria Math"/>
                            </a:rPr>
                            <m:t>𝑆𝑆</m:t>
                          </m:r>
                        </m:e>
                        <m:sub>
                          <m:r>
                            <a:rPr lang="da-DK" i="1">
                              <a:latin typeface="Cambria Math"/>
                            </a:rPr>
                            <m:t>𝑟𝑒𝑠</m:t>
                          </m:r>
                        </m:sub>
                      </m:sSub>
                      <m:r>
                        <a:rPr lang="da-DK" i="1">
                          <a:latin typeface="Cambria Math"/>
                        </a:rPr>
                        <m:t>=</m:t>
                      </m:r>
                      <m:r>
                        <m:rPr>
                          <m:sty m:val="p"/>
                        </m:rPr>
                        <a:rPr lang="da-DK">
                          <a:latin typeface="Cambria Math" panose="02040503050406030204" pitchFamily="18" charset="0"/>
                        </a:rPr>
                        <m:t>SS</m:t>
                      </m:r>
                      <m:r>
                        <m:rPr>
                          <m:sty m:val="p"/>
                        </m:rPr>
                        <a:rPr lang="en-US">
                          <a:latin typeface="Cambria Math" panose="02040503050406030204" pitchFamily="18" charset="0"/>
                        </a:rPr>
                        <m:t>E</m:t>
                      </m:r>
                      <m:r>
                        <m:rPr>
                          <m:sty m:val="p"/>
                        </m:rPr>
                        <a:rPr lang="da-DK">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yy</m:t>
                          </m:r>
                        </m:sub>
                      </m:sSub>
                      <m:r>
                        <m:rPr>
                          <m:sty m:val="p"/>
                        </m:rPr>
                        <a:rPr lang="en-US">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xy</m:t>
                                  </m:r>
                                </m:sub>
                              </m:sSub>
                            </m:e>
                            <m:sup>
                              <m:r>
                                <m:rPr>
                                  <m:sty m:val="p"/>
                                </m:rPr>
                                <a:rPr lang="en-US">
                                  <a:latin typeface="Cambria Math" panose="02040503050406030204" pitchFamily="18" charset="0"/>
                                </a:rPr>
                                <m:t>2</m:t>
                              </m:r>
                            </m:sup>
                          </m:sSup>
                        </m:num>
                        <m:den>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xx</m:t>
                              </m:r>
                            </m:sub>
                          </m:sSub>
                        </m:den>
                      </m:f>
                    </m:oMath>
                  </m:oMathPara>
                </a14:m>
                <a:r>
                  <a:rPr lang="da-DK" smtClean="0"/>
                  <a:t> </a:t>
                </a:r>
                <a:br>
                  <a:rPr lang="da-DK" smtClean="0"/>
                </a:br>
                <a:r>
                  <a:rPr lang="da-DK" smtClean="0"/>
                  <a:t>								</a:t>
                </a:r>
              </a:p>
              <a:p>
                <a:r>
                  <a:rPr lang="da-DK" smtClean="0">
                    <a:solidFill>
                      <a:schemeClr val="tx2"/>
                    </a:solidFill>
                  </a:rPr>
                  <a:t>Total Sum </a:t>
                </a:r>
                <a:r>
                  <a:rPr lang="da-DK">
                    <a:solidFill>
                      <a:schemeClr val="tx2"/>
                    </a:solidFill>
                  </a:rPr>
                  <a:t>of Squares </a:t>
                </a:r>
                <a:br>
                  <a:rPr lang="da-DK" i="1" smtClean="0">
                    <a:latin typeface="Cambria Math"/>
                  </a:rPr>
                </a:br>
                <a14:m>
                  <m:oMathPara>
                    <m:oMathParaPr>
                      <m:jc/>
                    </m:oMathParaPr>
                    <m:oMath>
                      <m:sSub>
                        <m:sSubPr>
                          <m:ctrlPr>
                            <a:rPr lang="da-DK" i="1">
                              <a:latin typeface="Cambria Math" panose="02040503050406030204" pitchFamily="18" charset="0"/>
                            </a:rPr>
                          </m:ctrlPr>
                        </m:sSubPr>
                        <m:e>
                          <m:r>
                            <a:rPr lang="da-DK" i="1">
                              <a:latin typeface="Cambria Math"/>
                            </a:rPr>
                            <m:t>𝑆𝑆</m:t>
                          </m:r>
                        </m:e>
                        <m:sub>
                          <m:r>
                            <a:rPr lang="da-DK" b="0" i="1" smtClean="0">
                              <a:latin typeface="Cambria Math"/>
                            </a:rPr>
                            <m:t>𝑡𝑜𝑡𝑎𝑙</m:t>
                          </m:r>
                        </m:sub>
                      </m:sSub>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b>
                            <m:sSubPr>
                              <m:ctrlPr>
                                <a:rPr lang="da-DK" i="1">
                                  <a:latin typeface="Cambria Math" panose="02040503050406030204" pitchFamily="18" charset="0"/>
                                </a:rPr>
                              </m:ctrlPr>
                            </m:sSubPr>
                            <m:e>
                              <m:sSubSup>
                                <m:sSubSupPr>
                                  <m:alnScr m:val="off"/>
                                  <m:ctrlPr>
                                    <a:rPr lang="da-DK" i="1">
                                      <a:latin typeface="Cambria Math" panose="02040503050406030204" pitchFamily="18" charset="0"/>
                                    </a:rPr>
                                  </m:ctrlPr>
                                </m:sSubSupPr>
                                <m:e>
                                  <m:r>
                                    <a:rPr lang="da-DK" i="1">
                                      <a:latin typeface="Cambria Math"/>
                                    </a:rPr>
                                    <m:t>(</m:t>
                                  </m:r>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r>
                                    <a:rPr lang="da-DK" i="1">
                                      <a:latin typeface="Cambria Math"/>
                                    </a:rPr>
                                    <m:t>−</m:t>
                                  </m:r>
                                  <m:acc>
                                    <m:accPr>
                                      <m:chr m:val="̅"/>
                                      <m:ctrlPr>
                                        <a:rPr lang="da-DK" i="1">
                                          <a:latin typeface="Cambria Math" panose="02040503050406030204" pitchFamily="18" charset="0"/>
                                        </a:rPr>
                                      </m:ctrlPr>
                                    </m:accPr>
                                    <m:e>
                                      <m:r>
                                        <a:rPr lang="da-DK" i="1">
                                          <a:latin typeface="Cambria Math"/>
                                        </a:rPr>
                                        <m:t>𝑦</m:t>
                                      </m:r>
                                    </m:e>
                                  </m:acc>
                                  <m:r>
                                    <a:rPr lang="da-DK" i="1">
                                      <a:latin typeface="Cambria Math"/>
                                    </a:rPr>
                                    <m:t>)</m:t>
                                  </m:r>
                                </m:e>
                                <m:sub>
                                  <m:r>
                                    <a:rPr lang="en-US" b="0" i="1" smtClean="0">
                                      <a:latin typeface="Cambria Math" panose="02040503050406030204" pitchFamily="18" charset="0"/>
                                    </a:rPr>
                                    <m:t> </m:t>
                                  </m:r>
                                </m:sub>
                                <m:sup>
                                  <m:r>
                                    <a:rPr lang="da-DK" i="1">
                                      <a:latin typeface="Cambria Math"/>
                                    </a:rPr>
                                    <m:t>2</m:t>
                                  </m:r>
                                </m:sup>
                              </m:sSubSup>
                            </m:e>
                            <m:sub>
                              <m:r>
                                <a:rPr lang="en-US" b="0" i="1" smtClean="0">
                                  <a:latin typeface="Cambria Math" panose="02040503050406030204" pitchFamily="18" charset="0"/>
                                </a:rPr>
                                <m:t> </m:t>
                              </m:r>
                            </m:sub>
                          </m:sSub>
                        </m:e>
                      </m:nary>
                      <m:r>
                        <a:rPr lang="da-DK" b="0" i="1" smtClean="0">
                          <a:latin typeface="Cambria Math"/>
                        </a:rPr>
                        <m:t>=</m:t>
                      </m:r>
                      <m:nary>
                        <m:naryPr>
                          <m:chr m:val="∑"/>
                          <m:grow m:val="off"/>
                          <m:subHide m:val="off"/>
                          <m:supHide m:val="off"/>
                          <m:ctrlPr>
                            <a:rPr lang="da-DK" b="0" i="1" smtClean="0">
                              <a:latin typeface="Cambria Math" panose="02040503050406030204" pitchFamily="18" charset="0"/>
                            </a:rPr>
                          </m:ctrlPr>
                        </m:naryPr>
                        <m:sub>
                          <m:r>
                            <a:rPr lang="da-DK" b="0" i="1" smtClean="0">
                              <a:latin typeface="Cambria Math"/>
                            </a:rPr>
                            <m:t>𝑖</m:t>
                          </m:r>
                          <m:r>
                            <a:rPr lang="da-DK" b="0" i="1" smtClean="0">
                              <a:latin typeface="Cambria Math"/>
                            </a:rPr>
                            <m:t>=1</m:t>
                          </m:r>
                        </m:sub>
                        <m:sup>
                          <m:r>
                            <a:rPr lang="da-DK" b="0" i="1" smtClean="0">
                              <a:latin typeface="Cambria Math"/>
                            </a:rPr>
                            <m:t>𝑛</m:t>
                          </m:r>
                        </m:sup>
                        <m:e>
                          <m:sSup>
                            <m:sSupPr>
                              <m:ctrlPr>
                                <a:rPr lang="da-DK" b="0" i="1" smtClean="0">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e>
                            <m:sup>
                              <m:r>
                                <a:rPr lang="da-DK" b="0" i="1" smtClean="0">
                                  <a:latin typeface="Cambria Math"/>
                                </a:rPr>
                                <m:t>2</m:t>
                              </m:r>
                            </m:sup>
                          </m:sSup>
                        </m:e>
                      </m:nary>
                      <m:r>
                        <a:rPr lang="da-DK" b="0" i="1"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1</m:t>
                          </m:r>
                        </m:num>
                        <m:den>
                          <m:r>
                            <a:rPr lang="da-DK" b="0" i="1" smtClean="0">
                              <a:latin typeface="Cambria Math"/>
                            </a:rPr>
                            <m:t>𝑛</m:t>
                          </m:r>
                        </m:den>
                      </m:f>
                      <m:sSup>
                        <m:sSupPr>
                          <m:ctrlPr>
                            <a:rPr lang="da-DK" b="0" i="1" smtClean="0">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e>
                              </m:nary>
                            </m:e>
                          </m:d>
                        </m:e>
                        <m:sup>
                          <m:r>
                            <a:rPr lang="da-DK" b="0" i="1" smtClean="0">
                              <a:latin typeface="Cambria Math"/>
                            </a:rPr>
                            <m:t>2</m:t>
                          </m:r>
                        </m:sup>
                      </m:sSup>
                    </m:oMath>
                  </m:oMathPara>
                </a14:m>
                <a:r>
                  <a:rPr lang="da-DK" smtClean="0"/>
                  <a:t> 	</a:t>
                </a:r>
                <a:br>
                  <a:rPr lang="da-DK" smtClean="0"/>
                </a:br>
                <a14:m>
                  <m:oMathPara>
                    <m:oMathParaPr>
                      <m:jc/>
                    </m:oMathParaPr>
                    <m:oMath>
                      <m:sSub>
                        <m:sSubPr>
                          <m:ctrlPr>
                            <a:rPr lang="da-DK" i="1">
                              <a:latin typeface="Cambria Math" panose="02040503050406030204" pitchFamily="18" charset="0"/>
                            </a:rPr>
                          </m:ctrlPr>
                        </m:sSubPr>
                        <m:e>
                          <m:r>
                            <a:rPr lang="da-DK" i="1">
                              <a:latin typeface="Cambria Math"/>
                            </a:rPr>
                            <m:t>𝑆𝑆</m:t>
                          </m:r>
                        </m:e>
                        <m:sub>
                          <m:r>
                            <a:rPr lang="da-DK" i="1">
                              <a:latin typeface="Cambria Math"/>
                            </a:rPr>
                            <m:t>𝑡𝑜𝑡𝑎𝑙</m:t>
                          </m:r>
                        </m:sub>
                      </m:sSub>
                      <m:r>
                        <a:rPr lang="da-DK" i="1">
                          <a:latin typeface="Cambria Math"/>
                        </a:rPr>
                        <m:t> =</m:t>
                      </m:r>
                      <m:sSub>
                        <m:sSubPr>
                          <m:ctrlPr>
                            <a:rPr lang="da-DK" i="1">
                              <a:latin typeface="Cambria Math" panose="02040503050406030204" pitchFamily="18" charset="0"/>
                            </a:rPr>
                          </m:ctrlPr>
                        </m:sSubPr>
                        <m:e>
                          <m:r>
                            <a:rPr lang="da-DK" i="1">
                              <a:latin typeface="Cambria Math"/>
                            </a:rPr>
                            <m:t>𝑆𝑆</m:t>
                          </m:r>
                        </m:e>
                        <m:sub>
                          <m:r>
                            <a:rPr lang="da-DK" i="1">
                              <a:latin typeface="Cambria Math"/>
                            </a:rPr>
                            <m:t>𝑟𝑒𝑔</m:t>
                          </m:r>
                        </m:sub>
                      </m:sSub>
                      <m:r>
                        <a:rPr lang="da-DK" i="1">
                          <a:latin typeface="Cambria Math"/>
                        </a:rPr>
                        <m:t>+</m:t>
                      </m:r>
                      <m:sSub>
                        <m:sSubPr>
                          <m:ctrlPr>
                            <a:rPr lang="da-DK" i="1">
                              <a:latin typeface="Cambria Math" panose="02040503050406030204" pitchFamily="18" charset="0"/>
                            </a:rPr>
                          </m:ctrlPr>
                        </m:sSubPr>
                        <m:e>
                          <m:r>
                            <a:rPr lang="da-DK" i="1">
                              <a:latin typeface="Cambria Math"/>
                            </a:rPr>
                            <m:t>𝑆𝑆</m:t>
                          </m:r>
                        </m:e>
                        <m:sub>
                          <m:r>
                            <a:rPr lang="da-DK" i="1">
                              <a:latin typeface="Cambria Math"/>
                            </a:rPr>
                            <m:t>𝑟𝑒𝑠</m:t>
                          </m:r>
                        </m:sub>
                      </m:sSub>
                    </m:oMath>
                  </m:oMathPara>
                </a14:m>
                <a:r>
                  <a:rPr lang="da-DK" smtClean="0"/>
                  <a:t>					</a:t>
                </a:r>
                <a:br>
                  <a:rPr lang="da-DK"/>
                </a:br>
                <a:endParaRPr lang="da-DK" smtClean="0"/>
              </a:p>
              <a:p>
                <a:r>
                  <a:rPr lang="da-DK" err="1" smtClean="0">
                    <a:solidFill>
                      <a:schemeClr val="tx2"/>
                    </a:solidFill>
                  </a:rPr>
                  <a:t>Explained </a:t>
                </a:r>
                <a:r>
                  <a:rPr lang="da-DK">
                    <a:solidFill>
                      <a:schemeClr val="tx2"/>
                    </a:solidFill>
                  </a:rPr>
                  <a:t>Sum of </a:t>
                </a:r>
                <a:r>
                  <a:rPr lang="da-DK" smtClean="0">
                    <a:solidFill>
                      <a:schemeClr val="tx2"/>
                    </a:solidFill>
                  </a:rPr>
                  <a:t>Squares</a:t>
                </a:r>
                <a:br>
                  <a:rPr lang="da-DK" smtClean="0">
                    <a:solidFill>
                      <a:schemeClr val="tx2"/>
                    </a:solidFill>
                  </a:rPr>
                </a:br>
                <a14:m>
                  <m:oMathPara>
                    <m:oMathParaPr>
                      <m:jc/>
                    </m:oMathParaPr>
                    <m:oMath>
                      <m:sSub>
                        <m:sSubPr>
                          <m:ctrlPr>
                            <a:rPr lang="da-DK" i="1" smtClean="0">
                              <a:latin typeface="Cambria Math" panose="02040503050406030204" pitchFamily="18" charset="0"/>
                            </a:rPr>
                          </m:ctrlPr>
                        </m:sSubPr>
                        <m:e>
                          <m:r>
                            <a:rPr lang="da-DK" b="0" i="1" smtClean="0">
                              <a:latin typeface="Cambria Math"/>
                            </a:rPr>
                            <m:t>𝑆𝑆</m:t>
                          </m:r>
                        </m:e>
                        <m:sub>
                          <m:r>
                            <a:rPr lang="da-DK" b="0" i="1" smtClean="0">
                              <a:latin typeface="Cambria Math"/>
                            </a:rPr>
                            <m:t>𝑟𝑒𝑔</m:t>
                          </m:r>
                        </m:sub>
                      </m:sSub>
                      <m:r>
                        <a:rPr lang="da-DK" b="0" i="1" smtClean="0">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b>
                            <m:sSubPr>
                              <m:ctrlPr>
                                <a:rPr lang="da-DK" i="1">
                                  <a:latin typeface="Cambria Math" panose="02040503050406030204" pitchFamily="18" charset="0"/>
                                </a:rPr>
                              </m:ctrlPr>
                            </m:sSubPr>
                            <m:e>
                              <m:sSubSup>
                                <m:sSubSupPr>
                                  <m:alnScr m:val="off"/>
                                  <m:ctrlPr>
                                    <a:rPr lang="da-DK" i="1">
                                      <a:latin typeface="Cambria Math" panose="02040503050406030204" pitchFamily="18" charset="0"/>
                                    </a:rPr>
                                  </m:ctrlPr>
                                </m:sSubSupPr>
                                <m:e>
                                  <m:r>
                                    <a:rPr lang="da-DK" i="1">
                                      <a:latin typeface="Cambria Math"/>
                                    </a:rPr>
                                    <m:t>(</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da-DK" i="1">
                                          <a:latin typeface="Cambria Math"/>
                                        </a:rPr>
                                        <m:t>𝑖</m:t>
                                      </m:r>
                                    </m:sub>
                                  </m:sSub>
                                  <m:r>
                                    <a:rPr lang="da-DK" i="1">
                                      <a:latin typeface="Cambria Math"/>
                                    </a:rPr>
                                    <m:t>−</m:t>
                                  </m:r>
                                  <m:acc>
                                    <m:accPr>
                                      <m:chr m:val="̅"/>
                                      <m:ctrlPr>
                                        <a:rPr lang="da-DK" i="1">
                                          <a:latin typeface="Cambria Math" panose="02040503050406030204" pitchFamily="18" charset="0"/>
                                        </a:rPr>
                                      </m:ctrlPr>
                                    </m:accPr>
                                    <m:e>
                                      <m:r>
                                        <a:rPr lang="da-DK" i="1">
                                          <a:latin typeface="Cambria Math"/>
                                        </a:rPr>
                                        <m:t>𝑦</m:t>
                                      </m:r>
                                    </m:e>
                                  </m:acc>
                                  <m:r>
                                    <a:rPr lang="da-DK" i="1">
                                      <a:latin typeface="Cambria Math"/>
                                    </a:rPr>
                                    <m:t>)</m:t>
                                  </m:r>
                                </m:e>
                                <m:sub>
                                  <m:r>
                                    <a:rPr lang="en-US" b="0" i="1" smtClean="0">
                                      <a:latin typeface="Cambria Math" panose="02040503050406030204" pitchFamily="18" charset="0"/>
                                    </a:rPr>
                                    <m:t> </m:t>
                                  </m:r>
                                </m:sub>
                                <m:sup>
                                  <m:r>
                                    <a:rPr lang="da-DK" i="1">
                                      <a:latin typeface="Cambria Math"/>
                                    </a:rPr>
                                    <m:t>2</m:t>
                                  </m:r>
                                </m:sup>
                              </m:sSubSup>
                            </m:e>
                            <m:sub>
                              <m:r>
                                <a:rPr lang="en-US" b="0" i="1" smtClean="0">
                                  <a:latin typeface="Cambria Math" panose="02040503050406030204" pitchFamily="18" charset="0"/>
                                </a:rPr>
                                <m:t> </m:t>
                              </m:r>
                            </m:sub>
                          </m:sSub>
                        </m:e>
                      </m:nary>
                      <m:r>
                        <a:rPr lang="da-DK" b="0" i="1" smtClean="0">
                          <a:latin typeface="Cambria Math"/>
                        </a:rPr>
                        <m:t> </m:t>
                      </m:r>
                    </m:oMath>
                  </m:oMathPara>
                </a14:m>
                <a:r>
                  <a:rPr lang="da-DK" b="0" smtClean="0"/>
                  <a:t> </a:t>
                </a:r>
                <a:br>
                  <a:rPr lang="da-DK" b="0" smtClean="0"/>
                </a:br>
                <a14:m>
                  <m:oMathPara>
                    <m:oMathParaPr>
                      <m:jc/>
                    </m:oMathParaPr>
                    <m:oMath>
                      <m:sSub>
                        <m:sSubPr>
                          <m:ctrlPr>
                            <a:rPr lang="da-DK" i="1" smtClean="0">
                              <a:latin typeface="Cambria Math" panose="02040503050406030204" pitchFamily="18" charset="0"/>
                            </a:rPr>
                          </m:ctrlPr>
                        </m:sSubPr>
                        <m:e>
                          <m:r>
                            <a:rPr lang="da-DK" i="1">
                              <a:latin typeface="Cambria Math"/>
                            </a:rPr>
                            <m:t>𝑆𝑆</m:t>
                          </m:r>
                        </m:e>
                        <m:sub>
                          <m:r>
                            <a:rPr lang="da-DK" i="1">
                              <a:latin typeface="Cambria Math"/>
                            </a:rPr>
                            <m:t>𝑟𝑒𝑔</m:t>
                          </m:r>
                        </m:sub>
                      </m:sSub>
                      <m:r>
                        <a:rPr lang="da-DK" i="1">
                          <a:latin typeface="Cambria Math"/>
                        </a:rPr>
                        <m:t>=</m:t>
                      </m:r>
                      <m:sSub>
                        <m:sSubPr>
                          <m:ctrlPr>
                            <a:rPr lang="da-DK" i="1">
                              <a:latin typeface="Cambria Math" panose="02040503050406030204" pitchFamily="18" charset="0"/>
                            </a:rPr>
                          </m:ctrlPr>
                        </m:sSubPr>
                        <m:e>
                          <m:r>
                            <a:rPr lang="da-DK" i="1">
                              <a:latin typeface="Cambria Math"/>
                            </a:rPr>
                            <m:t>𝑆𝑆</m:t>
                          </m:r>
                        </m:e>
                        <m:sub>
                          <m:r>
                            <a:rPr lang="da-DK" i="1">
                              <a:latin typeface="Cambria Math"/>
                            </a:rPr>
                            <m:t>𝑡𝑜𝑡𝑎𝑙</m:t>
                          </m:r>
                        </m:sub>
                      </m:sSub>
                      <m:r>
                        <a:rPr lang="da-DK" i="1">
                          <a:latin typeface="Cambria Math"/>
                        </a:rPr>
                        <m:t>−</m:t>
                      </m:r>
                      <m:sSub>
                        <m:sSubPr>
                          <m:ctrlPr>
                            <a:rPr lang="da-DK" i="1">
                              <a:latin typeface="Cambria Math" panose="02040503050406030204" pitchFamily="18" charset="0"/>
                            </a:rPr>
                          </m:ctrlPr>
                        </m:sSubPr>
                        <m:e>
                          <m:r>
                            <a:rPr lang="da-DK" i="1">
                              <a:latin typeface="Cambria Math"/>
                            </a:rPr>
                            <m:t>𝑆𝑆</m:t>
                          </m:r>
                        </m:e>
                        <m:sub>
                          <m:r>
                            <a:rPr lang="da-DK" i="1">
                              <a:latin typeface="Cambria Math"/>
                            </a:rPr>
                            <m:t>𝑟𝑒𝑠</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a:rPr>
                            <m:t>𝑆𝑆</m:t>
                          </m:r>
                        </m:e>
                        <m:sub>
                          <m:r>
                            <a:rPr lang="da-DK" i="1">
                              <a:latin typeface="Cambria Math"/>
                            </a:rPr>
                            <m:t>𝑡𝑜𝑡𝑎𝑙</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m:rPr>
                              <m:sty m:val="p"/>
                            </m:rPr>
                            <a:rPr lang="en-US">
                              <a:latin typeface="Cambria Math" panose="02040503050406030204" pitchFamily="18" charset="0"/>
                            </a:rPr>
                            <m:t>S</m:t>
                          </m:r>
                        </m:e>
                        <m:sub>
                          <m:r>
                            <m:rPr>
                              <m:sty m:val="p"/>
                            </m:rPr>
                            <a:rPr lang="en-US">
                              <a:latin typeface="Cambria Math" panose="02040503050406030204" pitchFamily="18" charset="0"/>
                            </a:rPr>
                            <m:t>yy</m:t>
                          </m:r>
                        </m:sub>
                      </m:sSub>
                      <m:r>
                        <m:rPr>
                          <m:sty m:val="p"/>
                        </m:rPr>
                        <a:rPr lang="en-US">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xy</m:t>
                                  </m:r>
                                </m:sub>
                              </m:sSub>
                            </m:e>
                            <m:sup>
                              <m:r>
                                <m:rPr>
                                  <m:sty m:val="p"/>
                                </m:rPr>
                                <a:rPr lang="en-US">
                                  <a:latin typeface="Cambria Math" panose="02040503050406030204" pitchFamily="18" charset="0"/>
                                </a:rPr>
                                <m:t>2</m:t>
                              </m:r>
                            </m:sup>
                          </m:sSup>
                        </m:num>
                        <m:den>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xx</m:t>
                              </m:r>
                            </m:sub>
                          </m:sSub>
                        </m:den>
                      </m:f>
                      <m:r>
                        <a:rPr lang="en-US" b="0" i="1" smtClean="0">
                          <a:latin typeface="Cambria Math" panose="02040503050406030204" pitchFamily="18" charset="0"/>
                        </a:rPr>
                        <m:t>)</m:t>
                      </m:r>
                    </m:oMath>
                  </m:oMathPara>
                </a14:m>
                <a:r>
                  <a:rPr lang="da-DK" smtClean="0"/>
                  <a:t> .		</a:t>
                </a:r>
                <a:br>
                  <a:rPr lang="da-DK" smtClean="0"/>
                </a:b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362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358</a:t>
            </a:fld>
            <a:endParaRPr lang="da-DK"/>
          </a:p>
        </p:txBody>
      </p:sp>
    </p:spTree>
    <p:extLst>
      <p:ext uri="{BB962C8B-B14F-4D97-AF65-F5344CB8AC3E}">
        <p14:creationId xmlns:p14="http://schemas.microsoft.com/office/powerpoint/2010/main" val="22861423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ANOVA</a:t>
            </a:r>
            <a:endParaRPr lang="da-DK"/>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67422892"/>
              </p:ext>
            </p:extLst>
          </p:nvPr>
        </p:nvGraphicFramePr>
        <p:xfrm>
          <a:off x="468313" y="1650356"/>
          <a:ext cx="8247334" cy="4228592"/>
        </p:xfrm>
        <a:graphic>
          <a:graphicData uri="http://schemas.openxmlformats.org/drawingml/2006/table">
            <a:tbl>
              <a:tblPr firstRow="1" bandRow="1">
                <a:tableStyleId>{5940675A-B579-460E-94D1-54222C63F5DA}</a:tableStyleId>
              </a:tblPr>
              <a:tblGrid>
                <a:gridCol w="1223367">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975295">
                  <a:extLst>
                    <a:ext uri="{9D8B030D-6E8A-4147-A177-3AD203B41FA5}">
                      <a16:colId xmlns:a16="http://schemas.microsoft.com/office/drawing/2014/main" val="20004"/>
                    </a:ext>
                  </a:extLst>
                </a:gridCol>
              </a:tblGrid>
              <a:tr h="370840">
                <a:tc>
                  <a:txBody>
                    <a:bodyPr vert="horz" wrap="square"/>
                    <a:lstStyle/>
                    <a:p>
                      <a:pPr algn="l"/>
                      <a:r>
                        <a:rPr lang="da-DK" sz="1800" smtClean="0"/>
                        <a:t>Kilder</a:t>
                      </a:r>
                      <a:endParaRPr lang="da-DK" sz="1800"/>
                    </a:p>
                  </a:txBody>
                  <a:tcPr/>
                </a:tc>
                <a:tc>
                  <a:txBody>
                    <a:bodyPr vert="horz" wrap="square"/>
                    <a:lstStyle/>
                    <a:p>
                      <a:pPr algn="l"/>
                      <a:r>
                        <a:rPr lang="da-DK" sz="1800" smtClean="0"/>
                        <a:t>Frihedsgrader </a:t>
                      </a:r>
                      <a:br>
                        <a:rPr lang="da-DK" sz="1800" smtClean="0"/>
                      </a:br>
                      <a:r>
                        <a:rPr lang="da-DK" sz="1800" smtClean="0"/>
                        <a:t>(DF)</a:t>
                      </a:r>
                      <a:endParaRPr lang="da-DK" sz="1800"/>
                    </a:p>
                  </a:txBody>
                  <a:tcPr/>
                </a:tc>
                <a:tc>
                  <a:txBody>
                    <a:bodyPr vert="horz" wrap="square"/>
                    <a:lstStyle/>
                    <a:p>
                      <a:pPr algn="l"/>
                      <a:r>
                        <a:rPr lang="da-DK" sz="1800" smtClean="0"/>
                        <a:t>Sum of Squares (SS)</a:t>
                      </a:r>
                      <a:endParaRPr lang="da-DK" sz="1800"/>
                    </a:p>
                  </a:txBody>
                  <a:tcPr/>
                </a:tc>
                <a:tc>
                  <a:txBody>
                    <a:bodyPr vert="horz" wrap="square"/>
                    <a:lstStyle/>
                    <a:p>
                      <a:pPr algn="l"/>
                      <a:r>
                        <a:rPr lang="da-DK" sz="1800" smtClean="0"/>
                        <a:t>Mean Squares (MS)</a:t>
                      </a:r>
                      <a:endParaRPr lang="da-DK" sz="1800"/>
                    </a:p>
                  </a:txBody>
                  <a:tcPr/>
                </a:tc>
                <a:tc>
                  <a:txBody>
                    <a:bodyPr vert="horz" wrap="square"/>
                    <a:lstStyle/>
                    <a:p>
                      <a:pPr algn="l"/>
                      <a:r>
                        <a:rPr lang="da-DK" sz="1800" smtClean="0"/>
                        <a:t>F</a:t>
                      </a:r>
                      <a:endParaRPr lang="da-DK" sz="1800"/>
                    </a:p>
                  </a:txBody>
                  <a:tcPr/>
                </a:tc>
                <a:extLst>
                  <a:ext uri="{0D108BD9-81ED-4DB2-BD59-A6C34878D82A}">
                    <a16:rowId xmlns:a16="http://schemas.microsoft.com/office/drawing/2014/main" val="10000"/>
                  </a:ext>
                </a:extLst>
              </a:tr>
              <a:tr h="370840">
                <a:tc>
                  <a:txBody>
                    <a:bodyPr vert="horz" wrap="square"/>
                    <a:lstStyle/>
                    <a:p>
                      <a:pPr algn="l"/>
                      <a:r>
                        <a:rPr lang="da-DK" sz="1800" smtClean="0"/>
                        <a:t>Regression</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reg</m:t>
                                </m:r>
                              </m:sub>
                            </m:sSub>
                          </m:oMath>
                        </m:oMathPara>
                      </a14:m>
                      <a:br>
                        <a:rPr lang="da-DK" sz="1800" smtClean="0"/>
                      </a:br>
                      <a:br>
                        <a:rPr lang="da-DK" sz="1800" smtClean="0"/>
                      </a:br>
                      <a:br>
                        <a:rPr lang="da-DK" sz="1800" smtClean="0"/>
                      </a:b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reg</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a:latin typeface="Cambria Math" panose="02040503050406030204" pitchFamily="18" charset="0"/>
                                              </a:rPr>
                                            </m:ctrlPr>
                                          </m:sSubPr>
                                          <m:e>
                                            <m:acc>
                                              <m:accPr>
                                                <m:chr m:val="̂"/>
                                                <m:ctrlPr>
                                                  <a:rPr lang="da-DK" sz="1800" i="1">
                                                    <a:latin typeface="Cambria Math" panose="02040503050406030204" pitchFamily="18" charset="0"/>
                                                  </a:rPr>
                                                </m:ctrlPr>
                                              </m:accPr>
                                              <m:e>
                                                <m:r>
                                                  <m:rPr>
                                                    <m:sty m:val="p"/>
                                                  </m:rPr>
                                                  <a:rPr lang="da-DK" sz="1800">
                                                    <a:latin typeface="Cambria Math"/>
                                                  </a:rPr>
                                                  <m:t>y</m:t>
                                                </m:r>
                                              </m:e>
                                            </m:acc>
                                          </m:e>
                                          <m:sub>
                                            <m:r>
                                              <m:rPr>
                                                <m:sty m:val="p"/>
                                              </m:rPr>
                                              <a:rPr lang="da-DK" sz="1800">
                                                <a:latin typeface="Cambria Math"/>
                                              </a:rPr>
                                              <m:t>i</m:t>
                                            </m:r>
                                          </m:sub>
                                        </m:sSub>
                                        <m:r>
                                          <m:rPr>
                                            <m:sty m:val="p"/>
                                          </m:rPr>
                                          <a:rPr lang="da-DK" sz="1800" smtClean="0">
                                            <a:latin typeface="Cambria Math"/>
                                          </a:rPr>
                                          <m:t>−</m:t>
                                        </m:r>
                                        <m:acc>
                                          <m:accPr>
                                            <m:chr m:val="̅"/>
                                            <m:ctrlPr>
                                              <a:rPr lang="da-DK" sz="1800" i="1" smtClean="0">
                                                <a:latin typeface="Cambria Math" panose="02040503050406030204" pitchFamily="18" charset="0"/>
                                              </a:rPr>
                                            </m:ctrlPr>
                                          </m:accPr>
                                          <m:e>
                                            <m:r>
                                              <m:rPr>
                                                <m:sty m:val="p"/>
                                              </m:rPr>
                                              <a:rPr lang="da-DK" sz="1800" smtClean="0">
                                                <a:latin typeface="Cambria Math"/>
                                              </a:rPr>
                                              <m:t>y</m:t>
                                            </m:r>
                                          </m:e>
                                        </m:acc>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reg</m:t>
                                </m:r>
                              </m:sub>
                            </m:sSub>
                          </m:oMath>
                        </m:oMathPara>
                      </a14:m>
                      <a:br>
                        <a:rPr lang="da-DK" sz="1800" smtClean="0"/>
                      </a:br>
                      <a:endParaRPr lang="da-DK" sz="1800"/>
                    </a:p>
                  </a:txBody>
                  <a:tcPr/>
                </a:tc>
                <a:tc>
                  <a:txBody>
                    <a:bodyPr vert="horz" wrap="square"/>
                    <a:lstStyle/>
                    <a:p>
                      <a:pPr algn="l"/>
                      <a14:m>
                        <m:oMathPara>
                          <m:oMathParaPr>
                            <m:jc m:val="left"/>
                          </m:oMathParaPr>
                          <m:oMath>
                            <m:r>
                              <m:rPr>
                                <m:sty m:val="p"/>
                              </m:rPr>
                              <a:rPr lang="da-DK" sz="1800" smtClean="0">
                                <a:latin typeface="Cambria Math"/>
                              </a:rPr>
                              <m:t>F</m:t>
                            </m:r>
                          </m:oMath>
                        </m:oMathPara>
                      </a14:m>
                      <a:br>
                        <a:rPr lang="da-DK" sz="1800" smtClean="0"/>
                      </a:br>
                      <a:br>
                        <a:rPr lang="da-DK" sz="1800" smtClean="0"/>
                      </a:br>
                      <a:endParaRPr lang="da-DK" sz="1800"/>
                    </a:p>
                  </a:txBody>
                  <a:tcPr/>
                </a:tc>
                <a:extLst>
                  <a:ext uri="{0D108BD9-81ED-4DB2-BD59-A6C34878D82A}">
                    <a16:rowId xmlns:a16="http://schemas.microsoft.com/office/drawing/2014/main" val="10001"/>
                  </a:ext>
                </a:extLst>
              </a:tr>
              <a:tr h="370840">
                <a:tc>
                  <a:txBody>
                    <a:bodyPr vert="horz" wrap="square"/>
                    <a:lstStyle/>
                    <a:p>
                      <a:pPr algn="l"/>
                      <a:r>
                        <a:rPr lang="da-DK" sz="1800" smtClean="0"/>
                        <a:t>Residual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res</m:t>
                                </m:r>
                              </m:sub>
                            </m:sSub>
                          </m:oMath>
                        </m:oMathPara>
                      </a14:m>
                      <a:br>
                        <a:rPr lang="da-DK" sz="1800" smtClean="0"/>
                      </a:br>
                      <a:br>
                        <a:rPr lang="da-DK" sz="1800" smtClean="0"/>
                      </a:br>
                      <a:endParaRPr lang="da-DK" sz="1800"/>
                    </a:p>
                    <a:p>
                      <a:pPr algn="l"/>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res</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smtClean="0">
                                                <a:latin typeface="Cambria Math" panose="02040503050406030204" pitchFamily="18" charset="0"/>
                                              </a:rPr>
                                            </m:ctrlPr>
                                          </m:sSubPr>
                                          <m:e>
                                            <m:r>
                                              <m:rPr>
                                                <m:sty m:val="p"/>
                                              </m:rPr>
                                              <a:rPr lang="da-DK" sz="1800" smtClean="0">
                                                <a:latin typeface="Cambria Math"/>
                                              </a:rPr>
                                              <m:t>y</m:t>
                                            </m:r>
                                          </m:e>
                                          <m:sub>
                                            <m:r>
                                              <m:rPr>
                                                <m:sty m:val="p"/>
                                              </m:rPr>
                                              <a:rPr lang="da-DK" sz="1800" smtClean="0">
                                                <a:latin typeface="Cambria Math"/>
                                              </a:rPr>
                                              <m:t>i</m:t>
                                            </m:r>
                                          </m:sub>
                                        </m:sSub>
                                        <m:r>
                                          <m:rPr>
                                            <m:sty m:val="p"/>
                                          </m:rPr>
                                          <a:rPr lang="da-DK" sz="1800" smtClean="0">
                                            <a:latin typeface="Cambria Math"/>
                                          </a:rPr>
                                          <m:t>−</m:t>
                                        </m:r>
                                        <m:sSub>
                                          <m:sSubPr>
                                            <m:ctrlPr>
                                              <a:rPr lang="da-DK" sz="1800" i="1" smtClean="0">
                                                <a:latin typeface="Cambria Math" panose="02040503050406030204" pitchFamily="18" charset="0"/>
                                              </a:rPr>
                                            </m:ctrlPr>
                                          </m:sSubPr>
                                          <m:e>
                                            <m:acc>
                                              <m:accPr>
                                                <m:chr m:val="̂"/>
                                                <m:ctrlPr>
                                                  <a:rPr lang="da-DK" sz="1800" i="1" smtClean="0">
                                                    <a:latin typeface="Cambria Math" panose="02040503050406030204" pitchFamily="18" charset="0"/>
                                                  </a:rPr>
                                                </m:ctrlPr>
                                              </m:accPr>
                                              <m:e>
                                                <m:r>
                                                  <m:rPr>
                                                    <m:sty m:val="p"/>
                                                  </m:rPr>
                                                  <a:rPr lang="da-DK" sz="1800">
                                                    <a:latin typeface="Cambria Math"/>
                                                  </a:rPr>
                                                  <m:t>y</m:t>
                                                </m:r>
                                              </m:e>
                                            </m:acc>
                                          </m:e>
                                          <m:sub>
                                            <m:r>
                                              <m:rPr>
                                                <m:sty m:val="p"/>
                                              </m:rPr>
                                              <a:rPr lang="da-DK" sz="1800">
                                                <a:latin typeface="Cambria Math"/>
                                              </a:rPr>
                                              <m:t>i</m:t>
                                            </m:r>
                                          </m:sub>
                                        </m:sSub>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res</m:t>
                                </m:r>
                              </m:sub>
                            </m:sSub>
                          </m:oMath>
                        </m:oMathPara>
                      </a14:m>
                      <a:br>
                        <a:rPr lang="da-DK" sz="1800" smtClean="0"/>
                      </a:br>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2"/>
                  </a:ext>
                </a:extLst>
              </a:tr>
              <a:tr h="370840">
                <a:tc>
                  <a:txBody>
                    <a:bodyPr vert="horz" wrap="square"/>
                    <a:lstStyle/>
                    <a:p>
                      <a:pPr algn="l"/>
                      <a:r>
                        <a:rPr lang="da-DK" sz="1800" smtClean="0"/>
                        <a:t>Total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total</m:t>
                                </m:r>
                              </m:sub>
                            </m:sSub>
                          </m:oMath>
                        </m:oMathPara>
                      </a14:m>
                      <a:br>
                        <a:rPr lang="da-DK" sz="1800" smtClean="0"/>
                      </a:br>
                      <a:br>
                        <a:rPr lang="da-DK" sz="1800" smtClean="0"/>
                      </a:br>
                      <a:r>
                        <a:rPr lang="da-DK" sz="1800" smtClean="0"/>
                        <a:t> </a:t>
                      </a:r>
                      <a:br>
                        <a:rPr lang="da-DK" sz="1800" smtClean="0"/>
                      </a:b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total</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smtClean="0">
                                                <a:latin typeface="Cambria Math" panose="02040503050406030204" pitchFamily="18" charset="0"/>
                                              </a:rPr>
                                            </m:ctrlPr>
                                          </m:sSubPr>
                                          <m:e>
                                            <m:r>
                                              <m:rPr>
                                                <m:sty m:val="p"/>
                                              </m:rPr>
                                              <a:rPr lang="da-DK" sz="1800" smtClean="0">
                                                <a:latin typeface="Cambria Math"/>
                                              </a:rPr>
                                              <m:t>y</m:t>
                                            </m:r>
                                          </m:e>
                                          <m:sub>
                                            <m:r>
                                              <m:rPr>
                                                <m:sty m:val="p"/>
                                              </m:rPr>
                                              <a:rPr lang="da-DK" sz="1800" smtClean="0">
                                                <a:latin typeface="Cambria Math"/>
                                              </a:rPr>
                                              <m:t>i</m:t>
                                            </m:r>
                                          </m:sub>
                                        </m:sSub>
                                        <m:r>
                                          <m:rPr>
                                            <m:sty m:val="p"/>
                                          </m:rPr>
                                          <a:rPr lang="da-DK" sz="1800" smtClean="0">
                                            <a:latin typeface="Cambria Math"/>
                                          </a:rPr>
                                          <m:t>−</m:t>
                                        </m:r>
                                        <m:acc>
                                          <m:accPr>
                                            <m:chr m:val="̅"/>
                                            <m:ctrlPr>
                                              <a:rPr lang="da-DK" sz="1800" i="1" smtClean="0">
                                                <a:latin typeface="Cambria Math" panose="02040503050406030204" pitchFamily="18" charset="0"/>
                                              </a:rPr>
                                            </m:ctrlPr>
                                          </m:accPr>
                                          <m:e>
                                            <m:r>
                                              <m:rPr>
                                                <m:sty m:val="p"/>
                                              </m:rPr>
                                              <a:rPr lang="da-DK" sz="1800" smtClean="0">
                                                <a:latin typeface="Cambria Math"/>
                                              </a:rPr>
                                              <m:t>y</m:t>
                                            </m:r>
                                          </m:e>
                                        </m:acc>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p>
                      <a:pPr algn="l"/>
                      <a:endParaRPr lang="da-DK" sz="1800"/>
                    </a:p>
                  </a:txBody>
                  <a:tcPr/>
                </a:tc>
                <a:tc>
                  <a:txBody>
                    <a:bodyPr vert="horz" wrap="square"/>
                    <a:lstStyle/>
                    <a:p>
                      <a:pPr algn="l"/>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359</a:t>
            </a:fld>
            <a:endParaRPr lang="da-DK"/>
          </a:p>
        </p:txBody>
      </p:sp>
    </p:spTree>
    <p:extLst>
      <p:ext uri="{BB962C8B-B14F-4D97-AF65-F5344CB8AC3E}">
        <p14:creationId xmlns:p14="http://schemas.microsoft.com/office/powerpoint/2010/main" val="1649691805"/>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Grafisk præsentation</a:t>
            </a:r>
            <a:endParaRPr lang="en-GB"/>
          </a:p>
        </p:txBody>
      </p:sp>
      <mc:AlternateContent>
        <mc:Choice Requires="a14">
          <p:sp>
            <p:nvSpPr>
              <p:cNvPr id="3" name="Content Placeholder 2"/>
              <p:cNvSpPr>
                <a:spLocks noGrp="1"/>
              </p:cNvSpPr>
              <p:nvPr>
                <p:ph idx="1"/>
              </p:nvPr>
            </p:nvSpPr>
            <p:spPr>
              <a:xfrm>
                <a:off x="467544" y="1052736"/>
                <a:ext cx="8568952" cy="5688632"/>
              </a:xfrm>
            </p:spPr>
            <p:txBody>
              <a:bodyPr/>
              <a:lstStyle/>
              <a:p>
                <a:r>
                  <a:rPr lang="en-US"/>
                  <a:t>M&amp;F starter med at præsentere et </a:t>
                </a:r>
                <a:r>
                  <a:rPr lang="en-US" b="1">
                    <a:solidFill>
                      <a:schemeClr val="accent1">
                        <a:lumMod val="75000"/>
                      </a:schemeClr>
                    </a:solidFill>
                  </a:rPr>
                  <a:t>Pareto diagram</a:t>
                </a:r>
                <a:r>
                  <a:rPr lang="en-US"/>
                  <a:t>:</a:t>
                </a:r>
                <a:br>
                  <a:rPr lang="en-US"/>
                </a:br>
                <a:br>
                  <a:rPr lang="en-US"/>
                </a:br>
                <a:br>
                  <a:rPr lang="en-US"/>
                </a:br>
                <a:br>
                  <a:rPr lang="en-US"/>
                </a:br>
                <a:br>
                  <a:rPr lang="en-US"/>
                </a:br>
                <a:br>
                  <a:rPr lang="en-US"/>
                </a:br>
                <a:br>
                  <a:rPr lang="en-US"/>
                </a:br>
                <a:br>
                  <a:rPr lang="en-US"/>
                </a:br>
                <a:endParaRPr lang="en-US"/>
              </a:p>
              <a:p>
                <a:r>
                  <a:rPr lang="en-US"/>
                  <a:t>Pareto diagrammet består af to elementer:</a:t>
                </a:r>
              </a:p>
              <a:p>
                <a:pPr lvl="1"/>
                <a:r>
                  <a:rPr lang="en-US"/>
                  <a:t>Søjlediagram over årsagerne, typisk sorteret efter størrelse (venstre akse)</a:t>
                </a:r>
              </a:p>
              <a:p>
                <a:pPr lvl="1"/>
                <a:r>
                  <a:rPr lang="en-US"/>
                  <a:t>Kurve over den kumulerede procentvise andel af nedbrud (højre akse)</a:t>
                </a:r>
              </a:p>
              <a:p>
                <a:r>
                  <a:rPr lang="en-US">
                    <a:solidFill>
                      <a:schemeClr val="accent1">
                        <a:lumMod val="75000"/>
                      </a:schemeClr>
                    </a:solidFill>
                  </a:rPr>
                  <a:t>Pareto’s regel</a:t>
                </a:r>
                <a:r>
                  <a:rPr lang="en-US"/>
                  <a:t> (</a:t>
                </a:r>
                <a14:m>
                  <m:oMathPara>
                    <m:oMathParaPr>
                      <m:jc/>
                    </m:oMathParaPr>
                    <m:oMath>
                      <m:r>
                        <a:rPr lang="en-US" i="1" smtClean="0">
                          <a:latin typeface="Cambria Math" panose="02040503050406030204" pitchFamily="18" charset="0"/>
                        </a:rPr>
                        <m:t>80/20</m:t>
                      </m:r>
                    </m:oMath>
                  </m:oMathPara>
                </a14:m>
                <a:r>
                  <a:rPr lang="en-US"/>
                  <a:t> reglen): </a:t>
                </a:r>
                <a14:m>
                  <m:oMathPara>
                    <m:oMathParaPr>
                      <m:jc/>
                    </m:oMathParaPr>
                    <m:oMath>
                      <m:r>
                        <a:rPr lang="en-US" i="1" smtClean="0">
                          <a:latin typeface="Cambria Math" panose="02040503050406030204" pitchFamily="18" charset="0"/>
                        </a:rPr>
                        <m:t>80</m:t>
                      </m:r>
                    </m:oMath>
                  </m:oMathPara>
                </a14:m>
                <a:r>
                  <a:rPr lang="en-US"/>
                  <a:t> % af effekterne </a:t>
                </a:r>
                <a:br>
                  <a:rPr lang="en-US"/>
                </a:br>
                <a:r>
                  <a:rPr lang="en-US"/>
                  <a:t>kommer fra </a:t>
                </a:r>
                <a14:m>
                  <m:oMathPara>
                    <m:oMathParaPr>
                      <m:jc/>
                    </m:oMathParaPr>
                    <m:oMath>
                      <m:r>
                        <a:rPr lang="en-US" i="1" smtClean="0">
                          <a:latin typeface="Cambria Math" panose="02040503050406030204" pitchFamily="18" charset="0"/>
                        </a:rPr>
                        <m:t>20</m:t>
                      </m:r>
                    </m:oMath>
                  </m:oMathPara>
                </a14:m>
                <a:r>
                  <a:rPr lang="en-US"/>
                  <a:t> % af årsagerne </a:t>
                </a:r>
                <a:br>
                  <a:rPr lang="en-US"/>
                </a:br>
                <a:r>
                  <a:rPr lang="en-US"/>
                  <a:t>(f.eks. </a:t>
                </a:r>
                <a14:m>
                  <m:oMathPara>
                    <m:oMathParaPr>
                      <m:jc/>
                    </m:oMathParaPr>
                    <m:oMath>
                      <m:r>
                        <a:rPr lang="en-US" i="1" smtClean="0">
                          <a:latin typeface="Cambria Math" panose="02040503050406030204" pitchFamily="18" charset="0"/>
                        </a:rPr>
                        <m:t>20</m:t>
                      </m:r>
                    </m:oMath>
                  </m:oMathPara>
                </a14:m>
                <a:r>
                  <a:rPr lang="en-US"/>
                  <a:t> % af de Covid-19 smittede er skyld i </a:t>
                </a:r>
                <a:br>
                  <a:rPr lang="en-US"/>
                </a:br>
                <a14:m>
                  <m:oMathPara>
                    <m:oMathParaPr>
                      <m:jc/>
                    </m:oMathParaPr>
                    <m:oMath>
                      <m:r>
                        <a:rPr lang="en-US" i="1" smtClean="0">
                          <a:latin typeface="Cambria Math" panose="02040503050406030204" pitchFamily="18" charset="0"/>
                        </a:rPr>
                        <m:t>80</m:t>
                      </m:r>
                    </m:oMath>
                  </m:oMathPara>
                </a14:m>
                <a:r>
                  <a:rPr lang="en-US"/>
                  <a:t> % af smittespredningen)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568952" cy="5688632"/>
              </a:xfrm>
              <a:blipFill>
                <a:blip r:embed="rId2"/>
                <a:stretch>
                  <a:fillRect l="-854" t="-750" b="-150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36</a:t>
            </a:fld>
            <a:endParaRPr lang="da-DK"/>
          </a:p>
        </p:txBody>
      </p:sp>
      <p:pic>
        <p:nvPicPr>
          <p:cNvPr id="5" name="Picture 4"/>
          <p:cNvPicPr>
            <a:picLocks noChangeAspect="1"/>
          </p:cNvPicPr>
          <p:nvPr/>
        </p:nvPicPr>
        <p:blipFill>
          <a:blip r:embed="rId3"/>
          <a:srcRect r="5019"/>
          <a:stretch>
            <a:fillRect/>
          </a:stretch>
        </p:blipFill>
        <p:spPr>
          <a:xfrm>
            <a:off x="3773366" y="1412776"/>
            <a:ext cx="5191122" cy="2808312"/>
          </a:xfrm>
          <a:prstGeom prst="rect">
            <a:avLst/>
          </a:prstGeom>
        </p:spPr>
      </p:pic>
      <p:pic>
        <p:nvPicPr>
          <p:cNvPr id="6" name="Picture 5"/>
          <p:cNvPicPr>
            <a:picLocks noChangeAspect="1"/>
          </p:cNvPicPr>
          <p:nvPr/>
        </p:nvPicPr>
        <p:blipFill>
          <a:blip r:embed="rId4"/>
          <a:stretch>
            <a:fillRect/>
          </a:stretch>
        </p:blipFill>
        <p:spPr>
          <a:xfrm>
            <a:off x="984612" y="2032310"/>
            <a:ext cx="2867308" cy="1079095"/>
          </a:xfrm>
          <a:prstGeom prst="rect">
            <a:avLst/>
          </a:prstGeom>
        </p:spPr>
      </p:pic>
      <p:sp>
        <p:nvSpPr>
          <p:cNvPr id="7" name="TextBox 6"/>
          <p:cNvSpPr txBox="1"/>
          <p:nvPr/>
        </p:nvSpPr>
        <p:spPr>
          <a:xfrm>
            <a:off x="912077" y="1556792"/>
            <a:ext cx="2801408" cy="52322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Årsager til nedbrud af en computer-</a:t>
            </a:r>
            <a:br>
              <a:rPr lang="en-US" sz="1400"/>
            </a:br>
            <a:r>
              <a:rPr lang="en-US" sz="1400"/>
              <a:t>styret drejebænk:</a:t>
            </a:r>
            <a:endParaRPr lang="en-GB" sz="1400"/>
          </a:p>
        </p:txBody>
      </p:sp>
      <p:pic>
        <p:nvPicPr>
          <p:cNvPr id="8" name="Picture 7"/>
          <p:cNvPicPr>
            <a:picLocks noChangeAspect="1"/>
          </p:cNvPicPr>
          <p:nvPr/>
        </p:nvPicPr>
        <p:blipFill>
          <a:blip r:embed="rId5"/>
          <a:stretch>
            <a:fillRect/>
          </a:stretch>
        </p:blipFill>
        <p:spPr>
          <a:xfrm>
            <a:off x="6669317" y="5229201"/>
            <a:ext cx="2349895" cy="1512168"/>
          </a:xfrm>
          <a:prstGeom prst="rect">
            <a:avLst/>
          </a:prstGeom>
        </p:spPr>
      </p:pic>
    </p:spTree>
    <p:extLst>
      <p:ext uri="{BB962C8B-B14F-4D97-AF65-F5344CB8AC3E}">
        <p14:creationId xmlns:p14="http://schemas.microsoft.com/office/powerpoint/2010/main" val="1463716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Mean Squares og frihedsgrader</a:t>
            </a:r>
            <a:endParaRPr lang="da-DK"/>
          </a:p>
        </p:txBody>
      </p:sp>
      <mc:AlternateContent>
        <mc:Choice Requires="a14">
          <p:sp>
            <p:nvSpPr>
              <p:cNvPr id="3" name="Content Placeholder 2"/>
              <p:cNvSpPr>
                <a:spLocks noGrp="1"/>
              </p:cNvSpPr>
              <p:nvPr>
                <p:ph idx="1"/>
              </p:nvPr>
            </p:nvSpPr>
            <p:spPr/>
            <p:txBody>
              <a:bodyPr/>
              <a:lstStyle/>
              <a:p>
                <a:r>
                  <a:rPr lang="da-DK" smtClean="0"/>
                  <a:t>Mean Squares er Sum of Squares divideret med antal frihedsgrader: </a:t>
                </a:r>
                <a:br>
                  <a:rPr lang="da-DK" smtClean="0"/>
                </a:br>
                <a:r>
                  <a:rPr lang="da-DK" smtClean="0"/>
                  <a:t>	</a:t>
                </a:r>
                <a14:m>
                  <m:oMathPara>
                    <m:oMathParaPr>
                      <m:jc/>
                    </m:oMathParaPr>
                    <m:oMath>
                      <m:r>
                        <a:rPr lang="da-DK" b="0" i="1" smtClean="0">
                          <a:solidFill>
                            <a:schemeClr val="tx2"/>
                          </a:solidFill>
                          <a:latin typeface="Cambria Math"/>
                        </a:rPr>
                        <m:t>𝑀𝑆</m:t>
                      </m:r>
                      <m:r>
                        <a:rPr lang="da-DK" b="0" i="1" smtClean="0">
                          <a:solidFill>
                            <a:schemeClr val="tx2"/>
                          </a:solidFill>
                          <a:latin typeface="Cambria Math"/>
                        </a:rPr>
                        <m:t>=</m:t>
                      </m:r>
                      <m:r>
                        <a:rPr lang="da-DK" b="0" i="1" smtClean="0">
                          <a:solidFill>
                            <a:schemeClr val="tx2"/>
                          </a:solidFill>
                          <a:latin typeface="Cambria Math"/>
                        </a:rPr>
                        <m:t>𝑆𝑆</m:t>
                      </m:r>
                      <m:r>
                        <a:rPr lang="da-DK" b="0" i="1" smtClean="0">
                          <a:solidFill>
                            <a:schemeClr val="tx2"/>
                          </a:solidFill>
                          <a:latin typeface="Cambria Math"/>
                        </a:rPr>
                        <m:t>/</m:t>
                      </m:r>
                      <m:r>
                        <a:rPr lang="da-DK" b="0" i="1" smtClean="0">
                          <a:solidFill>
                            <a:schemeClr val="tx2"/>
                          </a:solidFill>
                          <a:latin typeface="Cambria Math"/>
                        </a:rPr>
                        <m:t>𝑑𝑓</m:t>
                      </m:r>
                    </m:oMath>
                  </m:oMathPara>
                </a14:m>
                <a:r>
                  <a:rPr lang="da-DK" smtClean="0"/>
                  <a:t> </a:t>
                </a:r>
              </a:p>
              <a:p>
                <a:r>
                  <a:rPr lang="da-DK" smtClean="0"/>
                  <a:t>Antal frihedsgrader afhænger af hvilken gruppe vi ser på:</a:t>
                </a:r>
              </a:p>
              <a:p>
                <a:pPr lvl="1"/>
                <a14:m>
                  <m:oMathPara>
                    <m:oMathParaPr>
                      <m:jc/>
                    </m:oMathParaPr>
                    <m:oMath>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total</m:t>
                          </m:r>
                        </m:sub>
                      </m:sSub>
                      <m:r>
                        <m:rPr>
                          <m:sty m:val="p"/>
                        </m:rPr>
                        <a:rPr lang="da-DK">
                          <a:latin typeface="Cambria Math"/>
                        </a:rPr>
                        <m:t>=</m:t>
                      </m:r>
                      <m:r>
                        <m:rPr>
                          <m:sty m:val="p"/>
                        </m:rPr>
                        <a:rPr lang="en-US" b="0" i="0" smtClean="0">
                          <a:latin typeface="Cambria Math"/>
                        </a:rPr>
                        <m:t>(</m:t>
                      </m:r>
                      <m:r>
                        <m:rPr>
                          <m:sty m:val="p"/>
                        </m:rPr>
                        <a:rPr lang="da-DK" b="0" i="0" smtClean="0">
                          <a:latin typeface="Cambria Math"/>
                        </a:rPr>
                        <m:t>Antal</m:t>
                      </m:r>
                      <m:r>
                        <m:rPr>
                          <m:sty m:val="p"/>
                        </m:rPr>
                        <a:rPr lang="da-DK" b="0" i="0" smtClean="0">
                          <a:latin typeface="Cambria Math"/>
                        </a:rPr>
                        <m:t> </m:t>
                      </m:r>
                      <m:r>
                        <m:rPr>
                          <m:sty m:val="p"/>
                        </m:rPr>
                        <a:rPr lang="da-DK"/>
                        <m:t>observationer</m:t>
                      </m:r>
                      <m:r>
                        <m:rPr>
                          <m:sty m:val="p"/>
                        </m:rPr>
                        <a:rPr lang="da-DK">
                          <a:latin typeface="Cambria Math"/>
                        </a:rPr>
                        <m:t>−1</m:t>
                      </m:r>
                      <m:r>
                        <m:rPr>
                          <m:sty m:val="p"/>
                        </m:rPr>
                        <a:rPr lang="en-US" b="0" i="0" smtClean="0">
                          <a:latin typeface="Cambria Math" panose="02040503050406030204" pitchFamily="18" charset="0"/>
                        </a:rPr>
                        <m:t>)</m:t>
                      </m:r>
                      <m:r>
                        <m:rPr>
                          <m:sty m:val="p"/>
                        </m:rPr>
                        <a:rPr lang="da-DK">
                          <a:latin typeface="Cambria Math"/>
                        </a:rPr>
                        <m:t>=</m:t>
                      </m:r>
                      <m:r>
                        <m:rPr>
                          <m:sty m:val="p"/>
                        </m:rPr>
                        <a:rPr lang="da-DK">
                          <a:latin typeface="Cambria Math"/>
                        </a:rPr>
                        <m:t>n</m:t>
                      </m:r>
                      <m:r>
                        <m:rPr>
                          <m:sty m:val="p"/>
                        </m:rPr>
                        <a:rPr lang="da-DK">
                          <a:latin typeface="Cambria Math"/>
                        </a:rPr>
                        <m:t>−1</m:t>
                      </m:r>
                    </m:oMath>
                  </m:oMathPara>
                </a14:m>
                <a:r>
                  <a:rPr lang="da-DK"/>
                  <a:t>	</a:t>
                </a:r>
                <a:endParaRPr lang="da-DK" smtClean="0"/>
              </a:p>
              <a:p>
                <a:pPr lvl="1"/>
                <a14:m>
                  <m:oMathPara>
                    <m:oMathParaPr>
                      <m:jc/>
                    </m:oMathParaPr>
                    <m:oMath>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reg</m:t>
                          </m:r>
                        </m:sub>
                      </m:sSub>
                      <m:r>
                        <m:rPr>
                          <m:sty m:val="p"/>
                        </m:rPr>
                        <a:rPr lang="da-DK">
                          <a:latin typeface="Cambria Math"/>
                        </a:rPr>
                        <m:t>=</m:t>
                      </m:r>
                      <m:r>
                        <m:rPr>
                          <m:sty m:val="p"/>
                        </m:rPr>
                        <a:rPr lang="en-US" b="0" i="0" smtClean="0">
                          <a:latin typeface="Cambria Math"/>
                        </a:rPr>
                        <m:t>(</m:t>
                      </m:r>
                      <m:r>
                        <m:rPr>
                          <m:sty m:val="p"/>
                        </m:rPr>
                        <a:rPr lang="da-DK" b="0" i="0" smtClean="0">
                          <a:latin typeface="Cambria Math"/>
                        </a:rPr>
                        <m:t>Antal</m:t>
                      </m:r>
                      <m:r>
                        <m:rPr>
                          <m:sty m:val="p"/>
                        </m:rPr>
                        <a:rPr lang="da-DK" b="0" i="0" smtClean="0">
                          <a:latin typeface="Cambria Math"/>
                        </a:rPr>
                        <m:t> </m:t>
                      </m:r>
                      <m:r>
                        <m:rPr>
                          <m:sty m:val="p"/>
                        </m:rPr>
                        <a:rPr lang="da-DK" b="0" i="0" smtClean="0">
                          <a:latin typeface="Cambria Math"/>
                        </a:rPr>
                        <m:t>parametre</m:t>
                      </m:r>
                      <m:r>
                        <m:rPr>
                          <m:sty m:val="p"/>
                        </m:rPr>
                        <a:rPr lang="da-DK" b="0" i="0" smtClean="0">
                          <a:latin typeface="Cambria Math"/>
                        </a:rPr>
                        <m:t> </m:t>
                      </m:r>
                      <m:r>
                        <m:rPr>
                          <m:sty m:val="p"/>
                        </m:rPr>
                        <a:rPr lang="da-DK" b="0" i="0" smtClean="0">
                          <a:latin typeface="Cambria Math"/>
                        </a:rPr>
                        <m:t>i</m:t>
                      </m:r>
                      <m:r>
                        <m:rPr>
                          <m:sty m:val="p"/>
                        </m:rPr>
                        <a:rPr lang="da-DK" b="0" i="0" smtClean="0">
                          <a:latin typeface="Cambria Math"/>
                        </a:rPr>
                        <m:t> </m:t>
                      </m:r>
                      <m:r>
                        <m:rPr>
                          <m:sty m:val="p"/>
                        </m:rPr>
                        <a:rPr lang="da-DK" b="0" i="0" smtClean="0">
                          <a:latin typeface="Cambria Math"/>
                        </a:rPr>
                        <m:t>modellen</m:t>
                      </m:r>
                      <m:r>
                        <a:rPr lang="da-DK" b="0" i="1" smtClean="0">
                          <a:latin typeface="Cambria Math"/>
                        </a:rPr>
                        <m:t>−1</m:t>
                      </m:r>
                      <m:r>
                        <a:rPr lang="en-US" b="0" i="1" smtClean="0">
                          <a:latin typeface="Cambria Math" panose="02040503050406030204" pitchFamily="18" charset="0"/>
                        </a:rPr>
                        <m:t>)</m:t>
                      </m:r>
                      <m:r>
                        <a:rPr lang="da-DK" b="0" i="1" smtClean="0">
                          <a:latin typeface="Cambria Math"/>
                        </a:rPr>
                        <m:t>=</m:t>
                      </m:r>
                      <m:r>
                        <a:rPr lang="en-US" b="0" i="1" smtClean="0">
                          <a:latin typeface="Cambria Math" panose="02040503050406030204" pitchFamily="18" charset="0"/>
                        </a:rPr>
                        <m:t>(</m:t>
                      </m:r>
                      <m:r>
                        <a:rPr lang="da-DK" b="0" i="1" smtClean="0">
                          <a:latin typeface="Cambria Math"/>
                        </a:rPr>
                        <m:t>2−1</m:t>
                      </m:r>
                      <m:r>
                        <a:rPr lang="en-US" b="0" i="1" smtClean="0">
                          <a:latin typeface="Cambria Math" panose="02040503050406030204" pitchFamily="18" charset="0"/>
                        </a:rPr>
                        <m:t>)</m:t>
                      </m:r>
                      <m:r>
                        <a:rPr lang="da-DK" b="0" i="1" smtClean="0">
                          <a:latin typeface="Cambria Math"/>
                        </a:rPr>
                        <m:t>=1</m:t>
                      </m:r>
                    </m:oMath>
                  </m:oMathPara>
                </a14:m>
                <a:br>
                  <a:rPr lang="da-DK" b="0" smtClean="0"/>
                </a:br>
                <a:r>
                  <a:rPr lang="da-DK" b="0" smtClean="0"/>
                  <a:t>(De 2 parametre er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oMath>
                  </m:oMathPara>
                </a14:m>
                <a:r>
                  <a:rPr lang="da-DK" smtClean="0"/>
                  <a:t> og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b="0" i="1" smtClean="0">
                              <a:latin typeface="Cambria Math"/>
                            </a:rPr>
                            <m:t>1</m:t>
                          </m:r>
                        </m:sub>
                      </m:sSub>
                    </m:oMath>
                  </m:oMathPara>
                </a14:m>
                <a:r>
                  <a:rPr lang="da-DK" smtClean="0"/>
                  <a:t>)</a:t>
                </a:r>
              </a:p>
              <a:p>
                <a:pPr lvl="1"/>
                <a14:m>
                  <m:oMathPara>
                    <m:oMathParaPr>
                      <m:jc/>
                    </m:oMathParaPr>
                    <m:oMath>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res</m:t>
                          </m:r>
                        </m:sub>
                      </m:sSub>
                      <m:r>
                        <m:rPr>
                          <m:sty m:val="p"/>
                        </m:rPr>
                        <a:rPr lang="da-DK">
                          <a:latin typeface="Cambria Math"/>
                        </a:rPr>
                        <m:t>=</m:t>
                      </m:r>
                      <m:r>
                        <m:rPr>
                          <m:sty m:val="p"/>
                        </m:rPr>
                        <a:rPr lang="da-DK" b="0" i="0" smtClean="0"/>
                        <m:t>(</m:t>
                      </m:r>
                      <m:r>
                        <m:rPr>
                          <m:sty m:val="p"/>
                        </m:rPr>
                        <a:rPr lang="da-DK" b="0" i="0" smtClean="0"/>
                        <m:t>Antal</m:t>
                      </m:r>
                      <m:r>
                        <m:rPr>
                          <m:sty m:val="p"/>
                        </m:rPr>
                        <a:rPr lang="da-DK" b="0" i="0" smtClean="0"/>
                        <m:t> </m:t>
                      </m:r>
                      <m:r>
                        <m:rPr>
                          <m:sty m:val="p"/>
                        </m:rPr>
                        <a:rPr lang="da-DK"/>
                        <m:t>obs</m:t>
                      </m:r>
                      <m:r>
                        <m:rPr>
                          <m:sty m:val="p"/>
                        </m:rPr>
                        <a:rPr lang="da-DK" b="0" i="0" smtClean="0"/>
                        <m:t>ervationer</m:t>
                      </m:r>
                      <m:r>
                        <m:rPr>
                          <m:sty m:val="p"/>
                        </m:rPr>
                        <a:rPr lang="da-DK" b="0" i="0" smtClean="0"/>
                        <m:t>)</m:t>
                      </m:r>
                      <m:r>
                        <m:rPr>
                          <m:sty m:val="p"/>
                        </m:rPr>
                        <a:rPr lang="da-DK">
                          <a:latin typeface="Cambria Math"/>
                        </a:rPr>
                        <m:t>−</m:t>
                      </m:r>
                      <m:r>
                        <m:rPr>
                          <m:sty m:val="p"/>
                        </m:rPr>
                        <a:rPr lang="da-DK" b="0" i="0" smtClean="0"/>
                        <m:t>(</m:t>
                      </m:r>
                      <m:r>
                        <m:rPr>
                          <m:sty m:val="p"/>
                        </m:rPr>
                        <a:rPr lang="da-DK" b="0" i="0" smtClean="0"/>
                        <m:t>Antal</m:t>
                      </m:r>
                      <m:r>
                        <m:rPr>
                          <m:sty m:val="p"/>
                        </m:rPr>
                        <a:rPr lang="da-DK" b="0" i="0" smtClean="0"/>
                        <m:t> </m:t>
                      </m:r>
                      <m:r>
                        <m:rPr>
                          <m:sty m:val="p"/>
                        </m:rPr>
                        <a:rPr lang="da-DK"/>
                        <m:t>parametre</m:t>
                      </m:r>
                      <m:r>
                        <m:rPr>
                          <m:sty m:val="p"/>
                        </m:rPr>
                        <a:rPr lang="da-DK" b="0" i="0" smtClean="0"/>
                        <m:t>)</m:t>
                      </m:r>
                      <m:r>
                        <m:rPr>
                          <m:sty m:val="p"/>
                        </m:rPr>
                        <a:rPr lang="da-DK">
                          <a:latin typeface="Cambria Math"/>
                        </a:rPr>
                        <m:t>=</m:t>
                      </m:r>
                      <m:r>
                        <m:rPr>
                          <m:sty m:val="p"/>
                        </m:rPr>
                        <a:rPr lang="da-DK">
                          <a:latin typeface="Cambria Math"/>
                        </a:rPr>
                        <m:t>n</m:t>
                      </m:r>
                      <m:r>
                        <m:rPr>
                          <m:sty m:val="p"/>
                        </m:rPr>
                        <a:rPr lang="da-DK">
                          <a:latin typeface="Cambria Math"/>
                        </a:rPr>
                        <m:t>−2</m:t>
                      </m:r>
                    </m:oMath>
                  </m:oMathPara>
                </a14:m>
                <a:endParaRPr lang="da-DK" smtClean="0"/>
              </a:p>
              <a:p>
                <a:r>
                  <a:rPr lang="da-DK" smtClean="0"/>
                  <a:t>Bemærk: </a:t>
                </a:r>
                <a14:m>
                  <m:oMathPara>
                    <m:oMathParaPr>
                      <m:jc/>
                    </m:oMathParaPr>
                    <m:oMath>
                      <m:sSub>
                        <m:sSubPr>
                          <m:ctrlPr>
                            <a:rPr lang="da-DK" i="1">
                              <a:latin typeface="Cambria Math" panose="02040503050406030204" pitchFamily="18" charset="0"/>
                            </a:rPr>
                          </m:ctrlPr>
                        </m:sSubPr>
                        <m:e>
                          <m:r>
                            <m:rPr>
                              <m:sty m:val="p"/>
                            </m:rPr>
                            <a:rPr lang="da-DK">
                              <a:latin typeface="Cambria Math"/>
                            </a:rPr>
                            <m:t>df</m:t>
                          </m:r>
                        </m:e>
                        <m:sub>
                          <m:r>
                            <a:rPr lang="da-DK" b="0" i="1" smtClean="0">
                              <a:latin typeface="Cambria Math"/>
                            </a:rPr>
                            <m:t>𝑡𝑜𝑡𝑎𝑙</m:t>
                          </m:r>
                        </m:sub>
                      </m:sSub>
                      <m:r>
                        <a:rPr lang="da-DK" b="0" i="1" smtClean="0">
                          <a:latin typeface="Cambria Math"/>
                        </a:rPr>
                        <m:t>=</m:t>
                      </m:r>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res</m:t>
                          </m:r>
                        </m:sub>
                      </m:sSub>
                      <m:r>
                        <a:rPr lang="da-DK" b="0" i="1" smtClean="0">
                          <a:latin typeface="Cambria Math"/>
                        </a:rPr>
                        <m:t>+</m:t>
                      </m:r>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re</m:t>
                          </m:r>
                          <m:r>
                            <m:rPr>
                              <m:sty m:val="p"/>
                            </m:rPr>
                            <a:rPr lang="da-DK" b="0" i="0" smtClean="0">
                              <a:latin typeface="Cambria Math"/>
                            </a:rPr>
                            <m:t>g</m:t>
                          </m:r>
                        </m:sub>
                      </m:sSub>
                    </m:oMath>
                  </m:oMathPara>
                </a14:m>
                <a:r>
                  <a:rPr lang="da-DK"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360</a:t>
            </a:fld>
            <a:endParaRPr lang="da-DK"/>
          </a:p>
        </p:txBody>
      </p:sp>
    </p:spTree>
    <p:extLst>
      <p:ext uri="{BB962C8B-B14F-4D97-AF65-F5344CB8AC3E}">
        <p14:creationId xmlns:p14="http://schemas.microsoft.com/office/powerpoint/2010/main" val="1958073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ANOVA</a:t>
            </a:r>
            <a:endParaRPr lang="da-DK"/>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72246792"/>
              </p:ext>
            </p:extLst>
          </p:nvPr>
        </p:nvGraphicFramePr>
        <p:xfrm>
          <a:off x="468313" y="1650356"/>
          <a:ext cx="8247334" cy="4228592"/>
        </p:xfrm>
        <a:graphic>
          <a:graphicData uri="http://schemas.openxmlformats.org/drawingml/2006/table">
            <a:tbl>
              <a:tblPr firstRow="1" bandRow="1">
                <a:tableStyleId>{5940675A-B579-460E-94D1-54222C63F5DA}</a:tableStyleId>
              </a:tblPr>
              <a:tblGrid>
                <a:gridCol w="1223367">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975295">
                  <a:extLst>
                    <a:ext uri="{9D8B030D-6E8A-4147-A177-3AD203B41FA5}">
                      <a16:colId xmlns:a16="http://schemas.microsoft.com/office/drawing/2014/main" val="20004"/>
                    </a:ext>
                  </a:extLst>
                </a:gridCol>
              </a:tblGrid>
              <a:tr h="370840">
                <a:tc>
                  <a:txBody>
                    <a:bodyPr vert="horz" wrap="square"/>
                    <a:lstStyle/>
                    <a:p>
                      <a:pPr algn="l"/>
                      <a:r>
                        <a:rPr lang="da-DK" sz="1800" smtClean="0"/>
                        <a:t>Kilder</a:t>
                      </a:r>
                      <a:endParaRPr lang="da-DK" sz="1800"/>
                    </a:p>
                  </a:txBody>
                  <a:tcPr/>
                </a:tc>
                <a:tc>
                  <a:txBody>
                    <a:bodyPr vert="horz" wrap="square"/>
                    <a:lstStyle/>
                    <a:p>
                      <a:pPr algn="l"/>
                      <a:r>
                        <a:rPr lang="da-DK" sz="1800" smtClean="0"/>
                        <a:t>Frihedsgrader </a:t>
                      </a:r>
                      <a:br>
                        <a:rPr lang="da-DK" sz="1800" smtClean="0"/>
                      </a:br>
                      <a:r>
                        <a:rPr lang="da-DK" sz="1800" smtClean="0"/>
                        <a:t>(DF)</a:t>
                      </a:r>
                      <a:endParaRPr lang="da-DK" sz="1800"/>
                    </a:p>
                  </a:txBody>
                  <a:tcPr/>
                </a:tc>
                <a:tc>
                  <a:txBody>
                    <a:bodyPr vert="horz" wrap="square"/>
                    <a:lstStyle/>
                    <a:p>
                      <a:pPr algn="l"/>
                      <a:r>
                        <a:rPr lang="da-DK" sz="1800" smtClean="0"/>
                        <a:t>Sum of Squares (SS)</a:t>
                      </a:r>
                      <a:endParaRPr lang="da-DK" sz="1800"/>
                    </a:p>
                  </a:txBody>
                  <a:tcPr/>
                </a:tc>
                <a:tc>
                  <a:txBody>
                    <a:bodyPr vert="horz" wrap="square"/>
                    <a:lstStyle/>
                    <a:p>
                      <a:pPr algn="l"/>
                      <a:r>
                        <a:rPr lang="da-DK" sz="1800" smtClean="0"/>
                        <a:t>Mean Squares (MS)</a:t>
                      </a:r>
                      <a:endParaRPr lang="da-DK" sz="1800"/>
                    </a:p>
                  </a:txBody>
                  <a:tcPr/>
                </a:tc>
                <a:tc>
                  <a:txBody>
                    <a:bodyPr vert="horz" wrap="square"/>
                    <a:lstStyle/>
                    <a:p>
                      <a:pPr algn="l"/>
                      <a:r>
                        <a:rPr lang="da-DK" sz="1800" smtClean="0"/>
                        <a:t>F</a:t>
                      </a:r>
                      <a:endParaRPr lang="da-DK" sz="1800"/>
                    </a:p>
                  </a:txBody>
                  <a:tcPr/>
                </a:tc>
                <a:extLst>
                  <a:ext uri="{0D108BD9-81ED-4DB2-BD59-A6C34878D82A}">
                    <a16:rowId xmlns:a16="http://schemas.microsoft.com/office/drawing/2014/main" val="10000"/>
                  </a:ext>
                </a:extLst>
              </a:tr>
              <a:tr h="370840">
                <a:tc>
                  <a:txBody>
                    <a:bodyPr vert="horz" wrap="square"/>
                    <a:lstStyle/>
                    <a:p>
                      <a:pPr algn="l"/>
                      <a:r>
                        <a:rPr lang="da-DK" sz="1800" smtClean="0"/>
                        <a:t>Regression</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reg</m:t>
                                </m:r>
                              </m:sub>
                            </m:sSub>
                          </m:oMath>
                          <m:oMath>
                            <m:r>
                              <m:rPr>
                                <m:sty m:val="p"/>
                              </m:rPr>
                              <a:rPr lang="da-DK" sz="1800" smtClean="0">
                                <a:latin typeface="Cambria Math"/>
                              </a:rPr>
                              <m:t>=</m:t>
                            </m:r>
                            <m:r>
                              <m:rPr>
                                <m:sty m:val="p"/>
                              </m:rPr>
                              <a:rPr lang="da-DK" sz="1800" smtClean="0"/>
                              <m:t>#</m:t>
                            </m:r>
                            <m:r>
                              <m:rPr>
                                <m:sty m:val="p"/>
                              </m:rPr>
                              <a:rPr lang="da-DK" sz="1800" smtClean="0"/>
                              <m:t>parametre</m:t>
                            </m:r>
                            <m:r>
                              <m:rPr>
                                <m:sty m:val="p"/>
                              </m:rPr>
                              <a:rPr lang="da-DK" sz="1800" smtClean="0">
                                <a:latin typeface="Cambria Math"/>
                              </a:rPr>
                              <m:t>−1</m:t>
                            </m:r>
                          </m:oMath>
                        </m:oMathPara>
                      </a14:m>
                      <a:br>
                        <a:rPr lang="da-DK" sz="1800" smtClean="0"/>
                      </a:br>
                      <a14:m>
                        <m:oMathPara>
                          <m:oMathParaPr>
                            <m:jc/>
                          </m:oMathParaPr>
                          <m:oMath>
                            <m:r>
                              <m:rPr>
                                <m:sty m:val="p"/>
                              </m:rPr>
                              <a:rPr lang="da-DK" sz="1800" smtClean="0">
                                <a:latin typeface="Cambria Math"/>
                              </a:rPr>
                              <m:t>=2−1=1</m:t>
                            </m:r>
                          </m:oMath>
                        </m:oMathPara>
                      </a14:m>
                      <a:r>
                        <a:rPr lang="da-DK" sz="1800" smtClean="0"/>
                        <a:t> </a:t>
                      </a:r>
                      <a:br>
                        <a:rPr lang="da-DK" sz="1800" smtClean="0"/>
                      </a:b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reg</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a:latin typeface="Cambria Math" panose="02040503050406030204" pitchFamily="18" charset="0"/>
                                              </a:rPr>
                                            </m:ctrlPr>
                                          </m:sSubPr>
                                          <m:e>
                                            <m:acc>
                                              <m:accPr>
                                                <m:chr m:val="̂"/>
                                                <m:ctrlPr>
                                                  <a:rPr lang="da-DK" sz="1800" i="1">
                                                    <a:latin typeface="Cambria Math" panose="02040503050406030204" pitchFamily="18" charset="0"/>
                                                  </a:rPr>
                                                </m:ctrlPr>
                                              </m:accPr>
                                              <m:e>
                                                <m:r>
                                                  <m:rPr>
                                                    <m:sty m:val="p"/>
                                                  </m:rPr>
                                                  <a:rPr lang="da-DK" sz="1800">
                                                    <a:latin typeface="Cambria Math"/>
                                                  </a:rPr>
                                                  <m:t>y</m:t>
                                                </m:r>
                                              </m:e>
                                            </m:acc>
                                          </m:e>
                                          <m:sub>
                                            <m:r>
                                              <m:rPr>
                                                <m:sty m:val="p"/>
                                              </m:rPr>
                                              <a:rPr lang="da-DK" sz="1800">
                                                <a:latin typeface="Cambria Math"/>
                                              </a:rPr>
                                              <m:t>i</m:t>
                                            </m:r>
                                          </m:sub>
                                        </m:sSub>
                                        <m:r>
                                          <m:rPr>
                                            <m:sty m:val="p"/>
                                          </m:rPr>
                                          <a:rPr lang="da-DK" sz="1800" smtClean="0">
                                            <a:latin typeface="Cambria Math"/>
                                          </a:rPr>
                                          <m:t>−</m:t>
                                        </m:r>
                                        <m:acc>
                                          <m:accPr>
                                            <m:chr m:val="̅"/>
                                            <m:ctrlPr>
                                              <a:rPr lang="da-DK" sz="1800" i="1" smtClean="0">
                                                <a:latin typeface="Cambria Math" panose="02040503050406030204" pitchFamily="18" charset="0"/>
                                              </a:rPr>
                                            </m:ctrlPr>
                                          </m:accPr>
                                          <m:e>
                                            <m:r>
                                              <m:rPr>
                                                <m:sty m:val="p"/>
                                              </m:rPr>
                                              <a:rPr lang="da-DK" sz="1800" smtClean="0">
                                                <a:latin typeface="Cambria Math"/>
                                              </a:rPr>
                                              <m:t>y</m:t>
                                            </m:r>
                                          </m:e>
                                        </m:acc>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reg</m:t>
                                </m:r>
                              </m:sub>
                            </m:sSub>
                          </m:oMath>
                        </m:oMathPara>
                      </a14:m>
                      <a:br>
                        <a:rPr lang="da-DK" sz="1800" smtClean="0">
                          <a:latin typeface="Cambria Math"/>
                        </a:rPr>
                      </a:br>
                      <a:endParaRPr lang="da-DK" sz="1800"/>
                    </a:p>
                  </a:txBody>
                  <a:tcPr/>
                </a:tc>
                <a:tc>
                  <a:txBody>
                    <a:bodyPr vert="horz" wrap="square"/>
                    <a:lstStyle/>
                    <a:p>
                      <a:pPr algn="l"/>
                      <a14:m>
                        <m:oMathPara>
                          <m:oMathParaPr>
                            <m:jc m:val="left"/>
                          </m:oMathParaPr>
                          <m:oMath>
                            <m:r>
                              <m:rPr>
                                <m:sty m:val="p"/>
                              </m:rPr>
                              <a:rPr lang="da-DK" sz="1800" smtClean="0">
                                <a:latin typeface="Cambria Math"/>
                              </a:rPr>
                              <m:t>F</m:t>
                            </m:r>
                          </m:oMath>
                        </m:oMathPara>
                      </a14:m>
                      <a:br>
                        <a:rPr lang="da-DK" sz="1800" smtClean="0"/>
                      </a:br>
                      <a:br>
                        <a:rPr lang="da-DK" sz="1800" smtClean="0"/>
                      </a:br>
                      <a:endParaRPr lang="da-DK" sz="1800"/>
                    </a:p>
                  </a:txBody>
                  <a:tcPr/>
                </a:tc>
                <a:extLst>
                  <a:ext uri="{0D108BD9-81ED-4DB2-BD59-A6C34878D82A}">
                    <a16:rowId xmlns:a16="http://schemas.microsoft.com/office/drawing/2014/main" val="10001"/>
                  </a:ext>
                </a:extLst>
              </a:tr>
              <a:tr h="370840">
                <a:tc>
                  <a:txBody>
                    <a:bodyPr vert="horz" wrap="square"/>
                    <a:lstStyle/>
                    <a:p>
                      <a:pPr algn="l"/>
                      <a:r>
                        <a:rPr lang="da-DK" sz="1800" smtClean="0"/>
                        <a:t>Residual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res</m:t>
                                </m:r>
                              </m:sub>
                            </m:sSub>
                          </m:oMath>
                          <m:oMath>
                            <m:r>
                              <m:rPr>
                                <m:sty m:val="p"/>
                              </m:rPr>
                              <a:rPr lang="da-DK" sz="1800" smtClean="0">
                                <a:latin typeface="Cambria Math"/>
                              </a:rPr>
                              <m:t>=</m:t>
                            </m:r>
                            <m:r>
                              <m:rPr>
                                <m:sty m:val="p"/>
                              </m:rPr>
                              <a:rPr lang="da-DK" sz="1800" smtClean="0"/>
                              <m:t>#</m:t>
                            </m:r>
                            <m:r>
                              <m:rPr>
                                <m:sty m:val="p"/>
                              </m:rPr>
                              <a:rPr lang="da-DK" sz="1800" smtClean="0"/>
                              <m:t>obs</m:t>
                            </m:r>
                            <m:r>
                              <m:rPr>
                                <m:sty m:val="p"/>
                              </m:rPr>
                              <a:rPr lang="da-DK" sz="1800" smtClean="0"/>
                              <m:t>.</m:t>
                            </m:r>
                            <m:r>
                              <m:rPr>
                                <m:sty m:val="p"/>
                              </m:rPr>
                              <a:rPr lang="da-DK" sz="1800" smtClean="0">
                                <a:latin typeface="Cambria Math"/>
                              </a:rPr>
                              <m:t>−</m:t>
                            </m:r>
                            <m:r>
                              <m:rPr>
                                <m:sty m:val="p"/>
                              </m:rPr>
                              <a:rPr lang="da-DK" sz="1800" smtClean="0"/>
                              <m:t>#</m:t>
                            </m:r>
                            <m:r>
                              <m:rPr>
                                <m:sty m:val="p"/>
                              </m:rPr>
                              <a:rPr lang="da-DK" sz="1800" smtClean="0"/>
                              <m:t>parametre</m:t>
                            </m:r>
                          </m:oMath>
                          <m:oMath>
                            <m:r>
                              <m:rPr>
                                <m:sty m:val="p"/>
                              </m:rPr>
                              <a:rPr lang="da-DK" sz="1800" smtClean="0">
                                <a:latin typeface="Cambria Math"/>
                              </a:rPr>
                              <m:t>=</m:t>
                            </m:r>
                            <m:r>
                              <m:rPr>
                                <m:sty m:val="p"/>
                              </m:rPr>
                              <a:rPr lang="da-DK" sz="1800" smtClean="0">
                                <a:latin typeface="Cambria Math"/>
                              </a:rPr>
                              <m:t>n</m:t>
                            </m:r>
                            <m:r>
                              <m:rPr>
                                <m:sty m:val="p"/>
                              </m:rPr>
                              <a:rPr lang="da-DK" sz="1800" smtClean="0">
                                <a:latin typeface="Cambria Math"/>
                              </a:rPr>
                              <m:t>−2</m:t>
                            </m:r>
                          </m:oMath>
                        </m:oMathPara>
                      </a14:m>
                      <a:endParaRPr lang="da-DK" sz="1800"/>
                    </a:p>
                    <a:p>
                      <a:pPr algn="l"/>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res</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smtClean="0">
                                                <a:latin typeface="Cambria Math" panose="02040503050406030204" pitchFamily="18" charset="0"/>
                                              </a:rPr>
                                            </m:ctrlPr>
                                          </m:sSubPr>
                                          <m:e>
                                            <m:r>
                                              <m:rPr>
                                                <m:sty m:val="p"/>
                                              </m:rPr>
                                              <a:rPr lang="da-DK" sz="1800" smtClean="0">
                                                <a:latin typeface="Cambria Math"/>
                                              </a:rPr>
                                              <m:t>y</m:t>
                                            </m:r>
                                          </m:e>
                                          <m:sub>
                                            <m:r>
                                              <m:rPr>
                                                <m:sty m:val="p"/>
                                              </m:rPr>
                                              <a:rPr lang="da-DK" sz="1800" smtClean="0">
                                                <a:latin typeface="Cambria Math"/>
                                              </a:rPr>
                                              <m:t>i</m:t>
                                            </m:r>
                                          </m:sub>
                                        </m:sSub>
                                        <m:r>
                                          <m:rPr>
                                            <m:sty m:val="p"/>
                                          </m:rPr>
                                          <a:rPr lang="da-DK" sz="1800" smtClean="0">
                                            <a:latin typeface="Cambria Math"/>
                                          </a:rPr>
                                          <m:t>−</m:t>
                                        </m:r>
                                        <m:sSub>
                                          <m:sSubPr>
                                            <m:ctrlPr>
                                              <a:rPr lang="da-DK" sz="1800" i="1" smtClean="0">
                                                <a:latin typeface="Cambria Math" panose="02040503050406030204" pitchFamily="18" charset="0"/>
                                              </a:rPr>
                                            </m:ctrlPr>
                                          </m:sSubPr>
                                          <m:e>
                                            <m:acc>
                                              <m:accPr>
                                                <m:chr m:val="̂"/>
                                                <m:ctrlPr>
                                                  <a:rPr lang="da-DK" sz="1800" i="1" smtClean="0">
                                                    <a:latin typeface="Cambria Math" panose="02040503050406030204" pitchFamily="18" charset="0"/>
                                                  </a:rPr>
                                                </m:ctrlPr>
                                              </m:accPr>
                                              <m:e>
                                                <m:r>
                                                  <m:rPr>
                                                    <m:sty m:val="p"/>
                                                  </m:rPr>
                                                  <a:rPr lang="da-DK" sz="1800">
                                                    <a:latin typeface="Cambria Math"/>
                                                  </a:rPr>
                                                  <m:t>y</m:t>
                                                </m:r>
                                              </m:e>
                                            </m:acc>
                                          </m:e>
                                          <m:sub>
                                            <m:r>
                                              <m:rPr>
                                                <m:sty m:val="p"/>
                                              </m:rPr>
                                              <a:rPr lang="da-DK" sz="1800">
                                                <a:latin typeface="Cambria Math"/>
                                              </a:rPr>
                                              <m:t>i</m:t>
                                            </m:r>
                                          </m:sub>
                                        </m:sSub>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res</m:t>
                                </m:r>
                              </m:sub>
                            </m:sSub>
                          </m:oMath>
                        </m:oMathPara>
                      </a14:m>
                      <a:br>
                        <a:rPr lang="da-DK" sz="1800" smtClean="0">
                          <a:latin typeface="Cambria Math"/>
                        </a:rPr>
                      </a:br>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2"/>
                  </a:ext>
                </a:extLst>
              </a:tr>
              <a:tr h="370840">
                <a:tc>
                  <a:txBody>
                    <a:bodyPr vert="horz" wrap="square"/>
                    <a:lstStyle/>
                    <a:p>
                      <a:pPr algn="l"/>
                      <a:r>
                        <a:rPr lang="da-DK" sz="1800" smtClean="0"/>
                        <a:t>Total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total</m:t>
                                </m:r>
                              </m:sub>
                            </m:sSub>
                          </m:oMath>
                          <m:oMath>
                            <m:r>
                              <m:rPr>
                                <m:sty m:val="p"/>
                              </m:rPr>
                              <a:rPr lang="da-DK" sz="1800" smtClean="0">
                                <a:latin typeface="Cambria Math"/>
                              </a:rPr>
                              <m:t>=</m:t>
                            </m:r>
                            <m:r>
                              <m:rPr>
                                <m:sty m:val="p"/>
                              </m:rPr>
                              <a:rPr lang="da-DK" sz="1800" smtClean="0"/>
                              <m:t>#</m:t>
                            </m:r>
                            <m:r>
                              <m:rPr>
                                <m:sty m:val="p"/>
                              </m:rPr>
                              <a:rPr lang="da-DK" sz="1800" smtClean="0"/>
                              <m:t>observationer</m:t>
                            </m:r>
                            <m:r>
                              <m:rPr>
                                <m:sty m:val="p"/>
                              </m:rPr>
                              <a:rPr lang="da-DK" sz="1800" smtClean="0">
                                <a:latin typeface="Cambria Math"/>
                              </a:rPr>
                              <m:t>−1</m:t>
                            </m:r>
                          </m:oMath>
                        </m:oMathPara>
                      </a14:m>
                      <a:br>
                        <a:rPr lang="da-DK" sz="1800" smtClean="0"/>
                      </a:br>
                      <a14:m>
                        <m:oMathPara>
                          <m:oMathParaPr>
                            <m:jc/>
                          </m:oMathParaPr>
                          <m:oMath>
                            <m:r>
                              <m:rPr>
                                <m:sty m:val="p"/>
                              </m:rPr>
                              <a:rPr lang="da-DK" sz="1800" smtClean="0">
                                <a:latin typeface="Cambria Math"/>
                              </a:rPr>
                              <m:t>=</m:t>
                            </m:r>
                            <m:r>
                              <m:rPr>
                                <m:sty m:val="p"/>
                              </m:rPr>
                              <a:rPr lang="da-DK" sz="1800" smtClean="0">
                                <a:latin typeface="Cambria Math"/>
                              </a:rPr>
                              <m:t>n</m:t>
                            </m:r>
                            <m:r>
                              <m:rPr>
                                <m:sty m:val="p"/>
                              </m:rPr>
                              <a:rPr lang="da-DK" sz="1800" smtClean="0">
                                <a:latin typeface="Cambria Math"/>
                              </a:rPr>
                              <m:t>−1</m:t>
                            </m:r>
                          </m:oMath>
                        </m:oMathPara>
                      </a14:m>
                      <a:r>
                        <a:rPr lang="da-DK" sz="1800" smtClean="0"/>
                        <a:t> </a:t>
                      </a:r>
                      <a:br>
                        <a:rPr lang="da-DK" sz="1800" smtClean="0"/>
                      </a:b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total</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smtClean="0">
                                                <a:latin typeface="Cambria Math" panose="02040503050406030204" pitchFamily="18" charset="0"/>
                                              </a:rPr>
                                            </m:ctrlPr>
                                          </m:sSubPr>
                                          <m:e>
                                            <m:r>
                                              <m:rPr>
                                                <m:sty m:val="p"/>
                                              </m:rPr>
                                              <a:rPr lang="da-DK" sz="1800" smtClean="0">
                                                <a:latin typeface="Cambria Math"/>
                                              </a:rPr>
                                              <m:t>y</m:t>
                                            </m:r>
                                          </m:e>
                                          <m:sub>
                                            <m:r>
                                              <m:rPr>
                                                <m:sty m:val="p"/>
                                              </m:rPr>
                                              <a:rPr lang="da-DK" sz="1800" smtClean="0">
                                                <a:latin typeface="Cambria Math"/>
                                              </a:rPr>
                                              <m:t>i</m:t>
                                            </m:r>
                                          </m:sub>
                                        </m:sSub>
                                        <m:r>
                                          <m:rPr>
                                            <m:sty m:val="p"/>
                                          </m:rPr>
                                          <a:rPr lang="da-DK" sz="1800" smtClean="0">
                                            <a:latin typeface="Cambria Math"/>
                                          </a:rPr>
                                          <m:t>−</m:t>
                                        </m:r>
                                        <m:acc>
                                          <m:accPr>
                                            <m:chr m:val="̅"/>
                                            <m:ctrlPr>
                                              <a:rPr lang="da-DK" sz="1800" i="1" smtClean="0">
                                                <a:latin typeface="Cambria Math" panose="02040503050406030204" pitchFamily="18" charset="0"/>
                                              </a:rPr>
                                            </m:ctrlPr>
                                          </m:accPr>
                                          <m:e>
                                            <m:r>
                                              <m:rPr>
                                                <m:sty m:val="p"/>
                                              </m:rPr>
                                              <a:rPr lang="da-DK" sz="1800" smtClean="0">
                                                <a:latin typeface="Cambria Math"/>
                                              </a:rPr>
                                              <m:t>y</m:t>
                                            </m:r>
                                          </m:e>
                                        </m:acc>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p>
                      <a:pPr algn="l"/>
                      <a:endParaRPr lang="da-DK" sz="1800"/>
                    </a:p>
                  </a:txBody>
                  <a:tcPr/>
                </a:tc>
                <a:tc>
                  <a:txBody>
                    <a:bodyPr vert="horz" wrap="square"/>
                    <a:lstStyle/>
                    <a:p>
                      <a:pPr algn="l"/>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361</a:t>
            </a:fld>
            <a:endParaRPr lang="da-DK"/>
          </a:p>
        </p:txBody>
      </p:sp>
    </p:spTree>
    <p:extLst>
      <p:ext uri="{BB962C8B-B14F-4D97-AF65-F5344CB8AC3E}">
        <p14:creationId xmlns:p14="http://schemas.microsoft.com/office/powerpoint/2010/main" val="235068596"/>
      </p:ext>
    </p:extLst>
  </p:cSld>
  <p:clrMapOvr>
    <a:masterClrMapping/>
  </p:clrMapOvr>
  <p:transition/>
  <p:timing/>
</p:sld>
</file>

<file path=ppt/slides/slide3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Mean Squares og frihedsgrader</a:t>
            </a:r>
            <a:endParaRPr lang="da-DK"/>
          </a:p>
        </p:txBody>
      </p:sp>
      <mc:AlternateContent>
        <mc:Choice Requires="a14">
          <p:sp>
            <p:nvSpPr>
              <p:cNvPr id="3" name="Content Placeholder 2"/>
              <p:cNvSpPr>
                <a:spLocks noGrp="1"/>
              </p:cNvSpPr>
              <p:nvPr>
                <p:ph idx="1"/>
              </p:nvPr>
            </p:nvSpPr>
            <p:spPr/>
            <p:txBody>
              <a:bodyPr/>
              <a:lstStyle/>
              <a:p>
                <a:r>
                  <a:rPr lang="da-DK" smtClean="0"/>
                  <a:t>Mean Squares er Sum of Squares divideret med antal frihedsgrader: </a:t>
                </a:r>
                <a:br>
                  <a:rPr lang="da-DK" smtClean="0"/>
                </a:br>
                <a:r>
                  <a:rPr lang="da-DK" smtClean="0"/>
                  <a:t>	</a:t>
                </a:r>
                <a14:m>
                  <m:oMathPara>
                    <m:oMathParaPr>
                      <m:jc/>
                    </m:oMathParaPr>
                    <m:oMath>
                      <m:r>
                        <a:rPr lang="da-DK" b="0" i="1" smtClean="0">
                          <a:solidFill>
                            <a:schemeClr val="tx2"/>
                          </a:solidFill>
                          <a:latin typeface="Cambria Math"/>
                        </a:rPr>
                        <m:t>𝑀𝑆</m:t>
                      </m:r>
                      <m:r>
                        <a:rPr lang="da-DK" b="0" i="1" smtClean="0">
                          <a:solidFill>
                            <a:schemeClr val="tx2"/>
                          </a:solidFill>
                          <a:latin typeface="Cambria Math"/>
                        </a:rPr>
                        <m:t>=</m:t>
                      </m:r>
                      <m:r>
                        <a:rPr lang="da-DK" b="0" i="1" smtClean="0">
                          <a:solidFill>
                            <a:schemeClr val="tx2"/>
                          </a:solidFill>
                          <a:latin typeface="Cambria Math"/>
                        </a:rPr>
                        <m:t>𝑆𝑆</m:t>
                      </m:r>
                      <m:r>
                        <a:rPr lang="da-DK" b="0" i="1" smtClean="0">
                          <a:solidFill>
                            <a:schemeClr val="tx2"/>
                          </a:solidFill>
                          <a:latin typeface="Cambria Math"/>
                        </a:rPr>
                        <m:t>/</m:t>
                      </m:r>
                      <m:r>
                        <a:rPr lang="da-DK" b="0" i="1" smtClean="0">
                          <a:solidFill>
                            <a:schemeClr val="tx2"/>
                          </a:solidFill>
                          <a:latin typeface="Cambria Math"/>
                        </a:rPr>
                        <m:t>𝑑𝑓</m:t>
                      </m:r>
                    </m:oMath>
                  </m:oMathPara>
                </a14:m>
                <a:r>
                  <a:rPr lang="da-DK" smtClean="0"/>
                  <a:t> </a:t>
                </a:r>
              </a:p>
              <a:p>
                <a:r>
                  <a:rPr lang="da-DK" smtClean="0"/>
                  <a:t>Antal frihedsgrader afhænger af hvilken gruppe vi ser på:</a:t>
                </a:r>
              </a:p>
              <a:p>
                <a:pPr lvl="1"/>
                <a14:m>
                  <m:oMathPara>
                    <m:oMathParaPr>
                      <m:jc/>
                    </m:oMathParaPr>
                    <m:oMath>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total</m:t>
                          </m:r>
                        </m:sub>
                      </m:sSub>
                      <m:r>
                        <m:rPr>
                          <m:sty m:val="p"/>
                        </m:rPr>
                        <a:rPr lang="da-DK">
                          <a:latin typeface="Cambria Math"/>
                        </a:rPr>
                        <m:t>=</m:t>
                      </m:r>
                      <m:r>
                        <m:rPr>
                          <m:sty m:val="p"/>
                        </m:rPr>
                        <a:rPr lang="da-DK" b="0" i="0" smtClean="0">
                          <a:latin typeface="Cambria Math"/>
                        </a:rPr>
                        <m:t>Antal</m:t>
                      </m:r>
                      <m:r>
                        <m:rPr>
                          <m:sty m:val="p"/>
                        </m:rPr>
                        <a:rPr lang="da-DK" b="0" i="0" smtClean="0">
                          <a:latin typeface="Cambria Math"/>
                        </a:rPr>
                        <m:t> </m:t>
                      </m:r>
                      <m:r>
                        <m:rPr>
                          <m:sty m:val="p"/>
                        </m:rPr>
                        <a:rPr lang="da-DK"/>
                        <m:t>observationer</m:t>
                      </m:r>
                      <m:r>
                        <m:rPr>
                          <m:sty m:val="p"/>
                        </m:rPr>
                        <a:rPr lang="da-DK">
                          <a:latin typeface="Cambria Math"/>
                        </a:rPr>
                        <m:t>−1=</m:t>
                      </m:r>
                      <m:r>
                        <m:rPr>
                          <m:sty m:val="p"/>
                        </m:rPr>
                        <a:rPr lang="da-DK">
                          <a:latin typeface="Cambria Math"/>
                        </a:rPr>
                        <m:t>n</m:t>
                      </m:r>
                      <m:r>
                        <m:rPr>
                          <m:sty m:val="p"/>
                        </m:rPr>
                        <a:rPr lang="da-DK">
                          <a:latin typeface="Cambria Math"/>
                        </a:rPr>
                        <m:t>−1</m:t>
                      </m:r>
                    </m:oMath>
                  </m:oMathPara>
                </a14:m>
                <a:r>
                  <a:rPr lang="da-DK"/>
                  <a:t>	</a:t>
                </a:r>
                <a:endParaRPr lang="da-DK" smtClean="0"/>
              </a:p>
              <a:p>
                <a:pPr lvl="1"/>
                <a14:m>
                  <m:oMathPara>
                    <m:oMathParaPr>
                      <m:jc/>
                    </m:oMathParaPr>
                    <m:oMath>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reg</m:t>
                          </m:r>
                        </m:sub>
                      </m:sSub>
                      <m:r>
                        <m:rPr>
                          <m:sty m:val="p"/>
                        </m:rPr>
                        <a:rPr lang="da-DK">
                          <a:latin typeface="Cambria Math"/>
                        </a:rPr>
                        <m:t>=</m:t>
                      </m:r>
                      <m:r>
                        <m:rPr>
                          <m:sty m:val="p"/>
                        </m:rPr>
                        <a:rPr lang="da-DK" b="0" i="0" smtClean="0">
                          <a:latin typeface="Cambria Math"/>
                        </a:rPr>
                        <m:t>Antal</m:t>
                      </m:r>
                      <m:r>
                        <m:rPr>
                          <m:sty m:val="p"/>
                        </m:rPr>
                        <a:rPr lang="da-DK" b="0" i="0" smtClean="0">
                          <a:latin typeface="Cambria Math"/>
                        </a:rPr>
                        <m:t> </m:t>
                      </m:r>
                      <m:r>
                        <m:rPr>
                          <m:sty m:val="p"/>
                        </m:rPr>
                        <a:rPr lang="da-DK" b="0" i="0" smtClean="0">
                          <a:latin typeface="Cambria Math"/>
                        </a:rPr>
                        <m:t>parametre</m:t>
                      </m:r>
                      <m:r>
                        <m:rPr>
                          <m:sty m:val="p"/>
                        </m:rPr>
                        <a:rPr lang="da-DK" b="0" i="0" smtClean="0">
                          <a:latin typeface="Cambria Math"/>
                        </a:rPr>
                        <m:t> </m:t>
                      </m:r>
                      <m:r>
                        <m:rPr>
                          <m:sty m:val="p"/>
                        </m:rPr>
                        <a:rPr lang="da-DK" b="0" i="0" smtClean="0">
                          <a:latin typeface="Cambria Math"/>
                        </a:rPr>
                        <m:t>i</m:t>
                      </m:r>
                      <m:r>
                        <m:rPr>
                          <m:sty m:val="p"/>
                        </m:rPr>
                        <a:rPr lang="da-DK" b="0" i="0" smtClean="0">
                          <a:latin typeface="Cambria Math"/>
                        </a:rPr>
                        <m:t> </m:t>
                      </m:r>
                      <m:r>
                        <m:rPr>
                          <m:sty m:val="p"/>
                        </m:rPr>
                        <a:rPr lang="da-DK" b="0" i="0" smtClean="0">
                          <a:latin typeface="Cambria Math"/>
                        </a:rPr>
                        <m:t>modellen</m:t>
                      </m:r>
                      <m:r>
                        <a:rPr lang="da-DK" b="0" i="1" smtClean="0">
                          <a:latin typeface="Cambria Math"/>
                        </a:rPr>
                        <m:t>−1=2−1=1</m:t>
                      </m:r>
                    </m:oMath>
                  </m:oMathPara>
                </a14:m>
                <a:br>
                  <a:rPr lang="da-DK" b="0" smtClean="0"/>
                </a:br>
                <a:r>
                  <a:rPr lang="da-DK" b="0" smtClean="0"/>
                  <a:t>(De 2 parametre er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oMath>
                  </m:oMathPara>
                </a14:m>
                <a:r>
                  <a:rPr lang="da-DK" smtClean="0"/>
                  <a:t> og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b="0" i="1" smtClean="0">
                              <a:latin typeface="Cambria Math"/>
                            </a:rPr>
                            <m:t>1</m:t>
                          </m:r>
                        </m:sub>
                      </m:sSub>
                    </m:oMath>
                  </m:oMathPara>
                </a14:m>
                <a:r>
                  <a:rPr lang="da-DK" smtClean="0"/>
                  <a:t>)</a:t>
                </a:r>
              </a:p>
              <a:p>
                <a:pPr lvl="1"/>
                <a14:m>
                  <m:oMathPara>
                    <m:oMathParaPr>
                      <m:jc/>
                    </m:oMathParaPr>
                    <m:oMath>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res</m:t>
                          </m:r>
                        </m:sub>
                      </m:sSub>
                      <m:r>
                        <m:rPr>
                          <m:sty m:val="p"/>
                        </m:rPr>
                        <a:rPr lang="da-DK">
                          <a:latin typeface="Cambria Math"/>
                        </a:rPr>
                        <m:t>=</m:t>
                      </m:r>
                      <m:r>
                        <m:rPr>
                          <m:sty m:val="p"/>
                        </m:rPr>
                        <a:rPr lang="da-DK" b="0" i="0" smtClean="0"/>
                        <m:t>(</m:t>
                      </m:r>
                      <m:r>
                        <m:rPr>
                          <m:sty m:val="p"/>
                        </m:rPr>
                        <a:rPr lang="da-DK" b="0" i="0" smtClean="0"/>
                        <m:t>Antal</m:t>
                      </m:r>
                      <m:r>
                        <m:rPr>
                          <m:sty m:val="p"/>
                        </m:rPr>
                        <a:rPr lang="da-DK" b="0" i="0" smtClean="0"/>
                        <m:t> </m:t>
                      </m:r>
                      <m:r>
                        <m:rPr>
                          <m:sty m:val="p"/>
                        </m:rPr>
                        <a:rPr lang="da-DK"/>
                        <m:t>obs</m:t>
                      </m:r>
                      <m:r>
                        <m:rPr>
                          <m:sty m:val="p"/>
                        </m:rPr>
                        <a:rPr lang="da-DK" b="0" i="0" smtClean="0"/>
                        <m:t>ervationer</m:t>
                      </m:r>
                      <m:r>
                        <m:rPr>
                          <m:sty m:val="p"/>
                        </m:rPr>
                        <a:rPr lang="da-DK" b="0" i="0" smtClean="0"/>
                        <m:t>)</m:t>
                      </m:r>
                      <m:r>
                        <m:rPr>
                          <m:sty m:val="p"/>
                        </m:rPr>
                        <a:rPr lang="da-DK">
                          <a:latin typeface="Cambria Math"/>
                        </a:rPr>
                        <m:t>−</m:t>
                      </m:r>
                      <m:r>
                        <m:rPr>
                          <m:sty m:val="p"/>
                        </m:rPr>
                        <a:rPr lang="da-DK" b="0" i="0" smtClean="0"/>
                        <m:t>(</m:t>
                      </m:r>
                      <m:r>
                        <m:rPr>
                          <m:sty m:val="p"/>
                        </m:rPr>
                        <a:rPr lang="da-DK" b="0" i="0" smtClean="0"/>
                        <m:t>Antal</m:t>
                      </m:r>
                      <m:r>
                        <m:rPr>
                          <m:sty m:val="p"/>
                        </m:rPr>
                        <a:rPr lang="da-DK" b="0" i="0" smtClean="0"/>
                        <m:t> </m:t>
                      </m:r>
                      <m:r>
                        <m:rPr>
                          <m:sty m:val="p"/>
                        </m:rPr>
                        <a:rPr lang="da-DK"/>
                        <m:t>parametre</m:t>
                      </m:r>
                      <m:r>
                        <m:rPr>
                          <m:sty m:val="p"/>
                        </m:rPr>
                        <a:rPr lang="da-DK" b="0" i="0" smtClean="0"/>
                        <m:t>)</m:t>
                      </m:r>
                      <m:r>
                        <m:rPr>
                          <m:sty m:val="p"/>
                        </m:rPr>
                        <a:rPr lang="da-DK">
                          <a:latin typeface="Cambria Math"/>
                        </a:rPr>
                        <m:t>=</m:t>
                      </m:r>
                      <m:r>
                        <m:rPr>
                          <m:sty m:val="p"/>
                        </m:rPr>
                        <a:rPr lang="da-DK">
                          <a:latin typeface="Cambria Math"/>
                        </a:rPr>
                        <m:t>n</m:t>
                      </m:r>
                      <m:r>
                        <m:rPr>
                          <m:sty m:val="p"/>
                        </m:rPr>
                        <a:rPr lang="da-DK">
                          <a:latin typeface="Cambria Math"/>
                        </a:rPr>
                        <m:t>−2</m:t>
                      </m:r>
                    </m:oMath>
                  </m:oMathPara>
                </a14:m>
                <a:endParaRPr lang="da-DK" smtClean="0"/>
              </a:p>
              <a:p>
                <a:r>
                  <a:rPr lang="da-DK" smtClean="0"/>
                  <a:t>Bemærk: </a:t>
                </a:r>
                <a14:m>
                  <m:oMathPara>
                    <m:oMathParaPr>
                      <m:jc/>
                    </m:oMathParaPr>
                    <m:oMath>
                      <m:sSub>
                        <m:sSubPr>
                          <m:ctrlPr>
                            <a:rPr lang="da-DK" i="1">
                              <a:latin typeface="Cambria Math" panose="02040503050406030204" pitchFamily="18" charset="0"/>
                            </a:rPr>
                          </m:ctrlPr>
                        </m:sSubPr>
                        <m:e>
                          <m:r>
                            <m:rPr>
                              <m:sty m:val="p"/>
                            </m:rPr>
                            <a:rPr lang="da-DK">
                              <a:latin typeface="Cambria Math"/>
                            </a:rPr>
                            <m:t>df</m:t>
                          </m:r>
                        </m:e>
                        <m:sub>
                          <m:r>
                            <a:rPr lang="da-DK" b="0" i="1" smtClean="0">
                              <a:latin typeface="Cambria Math"/>
                            </a:rPr>
                            <m:t>𝑡𝑜𝑡𝑎𝑙</m:t>
                          </m:r>
                        </m:sub>
                      </m:sSub>
                      <m:r>
                        <a:rPr lang="da-DK" b="0" i="1" smtClean="0">
                          <a:latin typeface="Cambria Math"/>
                        </a:rPr>
                        <m:t>=</m:t>
                      </m:r>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res</m:t>
                          </m:r>
                        </m:sub>
                      </m:sSub>
                      <m:r>
                        <a:rPr lang="da-DK" b="0" i="1" smtClean="0">
                          <a:latin typeface="Cambria Math"/>
                        </a:rPr>
                        <m:t>+</m:t>
                      </m:r>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re</m:t>
                          </m:r>
                          <m:r>
                            <m:rPr>
                              <m:sty m:val="p"/>
                            </m:rPr>
                            <a:rPr lang="da-DK" b="0" i="0" smtClean="0">
                              <a:latin typeface="Cambria Math"/>
                            </a:rPr>
                            <m:t>g</m:t>
                          </m:r>
                        </m:sub>
                      </m:sSub>
                    </m:oMath>
                  </m:oMathPara>
                </a14:m>
                <a:endParaRPr lang="da-DK" smtClean="0"/>
              </a:p>
              <a:p>
                <a:r>
                  <a:rPr lang="da-DK" smtClean="0"/>
                  <a:t>Mean Squares:</a:t>
                </a:r>
              </a:p>
              <a:p>
                <a:pPr lvl="1"/>
                <a14:m>
                  <m:oMathPara>
                    <m:oMathParaPr>
                      <m:jc/>
                    </m:oMathParaPr>
                    <m:oMath>
                      <m:sSub>
                        <m:sSubPr>
                          <m:ctrlPr>
                            <a:rPr lang="da-DK" i="1">
                              <a:latin typeface="Cambria Math" panose="02040503050406030204" pitchFamily="18" charset="0"/>
                            </a:rPr>
                          </m:ctrlPr>
                        </m:sSubPr>
                        <m:e>
                          <m:r>
                            <m:rPr>
                              <m:sty m:val="p"/>
                            </m:rPr>
                            <a:rPr lang="da-DK">
                              <a:latin typeface="Cambria Math"/>
                            </a:rPr>
                            <m:t>MS</m:t>
                          </m:r>
                        </m:e>
                        <m:sub>
                          <m:r>
                            <m:rPr>
                              <m:sty m:val="p"/>
                            </m:rPr>
                            <a:rPr lang="da-DK">
                              <a:latin typeface="Cambria Math"/>
                            </a:rPr>
                            <m:t>reg</m:t>
                          </m:r>
                        </m:sub>
                      </m:sSub>
                      <m:r>
                        <m:rPr>
                          <m:sty m:val="p"/>
                        </m:rPr>
                        <a:rPr lang="da-DK">
                          <a:latin typeface="Cambria Math"/>
                        </a:rPr>
                        <m:t>=</m:t>
                      </m:r>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sSub>
                                <m:sSubPr>
                                  <m:ctrlPr>
                                    <a:rPr lang="da-DK" i="1">
                                      <a:latin typeface="Cambria Math" panose="02040503050406030204" pitchFamily="18" charset="0"/>
                                    </a:rPr>
                                  </m:ctrlPr>
                                </m:sSubPr>
                                <m:e>
                                  <m:r>
                                    <m:rPr>
                                      <m:sty m:val="p"/>
                                    </m:rPr>
                                    <a:rPr lang="da-DK">
                                      <a:latin typeface="Cambria Math"/>
                                    </a:rPr>
                                    <m:t>SS</m:t>
                                  </m:r>
                                </m:e>
                                <m:sub>
                                  <m:r>
                                    <m:rPr>
                                      <m:sty m:val="p"/>
                                    </m:rPr>
                                    <a:rPr lang="da-DK">
                                      <a:latin typeface="Cambria Math"/>
                                    </a:rPr>
                                    <m:t>reg</m:t>
                                  </m:r>
                                </m:sub>
                              </m:sSub>
                            </m:num>
                            <m:den>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reg</m:t>
                                  </m:r>
                                </m:sub>
                              </m:sSub>
                            </m:den>
                          </m:f>
                        </m:e>
                      </m:box>
                    </m:oMath>
                  </m:oMathPara>
                </a14:m>
                <a:endParaRPr lang="da-DK" smtClean="0"/>
              </a:p>
              <a:p>
                <a:pPr lvl="1"/>
                <a14:m>
                  <m:oMathPara>
                    <m:oMathParaPr>
                      <m:jc/>
                    </m:oMathParaPr>
                    <m:oMath>
                      <m:sSub>
                        <m:sSubPr>
                          <m:ctrlPr>
                            <a:rPr lang="da-DK" i="1">
                              <a:latin typeface="Cambria Math" panose="02040503050406030204" pitchFamily="18" charset="0"/>
                            </a:rPr>
                          </m:ctrlPr>
                        </m:sSubPr>
                        <m:e>
                          <m:r>
                            <m:rPr>
                              <m:sty m:val="p"/>
                            </m:rPr>
                            <a:rPr lang="da-DK">
                              <a:latin typeface="Cambria Math"/>
                            </a:rPr>
                            <m:t>MS</m:t>
                          </m:r>
                        </m:e>
                        <m:sub>
                          <m:r>
                            <m:rPr>
                              <m:sty m:val="p"/>
                            </m:rPr>
                            <a:rPr lang="da-DK">
                              <a:latin typeface="Cambria Math"/>
                            </a:rPr>
                            <m:t>res</m:t>
                          </m:r>
                        </m:sub>
                      </m:sSub>
                      <m:r>
                        <m:rPr>
                          <m:sty m:val="p"/>
                        </m:rPr>
                        <a:rPr lang="da-DK">
                          <a:latin typeface="Cambria Math"/>
                        </a:rPr>
                        <m:t>=</m:t>
                      </m:r>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sSub>
                                <m:sSubPr>
                                  <m:ctrlPr>
                                    <a:rPr lang="da-DK" i="1">
                                      <a:latin typeface="Cambria Math" panose="02040503050406030204" pitchFamily="18" charset="0"/>
                                    </a:rPr>
                                  </m:ctrlPr>
                                </m:sSubPr>
                                <m:e>
                                  <m:r>
                                    <m:rPr>
                                      <m:sty m:val="p"/>
                                    </m:rPr>
                                    <a:rPr lang="da-DK">
                                      <a:latin typeface="Cambria Math"/>
                                    </a:rPr>
                                    <m:t>SS</m:t>
                                  </m:r>
                                </m:e>
                                <m:sub>
                                  <m:r>
                                    <m:rPr>
                                      <m:sty m:val="p"/>
                                    </m:rPr>
                                    <a:rPr lang="da-DK">
                                      <a:latin typeface="Cambria Math"/>
                                    </a:rPr>
                                    <m:t>res</m:t>
                                  </m:r>
                                </m:sub>
                              </m:sSub>
                            </m:num>
                            <m:den>
                              <m:sSub>
                                <m:sSubPr>
                                  <m:ctrlPr>
                                    <a:rPr lang="da-DK" i="1">
                                      <a:latin typeface="Cambria Math" panose="02040503050406030204" pitchFamily="18" charset="0"/>
                                    </a:rPr>
                                  </m:ctrlPr>
                                </m:sSubPr>
                                <m:e>
                                  <m:r>
                                    <m:rPr>
                                      <m:sty m:val="p"/>
                                    </m:rPr>
                                    <a:rPr lang="da-DK">
                                      <a:latin typeface="Cambria Math"/>
                                    </a:rPr>
                                    <m:t>df</m:t>
                                  </m:r>
                                </m:e>
                                <m:sub>
                                  <m:r>
                                    <m:rPr>
                                      <m:sty m:val="p"/>
                                    </m:rPr>
                                    <a:rPr lang="da-DK">
                                      <a:latin typeface="Cambria Math"/>
                                    </a:rPr>
                                    <m:t>res</m:t>
                                  </m:r>
                                </m:sub>
                              </m:sSub>
                            </m:den>
                          </m:f>
                        </m:e>
                      </m:box>
                    </m:oMath>
                  </m:oMathPara>
                </a14:m>
                <a:endParaRPr lang="da-DK" smtClean="0"/>
              </a:p>
              <a:p>
                <a:pPr lvl="1"/>
                <a14:m>
                  <m:oMathPara>
                    <m:oMathParaPr>
                      <m:jc/>
                    </m:oMathParaPr>
                    <m:oMath>
                      <m:sSub>
                        <m:sSubPr>
                          <m:ctrlPr>
                            <a:rPr lang="da-DK" i="1">
                              <a:latin typeface="Cambria Math" panose="02040503050406030204" pitchFamily="18" charset="0"/>
                            </a:rPr>
                          </m:ctrlPr>
                        </m:sSubPr>
                        <m:e>
                          <m:r>
                            <m:rPr>
                              <m:sty m:val="p"/>
                            </m:rPr>
                            <a:rPr lang="da-DK">
                              <a:latin typeface="Cambria Math"/>
                            </a:rPr>
                            <m:t>MS</m:t>
                          </m:r>
                        </m:e>
                        <m:sub>
                          <m:r>
                            <a:rPr lang="da-DK" b="0" i="1" smtClean="0">
                              <a:latin typeface="Cambria Math"/>
                            </a:rPr>
                            <m:t>𝑡𝑜𝑡𝑎𝑙</m:t>
                          </m:r>
                        </m:sub>
                      </m:sSub>
                      <m:r>
                        <m:rPr>
                          <m:sty m:val="p"/>
                        </m:rPr>
                        <a:rPr lang="da-DK">
                          <a:latin typeface="Cambria Math"/>
                        </a:rPr>
                        <m:t>=</m:t>
                      </m:r>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sSub>
                                <m:sSubPr>
                                  <m:ctrlPr>
                                    <a:rPr lang="da-DK" i="1">
                                      <a:latin typeface="Cambria Math" panose="02040503050406030204" pitchFamily="18" charset="0"/>
                                    </a:rPr>
                                  </m:ctrlPr>
                                </m:sSubPr>
                                <m:e>
                                  <m:r>
                                    <m:rPr>
                                      <m:sty m:val="p"/>
                                    </m:rPr>
                                    <a:rPr lang="da-DK">
                                      <a:latin typeface="Cambria Math"/>
                                    </a:rPr>
                                    <m:t>SS</m:t>
                                  </m:r>
                                </m:e>
                                <m:sub>
                                  <m:r>
                                    <a:rPr lang="da-DK" b="0" i="1" smtClean="0">
                                      <a:latin typeface="Cambria Math"/>
                                    </a:rPr>
                                    <m:t>𝑡𝑜𝑡𝑎𝑙</m:t>
                                  </m:r>
                                </m:sub>
                              </m:sSub>
                            </m:num>
                            <m:den>
                              <m:sSub>
                                <m:sSubPr>
                                  <m:ctrlPr>
                                    <a:rPr lang="da-DK" i="1">
                                      <a:latin typeface="Cambria Math" panose="02040503050406030204" pitchFamily="18" charset="0"/>
                                    </a:rPr>
                                  </m:ctrlPr>
                                </m:sSubPr>
                                <m:e>
                                  <m:r>
                                    <m:rPr>
                                      <m:sty m:val="p"/>
                                    </m:rPr>
                                    <a:rPr lang="da-DK">
                                      <a:latin typeface="Cambria Math"/>
                                    </a:rPr>
                                    <m:t>df</m:t>
                                  </m:r>
                                </m:e>
                                <m:sub>
                                  <m:r>
                                    <a:rPr lang="da-DK" b="0" i="1" smtClean="0">
                                      <a:latin typeface="Cambria Math"/>
                                    </a:rPr>
                                    <m:t>𝑡𝑜𝑡𝑎𝑙</m:t>
                                  </m:r>
                                </m:sub>
                              </m:sSub>
                            </m:den>
                          </m:f>
                        </m:e>
                      </m:box>
                    </m:oMath>
                  </m:oMathPara>
                </a14:m>
                <a:endParaRPr lang="da-DK" smtClean="0"/>
              </a:p>
              <a:p>
                <a:pPr lvl="1"/>
                <a:r>
                  <a:rPr lang="da-DK" smtClean="0"/>
                  <a:t>Bemærk: </a:t>
                </a:r>
                <a14:m>
                  <m:oMathPara>
                    <m:oMathParaPr>
                      <m:jc/>
                    </m:oMathParaPr>
                    <m:oMath>
                      <m:sSub>
                        <m:sSubPr>
                          <m:ctrlPr>
                            <a:rPr lang="da-DK" i="1">
                              <a:latin typeface="Cambria Math" panose="02040503050406030204" pitchFamily="18" charset="0"/>
                            </a:rPr>
                          </m:ctrlPr>
                        </m:sSubPr>
                        <m:e>
                          <m:r>
                            <m:rPr>
                              <m:sty m:val="p"/>
                            </m:rPr>
                            <a:rPr lang="da-DK">
                              <a:latin typeface="Cambria Math"/>
                            </a:rPr>
                            <m:t>MS</m:t>
                          </m:r>
                        </m:e>
                        <m:sub>
                          <m:r>
                            <a:rPr lang="da-DK" i="1">
                              <a:latin typeface="Cambria Math"/>
                            </a:rPr>
                            <m:t>𝑡𝑜𝑡𝑎𝑙</m:t>
                          </m:r>
                        </m:sub>
                      </m:sSub>
                    </m:oMath>
                  </m:oMathPara>
                </a14:m>
                <a:r>
                  <a:rPr lang="da-DK" smtClean="0"/>
                  <a:t> skrives ikke i ANOVA tabellen.</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362</a:t>
            </a:fld>
            <a:endParaRPr lang="da-DK"/>
          </a:p>
        </p:txBody>
      </p:sp>
    </p:spTree>
    <p:extLst>
      <p:ext uri="{BB962C8B-B14F-4D97-AF65-F5344CB8AC3E}">
        <p14:creationId xmlns:p14="http://schemas.microsoft.com/office/powerpoint/2010/main" val="41439406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ANOVA</a:t>
            </a:r>
            <a:endParaRPr lang="da-DK"/>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20254522"/>
              </p:ext>
            </p:extLst>
          </p:nvPr>
        </p:nvGraphicFramePr>
        <p:xfrm>
          <a:off x="468313" y="1650356"/>
          <a:ext cx="8247334" cy="4228592"/>
        </p:xfrm>
        <a:graphic>
          <a:graphicData uri="http://schemas.openxmlformats.org/drawingml/2006/table">
            <a:tbl>
              <a:tblPr firstRow="1" bandRow="1">
                <a:tableStyleId>{5940675A-B579-460E-94D1-54222C63F5DA}</a:tableStyleId>
              </a:tblPr>
              <a:tblGrid>
                <a:gridCol w="1223367">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975295">
                  <a:extLst>
                    <a:ext uri="{9D8B030D-6E8A-4147-A177-3AD203B41FA5}">
                      <a16:colId xmlns:a16="http://schemas.microsoft.com/office/drawing/2014/main" val="20004"/>
                    </a:ext>
                  </a:extLst>
                </a:gridCol>
              </a:tblGrid>
              <a:tr h="370840">
                <a:tc>
                  <a:txBody>
                    <a:bodyPr vert="horz" wrap="square"/>
                    <a:lstStyle/>
                    <a:p>
                      <a:pPr algn="l"/>
                      <a:r>
                        <a:rPr lang="da-DK" sz="1800" smtClean="0"/>
                        <a:t>Kilder</a:t>
                      </a:r>
                      <a:endParaRPr lang="da-DK" sz="1800"/>
                    </a:p>
                  </a:txBody>
                  <a:tcPr/>
                </a:tc>
                <a:tc>
                  <a:txBody>
                    <a:bodyPr vert="horz" wrap="square"/>
                    <a:lstStyle/>
                    <a:p>
                      <a:pPr algn="l"/>
                      <a:r>
                        <a:rPr lang="da-DK" sz="1800" smtClean="0"/>
                        <a:t>Frihedsgrader </a:t>
                      </a:r>
                      <a:br>
                        <a:rPr lang="da-DK" sz="1800" smtClean="0"/>
                      </a:br>
                      <a:r>
                        <a:rPr lang="da-DK" sz="1800" smtClean="0"/>
                        <a:t>(DF)</a:t>
                      </a:r>
                      <a:endParaRPr lang="da-DK" sz="1800"/>
                    </a:p>
                  </a:txBody>
                  <a:tcPr/>
                </a:tc>
                <a:tc>
                  <a:txBody>
                    <a:bodyPr vert="horz" wrap="square"/>
                    <a:lstStyle/>
                    <a:p>
                      <a:pPr algn="l"/>
                      <a:r>
                        <a:rPr lang="da-DK" sz="1800" smtClean="0"/>
                        <a:t>Sum of Squares (SS)</a:t>
                      </a:r>
                      <a:endParaRPr lang="da-DK" sz="1800"/>
                    </a:p>
                  </a:txBody>
                  <a:tcPr/>
                </a:tc>
                <a:tc>
                  <a:txBody>
                    <a:bodyPr vert="horz" wrap="square"/>
                    <a:lstStyle/>
                    <a:p>
                      <a:pPr algn="l"/>
                      <a:r>
                        <a:rPr lang="da-DK" sz="1800" smtClean="0"/>
                        <a:t>Mean Squares (MS)</a:t>
                      </a:r>
                      <a:endParaRPr lang="da-DK" sz="1800"/>
                    </a:p>
                  </a:txBody>
                  <a:tcPr/>
                </a:tc>
                <a:tc>
                  <a:txBody>
                    <a:bodyPr vert="horz" wrap="square"/>
                    <a:lstStyle/>
                    <a:p>
                      <a:pPr algn="l"/>
                      <a:r>
                        <a:rPr lang="da-DK" sz="1800" smtClean="0"/>
                        <a:t>F</a:t>
                      </a:r>
                      <a:endParaRPr lang="da-DK" sz="1800"/>
                    </a:p>
                  </a:txBody>
                  <a:tcPr/>
                </a:tc>
                <a:extLst>
                  <a:ext uri="{0D108BD9-81ED-4DB2-BD59-A6C34878D82A}">
                    <a16:rowId xmlns:a16="http://schemas.microsoft.com/office/drawing/2014/main" val="10000"/>
                  </a:ext>
                </a:extLst>
              </a:tr>
              <a:tr h="370840">
                <a:tc>
                  <a:txBody>
                    <a:bodyPr vert="horz" wrap="square"/>
                    <a:lstStyle/>
                    <a:p>
                      <a:pPr algn="l"/>
                      <a:r>
                        <a:rPr lang="da-DK" sz="1800" smtClean="0"/>
                        <a:t>Regression</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reg</m:t>
                                </m:r>
                              </m:sub>
                            </m:sSub>
                          </m:oMath>
                          <m:oMath>
                            <m:r>
                              <m:rPr>
                                <m:sty m:val="p"/>
                              </m:rPr>
                              <a:rPr lang="da-DK" sz="1800" smtClean="0">
                                <a:latin typeface="Cambria Math"/>
                              </a:rPr>
                              <m:t>=</m:t>
                            </m:r>
                            <m:r>
                              <m:rPr>
                                <m:sty m:val="p"/>
                              </m:rPr>
                              <a:rPr lang="da-DK" sz="1800" smtClean="0"/>
                              <m:t>#</m:t>
                            </m:r>
                            <m:r>
                              <m:rPr>
                                <m:sty m:val="p"/>
                              </m:rPr>
                              <a:rPr lang="da-DK" sz="1800" smtClean="0"/>
                              <m:t>parametre</m:t>
                            </m:r>
                            <m:r>
                              <m:rPr>
                                <m:sty m:val="p"/>
                              </m:rPr>
                              <a:rPr lang="da-DK" sz="1800" smtClean="0">
                                <a:latin typeface="Cambria Math"/>
                              </a:rPr>
                              <m:t>−1</m:t>
                            </m:r>
                          </m:oMath>
                        </m:oMathPara>
                      </a14:m>
                      <a:br>
                        <a:rPr lang="da-DK" sz="1800" smtClean="0"/>
                      </a:br>
                      <a14:m>
                        <m:oMathPara>
                          <m:oMathParaPr>
                            <m:jc/>
                          </m:oMathParaPr>
                          <m:oMath>
                            <m:r>
                              <m:rPr>
                                <m:sty m:val="p"/>
                              </m:rPr>
                              <a:rPr lang="da-DK" sz="1800" smtClean="0">
                                <a:latin typeface="Cambria Math"/>
                              </a:rPr>
                              <m:t>=2−1=1</m:t>
                            </m:r>
                          </m:oMath>
                        </m:oMathPara>
                      </a14:m>
                      <a:r>
                        <a:rPr lang="da-DK" sz="1800" smtClean="0"/>
                        <a:t> </a:t>
                      </a:r>
                      <a:br>
                        <a:rPr lang="da-DK" sz="1800" smtClean="0"/>
                      </a:b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reg</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a:latin typeface="Cambria Math" panose="02040503050406030204" pitchFamily="18" charset="0"/>
                                              </a:rPr>
                                            </m:ctrlPr>
                                          </m:sSubPr>
                                          <m:e>
                                            <m:acc>
                                              <m:accPr>
                                                <m:chr m:val="̂"/>
                                                <m:ctrlPr>
                                                  <a:rPr lang="da-DK" sz="1800" i="1">
                                                    <a:latin typeface="Cambria Math" panose="02040503050406030204" pitchFamily="18" charset="0"/>
                                                  </a:rPr>
                                                </m:ctrlPr>
                                              </m:accPr>
                                              <m:e>
                                                <m:r>
                                                  <m:rPr>
                                                    <m:sty m:val="p"/>
                                                  </m:rPr>
                                                  <a:rPr lang="da-DK" sz="1800">
                                                    <a:latin typeface="Cambria Math"/>
                                                  </a:rPr>
                                                  <m:t>y</m:t>
                                                </m:r>
                                              </m:e>
                                            </m:acc>
                                          </m:e>
                                          <m:sub>
                                            <m:r>
                                              <m:rPr>
                                                <m:sty m:val="p"/>
                                              </m:rPr>
                                              <a:rPr lang="da-DK" sz="1800">
                                                <a:latin typeface="Cambria Math"/>
                                              </a:rPr>
                                              <m:t>i</m:t>
                                            </m:r>
                                          </m:sub>
                                        </m:sSub>
                                        <m:r>
                                          <m:rPr>
                                            <m:sty m:val="p"/>
                                          </m:rPr>
                                          <a:rPr lang="da-DK" sz="1800" smtClean="0">
                                            <a:latin typeface="Cambria Math"/>
                                          </a:rPr>
                                          <m:t>−</m:t>
                                        </m:r>
                                        <m:acc>
                                          <m:accPr>
                                            <m:chr m:val="̅"/>
                                            <m:ctrlPr>
                                              <a:rPr lang="da-DK" sz="1800" i="1" smtClean="0">
                                                <a:latin typeface="Cambria Math" panose="02040503050406030204" pitchFamily="18" charset="0"/>
                                              </a:rPr>
                                            </m:ctrlPr>
                                          </m:accPr>
                                          <m:e>
                                            <m:r>
                                              <m:rPr>
                                                <m:sty m:val="p"/>
                                              </m:rPr>
                                              <a:rPr lang="da-DK" sz="1800" smtClean="0">
                                                <a:latin typeface="Cambria Math"/>
                                              </a:rPr>
                                              <m:t>y</m:t>
                                            </m:r>
                                          </m:e>
                                        </m:acc>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reg</m:t>
                                </m:r>
                              </m:sub>
                            </m:sSub>
                          </m:oMath>
                          <m:oMath>
                            <m:r>
                              <m:rPr>
                                <m:sty m:val="p"/>
                              </m:rPr>
                              <a:rPr lang="da-DK" sz="1800" smtClean="0">
                                <a:latin typeface="Cambria Math"/>
                              </a:rPr>
                              <m:t>=</m:t>
                            </m:r>
                            <m:box>
                              <m:boxPr>
                                <m:noBreak m:val="off"/>
                                <m:ctrlPr>
                                  <a:rPr lang="da-DK" sz="1800" i="1" smtClean="0">
                                    <a:latin typeface="Cambria Math" panose="02040503050406030204" pitchFamily="18" charset="0"/>
                                  </a:rPr>
                                </m:ctrlPr>
                              </m:boxPr>
                              <m:e>
                                <m:f>
                                  <m:fPr>
                                    <m:type m:val="bar"/>
                                    <m:ctrlPr>
                                      <a:rPr lang="da-DK" sz="1800" i="1" smtClean="0">
                                        <a:latin typeface="Cambria Math" panose="02040503050406030204" pitchFamily="18" charset="0"/>
                                      </a:rPr>
                                    </m:ctrlPr>
                                  </m:fPr>
                                  <m:num>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reg</m:t>
                                        </m:r>
                                      </m:sub>
                                    </m:sSub>
                                  </m:num>
                                  <m:den>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reg</m:t>
                                        </m:r>
                                      </m:sub>
                                    </m:sSub>
                                  </m:den>
                                </m:f>
                              </m:e>
                            </m:box>
                          </m:oMath>
                        </m:oMathPara>
                      </a14:m>
                      <a:endParaRPr lang="da-DK" sz="1800"/>
                    </a:p>
                  </a:txBody>
                  <a:tcPr/>
                </a:tc>
                <a:tc>
                  <a:txBody>
                    <a:bodyPr vert="horz" wrap="square"/>
                    <a:lstStyle/>
                    <a:p>
                      <a:pPr algn="l"/>
                      <a14:m>
                        <m:oMathPara>
                          <m:oMathParaPr>
                            <m:jc m:val="left"/>
                          </m:oMathParaPr>
                          <m:oMath>
                            <m:r>
                              <m:rPr>
                                <m:sty m:val="p"/>
                              </m:rPr>
                              <a:rPr lang="da-DK" sz="1800" smtClean="0">
                                <a:latin typeface="Cambria Math"/>
                              </a:rPr>
                              <m:t>F</m:t>
                            </m:r>
                          </m:oMath>
                        </m:oMathPara>
                      </a14:m>
                      <a:br>
                        <a:rPr lang="da-DK" sz="1800" smtClean="0"/>
                      </a:br>
                      <a:br>
                        <a:rPr lang="da-DK" sz="1800" smtClean="0"/>
                      </a:br>
                      <a:endParaRPr lang="da-DK" sz="1800"/>
                    </a:p>
                  </a:txBody>
                  <a:tcPr/>
                </a:tc>
                <a:extLst>
                  <a:ext uri="{0D108BD9-81ED-4DB2-BD59-A6C34878D82A}">
                    <a16:rowId xmlns:a16="http://schemas.microsoft.com/office/drawing/2014/main" val="10001"/>
                  </a:ext>
                </a:extLst>
              </a:tr>
              <a:tr h="370840">
                <a:tc>
                  <a:txBody>
                    <a:bodyPr vert="horz" wrap="square"/>
                    <a:lstStyle/>
                    <a:p>
                      <a:pPr algn="l"/>
                      <a:r>
                        <a:rPr lang="da-DK" sz="1800" smtClean="0"/>
                        <a:t>Residual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res</m:t>
                                </m:r>
                              </m:sub>
                            </m:sSub>
                          </m:oMath>
                          <m:oMath>
                            <m:r>
                              <m:rPr>
                                <m:sty m:val="p"/>
                              </m:rPr>
                              <a:rPr lang="da-DK" sz="1800" smtClean="0">
                                <a:latin typeface="Cambria Math"/>
                              </a:rPr>
                              <m:t>=</m:t>
                            </m:r>
                            <m:r>
                              <m:rPr>
                                <m:sty m:val="p"/>
                              </m:rPr>
                              <a:rPr lang="da-DK" sz="1800" smtClean="0"/>
                              <m:t>#</m:t>
                            </m:r>
                            <m:r>
                              <m:rPr>
                                <m:sty m:val="p"/>
                              </m:rPr>
                              <a:rPr lang="da-DK" sz="1800" smtClean="0"/>
                              <m:t>obs</m:t>
                            </m:r>
                            <m:r>
                              <m:rPr>
                                <m:sty m:val="p"/>
                              </m:rPr>
                              <a:rPr lang="da-DK" sz="1800" smtClean="0"/>
                              <m:t>.</m:t>
                            </m:r>
                            <m:r>
                              <m:rPr>
                                <m:sty m:val="p"/>
                              </m:rPr>
                              <a:rPr lang="da-DK" sz="1800" smtClean="0">
                                <a:latin typeface="Cambria Math"/>
                              </a:rPr>
                              <m:t>−</m:t>
                            </m:r>
                            <m:r>
                              <m:rPr>
                                <m:sty m:val="p"/>
                              </m:rPr>
                              <a:rPr lang="da-DK" sz="1800" smtClean="0"/>
                              <m:t>#</m:t>
                            </m:r>
                            <m:r>
                              <m:rPr>
                                <m:sty m:val="p"/>
                              </m:rPr>
                              <a:rPr lang="da-DK" sz="1800" smtClean="0"/>
                              <m:t>parametre</m:t>
                            </m:r>
                          </m:oMath>
                          <m:oMath>
                            <m:r>
                              <m:rPr>
                                <m:sty m:val="p"/>
                              </m:rPr>
                              <a:rPr lang="da-DK" sz="1800" smtClean="0">
                                <a:latin typeface="Cambria Math"/>
                              </a:rPr>
                              <m:t>=</m:t>
                            </m:r>
                            <m:r>
                              <m:rPr>
                                <m:sty m:val="p"/>
                              </m:rPr>
                              <a:rPr lang="da-DK" sz="1800" smtClean="0">
                                <a:latin typeface="Cambria Math"/>
                              </a:rPr>
                              <m:t>n</m:t>
                            </m:r>
                            <m:r>
                              <m:rPr>
                                <m:sty m:val="p"/>
                              </m:rPr>
                              <a:rPr lang="da-DK" sz="1800" smtClean="0">
                                <a:latin typeface="Cambria Math"/>
                              </a:rPr>
                              <m:t>−2</m:t>
                            </m:r>
                          </m:oMath>
                        </m:oMathPara>
                      </a14:m>
                      <a:endParaRPr lang="da-DK" sz="1800"/>
                    </a:p>
                    <a:p>
                      <a:pPr algn="l"/>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res</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smtClean="0">
                                                <a:latin typeface="Cambria Math" panose="02040503050406030204" pitchFamily="18" charset="0"/>
                                              </a:rPr>
                                            </m:ctrlPr>
                                          </m:sSubPr>
                                          <m:e>
                                            <m:r>
                                              <m:rPr>
                                                <m:sty m:val="p"/>
                                              </m:rPr>
                                              <a:rPr lang="da-DK" sz="1800" smtClean="0">
                                                <a:latin typeface="Cambria Math"/>
                                              </a:rPr>
                                              <m:t>y</m:t>
                                            </m:r>
                                          </m:e>
                                          <m:sub>
                                            <m:r>
                                              <m:rPr>
                                                <m:sty m:val="p"/>
                                              </m:rPr>
                                              <a:rPr lang="da-DK" sz="1800" smtClean="0">
                                                <a:latin typeface="Cambria Math"/>
                                              </a:rPr>
                                              <m:t>i</m:t>
                                            </m:r>
                                          </m:sub>
                                        </m:sSub>
                                        <m:r>
                                          <m:rPr>
                                            <m:sty m:val="p"/>
                                          </m:rPr>
                                          <a:rPr lang="da-DK" sz="1800" smtClean="0">
                                            <a:latin typeface="Cambria Math"/>
                                          </a:rPr>
                                          <m:t>−</m:t>
                                        </m:r>
                                        <m:sSub>
                                          <m:sSubPr>
                                            <m:ctrlPr>
                                              <a:rPr lang="da-DK" sz="1800" i="1" smtClean="0">
                                                <a:latin typeface="Cambria Math" panose="02040503050406030204" pitchFamily="18" charset="0"/>
                                              </a:rPr>
                                            </m:ctrlPr>
                                          </m:sSubPr>
                                          <m:e>
                                            <m:acc>
                                              <m:accPr>
                                                <m:chr m:val="̂"/>
                                                <m:ctrlPr>
                                                  <a:rPr lang="da-DK" sz="1800" i="1" smtClean="0">
                                                    <a:latin typeface="Cambria Math" panose="02040503050406030204" pitchFamily="18" charset="0"/>
                                                  </a:rPr>
                                                </m:ctrlPr>
                                              </m:accPr>
                                              <m:e>
                                                <m:r>
                                                  <m:rPr>
                                                    <m:sty m:val="p"/>
                                                  </m:rPr>
                                                  <a:rPr lang="da-DK" sz="1800">
                                                    <a:latin typeface="Cambria Math"/>
                                                  </a:rPr>
                                                  <m:t>y</m:t>
                                                </m:r>
                                              </m:e>
                                            </m:acc>
                                          </m:e>
                                          <m:sub>
                                            <m:r>
                                              <m:rPr>
                                                <m:sty m:val="p"/>
                                              </m:rPr>
                                              <a:rPr lang="da-DK" sz="1800">
                                                <a:latin typeface="Cambria Math"/>
                                              </a:rPr>
                                              <m:t>i</m:t>
                                            </m:r>
                                          </m:sub>
                                        </m:sSub>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res</m:t>
                                </m:r>
                              </m:sub>
                            </m:sSub>
                          </m:oMath>
                          <m:oMath>
                            <m:r>
                              <m:rPr>
                                <m:sty m:val="p"/>
                              </m:rPr>
                              <a:rPr lang="da-DK" sz="1800" smtClean="0">
                                <a:latin typeface="Cambria Math"/>
                              </a:rPr>
                              <m:t>=</m:t>
                            </m:r>
                            <m:box>
                              <m:boxPr>
                                <m:noBreak m:val="off"/>
                                <m:ctrlPr>
                                  <a:rPr lang="da-DK" sz="1800" i="1" smtClean="0">
                                    <a:latin typeface="Cambria Math" panose="02040503050406030204" pitchFamily="18" charset="0"/>
                                  </a:rPr>
                                </m:ctrlPr>
                              </m:boxPr>
                              <m:e>
                                <m:f>
                                  <m:fPr>
                                    <m:type m:val="bar"/>
                                    <m:ctrlPr>
                                      <a:rPr lang="da-DK" sz="1800" i="1" smtClean="0">
                                        <a:latin typeface="Cambria Math" panose="02040503050406030204" pitchFamily="18" charset="0"/>
                                      </a:rPr>
                                    </m:ctrlPr>
                                  </m:fPr>
                                  <m:num>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res</m:t>
                                        </m:r>
                                      </m:sub>
                                    </m:sSub>
                                  </m:num>
                                  <m:den>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res</m:t>
                                        </m:r>
                                      </m:sub>
                                    </m:sSub>
                                  </m:den>
                                </m:f>
                              </m:e>
                            </m:box>
                          </m:oMath>
                        </m:oMathPara>
                      </a14:m>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2"/>
                  </a:ext>
                </a:extLst>
              </a:tr>
              <a:tr h="370840">
                <a:tc>
                  <a:txBody>
                    <a:bodyPr vert="horz" wrap="square"/>
                    <a:lstStyle/>
                    <a:p>
                      <a:pPr algn="l"/>
                      <a:r>
                        <a:rPr lang="da-DK" sz="1800" smtClean="0"/>
                        <a:t>Total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total</m:t>
                                </m:r>
                              </m:sub>
                            </m:sSub>
                          </m:oMath>
                          <m:oMath>
                            <m:r>
                              <m:rPr>
                                <m:sty m:val="p"/>
                              </m:rPr>
                              <a:rPr lang="da-DK" sz="1800" smtClean="0">
                                <a:latin typeface="Cambria Math"/>
                              </a:rPr>
                              <m:t>=</m:t>
                            </m:r>
                            <m:r>
                              <m:rPr>
                                <m:sty m:val="p"/>
                              </m:rPr>
                              <a:rPr lang="da-DK" sz="1800" smtClean="0"/>
                              <m:t>#</m:t>
                            </m:r>
                            <m:r>
                              <m:rPr>
                                <m:sty m:val="p"/>
                              </m:rPr>
                              <a:rPr lang="da-DK" sz="1800" smtClean="0"/>
                              <m:t>observationer</m:t>
                            </m:r>
                            <m:r>
                              <m:rPr>
                                <m:sty m:val="p"/>
                              </m:rPr>
                              <a:rPr lang="da-DK" sz="1800" smtClean="0">
                                <a:latin typeface="Cambria Math"/>
                              </a:rPr>
                              <m:t>−1</m:t>
                            </m:r>
                          </m:oMath>
                        </m:oMathPara>
                      </a14:m>
                      <a:br>
                        <a:rPr lang="da-DK" sz="1800" smtClean="0"/>
                      </a:br>
                      <a14:m>
                        <m:oMathPara>
                          <m:oMathParaPr>
                            <m:jc/>
                          </m:oMathParaPr>
                          <m:oMath>
                            <m:r>
                              <m:rPr>
                                <m:sty m:val="p"/>
                              </m:rPr>
                              <a:rPr lang="da-DK" sz="1800" smtClean="0">
                                <a:latin typeface="Cambria Math"/>
                              </a:rPr>
                              <m:t>=</m:t>
                            </m:r>
                            <m:r>
                              <m:rPr>
                                <m:sty m:val="p"/>
                              </m:rPr>
                              <a:rPr lang="da-DK" sz="1800" smtClean="0">
                                <a:latin typeface="Cambria Math"/>
                              </a:rPr>
                              <m:t>n</m:t>
                            </m:r>
                            <m:r>
                              <m:rPr>
                                <m:sty m:val="p"/>
                              </m:rPr>
                              <a:rPr lang="da-DK" sz="1800" smtClean="0">
                                <a:latin typeface="Cambria Math"/>
                              </a:rPr>
                              <m:t>−1</m:t>
                            </m:r>
                          </m:oMath>
                        </m:oMathPara>
                      </a14:m>
                      <a:r>
                        <a:rPr lang="da-DK" sz="1800" smtClean="0"/>
                        <a:t> </a:t>
                      </a:r>
                      <a:br>
                        <a:rPr lang="da-DK" sz="1800" smtClean="0"/>
                      </a:b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total</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smtClean="0">
                                                <a:latin typeface="Cambria Math" panose="02040503050406030204" pitchFamily="18" charset="0"/>
                                              </a:rPr>
                                            </m:ctrlPr>
                                          </m:sSubPr>
                                          <m:e>
                                            <m:r>
                                              <m:rPr>
                                                <m:sty m:val="p"/>
                                              </m:rPr>
                                              <a:rPr lang="da-DK" sz="1800" smtClean="0">
                                                <a:latin typeface="Cambria Math"/>
                                              </a:rPr>
                                              <m:t>y</m:t>
                                            </m:r>
                                          </m:e>
                                          <m:sub>
                                            <m:r>
                                              <m:rPr>
                                                <m:sty m:val="p"/>
                                              </m:rPr>
                                              <a:rPr lang="da-DK" sz="1800" smtClean="0">
                                                <a:latin typeface="Cambria Math"/>
                                              </a:rPr>
                                              <m:t>i</m:t>
                                            </m:r>
                                          </m:sub>
                                        </m:sSub>
                                        <m:r>
                                          <m:rPr>
                                            <m:sty m:val="p"/>
                                          </m:rPr>
                                          <a:rPr lang="da-DK" sz="1800" smtClean="0">
                                            <a:latin typeface="Cambria Math"/>
                                          </a:rPr>
                                          <m:t>−</m:t>
                                        </m:r>
                                        <m:acc>
                                          <m:accPr>
                                            <m:chr m:val="̅"/>
                                            <m:ctrlPr>
                                              <a:rPr lang="da-DK" sz="1800" i="1" smtClean="0">
                                                <a:latin typeface="Cambria Math" panose="02040503050406030204" pitchFamily="18" charset="0"/>
                                              </a:rPr>
                                            </m:ctrlPr>
                                          </m:accPr>
                                          <m:e>
                                            <m:r>
                                              <m:rPr>
                                                <m:sty m:val="p"/>
                                              </m:rPr>
                                              <a:rPr lang="da-DK" sz="1800" smtClean="0">
                                                <a:latin typeface="Cambria Math"/>
                                              </a:rPr>
                                              <m:t>y</m:t>
                                            </m:r>
                                          </m:e>
                                        </m:acc>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p>
                      <a:pPr algn="l"/>
                      <a:endParaRPr lang="da-DK" sz="1800"/>
                    </a:p>
                  </a:txBody>
                  <a:tcPr/>
                </a:tc>
                <a:tc>
                  <a:txBody>
                    <a:bodyPr vert="horz" wrap="square"/>
                    <a:lstStyle/>
                    <a:p>
                      <a:pPr algn="l"/>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363</a:t>
            </a:fld>
            <a:endParaRPr lang="da-DK"/>
          </a:p>
        </p:txBody>
      </p:sp>
    </p:spTree>
    <p:extLst>
      <p:ext uri="{BB962C8B-B14F-4D97-AF65-F5344CB8AC3E}">
        <p14:creationId xmlns:p14="http://schemas.microsoft.com/office/powerpoint/2010/main" val="3656161891"/>
      </p:ext>
    </p:extLst>
  </p:cSld>
  <p:clrMapOvr>
    <a:masterClrMapping/>
  </p:clrMapOvr>
  <p:transition/>
  <p:timing/>
</p:sld>
</file>

<file path=ppt/slides/slide3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i="1" smtClean="0"/>
              <a:t>F</a:t>
            </a:r>
            <a:endParaRPr lang="da-DK" i="1"/>
          </a:p>
        </p:txBody>
      </p:sp>
      <mc:AlternateContent>
        <mc:Choice Requires="a14">
          <p:sp>
            <p:nvSpPr>
              <p:cNvPr id="3" name="Content Placeholder 2"/>
              <p:cNvSpPr>
                <a:spLocks noGrp="1"/>
              </p:cNvSpPr>
              <p:nvPr>
                <p:ph idx="1"/>
              </p:nvPr>
            </p:nvSpPr>
            <p:spPr/>
            <p:txBody>
              <a:bodyPr/>
              <a:lstStyle/>
              <a:p>
                <a:r>
                  <a:rPr lang="da-DK" smtClean="0"/>
                  <a:t>Værdien af </a:t>
                </a:r>
                <a:r>
                  <a:rPr lang="da-DK" i="1" smtClean="0"/>
                  <a:t>F</a:t>
                </a:r>
                <a:r>
                  <a:rPr lang="da-DK" smtClean="0"/>
                  <a:t> beregnes som forholdet mellem variansen forklaret af modellen og den uforklarede varians, d.v.s.:</a:t>
                </a:r>
                <a:br>
                  <a:rPr lang="da-DK" smtClean="0"/>
                </a:br>
                <a14:m>
                  <m:oMathPara>
                    <m:oMathParaPr>
                      <m:jc/>
                    </m:oMathParaPr>
                    <m:oMath>
                      <m:r>
                        <a:rPr lang="da-DK" b="0" i="1" smtClean="0">
                          <a:latin typeface="Cambria Math"/>
                        </a:rPr>
                        <m:t>𝐹</m:t>
                      </m:r>
                      <m:r>
                        <a:rPr lang="da-DK" b="0" i="1" smtClean="0">
                          <a:latin typeface="Cambria Math"/>
                        </a:rPr>
                        <m:t>=</m:t>
                      </m:r>
                      <m:f>
                        <m:fPr>
                          <m:type m:val="bar"/>
                          <m:ctrlPr>
                            <a:rPr lang="da-DK" b="0" i="1" smtClean="0">
                              <a:latin typeface="Cambria Math" panose="02040503050406030204" pitchFamily="18" charset="0"/>
                            </a:rPr>
                          </m:ctrlPr>
                        </m:fPr>
                        <m:num>
                          <m:sSub>
                            <m:sSubPr>
                              <m:ctrlPr>
                                <a:rPr lang="da-DK" b="0" i="1" smtClean="0">
                                  <a:latin typeface="Cambria Math" panose="02040503050406030204" pitchFamily="18" charset="0"/>
                                </a:rPr>
                              </m:ctrlPr>
                            </m:sSubPr>
                            <m:e>
                              <m:r>
                                <a:rPr lang="da-DK" b="0" i="1" smtClean="0">
                                  <a:latin typeface="Cambria Math"/>
                                </a:rPr>
                                <m:t>𝑀𝑆</m:t>
                              </m:r>
                            </m:e>
                            <m:sub>
                              <m:r>
                                <a:rPr lang="da-DK" b="0" i="1" smtClean="0">
                                  <a:latin typeface="Cambria Math"/>
                                </a:rPr>
                                <m:t>𝑟𝑒𝑔</m:t>
                              </m:r>
                            </m:sub>
                          </m:sSub>
                        </m:num>
                        <m:den>
                          <m:sSub>
                            <m:sSubPr>
                              <m:ctrlPr>
                                <a:rPr lang="da-DK" b="0" i="1" smtClean="0">
                                  <a:latin typeface="Cambria Math" panose="02040503050406030204" pitchFamily="18" charset="0"/>
                                </a:rPr>
                              </m:ctrlPr>
                            </m:sSubPr>
                            <m:e>
                              <m:r>
                                <a:rPr lang="da-DK" b="0" i="1" smtClean="0">
                                  <a:latin typeface="Cambria Math"/>
                                </a:rPr>
                                <m:t>𝑀𝑆</m:t>
                              </m:r>
                            </m:e>
                            <m:sub>
                              <m:r>
                                <a:rPr lang="da-DK" b="0" i="1" smtClean="0">
                                  <a:latin typeface="Cambria Math"/>
                                </a:rPr>
                                <m:t>𝑟𝑒𝑠</m:t>
                              </m:r>
                            </m:sub>
                          </m:sSub>
                        </m:den>
                      </m:f>
                    </m:oMath>
                  </m:oMathPara>
                </a14:m>
                <a:endParaRPr lang="da-DK" smtClean="0"/>
              </a:p>
              <a:p>
                <a:pPr marL="0" indent="0">
                  <a:buNone/>
                </a:pP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68" t="-6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364</a:t>
            </a:fld>
            <a:endParaRPr lang="da-DK"/>
          </a:p>
        </p:txBody>
      </p:sp>
    </p:spTree>
    <p:extLst>
      <p:ext uri="{BB962C8B-B14F-4D97-AF65-F5344CB8AC3E}">
        <p14:creationId xmlns:p14="http://schemas.microsoft.com/office/powerpoint/2010/main" val="16916297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ANOVA</a:t>
            </a:r>
            <a:endParaRPr lang="da-DK"/>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4419371"/>
              </p:ext>
            </p:extLst>
          </p:nvPr>
        </p:nvGraphicFramePr>
        <p:xfrm>
          <a:off x="468313" y="1650356"/>
          <a:ext cx="8247334" cy="4228592"/>
        </p:xfrm>
        <a:graphic>
          <a:graphicData uri="http://schemas.openxmlformats.org/drawingml/2006/table">
            <a:tbl>
              <a:tblPr firstRow="1" bandRow="1">
                <a:tableStyleId>{5940675A-B579-460E-94D1-54222C63F5DA}</a:tableStyleId>
              </a:tblPr>
              <a:tblGrid>
                <a:gridCol w="1223367">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975295">
                  <a:extLst>
                    <a:ext uri="{9D8B030D-6E8A-4147-A177-3AD203B41FA5}">
                      <a16:colId xmlns:a16="http://schemas.microsoft.com/office/drawing/2014/main" val="20004"/>
                    </a:ext>
                  </a:extLst>
                </a:gridCol>
              </a:tblGrid>
              <a:tr h="370840">
                <a:tc>
                  <a:txBody>
                    <a:bodyPr vert="horz" wrap="square"/>
                    <a:lstStyle/>
                    <a:p>
                      <a:pPr algn="l"/>
                      <a:r>
                        <a:rPr lang="da-DK" sz="1800" smtClean="0"/>
                        <a:t>Kilder</a:t>
                      </a:r>
                      <a:endParaRPr lang="da-DK" sz="1800"/>
                    </a:p>
                  </a:txBody>
                  <a:tcPr/>
                </a:tc>
                <a:tc>
                  <a:txBody>
                    <a:bodyPr vert="horz" wrap="square"/>
                    <a:lstStyle/>
                    <a:p>
                      <a:pPr algn="l"/>
                      <a:r>
                        <a:rPr lang="da-DK" sz="1800" smtClean="0"/>
                        <a:t>Frihedsgrader </a:t>
                      </a:r>
                      <a:br>
                        <a:rPr lang="da-DK" sz="1800" smtClean="0"/>
                      </a:br>
                      <a:r>
                        <a:rPr lang="da-DK" sz="1800" smtClean="0"/>
                        <a:t>(DF)</a:t>
                      </a:r>
                      <a:endParaRPr lang="da-DK" sz="1800"/>
                    </a:p>
                  </a:txBody>
                  <a:tcPr/>
                </a:tc>
                <a:tc>
                  <a:txBody>
                    <a:bodyPr vert="horz" wrap="square"/>
                    <a:lstStyle/>
                    <a:p>
                      <a:pPr algn="l"/>
                      <a:r>
                        <a:rPr lang="da-DK" sz="1800" smtClean="0"/>
                        <a:t>Sum of Squares (SS)</a:t>
                      </a:r>
                      <a:endParaRPr lang="da-DK" sz="1800"/>
                    </a:p>
                  </a:txBody>
                  <a:tcPr/>
                </a:tc>
                <a:tc>
                  <a:txBody>
                    <a:bodyPr vert="horz" wrap="square"/>
                    <a:lstStyle/>
                    <a:p>
                      <a:pPr algn="l"/>
                      <a:r>
                        <a:rPr lang="da-DK" sz="1800" smtClean="0"/>
                        <a:t>Mean Squares (MS)</a:t>
                      </a:r>
                      <a:endParaRPr lang="da-DK" sz="1800"/>
                    </a:p>
                  </a:txBody>
                  <a:tcPr/>
                </a:tc>
                <a:tc>
                  <a:txBody>
                    <a:bodyPr vert="horz" wrap="square"/>
                    <a:lstStyle/>
                    <a:p>
                      <a:pPr algn="l"/>
                      <a:r>
                        <a:rPr lang="da-DK" sz="1800" smtClean="0"/>
                        <a:t>F</a:t>
                      </a:r>
                      <a:endParaRPr lang="da-DK" sz="1800"/>
                    </a:p>
                  </a:txBody>
                  <a:tcPr/>
                </a:tc>
                <a:extLst>
                  <a:ext uri="{0D108BD9-81ED-4DB2-BD59-A6C34878D82A}">
                    <a16:rowId xmlns:a16="http://schemas.microsoft.com/office/drawing/2014/main" val="10000"/>
                  </a:ext>
                </a:extLst>
              </a:tr>
              <a:tr h="370840">
                <a:tc>
                  <a:txBody>
                    <a:bodyPr vert="horz" wrap="square"/>
                    <a:lstStyle/>
                    <a:p>
                      <a:pPr algn="l"/>
                      <a:r>
                        <a:rPr lang="da-DK" sz="1800" smtClean="0"/>
                        <a:t>Regression</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reg</m:t>
                                </m:r>
                              </m:sub>
                            </m:sSub>
                          </m:oMath>
                          <m:oMath>
                            <m:r>
                              <m:rPr>
                                <m:sty m:val="p"/>
                              </m:rPr>
                              <a:rPr lang="da-DK" sz="1800" smtClean="0">
                                <a:latin typeface="Cambria Math"/>
                              </a:rPr>
                              <m:t>=</m:t>
                            </m:r>
                            <m:r>
                              <m:rPr>
                                <m:sty m:val="p"/>
                              </m:rPr>
                              <a:rPr lang="da-DK" sz="1800" smtClean="0"/>
                              <m:t>#</m:t>
                            </m:r>
                            <m:r>
                              <m:rPr>
                                <m:sty m:val="p"/>
                              </m:rPr>
                              <a:rPr lang="da-DK" sz="1800" smtClean="0"/>
                              <m:t>parametre</m:t>
                            </m:r>
                            <m:r>
                              <m:rPr>
                                <m:sty m:val="p"/>
                              </m:rPr>
                              <a:rPr lang="da-DK" sz="1800" smtClean="0">
                                <a:latin typeface="Cambria Math"/>
                              </a:rPr>
                              <m:t>−1</m:t>
                            </m:r>
                          </m:oMath>
                        </m:oMathPara>
                      </a14:m>
                      <a:br>
                        <a:rPr lang="da-DK" sz="1800" smtClean="0"/>
                      </a:br>
                      <a14:m>
                        <m:oMathPara>
                          <m:oMathParaPr>
                            <m:jc/>
                          </m:oMathParaPr>
                          <m:oMath>
                            <m:r>
                              <m:rPr>
                                <m:sty m:val="p"/>
                              </m:rPr>
                              <a:rPr lang="da-DK" sz="1800" smtClean="0">
                                <a:latin typeface="Cambria Math"/>
                              </a:rPr>
                              <m:t>=2−1=1</m:t>
                            </m:r>
                          </m:oMath>
                        </m:oMathPara>
                      </a14:m>
                      <a:r>
                        <a:rPr lang="da-DK" sz="1800" smtClean="0"/>
                        <a:t> </a:t>
                      </a:r>
                      <a:br>
                        <a:rPr lang="da-DK" sz="1800" smtClean="0"/>
                      </a:b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reg</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a:latin typeface="Cambria Math" panose="02040503050406030204" pitchFamily="18" charset="0"/>
                                              </a:rPr>
                                            </m:ctrlPr>
                                          </m:sSubPr>
                                          <m:e>
                                            <m:acc>
                                              <m:accPr>
                                                <m:chr m:val="̂"/>
                                                <m:ctrlPr>
                                                  <a:rPr lang="da-DK" sz="1800" i="1">
                                                    <a:latin typeface="Cambria Math" panose="02040503050406030204" pitchFamily="18" charset="0"/>
                                                  </a:rPr>
                                                </m:ctrlPr>
                                              </m:accPr>
                                              <m:e>
                                                <m:r>
                                                  <m:rPr>
                                                    <m:sty m:val="p"/>
                                                  </m:rPr>
                                                  <a:rPr lang="da-DK" sz="1800">
                                                    <a:latin typeface="Cambria Math"/>
                                                  </a:rPr>
                                                  <m:t>y</m:t>
                                                </m:r>
                                              </m:e>
                                            </m:acc>
                                          </m:e>
                                          <m:sub>
                                            <m:r>
                                              <m:rPr>
                                                <m:sty m:val="p"/>
                                              </m:rPr>
                                              <a:rPr lang="da-DK" sz="1800">
                                                <a:latin typeface="Cambria Math"/>
                                              </a:rPr>
                                              <m:t>i</m:t>
                                            </m:r>
                                          </m:sub>
                                        </m:sSub>
                                        <m:r>
                                          <m:rPr>
                                            <m:sty m:val="p"/>
                                          </m:rPr>
                                          <a:rPr lang="da-DK" sz="1800" smtClean="0">
                                            <a:latin typeface="Cambria Math"/>
                                          </a:rPr>
                                          <m:t>−</m:t>
                                        </m:r>
                                        <m:acc>
                                          <m:accPr>
                                            <m:chr m:val="̅"/>
                                            <m:ctrlPr>
                                              <a:rPr lang="da-DK" sz="1800" i="1" smtClean="0">
                                                <a:latin typeface="Cambria Math" panose="02040503050406030204" pitchFamily="18" charset="0"/>
                                              </a:rPr>
                                            </m:ctrlPr>
                                          </m:accPr>
                                          <m:e>
                                            <m:r>
                                              <m:rPr>
                                                <m:sty m:val="p"/>
                                              </m:rPr>
                                              <a:rPr lang="da-DK" sz="1800" smtClean="0">
                                                <a:latin typeface="Cambria Math"/>
                                              </a:rPr>
                                              <m:t>y</m:t>
                                            </m:r>
                                          </m:e>
                                        </m:acc>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reg</m:t>
                                </m:r>
                              </m:sub>
                            </m:sSub>
                          </m:oMath>
                          <m:oMath>
                            <m:r>
                              <m:rPr>
                                <m:sty m:val="p"/>
                              </m:rPr>
                              <a:rPr lang="da-DK" sz="1800" smtClean="0">
                                <a:latin typeface="Cambria Math"/>
                              </a:rPr>
                              <m:t>=</m:t>
                            </m:r>
                            <m:box>
                              <m:boxPr>
                                <m:noBreak m:val="off"/>
                                <m:ctrlPr>
                                  <a:rPr lang="da-DK" sz="1800" i="1" smtClean="0">
                                    <a:latin typeface="Cambria Math" panose="02040503050406030204" pitchFamily="18" charset="0"/>
                                  </a:rPr>
                                </m:ctrlPr>
                              </m:boxPr>
                              <m:e>
                                <m:f>
                                  <m:fPr>
                                    <m:type m:val="bar"/>
                                    <m:ctrlPr>
                                      <a:rPr lang="da-DK" sz="1800" i="1" smtClean="0">
                                        <a:latin typeface="Cambria Math" panose="02040503050406030204" pitchFamily="18" charset="0"/>
                                      </a:rPr>
                                    </m:ctrlPr>
                                  </m:fPr>
                                  <m:num>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reg</m:t>
                                        </m:r>
                                      </m:sub>
                                    </m:sSub>
                                  </m:num>
                                  <m:den>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reg</m:t>
                                        </m:r>
                                      </m:sub>
                                    </m:sSub>
                                  </m:den>
                                </m:f>
                              </m:e>
                            </m:box>
                          </m:oMath>
                        </m:oMathPara>
                      </a14:m>
                      <a:endParaRPr lang="da-DK" sz="1800"/>
                    </a:p>
                  </a:txBody>
                  <a:tcPr/>
                </a:tc>
                <a:tc>
                  <a:txBody>
                    <a:bodyPr vert="horz" wrap="square"/>
                    <a:lstStyle/>
                    <a:p>
                      <a:pPr algn="l"/>
                      <a14:m>
                        <m:oMathPara>
                          <m:oMathParaPr>
                            <m:jc m:val="left"/>
                          </m:oMathParaPr>
                          <m:oMath>
                            <m:r>
                              <m:rPr>
                                <m:sty m:val="p"/>
                              </m:rPr>
                              <a:rPr lang="da-DK" sz="1800" smtClean="0">
                                <a:latin typeface="Cambria Math"/>
                              </a:rPr>
                              <m:t>F</m:t>
                            </m:r>
                          </m:oMath>
                          <m:oMath>
                            <m:r>
                              <m:rPr>
                                <m:sty m:val="p"/>
                              </m:rPr>
                              <a:rPr lang="da-DK" sz="1800" smtClean="0">
                                <a:latin typeface="Cambria Math"/>
                              </a:rPr>
                              <m:t>=</m:t>
                            </m:r>
                            <m:box>
                              <m:boxPr>
                                <m:noBreak m:val="off"/>
                                <m:ctrlPr>
                                  <a:rPr lang="da-DK" sz="1800" i="1" smtClean="0">
                                    <a:latin typeface="Cambria Math" panose="02040503050406030204" pitchFamily="18" charset="0"/>
                                  </a:rPr>
                                </m:ctrlPr>
                              </m:boxPr>
                              <m:e>
                                <m:f>
                                  <m:fPr>
                                    <m:type m:val="bar"/>
                                    <m:ctrlPr>
                                      <a:rPr lang="da-DK" sz="1800" i="1" smtClean="0">
                                        <a:latin typeface="Cambria Math" panose="02040503050406030204" pitchFamily="18" charset="0"/>
                                      </a:rPr>
                                    </m:ctrlPr>
                                  </m:fPr>
                                  <m:num>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reg</m:t>
                                        </m:r>
                                      </m:sub>
                                    </m:sSub>
                                  </m:num>
                                  <m:den>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res</m:t>
                                        </m:r>
                                      </m:sub>
                                    </m:sSub>
                                  </m:den>
                                </m:f>
                              </m:e>
                            </m:box>
                          </m:oMath>
                        </m:oMathPara>
                      </a14:m>
                      <a:br>
                        <a:rPr lang="da-DK" sz="1800" smtClean="0"/>
                      </a:br>
                      <a:endParaRPr lang="da-DK" sz="1800"/>
                    </a:p>
                  </a:txBody>
                  <a:tcPr/>
                </a:tc>
                <a:extLst>
                  <a:ext uri="{0D108BD9-81ED-4DB2-BD59-A6C34878D82A}">
                    <a16:rowId xmlns:a16="http://schemas.microsoft.com/office/drawing/2014/main" val="10001"/>
                  </a:ext>
                </a:extLst>
              </a:tr>
              <a:tr h="370840">
                <a:tc>
                  <a:txBody>
                    <a:bodyPr vert="horz" wrap="square"/>
                    <a:lstStyle/>
                    <a:p>
                      <a:pPr algn="l"/>
                      <a:r>
                        <a:rPr lang="da-DK" sz="1800" smtClean="0"/>
                        <a:t>Residual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res</m:t>
                                </m:r>
                              </m:sub>
                            </m:sSub>
                          </m:oMath>
                          <m:oMath>
                            <m:r>
                              <m:rPr>
                                <m:sty m:val="p"/>
                              </m:rPr>
                              <a:rPr lang="da-DK" sz="1800" smtClean="0">
                                <a:latin typeface="Cambria Math"/>
                              </a:rPr>
                              <m:t>=</m:t>
                            </m:r>
                            <m:r>
                              <m:rPr>
                                <m:sty m:val="p"/>
                              </m:rPr>
                              <a:rPr lang="da-DK" sz="1800" smtClean="0"/>
                              <m:t>#</m:t>
                            </m:r>
                            <m:r>
                              <m:rPr>
                                <m:sty m:val="p"/>
                              </m:rPr>
                              <a:rPr lang="da-DK" sz="1800" smtClean="0"/>
                              <m:t>obs</m:t>
                            </m:r>
                            <m:r>
                              <m:rPr>
                                <m:sty m:val="p"/>
                              </m:rPr>
                              <a:rPr lang="da-DK" sz="1800" smtClean="0"/>
                              <m:t>.</m:t>
                            </m:r>
                            <m:r>
                              <m:rPr>
                                <m:sty m:val="p"/>
                              </m:rPr>
                              <a:rPr lang="da-DK" sz="1800" smtClean="0">
                                <a:latin typeface="Cambria Math"/>
                              </a:rPr>
                              <m:t>−</m:t>
                            </m:r>
                            <m:r>
                              <m:rPr>
                                <m:sty m:val="p"/>
                              </m:rPr>
                              <a:rPr lang="da-DK" sz="1800" smtClean="0"/>
                              <m:t>#</m:t>
                            </m:r>
                            <m:r>
                              <m:rPr>
                                <m:sty m:val="p"/>
                              </m:rPr>
                              <a:rPr lang="da-DK" sz="1800" smtClean="0"/>
                              <m:t>parametre</m:t>
                            </m:r>
                          </m:oMath>
                          <m:oMath>
                            <m:r>
                              <m:rPr>
                                <m:sty m:val="p"/>
                              </m:rPr>
                              <a:rPr lang="da-DK" sz="1800" smtClean="0">
                                <a:latin typeface="Cambria Math"/>
                              </a:rPr>
                              <m:t>=</m:t>
                            </m:r>
                            <m:r>
                              <m:rPr>
                                <m:sty m:val="p"/>
                              </m:rPr>
                              <a:rPr lang="da-DK" sz="1800" smtClean="0">
                                <a:latin typeface="Cambria Math"/>
                              </a:rPr>
                              <m:t>n</m:t>
                            </m:r>
                            <m:r>
                              <m:rPr>
                                <m:sty m:val="p"/>
                              </m:rPr>
                              <a:rPr lang="da-DK" sz="1800" smtClean="0">
                                <a:latin typeface="Cambria Math"/>
                              </a:rPr>
                              <m:t>−2</m:t>
                            </m:r>
                          </m:oMath>
                        </m:oMathPara>
                      </a14:m>
                      <a:endParaRPr lang="da-DK" sz="1800"/>
                    </a:p>
                    <a:p>
                      <a:pPr algn="l"/>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res</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smtClean="0">
                                                <a:latin typeface="Cambria Math" panose="02040503050406030204" pitchFamily="18" charset="0"/>
                                              </a:rPr>
                                            </m:ctrlPr>
                                          </m:sSubPr>
                                          <m:e>
                                            <m:r>
                                              <m:rPr>
                                                <m:sty m:val="p"/>
                                              </m:rPr>
                                              <a:rPr lang="da-DK" sz="1800" smtClean="0">
                                                <a:latin typeface="Cambria Math"/>
                                              </a:rPr>
                                              <m:t>y</m:t>
                                            </m:r>
                                          </m:e>
                                          <m:sub>
                                            <m:r>
                                              <m:rPr>
                                                <m:sty m:val="p"/>
                                              </m:rPr>
                                              <a:rPr lang="da-DK" sz="1800" smtClean="0">
                                                <a:latin typeface="Cambria Math"/>
                                              </a:rPr>
                                              <m:t>i</m:t>
                                            </m:r>
                                          </m:sub>
                                        </m:sSub>
                                        <m:r>
                                          <m:rPr>
                                            <m:sty m:val="p"/>
                                          </m:rPr>
                                          <a:rPr lang="da-DK" sz="1800" smtClean="0">
                                            <a:latin typeface="Cambria Math"/>
                                          </a:rPr>
                                          <m:t>−</m:t>
                                        </m:r>
                                        <m:sSub>
                                          <m:sSubPr>
                                            <m:ctrlPr>
                                              <a:rPr lang="da-DK" sz="1800" i="1" smtClean="0">
                                                <a:latin typeface="Cambria Math" panose="02040503050406030204" pitchFamily="18" charset="0"/>
                                              </a:rPr>
                                            </m:ctrlPr>
                                          </m:sSubPr>
                                          <m:e>
                                            <m:acc>
                                              <m:accPr>
                                                <m:chr m:val="̂"/>
                                                <m:ctrlPr>
                                                  <a:rPr lang="da-DK" sz="1800" i="1" smtClean="0">
                                                    <a:latin typeface="Cambria Math" panose="02040503050406030204" pitchFamily="18" charset="0"/>
                                                  </a:rPr>
                                                </m:ctrlPr>
                                              </m:accPr>
                                              <m:e>
                                                <m:r>
                                                  <m:rPr>
                                                    <m:sty m:val="p"/>
                                                  </m:rPr>
                                                  <a:rPr lang="da-DK" sz="1800">
                                                    <a:latin typeface="Cambria Math"/>
                                                  </a:rPr>
                                                  <m:t>y</m:t>
                                                </m:r>
                                              </m:e>
                                            </m:acc>
                                          </m:e>
                                          <m:sub>
                                            <m:r>
                                              <m:rPr>
                                                <m:sty m:val="p"/>
                                              </m:rPr>
                                              <a:rPr lang="da-DK" sz="1800">
                                                <a:latin typeface="Cambria Math"/>
                                              </a:rPr>
                                              <m:t>i</m:t>
                                            </m:r>
                                          </m:sub>
                                        </m:sSub>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res</m:t>
                                </m:r>
                              </m:sub>
                            </m:sSub>
                          </m:oMath>
                          <m:oMath>
                            <m:r>
                              <m:rPr>
                                <m:sty m:val="p"/>
                              </m:rPr>
                              <a:rPr lang="da-DK" sz="1800" smtClean="0">
                                <a:latin typeface="Cambria Math"/>
                              </a:rPr>
                              <m:t>=</m:t>
                            </m:r>
                            <m:box>
                              <m:boxPr>
                                <m:noBreak m:val="off"/>
                                <m:ctrlPr>
                                  <a:rPr lang="da-DK" sz="1800" i="1" smtClean="0">
                                    <a:latin typeface="Cambria Math" panose="02040503050406030204" pitchFamily="18" charset="0"/>
                                  </a:rPr>
                                </m:ctrlPr>
                              </m:boxPr>
                              <m:e>
                                <m:f>
                                  <m:fPr>
                                    <m:type m:val="bar"/>
                                    <m:ctrlPr>
                                      <a:rPr lang="da-DK" sz="1800" i="1" smtClean="0">
                                        <a:latin typeface="Cambria Math" panose="02040503050406030204" pitchFamily="18" charset="0"/>
                                      </a:rPr>
                                    </m:ctrlPr>
                                  </m:fPr>
                                  <m:num>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res</m:t>
                                        </m:r>
                                      </m:sub>
                                    </m:sSub>
                                  </m:num>
                                  <m:den>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res</m:t>
                                        </m:r>
                                      </m:sub>
                                    </m:sSub>
                                  </m:den>
                                </m:f>
                              </m:e>
                            </m:box>
                          </m:oMath>
                        </m:oMathPara>
                      </a14:m>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2"/>
                  </a:ext>
                </a:extLst>
              </a:tr>
              <a:tr h="370840">
                <a:tc>
                  <a:txBody>
                    <a:bodyPr vert="horz" wrap="square"/>
                    <a:lstStyle/>
                    <a:p>
                      <a:pPr algn="l"/>
                      <a:r>
                        <a:rPr lang="da-DK" sz="1800" smtClean="0"/>
                        <a:t>Total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total</m:t>
                                </m:r>
                              </m:sub>
                            </m:sSub>
                          </m:oMath>
                          <m:oMath>
                            <m:r>
                              <m:rPr>
                                <m:sty m:val="p"/>
                              </m:rPr>
                              <a:rPr lang="da-DK" sz="1800" smtClean="0">
                                <a:latin typeface="Cambria Math"/>
                              </a:rPr>
                              <m:t>=</m:t>
                            </m:r>
                            <m:r>
                              <m:rPr>
                                <m:sty m:val="p"/>
                              </m:rPr>
                              <a:rPr lang="da-DK" sz="1800" smtClean="0"/>
                              <m:t>#</m:t>
                            </m:r>
                            <m:r>
                              <m:rPr>
                                <m:sty m:val="p"/>
                              </m:rPr>
                              <a:rPr lang="da-DK" sz="1800" smtClean="0"/>
                              <m:t>observationer</m:t>
                            </m:r>
                            <m:r>
                              <m:rPr>
                                <m:sty m:val="p"/>
                              </m:rPr>
                              <a:rPr lang="da-DK" sz="1800" smtClean="0">
                                <a:latin typeface="Cambria Math"/>
                              </a:rPr>
                              <m:t>−1</m:t>
                            </m:r>
                          </m:oMath>
                        </m:oMathPara>
                      </a14:m>
                      <a:br>
                        <a:rPr lang="da-DK" sz="1800" smtClean="0"/>
                      </a:br>
                      <a14:m>
                        <m:oMathPara>
                          <m:oMathParaPr>
                            <m:jc/>
                          </m:oMathParaPr>
                          <m:oMath>
                            <m:r>
                              <m:rPr>
                                <m:sty m:val="p"/>
                              </m:rPr>
                              <a:rPr lang="da-DK" sz="1800" smtClean="0">
                                <a:latin typeface="Cambria Math"/>
                              </a:rPr>
                              <m:t>=</m:t>
                            </m:r>
                            <m:r>
                              <m:rPr>
                                <m:sty m:val="p"/>
                              </m:rPr>
                              <a:rPr lang="da-DK" sz="1800" smtClean="0">
                                <a:latin typeface="Cambria Math"/>
                              </a:rPr>
                              <m:t>n</m:t>
                            </m:r>
                            <m:r>
                              <m:rPr>
                                <m:sty m:val="p"/>
                              </m:rPr>
                              <a:rPr lang="da-DK" sz="1800" smtClean="0">
                                <a:latin typeface="Cambria Math"/>
                              </a:rPr>
                              <m:t>−1</m:t>
                            </m:r>
                          </m:oMath>
                        </m:oMathPara>
                      </a14:m>
                      <a:r>
                        <a:rPr lang="da-DK" sz="1800" smtClean="0"/>
                        <a:t> </a:t>
                      </a:r>
                      <a:br>
                        <a:rPr lang="da-DK" sz="1800" smtClean="0"/>
                      </a:b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total</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smtClean="0">
                                                <a:latin typeface="Cambria Math" panose="02040503050406030204" pitchFamily="18" charset="0"/>
                                              </a:rPr>
                                            </m:ctrlPr>
                                          </m:sSubPr>
                                          <m:e>
                                            <m:r>
                                              <m:rPr>
                                                <m:sty m:val="p"/>
                                              </m:rPr>
                                              <a:rPr lang="da-DK" sz="1800" smtClean="0">
                                                <a:latin typeface="Cambria Math"/>
                                              </a:rPr>
                                              <m:t>y</m:t>
                                            </m:r>
                                          </m:e>
                                          <m:sub>
                                            <m:r>
                                              <m:rPr>
                                                <m:sty m:val="p"/>
                                              </m:rPr>
                                              <a:rPr lang="da-DK" sz="1800" smtClean="0">
                                                <a:latin typeface="Cambria Math"/>
                                              </a:rPr>
                                              <m:t>i</m:t>
                                            </m:r>
                                          </m:sub>
                                        </m:sSub>
                                        <m:r>
                                          <m:rPr>
                                            <m:sty m:val="p"/>
                                          </m:rPr>
                                          <a:rPr lang="da-DK" sz="1800" smtClean="0">
                                            <a:latin typeface="Cambria Math"/>
                                          </a:rPr>
                                          <m:t>−</m:t>
                                        </m:r>
                                        <m:acc>
                                          <m:accPr>
                                            <m:chr m:val="̅"/>
                                            <m:ctrlPr>
                                              <a:rPr lang="da-DK" sz="1800" i="1" smtClean="0">
                                                <a:latin typeface="Cambria Math" panose="02040503050406030204" pitchFamily="18" charset="0"/>
                                              </a:rPr>
                                            </m:ctrlPr>
                                          </m:accPr>
                                          <m:e>
                                            <m:r>
                                              <m:rPr>
                                                <m:sty m:val="p"/>
                                              </m:rPr>
                                              <a:rPr lang="da-DK" sz="1800" smtClean="0">
                                                <a:latin typeface="Cambria Math"/>
                                              </a:rPr>
                                              <m:t>y</m:t>
                                            </m:r>
                                          </m:e>
                                        </m:acc>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p>
                      <a:pPr algn="l"/>
                      <a:endParaRPr lang="da-DK" sz="1800"/>
                    </a:p>
                  </a:txBody>
                  <a:tcPr/>
                </a:tc>
                <a:tc>
                  <a:txBody>
                    <a:bodyPr vert="horz" wrap="square"/>
                    <a:lstStyle/>
                    <a:p>
                      <a:pPr algn="l"/>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365</a:t>
            </a:fld>
            <a:endParaRPr lang="da-DK"/>
          </a:p>
        </p:txBody>
      </p:sp>
    </p:spTree>
    <p:extLst>
      <p:ext uri="{BB962C8B-B14F-4D97-AF65-F5344CB8AC3E}">
        <p14:creationId xmlns:p14="http://schemas.microsoft.com/office/powerpoint/2010/main" val="3891113353"/>
      </p:ext>
    </p:extLst>
  </p:cSld>
  <p:clrMapOvr>
    <a:masterClrMapping/>
  </p:clrMapOvr>
  <p:transition/>
  <p:timing/>
</p:sld>
</file>

<file path=ppt/slides/slide3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ANOVA i R</a:t>
            </a:r>
            <a:endParaRPr lang="en-GB"/>
          </a:p>
        </p:txBody>
      </p:sp>
      <p:sp>
        <p:nvSpPr>
          <p:cNvPr id="3" name="Content Placeholder 2"/>
          <p:cNvSpPr>
            <a:spLocks noGrp="1"/>
          </p:cNvSpPr>
          <p:nvPr>
            <p:ph idx="1"/>
          </p:nvPr>
        </p:nvSpPr>
        <p:spPr/>
        <p:txBody>
          <a:bodyPr/>
          <a:lstStyle/>
          <a:p>
            <a:r>
              <a:rPr lang="en-US" smtClean="0"/>
              <a:t>Funktionen anova() kan kaldes med en lineær regressionsmodel: </a:t>
            </a:r>
            <a:br>
              <a:rPr lang="en-US" smtClean="0"/>
            </a:br>
            <a:br>
              <a:rPr lang="en-US" smtClean="0"/>
            </a:br>
            <a:br>
              <a:rPr lang="en-US" smtClean="0"/>
            </a:br>
            <a:endParaRPr lang="en-US" smtClean="0"/>
          </a:p>
          <a:p>
            <a:r>
              <a:rPr lang="en-US" smtClean="0"/>
              <a:t>Resultatet er en tabel, der ligner vores ANOVA tabel, dog vises rækken for Total ikke. Her for eksempel 11.1:</a:t>
            </a:r>
            <a:br>
              <a:rPr lang="en-US" smtClean="0"/>
            </a:br>
            <a:br>
              <a:rPr lang="en-US" smtClean="0"/>
            </a:br>
            <a:br>
              <a:rPr lang="en-US" smtClean="0"/>
            </a:br>
            <a:br>
              <a:rPr lang="en-US" smtClean="0"/>
            </a:br>
            <a:br>
              <a:rPr lang="en-US" smtClean="0"/>
            </a:br>
            <a:br>
              <a:rPr lang="en-US" smtClean="0"/>
            </a:br>
            <a:br>
              <a:rPr lang="en-US" smtClean="0"/>
            </a:br>
            <a:br>
              <a:rPr lang="en-US" smtClean="0"/>
            </a:br>
            <a:endParaRPr lang="en-US" smtClean="0"/>
          </a:p>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366</a:t>
            </a:fld>
            <a:endParaRPr lang="da-DK">
              <a:solidFill>
                <a:prstClr val="black">
                  <a:tint val="75000"/>
                </a:prstClr>
              </a:solidFill>
            </a:endParaRPr>
          </a:p>
        </p:txBody>
      </p:sp>
      <p:pic>
        <p:nvPicPr>
          <p:cNvPr id="5" name="Picture 4"/>
          <p:cNvPicPr>
            <a:picLocks noChangeAspect="1"/>
          </p:cNvPicPr>
          <p:nvPr/>
        </p:nvPicPr>
        <p:blipFill>
          <a:blip r:embed="rId2"/>
          <a:stretch>
            <a:fillRect/>
          </a:stretch>
        </p:blipFill>
        <p:spPr>
          <a:xfrm>
            <a:off x="899592" y="1705025"/>
            <a:ext cx="2238375" cy="7239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899592" y="3496791"/>
            <a:ext cx="7410450" cy="1876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51631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ANOVA – med kaffepletter</a:t>
            </a:r>
            <a:endParaRPr lang="da-DK"/>
          </a:p>
        </p:txBody>
      </p:sp>
      <p:graphicFrame>
        <p:nvGraphicFramePr>
          <p:cNvPr id="5" name="Content Placeholder 4"/>
          <p:cNvGraphicFramePr>
            <a:graphicFrameLocks noGrp="1"/>
          </p:cNvGraphicFramePr>
          <p:nvPr>
            <p:ph idx="1"/>
            <p:extLst/>
          </p:nvPr>
        </p:nvGraphicFramePr>
        <p:xfrm>
          <a:off x="468313" y="1650356"/>
          <a:ext cx="8247334" cy="1752600"/>
        </p:xfrm>
        <a:graphic>
          <a:graphicData uri="http://schemas.openxmlformats.org/drawingml/2006/table">
            <a:tbl>
              <a:tblPr firstRow="1" bandRow="1">
                <a:tableStyleId>{5940675A-B579-460E-94D1-54222C63F5DA}</a:tableStyleId>
              </a:tblPr>
              <a:tblGrid>
                <a:gridCol w="1223367">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975295">
                  <a:extLst>
                    <a:ext uri="{9D8B030D-6E8A-4147-A177-3AD203B41FA5}">
                      <a16:colId xmlns:a16="http://schemas.microsoft.com/office/drawing/2014/main" val="20004"/>
                    </a:ext>
                  </a:extLst>
                </a:gridCol>
              </a:tblGrid>
              <a:tr h="370840">
                <a:tc>
                  <a:txBody>
                    <a:bodyPr vert="horz" wrap="square"/>
                    <a:lstStyle/>
                    <a:p>
                      <a:pPr algn="l"/>
                      <a:endParaRPr lang="da-DK" sz="1800"/>
                    </a:p>
                  </a:txBody>
                  <a:tcPr/>
                </a:tc>
                <a:tc>
                  <a:txBody>
                    <a:bodyPr vert="horz" wrap="square"/>
                    <a:lstStyle/>
                    <a:p>
                      <a:pPr algn="l"/>
                      <a:r>
                        <a:rPr lang="da-DK" sz="1800" smtClean="0"/>
                        <a:t>Frihedsgrader </a:t>
                      </a:r>
                      <a:br>
                        <a:rPr lang="da-DK" sz="1800" smtClean="0"/>
                      </a:br>
                      <a:r>
                        <a:rPr lang="da-DK" sz="1800" smtClean="0"/>
                        <a:t>(DF)</a:t>
                      </a:r>
                      <a:endParaRPr lang="da-DK" sz="1800"/>
                    </a:p>
                  </a:txBody>
                  <a:tcPr/>
                </a:tc>
                <a:tc>
                  <a:txBody>
                    <a:bodyPr vert="horz" wrap="square"/>
                    <a:lstStyle/>
                    <a:p>
                      <a:pPr algn="l"/>
                      <a:r>
                        <a:rPr lang="da-DK" sz="1800" smtClean="0"/>
                        <a:t>Sum of Squares (SS)</a:t>
                      </a:r>
                      <a:endParaRPr lang="da-DK" sz="1800"/>
                    </a:p>
                  </a:txBody>
                  <a:tcPr/>
                </a:tc>
                <a:tc>
                  <a:txBody>
                    <a:bodyPr vert="horz" wrap="square"/>
                    <a:lstStyle/>
                    <a:p>
                      <a:pPr algn="l"/>
                      <a:r>
                        <a:rPr lang="da-DK" sz="1800" smtClean="0"/>
                        <a:t>Mean Squares (MS)</a:t>
                      </a:r>
                      <a:endParaRPr lang="da-DK" sz="1800"/>
                    </a:p>
                  </a:txBody>
                  <a:tcPr/>
                </a:tc>
                <a:tc>
                  <a:txBody>
                    <a:bodyPr vert="horz" wrap="square"/>
                    <a:lstStyle/>
                    <a:p>
                      <a:pPr algn="l"/>
                      <a:r>
                        <a:rPr lang="da-DK" sz="1800" smtClean="0"/>
                        <a:t>F</a:t>
                      </a:r>
                      <a:endParaRPr lang="da-DK" sz="1800"/>
                    </a:p>
                  </a:txBody>
                  <a:tcPr/>
                </a:tc>
                <a:extLst>
                  <a:ext uri="{0D108BD9-81ED-4DB2-BD59-A6C34878D82A}">
                    <a16:rowId xmlns:a16="http://schemas.microsoft.com/office/drawing/2014/main" val="10000"/>
                  </a:ext>
                </a:extLst>
              </a:tr>
              <a:tr h="370840">
                <a:tc>
                  <a:txBody>
                    <a:bodyPr vert="horz" wrap="square"/>
                    <a:lstStyle/>
                    <a:p>
                      <a:pPr algn="l"/>
                      <a:r>
                        <a:rPr lang="da-DK" sz="1800" smtClean="0"/>
                        <a:t>Regression</a:t>
                      </a:r>
                      <a:endParaRPr lang="da-DK" sz="1800"/>
                    </a:p>
                  </a:txBody>
                  <a:tcPr/>
                </a:tc>
                <a:tc>
                  <a:txBody>
                    <a:bodyPr vert="horz" wrap="square"/>
                    <a:lstStyle/>
                    <a:p>
                      <a:pPr algn="ctr"/>
                      <a:r>
                        <a:rPr lang="da-DK" sz="1800" b="1" smtClean="0">
                          <a:solidFill>
                            <a:schemeClr val="bg1"/>
                          </a:solidFill>
                        </a:rPr>
                        <a:t>?</a:t>
                      </a:r>
                      <a:endParaRPr lang="da-DK" sz="1800" b="1">
                        <a:solidFill>
                          <a:schemeClr val="bg1"/>
                        </a:solidFill>
                      </a:endParaRPr>
                    </a:p>
                  </a:txBody>
                  <a:tcPr>
                    <a:solidFill>
                      <a:schemeClr val="accent6">
                        <a:lumMod val="50000"/>
                      </a:schemeClr>
                    </a:solidFill>
                  </a:tcPr>
                </a:tc>
                <a:tc>
                  <a:txBody>
                    <a:bodyPr vert="horz" wrap="square"/>
                    <a:lstStyle/>
                    <a:p>
                      <a:pPr algn="ctr"/>
                      <a:r>
                        <a:rPr lang="da-DK" sz="1800" b="1" kern="1200" smtClean="0">
                          <a:solidFill>
                            <a:schemeClr val="bg1"/>
                          </a:solidFill>
                          <a:latin typeface="+mn-lt"/>
                          <a:ea typeface="+mn-ea"/>
                          <a:cs typeface="+mn-cs"/>
                        </a:rPr>
                        <a:t>?</a:t>
                      </a:r>
                      <a:endParaRPr lang="da-DK" sz="1800" b="1" kern="1200">
                        <a:solidFill>
                          <a:schemeClr val="bg1"/>
                        </a:solidFill>
                        <a:latin typeface="+mn-lt"/>
                        <a:ea typeface="+mn-ea"/>
                        <a:cs typeface="+mn-cs"/>
                      </a:endParaRPr>
                    </a:p>
                  </a:txBody>
                  <a:tcPr>
                    <a:solidFill>
                      <a:schemeClr val="accent6">
                        <a:lumMod val="50000"/>
                      </a:schemeClr>
                    </a:solidFill>
                  </a:tcPr>
                </a:tc>
                <a:tc>
                  <a:txBody>
                    <a:bodyPr vert="horz" wrap="square"/>
                    <a:lstStyle/>
                    <a:p>
                      <a:pPr algn="ctr"/>
                      <a:r>
                        <a:rPr lang="da-DK" sz="1800" b="1" kern="1200" smtClean="0">
                          <a:solidFill>
                            <a:schemeClr val="bg1"/>
                          </a:solidFill>
                          <a:latin typeface="+mn-lt"/>
                          <a:ea typeface="+mn-ea"/>
                          <a:cs typeface="+mn-cs"/>
                        </a:rPr>
                        <a:t>?</a:t>
                      </a:r>
                      <a:endParaRPr lang="da-DK" sz="1800" b="1" kern="1200">
                        <a:solidFill>
                          <a:schemeClr val="bg1"/>
                        </a:solidFill>
                        <a:latin typeface="+mn-lt"/>
                        <a:ea typeface="+mn-ea"/>
                        <a:cs typeface="+mn-cs"/>
                      </a:endParaRPr>
                    </a:p>
                  </a:txBody>
                  <a:tcPr>
                    <a:solidFill>
                      <a:schemeClr val="accent6">
                        <a:lumMod val="50000"/>
                      </a:schemeClr>
                    </a:solidFill>
                  </a:tcPr>
                </a:tc>
                <a:tc>
                  <a:txBody>
                    <a:bodyPr vert="horz" wrap="square"/>
                    <a:lstStyle/>
                    <a:p>
                      <a:pPr algn="ctr"/>
                      <a:r>
                        <a:rPr lang="da-DK" sz="1800" b="1" kern="1200" smtClean="0">
                          <a:solidFill>
                            <a:schemeClr val="bg1"/>
                          </a:solidFill>
                          <a:latin typeface="+mn-lt"/>
                          <a:ea typeface="+mn-ea"/>
                          <a:cs typeface="+mn-cs"/>
                        </a:rPr>
                        <a:t>?</a:t>
                      </a:r>
                      <a:endParaRPr lang="da-DK" sz="1800" b="1" kern="1200">
                        <a:solidFill>
                          <a:schemeClr val="bg1"/>
                        </a:solidFill>
                        <a:latin typeface="+mn-lt"/>
                        <a:ea typeface="+mn-ea"/>
                        <a:cs typeface="+mn-cs"/>
                      </a:endParaRPr>
                    </a:p>
                  </a:txBody>
                  <a:tcPr>
                    <a:solidFill>
                      <a:schemeClr val="accent6">
                        <a:lumMod val="50000"/>
                      </a:schemeClr>
                    </a:solidFill>
                  </a:tcPr>
                </a:tc>
                <a:extLst>
                  <a:ext uri="{0D108BD9-81ED-4DB2-BD59-A6C34878D82A}">
                    <a16:rowId xmlns:a16="http://schemas.microsoft.com/office/drawing/2014/main" val="10001"/>
                  </a:ext>
                </a:extLst>
              </a:tr>
              <a:tr h="370840">
                <a:tc>
                  <a:txBody>
                    <a:bodyPr vert="horz" wrap="square"/>
                    <a:lstStyle/>
                    <a:p>
                      <a:pPr algn="l"/>
                      <a:r>
                        <a:rPr lang="da-DK" sz="1800" smtClean="0"/>
                        <a:t>Residual</a:t>
                      </a:r>
                      <a:endParaRPr lang="da-DK" sz="1800"/>
                    </a:p>
                  </a:txBody>
                  <a:tcPr/>
                </a:tc>
                <a:tc>
                  <a:txBody>
                    <a:bodyPr vert="horz" wrap="square"/>
                    <a:lstStyle/>
                    <a:p>
                      <a:pPr marL="0" marR="0" indent="0" algn="ctr" defTabSz="914400" rtl="0" eaLnBrk="1" fontAlgn="auto" latinLnBrk="0" hangingPunct="1">
                        <a:lnSpc>
                          <a:spcPct val="100000"/>
                        </a:lnSpc>
                        <a:spcBef>
                          <a:spcPct val="0"/>
                        </a:spcBef>
                        <a:spcAft>
                          <a:spcPct val="0"/>
                        </a:spcAft>
                        <a:buClrTx/>
                        <a:buSzTx/>
                        <a:buFontTx/>
                        <a:buNone/>
                        <a:defRPr/>
                      </a:pPr>
                      <a:r>
                        <a:rPr lang="da-DK" sz="1800" smtClean="0"/>
                        <a:t>139</a:t>
                      </a:r>
                      <a:endParaRPr lang="da-DK" sz="1800"/>
                    </a:p>
                  </a:txBody>
                  <a:tcPr/>
                </a:tc>
                <a:tc>
                  <a:txBody>
                    <a:bodyPr vert="horz" wrap="square"/>
                    <a:lstStyle/>
                    <a:p>
                      <a:pPr marL="0" algn="ctr" defTabSz="914400" rtl="0" eaLnBrk="1" latinLnBrk="0" hangingPunct="1"/>
                      <a:r>
                        <a:rPr lang="da-DK" sz="1800" b="1" kern="1200" smtClean="0">
                          <a:solidFill>
                            <a:schemeClr val="bg1"/>
                          </a:solidFill>
                          <a:latin typeface="+mn-lt"/>
                          <a:ea typeface="+mn-ea"/>
                          <a:cs typeface="+mn-cs"/>
                        </a:rPr>
                        <a:t>?</a:t>
                      </a:r>
                      <a:endParaRPr lang="da-DK" sz="1800" b="1" kern="1200">
                        <a:solidFill>
                          <a:schemeClr val="bg1"/>
                        </a:solidFill>
                        <a:latin typeface="+mn-lt"/>
                        <a:ea typeface="+mn-ea"/>
                        <a:cs typeface="+mn-cs"/>
                      </a:endParaRPr>
                    </a:p>
                  </a:txBody>
                  <a:tcPr>
                    <a:solidFill>
                      <a:schemeClr val="accent6">
                        <a:lumMod val="50000"/>
                      </a:schemeClr>
                    </a:solidFill>
                  </a:tcPr>
                </a:tc>
                <a:tc>
                  <a:txBody>
                    <a:bodyPr vert="horz" wrap="square"/>
                    <a:lstStyle/>
                    <a:p>
                      <a:pPr algn="ctr"/>
                      <a:r>
                        <a:rPr lang="da-DK" sz="1800" smtClean="0"/>
                        <a:t>0.54339</a:t>
                      </a:r>
                      <a:endParaRPr lang="da-DK" sz="1800"/>
                    </a:p>
                  </a:txBody>
                  <a:tcPr/>
                </a:tc>
                <a:tc>
                  <a:txBody>
                    <a:bodyPr vert="horz" wrap="square"/>
                    <a:lstStyle/>
                    <a:p>
                      <a:pPr algn="ctr"/>
                      <a:endParaRPr lang="da-DK" sz="1800"/>
                    </a:p>
                  </a:txBody>
                  <a:tcPr/>
                </a:tc>
                <a:extLst>
                  <a:ext uri="{0D108BD9-81ED-4DB2-BD59-A6C34878D82A}">
                    <a16:rowId xmlns:a16="http://schemas.microsoft.com/office/drawing/2014/main" val="10002"/>
                  </a:ext>
                </a:extLst>
              </a:tr>
              <a:tr h="370840">
                <a:tc>
                  <a:txBody>
                    <a:bodyPr vert="horz" wrap="square"/>
                    <a:lstStyle/>
                    <a:p>
                      <a:pPr algn="l"/>
                      <a:r>
                        <a:rPr lang="da-DK" sz="1800" smtClean="0"/>
                        <a:t>Total</a:t>
                      </a:r>
                      <a:endParaRPr lang="da-DK" sz="1800"/>
                    </a:p>
                  </a:txBody>
                  <a:tcPr/>
                </a:tc>
                <a:tc>
                  <a:txBody>
                    <a:bodyPr vert="horz" wrap="square"/>
                    <a:lstStyle/>
                    <a:p>
                      <a:pPr marL="0" marR="0" indent="0" algn="ctr" defTabSz="914400" rtl="0" eaLnBrk="1" fontAlgn="auto" latinLnBrk="0" hangingPunct="1">
                        <a:lnSpc>
                          <a:spcPct val="100000"/>
                        </a:lnSpc>
                        <a:spcBef>
                          <a:spcPct val="0"/>
                        </a:spcBef>
                        <a:spcAft>
                          <a:spcPct val="0"/>
                        </a:spcAft>
                        <a:buClrTx/>
                        <a:buSzTx/>
                        <a:buFontTx/>
                        <a:buNone/>
                        <a:defRPr/>
                      </a:pPr>
                      <a:r>
                        <a:rPr lang="da-DK" sz="1800" b="1" kern="1200" smtClean="0">
                          <a:solidFill>
                            <a:schemeClr val="bg1"/>
                          </a:solidFill>
                          <a:latin typeface="+mn-lt"/>
                          <a:ea typeface="+mn-ea"/>
                          <a:cs typeface="+mn-cs"/>
                        </a:rPr>
                        <a:t>?</a:t>
                      </a:r>
                      <a:endParaRPr lang="da-DK" sz="1800" b="1" kern="1200">
                        <a:solidFill>
                          <a:schemeClr val="bg1"/>
                        </a:solidFill>
                        <a:latin typeface="+mn-lt"/>
                        <a:ea typeface="+mn-ea"/>
                        <a:cs typeface="+mn-cs"/>
                      </a:endParaRPr>
                    </a:p>
                  </a:txBody>
                  <a:tcPr>
                    <a:solidFill>
                      <a:schemeClr val="accent6">
                        <a:lumMod val="50000"/>
                      </a:schemeClr>
                    </a:solidFill>
                  </a:tcPr>
                </a:tc>
                <a:tc>
                  <a:txBody>
                    <a:bodyPr vert="horz" wrap="square"/>
                    <a:lstStyle/>
                    <a:p>
                      <a:pPr marL="0" marR="0" indent="0" algn="ctr" defTabSz="914400" rtl="0" eaLnBrk="1" fontAlgn="auto" latinLnBrk="0" hangingPunct="1">
                        <a:lnSpc>
                          <a:spcPct val="100000"/>
                        </a:lnSpc>
                        <a:spcBef>
                          <a:spcPct val="0"/>
                        </a:spcBef>
                        <a:spcAft>
                          <a:spcPct val="0"/>
                        </a:spcAft>
                        <a:buClrTx/>
                        <a:buSzTx/>
                        <a:buFontTx/>
                        <a:buNone/>
                        <a:defRPr/>
                      </a:pPr>
                      <a:r>
                        <a:rPr lang="da-DK" sz="1800" smtClean="0"/>
                        <a:t> 126.8</a:t>
                      </a:r>
                      <a:endParaRPr lang="da-DK" sz="1800"/>
                    </a:p>
                  </a:txBody>
                  <a:tcPr/>
                </a:tc>
                <a:tc>
                  <a:txBody>
                    <a:bodyPr vert="horz" wrap="square"/>
                    <a:lstStyle/>
                    <a:p>
                      <a:pPr algn="ctr"/>
                      <a:endParaRPr lang="da-DK" sz="1800"/>
                    </a:p>
                  </a:txBody>
                  <a:tcPr/>
                </a:tc>
                <a:tc>
                  <a:txBody>
                    <a:bodyPr vert="horz" wrap="square"/>
                    <a:lstStyle/>
                    <a:p>
                      <a:pPr algn="ctr"/>
                      <a:endParaRPr lang="da-DK" sz="1800"/>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367</a:t>
            </a:fld>
            <a:endParaRPr lang="da-DK"/>
          </a:p>
        </p:txBody>
      </p:sp>
      <p:sp>
        <p:nvSpPr>
          <p:cNvPr id="15" name="Content Placeholder 2"/>
          <p:cNvSpPr txBox="1"/>
          <p:nvPr/>
        </p:nvSpPr>
        <p:spPr>
          <a:xfrm>
            <a:off x="467544" y="3645242"/>
            <a:ext cx="8424936" cy="3096125"/>
          </a:xfrm>
          <a:prstGeom prst="rect">
            <a:avLst/>
          </a:prstGeom>
        </p:spPr>
        <p:txBody>
          <a:bodyPr vert="horz" lIns="91440" tIns="45720" rIns="91440" bIns="45720" rtlCol="0">
            <a:noAutofit/>
          </a:bodyPr>
          <a:lstStyle>
            <a:defPPr>
              <a:defRPr lang="da-DK"/>
            </a:defPPr>
            <a:lvl1pPr marL="357188" indent="-357188" algn="l" defTabSz="914400" rtl="0" eaLnBrk="1" latinLnBrk="0" hangingPunct="1">
              <a:spcBef>
                <a:spcPct val="20000"/>
              </a:spcBef>
              <a:buClr>
                <a:schemeClr val="tx2"/>
              </a:buClr>
              <a:buFont typeface="Arial" pitchFamily="34" charset="0"/>
              <a:buChar char="•"/>
              <a:defRPr sz="2200" kern="1200">
                <a:solidFill>
                  <a:schemeClr val="tx1"/>
                </a:solidFill>
                <a:latin typeface="+mn-lt"/>
                <a:ea typeface="+mn-ea"/>
                <a:cs typeface="+mn-cs"/>
              </a:defRPr>
            </a:lvl1pPr>
            <a:lvl2pPr marL="715963" indent="-358775"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073150" indent="-357188"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431925" indent="-358775"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1789113" indent="-357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mtClean="0"/>
              <a:t>Jeg har spildt kaffe på min ANOVA tabel, så nogle af tallene er ulæselige. Jeg kan heldigvis læse værdierne i tre af felterne</a:t>
            </a:r>
          </a:p>
          <a:p>
            <a:r>
              <a:rPr lang="da-DK" smtClean="0"/>
              <a:t>Samarbejd evt. med sidemanden om at regne ud, hvad der stod i de kaffeplettede felter.</a:t>
            </a:r>
            <a:endParaRPr lang="da-DK" smtClean="0"/>
          </a:p>
        </p:txBody>
      </p:sp>
      <p:pic>
        <p:nvPicPr>
          <p:cNvPr id="6" name="Picture 3" descr="U:\Documents\AllanDocs\M4STI1\generelt\Billeder\parvis_diskussion.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54852" y="188640"/>
            <a:ext cx="1327372" cy="1067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2905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3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ANOVA – med kaffepletter</a:t>
            </a:r>
            <a:endParaRPr lang="da-DK"/>
          </a:p>
        </p:txBody>
      </p:sp>
      <p:graphicFrame>
        <p:nvGraphicFramePr>
          <p:cNvPr id="5" name="Content Placeholder 4"/>
          <p:cNvGraphicFramePr>
            <a:graphicFrameLocks noGrp="1"/>
          </p:cNvGraphicFramePr>
          <p:nvPr>
            <p:ph idx="1"/>
            <p:extLst/>
          </p:nvPr>
        </p:nvGraphicFramePr>
        <p:xfrm>
          <a:off x="468313" y="1650356"/>
          <a:ext cx="8247334" cy="3465764"/>
        </p:xfrm>
        <a:graphic>
          <a:graphicData uri="http://schemas.openxmlformats.org/drawingml/2006/table">
            <a:tbl>
              <a:tblPr firstRow="1" bandRow="1">
                <a:tableStyleId>{5940675A-B579-460E-94D1-54222C63F5DA}</a:tableStyleId>
              </a:tblPr>
              <a:tblGrid>
                <a:gridCol w="1223367">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975295">
                  <a:extLst>
                    <a:ext uri="{9D8B030D-6E8A-4147-A177-3AD203B41FA5}">
                      <a16:colId xmlns:a16="http://schemas.microsoft.com/office/drawing/2014/main" val="20004"/>
                    </a:ext>
                  </a:extLst>
                </a:gridCol>
              </a:tblGrid>
              <a:tr h="857174">
                <a:tc>
                  <a:txBody>
                    <a:bodyPr vert="horz" wrap="square"/>
                    <a:lstStyle/>
                    <a:p>
                      <a:pPr algn="l"/>
                      <a:endParaRPr lang="da-DK" sz="1800"/>
                    </a:p>
                  </a:txBody>
                  <a:tcPr/>
                </a:tc>
                <a:tc>
                  <a:txBody>
                    <a:bodyPr vert="horz" wrap="square"/>
                    <a:lstStyle/>
                    <a:p>
                      <a:pPr algn="l"/>
                      <a:r>
                        <a:rPr lang="da-DK" sz="1800" smtClean="0"/>
                        <a:t>Frihedsgrader </a:t>
                      </a:r>
                      <a:br>
                        <a:rPr lang="da-DK" sz="1800" smtClean="0"/>
                      </a:br>
                      <a:r>
                        <a:rPr lang="da-DK" sz="1800" smtClean="0"/>
                        <a:t>(DF)</a:t>
                      </a:r>
                      <a:endParaRPr lang="da-DK" sz="1800"/>
                    </a:p>
                  </a:txBody>
                  <a:tcPr/>
                </a:tc>
                <a:tc>
                  <a:txBody>
                    <a:bodyPr vert="horz" wrap="square"/>
                    <a:lstStyle/>
                    <a:p>
                      <a:pPr algn="l"/>
                      <a:r>
                        <a:rPr lang="da-DK" sz="1800" smtClean="0"/>
                        <a:t>Sum of Squares (SS)</a:t>
                      </a:r>
                      <a:endParaRPr lang="da-DK" sz="1800"/>
                    </a:p>
                  </a:txBody>
                  <a:tcPr/>
                </a:tc>
                <a:tc>
                  <a:txBody>
                    <a:bodyPr vert="horz" wrap="square"/>
                    <a:lstStyle/>
                    <a:p>
                      <a:pPr algn="l"/>
                      <a:r>
                        <a:rPr lang="da-DK" sz="1800" smtClean="0"/>
                        <a:t>Mean Squares (MS)</a:t>
                      </a:r>
                      <a:endParaRPr lang="da-DK" sz="1800"/>
                    </a:p>
                  </a:txBody>
                  <a:tcPr/>
                </a:tc>
                <a:tc>
                  <a:txBody>
                    <a:bodyPr vert="horz" wrap="square"/>
                    <a:lstStyle/>
                    <a:p>
                      <a:pPr algn="l"/>
                      <a:r>
                        <a:rPr lang="da-DK" sz="1800" smtClean="0"/>
                        <a:t>F</a:t>
                      </a:r>
                      <a:endParaRPr lang="da-DK" sz="1800"/>
                    </a:p>
                  </a:txBody>
                  <a:tcPr/>
                </a:tc>
                <a:extLst>
                  <a:ext uri="{0D108BD9-81ED-4DB2-BD59-A6C34878D82A}">
                    <a16:rowId xmlns:a16="http://schemas.microsoft.com/office/drawing/2014/main" val="10000"/>
                  </a:ext>
                </a:extLst>
              </a:tr>
              <a:tr h="869530">
                <a:tc>
                  <a:txBody>
                    <a:bodyPr vert="horz" wrap="square"/>
                    <a:lstStyle/>
                    <a:p>
                      <a:pPr algn="l"/>
                      <a:r>
                        <a:rPr lang="da-DK" sz="1800" smtClean="0"/>
                        <a:t>Regression</a:t>
                      </a:r>
                      <a:endParaRPr lang="da-DK" sz="1800"/>
                    </a:p>
                  </a:txBody>
                  <a:tcPr/>
                </a:tc>
                <a:tc>
                  <a:txBody>
                    <a:bodyPr vert="horz" wrap="square"/>
                    <a:lstStyle/>
                    <a:p>
                      <a:pPr algn="ctr"/>
                      <a:endParaRPr lang="da-DK" sz="1800" b="1">
                        <a:solidFill>
                          <a:schemeClr val="bg1"/>
                        </a:solidFill>
                      </a:endParaRPr>
                    </a:p>
                  </a:txBody>
                  <a:tcPr>
                    <a:noFill/>
                  </a:tcPr>
                </a:tc>
                <a:tc>
                  <a:txBody>
                    <a:bodyPr vert="horz" wrap="square"/>
                    <a:lstStyle/>
                    <a:p>
                      <a:pPr algn="ctr"/>
                      <a:endParaRPr lang="da-DK" sz="1800" b="1" kern="1200">
                        <a:solidFill>
                          <a:schemeClr val="bg1"/>
                        </a:solidFill>
                        <a:latin typeface="+mn-lt"/>
                        <a:ea typeface="+mn-ea"/>
                        <a:cs typeface="+mn-cs"/>
                      </a:endParaRPr>
                    </a:p>
                  </a:txBody>
                  <a:tcPr>
                    <a:noFill/>
                  </a:tcPr>
                </a:tc>
                <a:tc>
                  <a:txBody>
                    <a:bodyPr vert="horz" wrap="square"/>
                    <a:lstStyle/>
                    <a:p>
                      <a:pPr algn="ctr"/>
                      <a:endParaRPr lang="da-DK" sz="1800" b="1" kern="1200">
                        <a:solidFill>
                          <a:schemeClr val="bg1"/>
                        </a:solidFill>
                        <a:latin typeface="+mn-lt"/>
                        <a:ea typeface="+mn-ea"/>
                        <a:cs typeface="+mn-cs"/>
                      </a:endParaRPr>
                    </a:p>
                  </a:txBody>
                  <a:tcPr>
                    <a:noFill/>
                  </a:tcPr>
                </a:tc>
                <a:tc>
                  <a:txBody>
                    <a:bodyPr vert="horz" wrap="square"/>
                    <a:lstStyle/>
                    <a:p>
                      <a:pPr algn="ctr"/>
                      <a:endParaRPr lang="da-DK" sz="1800" b="1" kern="1200">
                        <a:solidFill>
                          <a:schemeClr val="bg1"/>
                        </a:solidFill>
                        <a:latin typeface="+mn-lt"/>
                        <a:ea typeface="+mn-ea"/>
                        <a:cs typeface="+mn-cs"/>
                      </a:endParaRPr>
                    </a:p>
                  </a:txBody>
                  <a:tcPr>
                    <a:noFill/>
                  </a:tcPr>
                </a:tc>
                <a:extLst>
                  <a:ext uri="{0D108BD9-81ED-4DB2-BD59-A6C34878D82A}">
                    <a16:rowId xmlns:a16="http://schemas.microsoft.com/office/drawing/2014/main" val="10001"/>
                  </a:ext>
                </a:extLst>
              </a:tr>
              <a:tr h="869530">
                <a:tc>
                  <a:txBody>
                    <a:bodyPr vert="horz" wrap="square"/>
                    <a:lstStyle/>
                    <a:p>
                      <a:pPr algn="l"/>
                      <a:r>
                        <a:rPr lang="da-DK" sz="1800" smtClean="0"/>
                        <a:t>Residual</a:t>
                      </a:r>
                      <a:endParaRPr lang="da-DK" sz="1800"/>
                    </a:p>
                  </a:txBody>
                  <a:tcPr/>
                </a:tc>
                <a:tc>
                  <a:txBody>
                    <a:bodyPr vert="horz" wrap="square"/>
                    <a:lstStyle/>
                    <a:p>
                      <a:pPr marL="0" marR="0" indent="0" algn="ctr" defTabSz="914400" rtl="0" eaLnBrk="1" fontAlgn="auto" latinLnBrk="0" hangingPunct="1">
                        <a:lnSpc>
                          <a:spcPct val="100000"/>
                        </a:lnSpc>
                        <a:spcBef>
                          <a:spcPct val="0"/>
                        </a:spcBef>
                        <a:spcAft>
                          <a:spcPct val="0"/>
                        </a:spcAft>
                        <a:buClrTx/>
                        <a:buSzTx/>
                        <a:buFontTx/>
                        <a:buNone/>
                        <a:defRPr/>
                      </a:pPr>
                      <a:r>
                        <a:rPr lang="da-DK" sz="1800" smtClean="0"/>
                        <a:t>139</a:t>
                      </a:r>
                      <a:endParaRPr lang="da-DK" sz="1800"/>
                    </a:p>
                  </a:txBody>
                  <a:tcPr/>
                </a:tc>
                <a:tc>
                  <a:txBody>
                    <a:bodyPr vert="horz" wrap="square"/>
                    <a:lstStyle/>
                    <a:p>
                      <a:pPr marL="0" algn="ctr" defTabSz="914400" rtl="0" eaLnBrk="1" latinLnBrk="0" hangingPunct="1"/>
                      <a:endParaRPr lang="da-DK" sz="1800" b="1" kern="1200">
                        <a:solidFill>
                          <a:schemeClr val="bg1"/>
                        </a:solidFill>
                        <a:latin typeface="+mn-lt"/>
                        <a:ea typeface="+mn-ea"/>
                        <a:cs typeface="+mn-cs"/>
                      </a:endParaRPr>
                    </a:p>
                  </a:txBody>
                  <a:tcPr>
                    <a:noFill/>
                  </a:tcPr>
                </a:tc>
                <a:tc>
                  <a:txBody>
                    <a:bodyPr vert="horz" wrap="square"/>
                    <a:lstStyle/>
                    <a:p>
                      <a:pPr algn="ctr"/>
                      <a:r>
                        <a:rPr lang="da-DK" sz="1800" smtClean="0"/>
                        <a:t>0.54339</a:t>
                      </a:r>
                      <a:endParaRPr lang="da-DK" sz="1800"/>
                    </a:p>
                  </a:txBody>
                  <a:tcPr/>
                </a:tc>
                <a:tc>
                  <a:txBody>
                    <a:bodyPr vert="horz" wrap="square"/>
                    <a:lstStyle/>
                    <a:p>
                      <a:pPr algn="ctr"/>
                      <a:endParaRPr lang="da-DK" sz="1800"/>
                    </a:p>
                  </a:txBody>
                  <a:tcPr/>
                </a:tc>
                <a:extLst>
                  <a:ext uri="{0D108BD9-81ED-4DB2-BD59-A6C34878D82A}">
                    <a16:rowId xmlns:a16="http://schemas.microsoft.com/office/drawing/2014/main" val="10002"/>
                  </a:ext>
                </a:extLst>
              </a:tr>
              <a:tr h="869530">
                <a:tc>
                  <a:txBody>
                    <a:bodyPr vert="horz" wrap="square"/>
                    <a:lstStyle/>
                    <a:p>
                      <a:pPr algn="l"/>
                      <a:r>
                        <a:rPr lang="da-DK" sz="1800" smtClean="0"/>
                        <a:t>Total</a:t>
                      </a:r>
                      <a:endParaRPr lang="da-DK" sz="1800"/>
                    </a:p>
                  </a:txBody>
                  <a:tcPr/>
                </a:tc>
                <a:tc>
                  <a:txBody>
                    <a:bodyPr vert="horz" wrap="square"/>
                    <a:lstStyle/>
                    <a:p>
                      <a:pPr marL="0" marR="0" indent="0" algn="ctr" defTabSz="914400" rtl="0" eaLnBrk="1" fontAlgn="auto" latinLnBrk="0" hangingPunct="1">
                        <a:lnSpc>
                          <a:spcPct val="100000"/>
                        </a:lnSpc>
                        <a:spcBef>
                          <a:spcPct val="0"/>
                        </a:spcBef>
                        <a:spcAft>
                          <a:spcPct val="0"/>
                        </a:spcAft>
                        <a:buClrTx/>
                        <a:buSzTx/>
                        <a:buFontTx/>
                        <a:buNone/>
                        <a:defRPr/>
                      </a:pPr>
                      <a:endParaRPr lang="da-DK" sz="1800" b="1" kern="1200">
                        <a:solidFill>
                          <a:schemeClr val="bg1"/>
                        </a:solidFill>
                        <a:latin typeface="+mn-lt"/>
                        <a:ea typeface="+mn-ea"/>
                        <a:cs typeface="+mn-cs"/>
                      </a:endParaRPr>
                    </a:p>
                  </a:txBody>
                  <a:tcPr>
                    <a:noFill/>
                  </a:tcPr>
                </a:tc>
                <a:tc>
                  <a:txBody>
                    <a:bodyPr vert="horz" wrap="square"/>
                    <a:lstStyle/>
                    <a:p>
                      <a:pPr marL="0" marR="0" indent="0" algn="ctr" defTabSz="914400" rtl="0" eaLnBrk="1" fontAlgn="auto" latinLnBrk="0" hangingPunct="1">
                        <a:lnSpc>
                          <a:spcPct val="100000"/>
                        </a:lnSpc>
                        <a:spcBef>
                          <a:spcPct val="0"/>
                        </a:spcBef>
                        <a:spcAft>
                          <a:spcPct val="0"/>
                        </a:spcAft>
                        <a:buClrTx/>
                        <a:buSzTx/>
                        <a:buFontTx/>
                        <a:buNone/>
                        <a:defRPr/>
                      </a:pPr>
                      <a:r>
                        <a:rPr lang="da-DK" sz="1800" smtClean="0"/>
                        <a:t> 126.8</a:t>
                      </a:r>
                      <a:endParaRPr lang="da-DK" sz="1800"/>
                    </a:p>
                  </a:txBody>
                  <a:tcPr/>
                </a:tc>
                <a:tc>
                  <a:txBody>
                    <a:bodyPr vert="horz" wrap="square"/>
                    <a:lstStyle/>
                    <a:p>
                      <a:pPr algn="ctr"/>
                      <a:endParaRPr lang="da-DK" sz="1800"/>
                    </a:p>
                  </a:txBody>
                  <a:tcPr/>
                </a:tc>
                <a:tc>
                  <a:txBody>
                    <a:bodyPr vert="horz" wrap="square"/>
                    <a:lstStyle/>
                    <a:p>
                      <a:pPr algn="ctr"/>
                      <a:endParaRPr lang="da-DK" sz="1800"/>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368</a:t>
            </a:fld>
            <a:endParaRPr lang="da-DK"/>
          </a:p>
        </p:txBody>
      </p:sp>
      <p:sp>
        <p:nvSpPr>
          <p:cNvPr id="15" name="Content Placeholder 2"/>
          <p:cNvSpPr txBox="1"/>
          <p:nvPr/>
        </p:nvSpPr>
        <p:spPr>
          <a:xfrm>
            <a:off x="467544" y="6249763"/>
            <a:ext cx="8424936" cy="491603"/>
          </a:xfrm>
          <a:prstGeom prst="rect">
            <a:avLst/>
          </a:prstGeom>
        </p:spPr>
        <p:txBody>
          <a:bodyPr vert="horz" lIns="91440" tIns="45720" rIns="91440" bIns="45720" rtlCol="0">
            <a:noAutofit/>
          </a:bodyPr>
          <a:lstStyle>
            <a:defPPr>
              <a:defRPr lang="da-DK"/>
            </a:defPPr>
            <a:lvl1pPr marL="357188" indent="-357188" algn="l" defTabSz="914400" rtl="0" eaLnBrk="1" latinLnBrk="0" hangingPunct="1">
              <a:spcBef>
                <a:spcPct val="20000"/>
              </a:spcBef>
              <a:buClr>
                <a:schemeClr val="tx2"/>
              </a:buClr>
              <a:buFont typeface="Arial" pitchFamily="34" charset="0"/>
              <a:buChar char="•"/>
              <a:defRPr sz="2200" kern="1200">
                <a:solidFill>
                  <a:schemeClr val="tx1"/>
                </a:solidFill>
                <a:latin typeface="+mn-lt"/>
                <a:ea typeface="+mn-ea"/>
                <a:cs typeface="+mn-cs"/>
              </a:defRPr>
            </a:lvl1pPr>
            <a:lvl2pPr marL="715963" indent="-358775"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073150" indent="-357188"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431925" indent="-358775"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1789113" indent="-357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da-DK" smtClean="0"/>
          </a:p>
        </p:txBody>
      </p:sp>
      <p:pic>
        <p:nvPicPr>
          <p:cNvPr id="6" name="Picture 3" descr="U:\Documents\AllanDocs\M4STI1\generelt\Billeder\parvis_diskussion.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54852" y="188640"/>
            <a:ext cx="1327372" cy="1067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1601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i="1" smtClean="0"/>
              <a:t>F</a:t>
            </a:r>
            <a:endParaRPr lang="da-DK" i="1"/>
          </a:p>
        </p:txBody>
      </p:sp>
      <mc:AlternateContent>
        <mc:Choice Requires="a14">
          <p:sp>
            <p:nvSpPr>
              <p:cNvPr id="3" name="Content Placeholder 2"/>
              <p:cNvSpPr>
                <a:spLocks noGrp="1"/>
              </p:cNvSpPr>
              <p:nvPr>
                <p:ph idx="1"/>
              </p:nvPr>
            </p:nvSpPr>
            <p:spPr/>
            <p:txBody>
              <a:bodyPr/>
              <a:lstStyle/>
              <a:p>
                <a:r>
                  <a:rPr lang="da-DK" smtClean="0"/>
                  <a:t>Værdien af </a:t>
                </a:r>
                <a:r>
                  <a:rPr lang="da-DK" i="1" smtClean="0"/>
                  <a:t>F</a:t>
                </a:r>
                <a:r>
                  <a:rPr lang="da-DK" smtClean="0"/>
                  <a:t> beregnes som forholdet mellem variansen forklaret af modellen og den uforklarede varians, d.v.s.:</a:t>
                </a:r>
                <a:br>
                  <a:rPr lang="da-DK" smtClean="0"/>
                </a:br>
                <a14:m>
                  <m:oMathPara>
                    <m:oMathParaPr>
                      <m:jc/>
                    </m:oMathParaPr>
                    <m:oMath>
                      <m:r>
                        <a:rPr lang="da-DK" b="0" i="1" smtClean="0">
                          <a:latin typeface="Cambria Math"/>
                        </a:rPr>
                        <m:t>𝐹</m:t>
                      </m:r>
                      <m:r>
                        <a:rPr lang="da-DK" b="0" i="1" smtClean="0">
                          <a:latin typeface="Cambria Math"/>
                        </a:rPr>
                        <m:t>=</m:t>
                      </m:r>
                      <m:f>
                        <m:fPr>
                          <m:type m:val="bar"/>
                          <m:ctrlPr>
                            <a:rPr lang="da-DK" b="0" i="1" smtClean="0">
                              <a:latin typeface="Cambria Math" panose="02040503050406030204" pitchFamily="18" charset="0"/>
                            </a:rPr>
                          </m:ctrlPr>
                        </m:fPr>
                        <m:num>
                          <m:sSub>
                            <m:sSubPr>
                              <m:ctrlPr>
                                <a:rPr lang="da-DK" b="0" i="1" smtClean="0">
                                  <a:latin typeface="Cambria Math" panose="02040503050406030204" pitchFamily="18" charset="0"/>
                                </a:rPr>
                              </m:ctrlPr>
                            </m:sSubPr>
                            <m:e>
                              <m:r>
                                <a:rPr lang="da-DK" b="0" i="1" smtClean="0">
                                  <a:latin typeface="Cambria Math"/>
                                </a:rPr>
                                <m:t>𝑀𝑆</m:t>
                              </m:r>
                            </m:e>
                            <m:sub>
                              <m:r>
                                <a:rPr lang="da-DK" b="0" i="1" smtClean="0">
                                  <a:latin typeface="Cambria Math"/>
                                </a:rPr>
                                <m:t>𝑟𝑒𝑔</m:t>
                              </m:r>
                            </m:sub>
                          </m:sSub>
                        </m:num>
                        <m:den>
                          <m:sSub>
                            <m:sSubPr>
                              <m:ctrlPr>
                                <a:rPr lang="da-DK" b="0" i="1" smtClean="0">
                                  <a:latin typeface="Cambria Math" panose="02040503050406030204" pitchFamily="18" charset="0"/>
                                </a:rPr>
                              </m:ctrlPr>
                            </m:sSubPr>
                            <m:e>
                              <m:r>
                                <a:rPr lang="da-DK" b="0" i="1" smtClean="0">
                                  <a:latin typeface="Cambria Math"/>
                                </a:rPr>
                                <m:t>𝑀𝑆</m:t>
                              </m:r>
                            </m:e>
                            <m:sub>
                              <m:r>
                                <a:rPr lang="da-DK" b="0" i="1" smtClean="0">
                                  <a:latin typeface="Cambria Math"/>
                                </a:rPr>
                                <m:t>𝑟𝑒𝑠</m:t>
                              </m:r>
                            </m:sub>
                          </m:sSub>
                        </m:den>
                      </m:f>
                    </m:oMath>
                  </m:oMathPara>
                </a14:m>
                <a:endParaRPr lang="da-DK" smtClean="0"/>
              </a:p>
              <a:p>
                <a:r>
                  <a:rPr lang="da-DK" i="1"/>
                  <a:t>F</a:t>
                </a:r>
                <a:r>
                  <a:rPr lang="da-DK"/>
                  <a:t> er </a:t>
                </a:r>
                <a:r>
                  <a:rPr lang="da-DK" smtClean="0"/>
                  <a:t>faktisk teststørrelsen </a:t>
                </a:r>
                <a:r>
                  <a:rPr lang="da-DK"/>
                  <a:t>for en hypotesetest med</a:t>
                </a:r>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Data er ukorrelerede (d.v.s. </a:t>
                </a:r>
                <a14:m>
                  <m:oMathPara>
                    <m:oMathParaPr>
                      <m:jc/>
                    </m:oMathParaPr>
                    <m:oMath>
                      <m:sSub>
                        <m:sSubPr>
                          <m:ctrlPr>
                            <a:rPr lang="da-DK" i="1">
                              <a:latin typeface="Cambria Math" panose="02040503050406030204" pitchFamily="18" charset="0"/>
                            </a:rPr>
                          </m:ctrlPr>
                        </m:sSubPr>
                        <m:e>
                          <m:r>
                            <a:rPr lang="da-DK" i="1" smtClean="0">
                              <a:latin typeface="Cambria Math" panose="02040503050406030204" pitchFamily="18" charset="0"/>
                              <a:ea typeface="Cambria Math" panose="02040503050406030204" pitchFamily="18" charset="0"/>
                            </a:rPr>
                            <m:t>𝛽</m:t>
                          </m:r>
                        </m:e>
                        <m:sub>
                          <m:r>
                            <a:rPr lang="da-DK" i="1">
                              <a:latin typeface="Cambria Math"/>
                            </a:rPr>
                            <m:t>1</m:t>
                          </m:r>
                        </m:sub>
                      </m:sSub>
                      <m:r>
                        <a:rPr lang="da-DK" i="1">
                          <a:latin typeface="Cambria Math"/>
                        </a:rPr>
                        <m:t>=0</m:t>
                      </m:r>
                    </m:oMath>
                  </m:oMathPara>
                </a14:m>
                <a:r>
                  <a:rPr lang="da-DK" smtClean="0"/>
                  <a:t>)</a:t>
                </a:r>
                <a:endParaRPr lang="da-DK"/>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b="0" i="1" smtClean="0">
                              <a:latin typeface="Cambria Math" panose="02040503050406030204" pitchFamily="18" charset="0"/>
                            </a:rPr>
                            <m:t>1</m:t>
                          </m:r>
                        </m:sub>
                      </m:sSub>
                    </m:oMath>
                  </m:oMathPara>
                </a14:m>
                <a:r>
                  <a:rPr lang="da-DK"/>
                  <a:t>: Data er korrelerede (d.v.s.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da-DK" i="1">
                              <a:latin typeface="Cambria Math"/>
                            </a:rPr>
                            <m:t>1</m:t>
                          </m:r>
                        </m:sub>
                      </m:sSub>
                      <m:r>
                        <a:rPr lang="da-DK" i="1">
                          <a:latin typeface="Cambria Math"/>
                          <a:ea typeface="Cambria Math"/>
                        </a:rPr>
                        <m:t>≠</m:t>
                      </m:r>
                      <m:r>
                        <a:rPr lang="da-DK" i="1">
                          <a:latin typeface="Cambria Math"/>
                        </a:rPr>
                        <m:t>0</m:t>
                      </m:r>
                    </m:oMath>
                  </m:oMathPara>
                </a14:m>
                <a:r>
                  <a:rPr lang="da-DK" smtClean="0"/>
                  <a:t>)</a:t>
                </a:r>
                <a:endParaRPr lang="da-DK"/>
              </a:p>
              <a:p>
                <a:r>
                  <a:rPr lang="da-DK" smtClean="0"/>
                  <a:t>Når vi har multipel regression med regressorvariable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𝑟</m:t>
                          </m:r>
                        </m:sub>
                      </m:sSub>
                    </m:oMath>
                  </m:oMathPara>
                </a14:m>
                <a:r>
                  <a:rPr lang="da-DK" smtClean="0"/>
                  <a:t>, så er hypoteserne:</a:t>
                </a:r>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Data er ukorrelerede (d.v.s.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da-DK" i="1">
                          <a:latin typeface="Cambria Math"/>
                        </a:rPr>
                        <m:t>=</m:t>
                      </m:r>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𝑟</m:t>
                          </m:r>
                        </m:sub>
                      </m:sSub>
                      <m:r>
                        <a:rPr lang="da-DK" i="1">
                          <a:latin typeface="Cambria Math"/>
                        </a:rPr>
                        <m:t>=0</m:t>
                      </m:r>
                    </m:oMath>
                  </m:oMathPara>
                </a14:m>
                <a:r>
                  <a:rPr lang="da-DK" smtClean="0"/>
                  <a:t>)</a:t>
                </a:r>
                <a:endParaRPr lang="da-DK"/>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b="0" i="1" smtClean="0">
                              <a:latin typeface="Cambria Math" panose="02040503050406030204" pitchFamily="18" charset="0"/>
                            </a:rPr>
                            <m:t>1</m:t>
                          </m:r>
                        </m:sub>
                      </m:sSub>
                    </m:oMath>
                  </m:oMathPara>
                </a14:m>
                <a:r>
                  <a:rPr lang="da-DK"/>
                  <a:t>: Data er korrelerede (d.v.s.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𝑖</m:t>
                          </m:r>
                        </m:sub>
                      </m:sSub>
                      <m:r>
                        <a:rPr lang="da-DK" i="1">
                          <a:latin typeface="Cambria Math"/>
                          <a:ea typeface="Cambria Math"/>
                        </a:rPr>
                        <m:t>≠</m:t>
                      </m:r>
                      <m:r>
                        <a:rPr lang="da-DK" i="1">
                          <a:latin typeface="Cambria Math"/>
                        </a:rPr>
                        <m:t>0</m:t>
                      </m:r>
                    </m:oMath>
                  </m:oMathPara>
                </a14:m>
                <a:r>
                  <a:rPr lang="da-DK" smtClean="0"/>
                  <a:t> for mindst eet </a:t>
                </a:r>
                <a14:m>
                  <m:oMathPara>
                    <m:oMathParaPr>
                      <m:jc/>
                    </m:oMathParaPr>
                    <m:oMath>
                      <m:r>
                        <a:rPr lang="da-DK" i="1" smtClean="0">
                          <a:latin typeface="Cambria Math" panose="02040503050406030204" pitchFamily="18" charset="0"/>
                        </a:rPr>
                        <m:t>𝑖</m:t>
                      </m:r>
                    </m:oMath>
                  </m:oMathPara>
                </a14:m>
                <a:r>
                  <a:rPr lang="da-DK" smtClean="0"/>
                  <a:t>)</a:t>
                </a:r>
              </a:p>
              <a:p>
                <a:r>
                  <a:rPr lang="da-DK" smtClean="0"/>
                  <a:t>Ifølge ‘de kloge statistikere’ er </a:t>
                </a:r>
                <a:r>
                  <a:rPr lang="da-DK" i="1" smtClean="0"/>
                  <a:t>F</a:t>
                </a:r>
                <a:r>
                  <a:rPr lang="da-DK" smtClean="0"/>
                  <a:t>-teststørrelsen </a:t>
                </a:r>
                <a:r>
                  <a:rPr lang="da-DK" i="1" smtClean="0"/>
                  <a:t>F</a:t>
                </a:r>
                <a:r>
                  <a:rPr lang="da-DK" smtClean="0"/>
                  <a:t>-fordelt med</a:t>
                </a:r>
                <a:r>
                  <a:rPr lang="da-DK" sz="2000" smtClean="0"/>
                  <a:t> </a:t>
                </a:r>
                <a:br>
                  <a:rPr lang="da-DK" sz="2000" smtClean="0"/>
                </a:br>
                <a14:m>
                  <m:oMathPara>
                    <m:oMathParaPr>
                      <m:jc/>
                    </m:oMathParaPr>
                    <m:oMath>
                      <m:sSub>
                        <m:sSubPr>
                          <m:ctrlPr>
                            <a:rPr lang="da-DK" sz="2000" i="1">
                              <a:latin typeface="Cambria Math" panose="02040503050406030204" pitchFamily="18" charset="0"/>
                            </a:rPr>
                          </m:ctrlPr>
                        </m:sSubPr>
                        <m:e>
                          <m:r>
                            <m:rPr>
                              <m:sty m:val="p"/>
                            </m:rPr>
                            <a:rPr lang="da-DK" sz="2000">
                              <a:latin typeface="Cambria Math"/>
                            </a:rPr>
                            <m:t>df</m:t>
                          </m:r>
                        </m:e>
                        <m:sub>
                          <m:r>
                            <m:rPr>
                              <m:sty m:val="p"/>
                            </m:rPr>
                            <a:rPr lang="da-DK" sz="2000">
                              <a:latin typeface="Cambria Math"/>
                            </a:rPr>
                            <m:t>reg</m:t>
                          </m:r>
                        </m:sub>
                      </m:sSub>
                    </m:oMath>
                  </m:oMathPara>
                </a14:m>
                <a:r>
                  <a:rPr lang="da-DK" smtClean="0"/>
                  <a:t> frihedsgrader i tælleren og </a:t>
                </a:r>
                <a14:m>
                  <m:oMathPara>
                    <m:oMathParaPr>
                      <m:jc/>
                    </m:oMathParaPr>
                    <m:oMath>
                      <m:sSub>
                        <m:sSubPr>
                          <m:ctrlPr>
                            <a:rPr lang="da-DK" sz="2000" i="1">
                              <a:latin typeface="Cambria Math" panose="02040503050406030204" pitchFamily="18" charset="0"/>
                            </a:rPr>
                          </m:ctrlPr>
                        </m:sSubPr>
                        <m:e>
                          <m:r>
                            <m:rPr>
                              <m:sty m:val="p"/>
                            </m:rPr>
                            <a:rPr lang="da-DK" sz="2000">
                              <a:latin typeface="Cambria Math"/>
                            </a:rPr>
                            <m:t>df</m:t>
                          </m:r>
                        </m:e>
                        <m:sub>
                          <m:r>
                            <m:rPr>
                              <m:sty m:val="p"/>
                            </m:rPr>
                            <a:rPr lang="da-DK" sz="2000">
                              <a:latin typeface="Cambria Math"/>
                            </a:rPr>
                            <m:t>re</m:t>
                          </m:r>
                          <m:r>
                            <m:rPr>
                              <m:sty m:val="p"/>
                            </m:rPr>
                            <a:rPr lang="da-DK" sz="2000" b="0" i="0" smtClean="0">
                              <a:latin typeface="Cambria Math"/>
                            </a:rPr>
                            <m:t>s</m:t>
                          </m:r>
                        </m:sub>
                      </m:sSub>
                    </m:oMath>
                  </m:oMathPara>
                </a14:m>
                <a:r>
                  <a:rPr lang="da-DK"/>
                  <a:t> frihedsgrader i </a:t>
                </a:r>
                <a:r>
                  <a:rPr lang="da-DK" smtClean="0"/>
                  <a:t>nævneren.</a:t>
                </a:r>
              </a:p>
              <a:p>
                <a:pPr marL="0" indent="0">
                  <a:buNone/>
                </a:pP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28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369</a:t>
            </a:fld>
            <a:endParaRPr lang="da-DK"/>
          </a:p>
        </p:txBody>
      </p:sp>
    </p:spTree>
    <p:extLst>
      <p:ext uri="{BB962C8B-B14F-4D97-AF65-F5344CB8AC3E}">
        <p14:creationId xmlns:p14="http://schemas.microsoft.com/office/powerpoint/2010/main" val="577931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på Pareto-reglen fra medicin</a:t>
            </a:r>
            <a:endParaRPr lang="en-GB"/>
          </a:p>
        </p:txBody>
      </p:sp>
      <p:sp>
        <p:nvSpPr>
          <p:cNvPr id="3" name="Content Placeholder 2"/>
          <p:cNvSpPr>
            <a:spLocks noGrp="1"/>
          </p:cNvSpPr>
          <p:nvPr>
            <p:ph idx="1"/>
          </p:nvPr>
        </p:nvSpPr>
        <p:spPr>
          <a:xfrm>
            <a:off x="467544" y="1124744"/>
            <a:ext cx="8424936" cy="5616624"/>
          </a:xfrm>
        </p:spPr>
        <p:txBody>
          <a:bodyPr/>
          <a:lstStyle/>
          <a:p>
            <a:r>
              <a:rPr lang="en-US"/>
              <a:t>310/430 = 72 % af medicineringsfejl skyldes 4/12 = 33 % af årsagerne</a:t>
            </a:r>
          </a:p>
          <a:p>
            <a:r>
              <a:rPr lang="en-US"/>
              <a:t>Hvis man fokuserer på de ‘vital few’ årsager kan mange fejl undgås</a:t>
            </a:r>
          </a:p>
          <a:p>
            <a:r>
              <a:rPr lang="en-US" i="1"/>
              <a:t>Vi kommer ikke til at bruge Pareto diagrammer.</a:t>
            </a:r>
          </a:p>
          <a:p>
            <a:pPr marL="0" indent="0">
              <a:buNone/>
            </a:pPr>
            <a:endParaRPr lang="en-US"/>
          </a:p>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37</a:t>
            </a:fld>
            <a:endParaRPr lang="da-DK"/>
          </a:p>
        </p:txBody>
      </p:sp>
      <p:grpSp>
        <p:nvGrpSpPr>
          <p:cNvPr id="6" name="Group 5"/>
          <p:cNvGrpSpPr/>
          <p:nvPr/>
        </p:nvGrpSpPr>
        <p:grpSpPr>
          <a:xfrm>
            <a:off x="1907704" y="2420888"/>
            <a:ext cx="5572830" cy="4248472"/>
            <a:chOff x="1907704" y="2420888"/>
            <a:chExt cx="5417924" cy="4130379"/>
          </a:xfrm>
        </p:grpSpPr>
        <p:pic>
          <p:nvPicPr>
            <p:cNvPr id="1026" name="Picture 2" descr="Figure 1: Pareto Chart – Audit of types of medication error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7704" y="2420888"/>
              <a:ext cx="5400600" cy="41303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76101" y="6274268"/>
              <a:ext cx="1549527" cy="276999"/>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t>cec.health.nsw.gov.au</a:t>
              </a:r>
              <a:endParaRPr lang="en-GB" sz="1400"/>
            </a:p>
          </p:txBody>
        </p:sp>
      </p:grpSp>
    </p:spTree>
    <p:extLst>
      <p:ext uri="{BB962C8B-B14F-4D97-AF65-F5344CB8AC3E}">
        <p14:creationId xmlns:p14="http://schemas.microsoft.com/office/powerpoint/2010/main" val="4287699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P-værdi</a:t>
            </a:r>
            <a:endParaRPr lang="da-DK"/>
          </a:p>
        </p:txBody>
      </p:sp>
      <mc:AlternateContent>
        <mc:Choice Requires="a14">
          <p:sp>
            <p:nvSpPr>
              <p:cNvPr id="3" name="Content Placeholder 2"/>
              <p:cNvSpPr>
                <a:spLocks noGrp="1"/>
              </p:cNvSpPr>
              <p:nvPr>
                <p:ph idx="1"/>
              </p:nvPr>
            </p:nvSpPr>
            <p:spPr/>
            <p:txBody>
              <a:bodyPr/>
              <a:lstStyle/>
              <a:p>
                <a:r>
                  <a:rPr lang="da-DK" smtClean="0"/>
                  <a:t>P-værdien er sandsynligheden for at få en værdi som </a:t>
                </a:r>
                <a:r>
                  <a:rPr lang="da-DK" i="1" smtClean="0"/>
                  <a:t>F</a:t>
                </a:r>
                <a:r>
                  <a:rPr lang="da-DK" smtClean="0"/>
                  <a:t> eller større, hvis den modellerede korrelation </a:t>
                </a:r>
                <a:r>
                  <a:rPr lang="da-DK" i="1" smtClean="0"/>
                  <a:t>ikke</a:t>
                </a:r>
                <a:r>
                  <a:rPr lang="da-DK" smtClean="0"/>
                  <a:t> er korrekt (d.v.s.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smtClean="0"/>
                  <a:t> er sand)</a:t>
                </a:r>
              </a:p>
              <a:p>
                <a:r>
                  <a:rPr lang="da-DK" smtClean="0"/>
                  <a:t>Husk: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𝐻</m:t>
                          </m:r>
                        </m:e>
                        <m:sub>
                          <m:r>
                            <a:rPr lang="da-DK" b="0" i="1" smtClean="0">
                              <a:latin typeface="Cambria Math"/>
                            </a:rPr>
                            <m:t>0</m:t>
                          </m:r>
                        </m:sub>
                      </m:sSub>
                    </m:oMath>
                  </m:oMathPara>
                </a14:m>
                <a:r>
                  <a:rPr lang="da-DK" smtClean="0"/>
                  <a:t>: Data er ukorrelerede (d.v.s. </a:t>
                </a:r>
                <a14:m>
                  <m:oMathPara>
                    <m:oMathParaPr>
                      <m:jc/>
                    </m:oMathParaPr>
                    <m:oMath>
                      <m:sSub>
                        <m:sSubPr>
                          <m:ctrlPr>
                            <a:rPr lang="da-DK" i="1">
                              <a:latin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𝛽</m:t>
                          </m:r>
                        </m:e>
                        <m:sub>
                          <m:r>
                            <a:rPr lang="da-DK" b="0" i="1" smtClean="0">
                              <a:latin typeface="Cambria Math"/>
                            </a:rPr>
                            <m:t>1</m:t>
                          </m:r>
                        </m:sub>
                      </m:sSub>
                      <m:r>
                        <a:rPr lang="da-DK" b="0" i="1" smtClean="0">
                          <a:latin typeface="Cambria Math"/>
                        </a:rPr>
                        <m:t>=0)</m:t>
                      </m:r>
                    </m:oMath>
                  </m:oMathPara>
                </a14:m>
                <a:endParaRPr lang="da-DK" smtClean="0"/>
              </a:p>
              <a:p>
                <a:r>
                  <a:rPr lang="da-DK" smtClean="0"/>
                  <a:t>I eksempel 11.1 med nedkøling af en legering er </a:t>
                </a:r>
                <a14:m>
                  <m:oMathPara>
                    <m:oMathParaPr>
                      <m:jc/>
                    </m:oMathParaPr>
                    <m:oMath>
                      <m:r>
                        <a:rPr lang="da-DK" b="0" i="1" smtClean="0">
                          <a:latin typeface="Cambria Math"/>
                        </a:rPr>
                        <m:t>𝐹</m:t>
                      </m:r>
                      <m:r>
                        <a:rPr lang="da-DK" b="0" i="1" smtClean="0">
                          <a:latin typeface="Cambria Math"/>
                        </a:rPr>
                        <m:t>=</m:t>
                      </m:r>
                      <m:r>
                        <m:rPr>
                          <m:sty m:val="p"/>
                        </m:rPr>
                        <a:rPr lang="en-US" b="0" i="0" smtClean="0">
                          <a:latin typeface="Cambria Math" panose="02040503050406030204" pitchFamily="18" charset="0"/>
                        </a:rPr>
                        <m:t>24</m:t>
                      </m:r>
                    </m:oMath>
                  </m:oMathPara>
                </a14:m>
                <a:r>
                  <a:rPr lang="da-DK" smtClean="0"/>
                  <a:t>, </a:t>
                </a:r>
                <a14:m>
                  <m:oMathPara>
                    <m:oMathParaPr>
                      <m:jc/>
                    </m:oMathParaPr>
                    <m:oMath>
                      <m:sSub>
                        <m:sSubPr>
                          <m:ctrlPr>
                            <a:rPr lang="da-DK" i="1">
                              <a:latin typeface="Cambria Math" panose="02040503050406030204" pitchFamily="18" charset="0"/>
                            </a:rPr>
                          </m:ctrlPr>
                        </m:sSubPr>
                        <m:e>
                          <m:r>
                            <a:rPr lang="da-DK" i="1">
                              <a:latin typeface="Cambria Math"/>
                            </a:rPr>
                            <m:t>𝑑𝑓</m:t>
                          </m:r>
                        </m:e>
                        <m:sub>
                          <m:r>
                            <a:rPr lang="da-DK" i="1">
                              <a:latin typeface="Cambria Math"/>
                            </a:rPr>
                            <m:t>𝑟𝑒𝑔</m:t>
                          </m:r>
                        </m:sub>
                      </m:sSub>
                      <m:r>
                        <a:rPr lang="en-US" b="0" i="1" smtClean="0">
                          <a:latin typeface="Cambria Math" panose="02040503050406030204" pitchFamily="18" charset="0"/>
                        </a:rPr>
                        <m:t>=1</m:t>
                      </m:r>
                    </m:oMath>
                  </m:oMathPara>
                </a14:m>
                <a:r>
                  <a:rPr lang="da-DK" smtClean="0"/>
                  <a:t> of </a:t>
                </a:r>
                <a14:m>
                  <m:oMathPara>
                    <m:oMathParaPr>
                      <m:jc/>
                    </m:oMathParaPr>
                    <m:oMath>
                      <m:sSub>
                        <m:sSubPr>
                          <m:ctrlPr>
                            <a:rPr lang="da-DK" i="1">
                              <a:latin typeface="Cambria Math" panose="02040503050406030204" pitchFamily="18" charset="0"/>
                            </a:rPr>
                          </m:ctrlPr>
                        </m:sSubPr>
                        <m:e>
                          <m:r>
                            <a:rPr lang="da-DK" i="1">
                              <a:latin typeface="Cambria Math"/>
                            </a:rPr>
                            <m:t>𝑑𝑓</m:t>
                          </m:r>
                        </m:e>
                        <m:sub>
                          <m:r>
                            <a:rPr lang="da-DK" i="1">
                              <a:latin typeface="Cambria Math"/>
                            </a:rPr>
                            <m:t>𝑟𝑒</m:t>
                          </m:r>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−2=6</m:t>
                      </m:r>
                    </m:oMath>
                  </m:oMathPara>
                </a14:m>
                <a:r>
                  <a:rPr lang="da-DK" smtClean="0"/>
                  <a:t>:</a:t>
                </a:r>
                <a:br>
                  <a:rPr lang="da-DK" smtClean="0"/>
                </a:br>
                <a:r>
                  <a:rPr lang="da-DK" sz="1100" smtClean="0"/>
                  <a:t> </a:t>
                </a:r>
                <a:br>
                  <a:rPr lang="da-DK" smtClean="0"/>
                </a:br>
                <a:r>
                  <a:rPr lang="da-DK" smtClean="0"/>
                  <a:t> 	</a:t>
                </a: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𝐹</m:t>
                          </m:r>
                          <m:r>
                            <a:rPr lang="da-DK" b="0" i="1" smtClean="0">
                              <a:latin typeface="Cambria Math"/>
                            </a:rPr>
                            <m:t>&gt;24</m:t>
                          </m:r>
                        </m:e>
                      </m:d>
                      <m:r>
                        <a:rPr lang="da-DK" i="1">
                          <a:latin typeface="Cambria Math"/>
                        </a:rPr>
                        <m:t>=1−</m:t>
                      </m:r>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rPr>
                            <m:t>𝐹</m:t>
                          </m:r>
                          <m:r>
                            <a:rPr lang="en-US" b="0" i="1" smtClean="0">
                              <a:latin typeface="Cambria Math" panose="02040503050406030204" pitchFamily="18" charset="0"/>
                              <a:ea typeface="Cambria Math"/>
                            </a:rPr>
                            <m:t>&lt;24</m:t>
                          </m:r>
                        </m:e>
                      </m:d>
                    </m:oMath>
                  </m:oMathPara>
                </a14:m>
                <a:r>
                  <a:rPr lang="da-DK" smtClean="0"/>
                  <a:t> </a:t>
                </a:r>
                <a:br>
                  <a:rPr lang="da-DK" smtClean="0"/>
                </a:br>
                <a:r>
                  <a:rPr lang="da-DK" smtClean="0"/>
                  <a:t> 		</a:t>
                </a:r>
                <a14:m>
                  <m:oMathPara>
                    <m:oMathParaPr>
                      <m:jc/>
                    </m:oMathParaPr>
                    <m:oMath>
                      <m:r>
                        <a:rPr lang="da-DK" b="0" i="1" smtClean="0">
                          <a:latin typeface="Cambria Math"/>
                        </a:rPr>
                        <m:t>=1−</m:t>
                      </m:r>
                      <m:r>
                        <m:rPr>
                          <m:sty m:val="p"/>
                        </m:rPr>
                        <a:rPr lang="en-US" b="0" i="0" smtClean="0">
                          <a:latin typeface="Cambria Math"/>
                        </a:rPr>
                        <m:t>pf</m:t>
                      </m:r>
                      <m:r>
                        <a:rPr lang="da-DK" b="0" i="1" smtClean="0">
                          <a:latin typeface="Cambria Math"/>
                        </a:rPr>
                        <m:t>(</m:t>
                      </m:r>
                      <m:r>
                        <a:rPr lang="en-US" b="0" i="1" smtClean="0">
                          <a:latin typeface="Cambria Math" panose="02040503050406030204" pitchFamily="18" charset="0"/>
                        </a:rPr>
                        <m:t>24</m:t>
                      </m:r>
                      <m:r>
                        <a:rPr lang="da-DK" b="0" i="1" smtClean="0">
                          <a:latin typeface="Cambria Math"/>
                        </a:rPr>
                        <m:t>, </m:t>
                      </m:r>
                      <m:r>
                        <a:rPr lang="en-US" b="0" i="1" smtClean="0">
                          <a:latin typeface="Cambria Math" panose="02040503050406030204" pitchFamily="18" charset="0"/>
                        </a:rPr>
                        <m:t>1</m:t>
                      </m:r>
                      <m:r>
                        <a:rPr lang="da-DK" b="0" i="1" smtClean="0">
                          <a:latin typeface="Cambria Math"/>
                        </a:rPr>
                        <m:t>,</m:t>
                      </m:r>
                      <m:r>
                        <a:rPr lang="en-US" b="0" i="1" smtClean="0">
                          <a:latin typeface="Cambria Math" panose="02040503050406030204" pitchFamily="18" charset="0"/>
                        </a:rPr>
                        <m:t> </m:t>
                      </m:r>
                      <m:r>
                        <a:rPr lang="en-US" i="1" smtClean="0">
                          <a:latin typeface="Cambria Math" panose="02040503050406030204" pitchFamily="18" charset="0"/>
                        </a:rPr>
                        <m:t>6</m:t>
                      </m:r>
                      <m:r>
                        <a:rPr lang="da-DK" b="0" i="1" smtClean="0">
                          <a:latin typeface="Cambria Math"/>
                        </a:rPr>
                        <m:t>)</m:t>
                      </m:r>
                    </m:oMath>
                  </m:oMathPara>
                </a14:m>
                <a:r>
                  <a:rPr lang="da-DK" smtClean="0"/>
                  <a:t> </a:t>
                </a:r>
                <a:br>
                  <a:rPr lang="da-DK" smtClean="0"/>
                </a:br>
                <a:r>
                  <a:rPr lang="da-DK" smtClean="0"/>
                  <a:t> 		</a:t>
                </a:r>
                <a14:m>
                  <m:oMathPara>
                    <m:oMathParaPr>
                      <m:jc/>
                    </m:oMathParaPr>
                    <m:oMath>
                      <m:r>
                        <a:rPr lang="da-DK" b="0" i="1" smtClean="0">
                          <a:latin typeface="Cambria Math"/>
                        </a:rPr>
                        <m:t>=0.00</m:t>
                      </m:r>
                      <m:r>
                        <a:rPr lang="en-US" b="0" i="1" smtClean="0">
                          <a:latin typeface="Cambria Math" panose="02040503050406030204" pitchFamily="18" charset="0"/>
                        </a:rPr>
                        <m:t>2714</m:t>
                      </m:r>
                    </m:oMath>
                  </m:oMathPara>
                </a14:m>
                <a:br>
                  <a:rPr lang="da-DK" smtClean="0"/>
                </a:br>
                <a:r>
                  <a:rPr lang="da-DK" sz="1400">
                    <a:solidFill>
                      <a:prstClr val="black"/>
                    </a:solidFill>
                  </a:rPr>
                  <a:t> </a:t>
                </a:r>
                <a:r>
                  <a:rPr lang="da-DK" sz="1400" smtClean="0">
                    <a:solidFill>
                      <a:prstClr val="black"/>
                    </a:solidFill>
                  </a:rPr>
                  <a:t> </a:t>
                </a:r>
                <a:endParaRPr lang="da-DK" sz="1100" smtClean="0">
                  <a:solidFill>
                    <a:prstClr val="black"/>
                  </a:solidFill>
                </a:endParaRPr>
              </a:p>
              <a:p>
                <a:r>
                  <a:rPr lang="da-DK" smtClean="0"/>
                  <a:t>Det stemmer: </a:t>
                </a:r>
              </a:p>
              <a:p>
                <a:r>
                  <a:rPr lang="da-DK" smtClean="0"/>
                  <a:t>Bemærk at p-</a:t>
                </a:r>
                <a:br>
                  <a:rPr lang="da-DK" smtClean="0"/>
                </a:br>
                <a:r>
                  <a:rPr lang="da-DK" smtClean="0"/>
                  <a:t>værdien er </a:t>
                </a:r>
                <a14:m>
                  <m:oMathPara>
                    <m:oMathParaPr>
                      <m:jc/>
                    </m:oMathParaPr>
                    <m:oMath>
                      <m:r>
                        <a:rPr lang="da-DK" i="1" smtClean="0">
                          <a:latin typeface="Cambria Math" panose="02040503050406030204" pitchFamily="18" charset="0"/>
                        </a:rPr>
                        <m:t>0.0</m:t>
                      </m:r>
                      <m:r>
                        <a:rPr lang="en-US" b="0" i="1" smtClean="0">
                          <a:latin typeface="Cambria Math" panose="02040503050406030204" pitchFamily="18" charset="0"/>
                        </a:rPr>
                        <m:t>0</m:t>
                      </m:r>
                      <m:r>
                        <a:rPr lang="da-DK" i="1" smtClean="0">
                          <a:latin typeface="Cambria Math" panose="02040503050406030204" pitchFamily="18" charset="0"/>
                        </a:rPr>
                        <m:t>271</m:t>
                      </m:r>
                    </m:oMath>
                  </m:oMathPara>
                </a14:m>
                <a:br>
                  <a:rPr lang="en-US" smtClean="0"/>
                </a:br>
                <a:r>
                  <a:rPr lang="en-US" smtClean="0"/>
                  <a:t>for både </a:t>
                </a:r>
                <a14:m>
                  <m:oMathPara>
                    <m:oMathParaPr>
                      <m:jc/>
                    </m:oMathParaPr>
                    <m:oMath>
                      <m:r>
                        <a:rPr lang="en-US" i="1" smtClean="0">
                          <a:latin typeface="Cambria Math" panose="02040503050406030204" pitchFamily="18" charset="0"/>
                        </a:rPr>
                        <m:t>𝐹</m:t>
                      </m:r>
                    </m:oMath>
                  </m:oMathPara>
                </a14:m>
                <a:r>
                  <a:rPr lang="en-US" smtClean="0"/>
                  <a:t>-test og </a:t>
                </a:r>
                <a:br>
                  <a:rPr lang="en-US" smtClean="0"/>
                </a:br>
                <a14:m>
                  <m:oMathPara>
                    <m:oMathParaPr>
                      <m:jc/>
                    </m:oMathParaPr>
                    <m:oMath>
                      <m:r>
                        <a:rPr lang="en-US" i="1" smtClean="0">
                          <a:latin typeface="Cambria Math" panose="02040503050406030204" pitchFamily="18" charset="0"/>
                        </a:rPr>
                        <m:t>𝑡</m:t>
                      </m:r>
                    </m:oMath>
                  </m:oMathPara>
                </a14:m>
                <a:r>
                  <a:rPr lang="en-US" smtClean="0"/>
                  <a:t>-test af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da-DK" i="1">
                              <a:latin typeface="Cambria Math"/>
                            </a:rPr>
                            <m:t>1</m:t>
                          </m:r>
                        </m:sub>
                      </m:sSub>
                    </m:oMath>
                  </m:oMathPara>
                </a14:m>
                <a:r>
                  <a:rPr lang="da-DK" smtClean="0"/>
                  <a:t>.</a:t>
                </a:r>
                <a:br>
                  <a:rPr lang="da-DK" smtClean="0"/>
                </a:br>
                <a:r>
                  <a:rPr lang="da-DK" smtClean="0"/>
                  <a:t>Det gælder, når vi har simpel regression (kun 1 regressorvariabel).</a:t>
                </a:r>
                <a:br>
                  <a:rPr lang="da-DK" smtClean="0"/>
                </a:br>
                <a:endParaRPr lang="da-DK" smtClean="0"/>
              </a:p>
              <a:p>
                <a:pPr marL="0" indent="0">
                  <a:buNone/>
                </a:pPr>
                <a:br>
                  <a:rPr lang="da-DK" smtClean="0"/>
                </a:br>
                <a:endParaRPr lang="da-DK" b="0" smtClean="0">
                  <a:ea typeface="Cambria Math"/>
                </a:endParaRP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b="-87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370</a:t>
            </a:fld>
            <a:endParaRPr lang="da-DK"/>
          </a:p>
        </p:txBody>
      </p:sp>
      <p:pic>
        <p:nvPicPr>
          <p:cNvPr id="6" name="Picture 5"/>
          <p:cNvPicPr>
            <a:picLocks noChangeAspect="1"/>
          </p:cNvPicPr>
          <p:nvPr/>
        </p:nvPicPr>
        <p:blipFill>
          <a:blip r:embed="rId4"/>
          <a:stretch>
            <a:fillRect/>
          </a:stretch>
        </p:blipFill>
        <p:spPr>
          <a:xfrm>
            <a:off x="3491880" y="4446753"/>
            <a:ext cx="5616624" cy="1862567"/>
          </a:xfrm>
          <a:prstGeom prst="rect">
            <a:avLst/>
          </a:prstGeom>
        </p:spPr>
      </p:pic>
    </p:spTree>
    <p:extLst>
      <p:ext uri="{BB962C8B-B14F-4D97-AF65-F5344CB8AC3E}">
        <p14:creationId xmlns:p14="http://schemas.microsoft.com/office/powerpoint/2010/main" val="17817991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14:m>
                  <m:oMathPara>
                    <m:oMathParaPr>
                      <m:jc/>
                    </m:oMathParaPr>
                    <m:oMath>
                      <m:sSup>
                        <m:sSupPr>
                          <m:ctrlPr>
                            <a:rPr lang="da-DK" i="1" smtClean="0">
                              <a:latin typeface="Cambria Math" panose="02040503050406030204" pitchFamily="18" charset="0"/>
                            </a:rPr>
                          </m:ctrlPr>
                        </m:sSupPr>
                        <m:e>
                          <m:r>
                            <m:rPr>
                              <m:sty m:val="bi"/>
                            </m:rPr>
                            <a:rPr lang="da-DK" b="1" i="1" smtClean="0">
                              <a:latin typeface="Cambria Math"/>
                            </a:rPr>
                            <m:t>𝑹</m:t>
                          </m:r>
                        </m:e>
                        <m:sup>
                          <m:r>
                            <m:rPr>
                              <m:sty m:val="bi"/>
                            </m:rPr>
                            <a:rPr lang="da-DK" b="1" i="1" smtClean="0">
                              <a:latin typeface="Cambria Math"/>
                            </a:rPr>
                            <m:t>𝟐</m:t>
                          </m:r>
                        </m:sup>
                      </m:sSup>
                    </m:oMath>
                  </m:oMathPara>
                </a14:m>
                <a:r>
                  <a:rPr lang="da-DK" smtClean="0"/>
                  <a:t> og </a:t>
                </a:r>
                <a14:m>
                  <m:oMathPara>
                    <m:oMathParaPr>
                      <m:jc/>
                    </m:oMathParaPr>
                    <m:oMath>
                      <m:sSub>
                        <m:sSubPr>
                          <m:ctrlPr>
                            <a:rPr lang="da-DK" i="1" smtClean="0">
                              <a:latin typeface="Cambria Math" panose="02040503050406030204" pitchFamily="18" charset="0"/>
                            </a:rPr>
                          </m:ctrlPr>
                        </m:sSubPr>
                        <m:e>
                          <m:sSup>
                            <m:sSupPr>
                              <m:ctrlPr>
                                <a:rPr lang="da-DK" i="1" smtClean="0">
                                  <a:latin typeface="Cambria Math" panose="02040503050406030204" pitchFamily="18" charset="0"/>
                                </a:rPr>
                              </m:ctrlPr>
                            </m:sSupPr>
                            <m:e>
                              <m:r>
                                <m:rPr>
                                  <m:sty m:val="bi"/>
                                </m:rPr>
                                <a:rPr lang="da-DK" b="1" i="1" smtClean="0">
                                  <a:latin typeface="Cambria Math"/>
                                </a:rPr>
                                <m:t>𝑹</m:t>
                              </m:r>
                            </m:e>
                            <m:sup>
                              <m:r>
                                <m:rPr>
                                  <m:sty m:val="bi"/>
                                </m:rPr>
                                <a:rPr lang="da-DK" b="1" i="1" smtClean="0">
                                  <a:latin typeface="Cambria Math"/>
                                </a:rPr>
                                <m:t>𝟐</m:t>
                              </m:r>
                            </m:sup>
                          </m:sSup>
                        </m:e>
                        <m:sub>
                          <m:r>
                            <m:rPr>
                              <m:sty m:val="bi"/>
                            </m:rPr>
                            <a:rPr lang="da-DK" b="1" i="1" smtClean="0">
                              <a:latin typeface="Cambria Math"/>
                            </a:rPr>
                            <m:t>𝒂𝒅𝒋</m:t>
                          </m:r>
                        </m:sub>
                      </m:sSub>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9483" b="-26724"/>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045029"/>
                <a:ext cx="8496944" cy="5696339"/>
              </a:xfrm>
            </p:spPr>
            <p:txBody>
              <a:bodyPr/>
              <a:lstStyle/>
              <a:p>
                <a14:m>
                  <m:oMathPara>
                    <m:oMathParaPr>
                      <m:jc/>
                    </m:oMathParaPr>
                    <m:oMath>
                      <m:sSup>
                        <m:sSupPr>
                          <m:ctrlPr>
                            <a:rPr lang="da-DK" sz="2000" i="1" smtClean="0">
                              <a:solidFill>
                                <a:schemeClr val="accent1">
                                  <a:lumMod val="75000"/>
                                </a:schemeClr>
                              </a:solidFill>
                              <a:latin typeface="Cambria Math" panose="02040503050406030204" pitchFamily="18" charset="0"/>
                            </a:rPr>
                          </m:ctrlPr>
                        </m:sSupPr>
                        <m:e>
                          <m:r>
                            <a:rPr lang="da-DK" sz="2000" b="0" i="1" smtClean="0">
                              <a:solidFill>
                                <a:schemeClr val="accent1">
                                  <a:lumMod val="75000"/>
                                </a:schemeClr>
                              </a:solidFill>
                              <a:latin typeface="Cambria Math"/>
                            </a:rPr>
                            <m:t>𝑅</m:t>
                          </m:r>
                        </m:e>
                        <m:sup>
                          <m:r>
                            <a:rPr lang="da-DK" sz="2000" b="0" i="1" smtClean="0">
                              <a:solidFill>
                                <a:schemeClr val="accent1">
                                  <a:lumMod val="75000"/>
                                </a:schemeClr>
                              </a:solidFill>
                              <a:latin typeface="Cambria Math"/>
                            </a:rPr>
                            <m:t>2</m:t>
                          </m:r>
                        </m:sup>
                      </m:sSup>
                    </m:oMath>
                  </m:oMathPara>
                </a14:m>
                <a:r>
                  <a:rPr lang="da-DK" sz="2000" smtClean="0"/>
                  <a:t> (</a:t>
                </a:r>
                <a:r>
                  <a:rPr lang="da-DK" sz="2000" err="1" smtClean="0">
                    <a:solidFill>
                      <a:schemeClr val="accent1">
                        <a:lumMod val="75000"/>
                      </a:schemeClr>
                    </a:solidFill>
                  </a:rPr>
                  <a:t>Coefficient of determination, determinationskoefficienten</a:t>
                </a:r>
                <a:r>
                  <a:rPr lang="da-DK" sz="2000" smtClean="0"/>
                  <a:t>) er et mål for hvor stor en del af variationen i data, der forklares af modellen: </a:t>
                </a:r>
                <a:br>
                  <a:rPr lang="da-DK" sz="2000" smtClean="0"/>
                </a:br>
                <a14:m>
                  <m:oMathPara>
                    <m:oMathParaPr>
                      <m:jc/>
                    </m:oMathParaPr>
                    <m:oMath>
                      <m:sSup>
                        <m:sSupPr>
                          <m:ctrlPr>
                            <a:rPr lang="da-DK" sz="2000" i="1" smtClean="0">
                              <a:latin typeface="Cambria Math" panose="02040503050406030204" pitchFamily="18" charset="0"/>
                            </a:rPr>
                          </m:ctrlPr>
                        </m:sSupPr>
                        <m:e>
                          <m:r>
                            <a:rPr lang="da-DK" sz="2000" b="0" i="1" smtClean="0">
                              <a:latin typeface="Cambria Math"/>
                            </a:rPr>
                            <m:t>𝑅</m:t>
                          </m:r>
                        </m:e>
                        <m:sup>
                          <m:r>
                            <a:rPr lang="da-DK" sz="2000" b="0" i="1" smtClean="0">
                              <a:latin typeface="Cambria Math"/>
                            </a:rPr>
                            <m:t>2</m:t>
                          </m:r>
                        </m:sup>
                      </m:sSup>
                      <m:r>
                        <a:rPr lang="da-DK" sz="2000" b="0" i="1" smtClean="0">
                          <a:latin typeface="Cambria Math"/>
                        </a:rPr>
                        <m:t>=</m:t>
                      </m:r>
                      <m:f>
                        <m:fPr>
                          <m:type m:val="bar"/>
                          <m:ctrlPr>
                            <a:rPr lang="da-DK" sz="2000" b="0" i="1" smtClean="0">
                              <a:latin typeface="Cambria Math" panose="02040503050406030204" pitchFamily="18" charset="0"/>
                            </a:rPr>
                          </m:ctrlPr>
                        </m:fPr>
                        <m:num>
                          <m:sSub>
                            <m:sSubPr>
                              <m:ctrlPr>
                                <a:rPr lang="da-DK" sz="2000" b="0" i="1" smtClean="0">
                                  <a:latin typeface="Cambria Math" panose="02040503050406030204" pitchFamily="18" charset="0"/>
                                </a:rPr>
                              </m:ctrlPr>
                            </m:sSubPr>
                            <m:e>
                              <m:r>
                                <a:rPr lang="da-DK" sz="2000" b="0" i="1" smtClean="0">
                                  <a:latin typeface="Cambria Math"/>
                                </a:rPr>
                                <m:t>𝑆𝑆</m:t>
                              </m:r>
                            </m:e>
                            <m:sub>
                              <m:r>
                                <a:rPr lang="da-DK" sz="2000" b="0" i="1" smtClean="0">
                                  <a:latin typeface="Cambria Math"/>
                                </a:rPr>
                                <m:t>𝑟𝑒𝑔</m:t>
                              </m:r>
                            </m:sub>
                          </m:sSub>
                        </m:num>
                        <m:den>
                          <m:sSub>
                            <m:sSubPr>
                              <m:ctrlPr>
                                <a:rPr lang="da-DK" sz="2000" b="0" i="1" smtClean="0">
                                  <a:latin typeface="Cambria Math" panose="02040503050406030204" pitchFamily="18" charset="0"/>
                                </a:rPr>
                              </m:ctrlPr>
                            </m:sSubPr>
                            <m:e>
                              <m:r>
                                <a:rPr lang="da-DK" sz="2000" b="0" i="1" smtClean="0">
                                  <a:latin typeface="Cambria Math"/>
                                </a:rPr>
                                <m:t>𝑆𝑆</m:t>
                              </m:r>
                            </m:e>
                            <m:sub>
                              <m:r>
                                <a:rPr lang="da-DK" sz="2000" b="0" i="1" smtClean="0">
                                  <a:latin typeface="Cambria Math"/>
                                </a:rPr>
                                <m:t>𝑡𝑜𝑡𝑎𝑙</m:t>
                              </m:r>
                            </m:sub>
                          </m:sSub>
                        </m:den>
                      </m:f>
                      <m:r>
                        <a:rPr lang="da-DK" sz="2000" b="0" i="1" smtClean="0">
                          <a:latin typeface="Cambria Math"/>
                        </a:rPr>
                        <m:t>=</m:t>
                      </m:r>
                      <m:f>
                        <m:fPr>
                          <m:type m:val="bar"/>
                          <m:ctrlPr>
                            <a:rPr lang="da-DK" sz="2000" i="1">
                              <a:latin typeface="Cambria Math" panose="02040503050406030204" pitchFamily="18" charset="0"/>
                            </a:rPr>
                          </m:ctrlPr>
                        </m:fPr>
                        <m:num>
                          <m:sSub>
                            <m:sSubPr>
                              <m:ctrlPr>
                                <a:rPr lang="da-DK" sz="2000" i="1">
                                  <a:latin typeface="Cambria Math" panose="02040503050406030204" pitchFamily="18" charset="0"/>
                                </a:rPr>
                              </m:ctrlPr>
                            </m:sSubPr>
                            <m:e>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𝑡𝑜𝑡𝑎𝑙</m:t>
                                  </m:r>
                                </m:sub>
                              </m:sSub>
                              <m:r>
                                <a:rPr lang="da-DK" sz="2000" b="0" i="1" smtClean="0">
                                  <a:latin typeface="Cambria Math"/>
                                </a:rPr>
                                <m:t>−</m:t>
                              </m:r>
                              <m:r>
                                <a:rPr lang="da-DK" sz="2000" i="1">
                                  <a:latin typeface="Cambria Math"/>
                                </a:rPr>
                                <m:t>𝑆𝑆</m:t>
                              </m:r>
                            </m:e>
                            <m:sub>
                              <m:r>
                                <a:rPr lang="da-DK" sz="2000" i="1">
                                  <a:latin typeface="Cambria Math"/>
                                </a:rPr>
                                <m:t>𝑟𝑒</m:t>
                              </m:r>
                              <m:r>
                                <a:rPr lang="da-DK" sz="2000" b="0" i="1" smtClean="0">
                                  <a:latin typeface="Cambria Math"/>
                                </a:rPr>
                                <m:t>𝑠</m:t>
                              </m:r>
                            </m:sub>
                          </m:sSub>
                        </m:num>
                        <m:den>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𝑡𝑜𝑡𝑎𝑙</m:t>
                              </m:r>
                            </m:sub>
                          </m:sSub>
                        </m:den>
                      </m:f>
                      <m:r>
                        <a:rPr lang="da-DK" sz="2000" b="0" i="1" smtClean="0">
                          <a:latin typeface="Cambria Math"/>
                        </a:rPr>
                        <m:t>=1−</m:t>
                      </m:r>
                      <m:f>
                        <m:fPr>
                          <m:type m:val="bar"/>
                          <m:ctrlPr>
                            <a:rPr lang="da-DK" sz="2000" i="1">
                              <a:latin typeface="Cambria Math" panose="02040503050406030204" pitchFamily="18" charset="0"/>
                            </a:rPr>
                          </m:ctrlPr>
                        </m:fPr>
                        <m:num>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𝑟𝑒</m:t>
                              </m:r>
                              <m:r>
                                <a:rPr lang="da-DK" sz="2000" b="0" i="1" smtClean="0">
                                  <a:latin typeface="Cambria Math"/>
                                </a:rPr>
                                <m:t>𝑠</m:t>
                              </m:r>
                            </m:sub>
                          </m:sSub>
                        </m:num>
                        <m:den>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𝑡𝑜𝑡𝑎𝑙</m:t>
                              </m:r>
                            </m:sub>
                          </m:sSub>
                        </m:den>
                      </m:f>
                    </m:oMath>
                  </m:oMathPara>
                </a14:m>
                <a:endParaRPr lang="da-DK" sz="2000" smtClean="0"/>
              </a:p>
              <a:p>
                <a:r>
                  <a:rPr lang="da-DK" sz="2000" smtClean="0"/>
                  <a:t>Bemærk at </a:t>
                </a:r>
                <a14:m>
                  <m:oMathPara>
                    <m:oMathParaPr>
                      <m:jc/>
                    </m:oMathParaPr>
                    <m:oMath>
                      <m:r>
                        <a:rPr lang="da-DK" sz="2000" b="0" i="1" smtClean="0">
                          <a:latin typeface="Cambria Math"/>
                        </a:rPr>
                        <m:t>0</m:t>
                      </m:r>
                      <m:r>
                        <a:rPr lang="da-DK" sz="2000" b="0" i="1" smtClean="0">
                          <a:latin typeface="Cambria Math"/>
                          <a:ea typeface="Cambria Math"/>
                        </a:rPr>
                        <m:t>≤</m:t>
                      </m:r>
                      <m:sSup>
                        <m:sSupPr>
                          <m:ctrlPr>
                            <a:rPr lang="da-DK" sz="2000" i="1">
                              <a:latin typeface="Cambria Math" panose="02040503050406030204" pitchFamily="18" charset="0"/>
                            </a:rPr>
                          </m:ctrlPr>
                        </m:sSupPr>
                        <m:e>
                          <m:r>
                            <a:rPr lang="da-DK" sz="2000" i="1">
                              <a:latin typeface="Cambria Math"/>
                            </a:rPr>
                            <m:t>𝑅</m:t>
                          </m:r>
                        </m:e>
                        <m:sup>
                          <m:r>
                            <a:rPr lang="da-DK" sz="2000" i="1">
                              <a:latin typeface="Cambria Math"/>
                            </a:rPr>
                            <m:t>2</m:t>
                          </m:r>
                        </m:sup>
                      </m:sSup>
                      <m:r>
                        <a:rPr lang="da-DK" sz="2000" i="1" smtClean="0">
                          <a:latin typeface="Cambria Math"/>
                          <a:ea typeface="Cambria Math"/>
                        </a:rPr>
                        <m:t>≤</m:t>
                      </m:r>
                      <m:r>
                        <a:rPr lang="da-DK" sz="2000" b="0" i="1" smtClean="0">
                          <a:latin typeface="Cambria Math"/>
                          <a:ea typeface="Cambria Math"/>
                        </a:rPr>
                        <m:t>1</m:t>
                      </m:r>
                    </m:oMath>
                  </m:oMathPara>
                </a14:m>
                <a:r>
                  <a:rPr lang="da-DK" sz="2000" smtClean="0"/>
                  <a:t>. En perfekt model har  </a:t>
                </a:r>
                <a14:m>
                  <m:oMathPara>
                    <m:oMathParaPr>
                      <m:jc/>
                    </m:oMathParaPr>
                    <m:oMath>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𝑟𝑒𝑠</m:t>
                          </m:r>
                        </m:sub>
                      </m:sSub>
                      <m:r>
                        <a:rPr lang="da-DK" sz="2000" b="0" i="1" smtClean="0">
                          <a:latin typeface="Cambria Math"/>
                        </a:rPr>
                        <m:t>=0</m:t>
                      </m:r>
                    </m:oMath>
                  </m:oMathPara>
                </a14:m>
                <a:r>
                  <a:rPr lang="da-DK" sz="2000" smtClean="0"/>
                  <a:t> og dermed</a:t>
                </a:r>
                <a:br>
                  <a:rPr lang="da-DK" sz="2000" smtClean="0"/>
                </a:br>
                <a14:m>
                  <m:oMathPara>
                    <m:oMathParaPr>
                      <m:jc/>
                    </m:oMathParaPr>
                    <m:oMath>
                      <m:sSup>
                        <m:sSupPr>
                          <m:ctrlPr>
                            <a:rPr lang="da-DK" sz="2000" i="1">
                              <a:latin typeface="Cambria Math" panose="02040503050406030204" pitchFamily="18" charset="0"/>
                            </a:rPr>
                          </m:ctrlPr>
                        </m:sSupPr>
                        <m:e>
                          <m:r>
                            <a:rPr lang="da-DK" sz="2000" i="1">
                              <a:latin typeface="Cambria Math"/>
                            </a:rPr>
                            <m:t>𝑅</m:t>
                          </m:r>
                        </m:e>
                        <m:sup>
                          <m:r>
                            <a:rPr lang="da-DK" sz="2000" i="1">
                              <a:latin typeface="Cambria Math"/>
                            </a:rPr>
                            <m:t>2</m:t>
                          </m:r>
                        </m:sup>
                      </m:sSup>
                      <m:r>
                        <a:rPr lang="da-DK" sz="2000" b="0" i="1" smtClean="0">
                          <a:latin typeface="Cambria Math"/>
                        </a:rPr>
                        <m:t>=1</m:t>
                      </m:r>
                    </m:oMath>
                  </m:oMathPara>
                </a14:m>
                <a:r>
                  <a:rPr lang="da-DK" sz="2000" smtClean="0"/>
                  <a:t>. Normalt er man tilfreds med modeller med </a:t>
                </a:r>
                <a14:m>
                  <m:oMathPara>
                    <m:oMathParaPr>
                      <m:jc/>
                    </m:oMathParaPr>
                    <m:oMath>
                      <m:sSup>
                        <m:sSupPr>
                          <m:ctrlPr>
                            <a:rPr lang="da-DK" sz="2000" i="1">
                              <a:latin typeface="Cambria Math" panose="02040503050406030204" pitchFamily="18" charset="0"/>
                            </a:rPr>
                          </m:ctrlPr>
                        </m:sSupPr>
                        <m:e>
                          <m:r>
                            <a:rPr lang="da-DK" sz="2000" i="1">
                              <a:latin typeface="Cambria Math"/>
                            </a:rPr>
                            <m:t>𝑅</m:t>
                          </m:r>
                        </m:e>
                        <m:sup>
                          <m:r>
                            <a:rPr lang="da-DK" sz="2000" i="1">
                              <a:latin typeface="Cambria Math"/>
                            </a:rPr>
                            <m:t>2</m:t>
                          </m:r>
                        </m:sup>
                      </m:sSup>
                      <m:r>
                        <a:rPr lang="da-DK" sz="2000" b="0" i="1" smtClean="0">
                          <a:latin typeface="Cambria Math"/>
                        </a:rPr>
                        <m:t>&gt;0.9</m:t>
                      </m:r>
                    </m:oMath>
                  </m:oMathPara>
                </a14:m>
                <a:r>
                  <a:rPr lang="da-DK" sz="2000" smtClean="0"/>
                  <a:t>, men det afhænger af domænet, der modelleres</a:t>
                </a:r>
                <a:endParaRPr lang="da-DK" sz="2000"/>
              </a:p>
              <a:p>
                <a14:m>
                  <m:oMathPara>
                    <m:oMathParaPr>
                      <m:jc/>
                    </m:oMathParaPr>
                    <m:oMath>
                      <m:sSup>
                        <m:sSupPr>
                          <m:ctrlPr>
                            <a:rPr lang="da-DK" sz="2000" i="1">
                              <a:solidFill>
                                <a:schemeClr val="accent1"/>
                              </a:solidFill>
                              <a:latin typeface="Cambria Math" panose="02040503050406030204" pitchFamily="18" charset="0"/>
                            </a:rPr>
                          </m:ctrlPr>
                        </m:sSupPr>
                        <m:e>
                          <m:r>
                            <a:rPr lang="da-DK" sz="2000" i="1">
                              <a:solidFill>
                                <a:schemeClr val="accent1"/>
                              </a:solidFill>
                              <a:latin typeface="Cambria Math"/>
                            </a:rPr>
                            <m:t>𝑅</m:t>
                          </m:r>
                        </m:e>
                        <m:sup>
                          <m:r>
                            <a:rPr lang="da-DK" sz="2000" i="1">
                              <a:solidFill>
                                <a:schemeClr val="accent1"/>
                              </a:solidFill>
                              <a:latin typeface="Cambria Math"/>
                            </a:rPr>
                            <m:t>2</m:t>
                          </m:r>
                        </m:sup>
                      </m:sSup>
                    </m:oMath>
                  </m:oMathPara>
                </a14:m>
                <a:r>
                  <a:rPr lang="da-DK" sz="2000"/>
                  <a:t> er et mål </a:t>
                </a:r>
                <a:r>
                  <a:rPr lang="da-DK" sz="2000" smtClean="0"/>
                  <a:t>for </a:t>
                </a:r>
                <a:r>
                  <a:rPr lang="da-DK" sz="2000" i="1" err="1" smtClean="0">
                    <a:solidFill>
                      <a:schemeClr val="accent1">
                        <a:lumMod val="75000"/>
                      </a:schemeClr>
                    </a:solidFill>
                  </a:rPr>
                  <a:t>Goodness of fit</a:t>
                </a:r>
                <a:r>
                  <a:rPr lang="da-DK" sz="2000" smtClean="0"/>
                  <a:t>, dvs. hvor godt modellen fitter observationer</a:t>
                </a:r>
                <a:endParaRPr lang="da-DK" sz="2000"/>
              </a:p>
              <a:p>
                <a:r>
                  <a:rPr lang="da-DK" sz="2000" smtClean="0"/>
                  <a:t>En ulempe ved </a:t>
                </a:r>
                <a14:m>
                  <m:oMathPara>
                    <m:oMathParaPr>
                      <m:jc/>
                    </m:oMathParaPr>
                    <m:oMath>
                      <m:sSup>
                        <m:sSupPr>
                          <m:ctrlPr>
                            <a:rPr lang="da-DK" sz="2000" i="1">
                              <a:latin typeface="Cambria Math" panose="02040503050406030204" pitchFamily="18" charset="0"/>
                            </a:rPr>
                          </m:ctrlPr>
                        </m:sSupPr>
                        <m:e>
                          <m:r>
                            <a:rPr lang="da-DK" sz="2000" i="1">
                              <a:latin typeface="Cambria Math"/>
                            </a:rPr>
                            <m:t>𝑅</m:t>
                          </m:r>
                        </m:e>
                        <m:sup>
                          <m:r>
                            <a:rPr lang="da-DK" sz="2000" i="1">
                              <a:latin typeface="Cambria Math"/>
                            </a:rPr>
                            <m:t>2</m:t>
                          </m:r>
                        </m:sup>
                      </m:sSup>
                    </m:oMath>
                  </m:oMathPara>
                </a14:m>
                <a:r>
                  <a:rPr lang="da-DK" sz="2000" smtClean="0"/>
                  <a:t> er at den stiger med antal parametre i modellen (multipel regression). For at mindske risikoen for overfitting har man indført </a:t>
                </a:r>
                <a:br>
                  <a:rPr lang="da-DK" sz="2000" smtClean="0"/>
                </a:br>
                <a:r>
                  <a:rPr lang="da-DK" sz="2000" smtClean="0">
                    <a:solidFill>
                      <a:schemeClr val="accent1">
                        <a:lumMod val="75000"/>
                      </a:schemeClr>
                    </a:solidFill>
                  </a:rPr>
                  <a:t>adjusted </a:t>
                </a:r>
                <a14:m>
                  <m:oMathPara>
                    <m:oMathParaPr>
                      <m:jc/>
                    </m:oMathParaPr>
                    <m:oMath>
                      <m:sSup>
                        <m:sSupPr>
                          <m:ctrlPr>
                            <a:rPr lang="da-DK" sz="2000" i="1">
                              <a:solidFill>
                                <a:schemeClr val="accent1">
                                  <a:lumMod val="75000"/>
                                </a:schemeClr>
                              </a:solidFill>
                              <a:latin typeface="Cambria Math" panose="02040503050406030204" pitchFamily="18" charset="0"/>
                            </a:rPr>
                          </m:ctrlPr>
                        </m:sSupPr>
                        <m:e>
                          <m:r>
                            <a:rPr lang="da-DK" sz="2000" i="1">
                              <a:solidFill>
                                <a:schemeClr val="accent1">
                                  <a:lumMod val="75000"/>
                                </a:schemeClr>
                              </a:solidFill>
                              <a:latin typeface="Cambria Math"/>
                            </a:rPr>
                            <m:t>𝑅</m:t>
                          </m:r>
                        </m:e>
                        <m:sup>
                          <m:r>
                            <a:rPr lang="da-DK" sz="2000" i="1">
                              <a:solidFill>
                                <a:schemeClr val="accent1">
                                  <a:lumMod val="75000"/>
                                </a:schemeClr>
                              </a:solidFill>
                              <a:latin typeface="Cambria Math"/>
                            </a:rPr>
                            <m:t>2</m:t>
                          </m:r>
                        </m:sup>
                      </m:sSup>
                    </m:oMath>
                  </m:oMathPara>
                </a14:m>
                <a:r>
                  <a:rPr lang="da-DK" sz="2000" smtClean="0"/>
                  <a:t>, hvor der justeres for antal parametre i modellen </a:t>
                </a:r>
                <a:br>
                  <a:rPr lang="da-DK" sz="2000" smtClean="0"/>
                </a:br>
                <a14:m>
                  <m:oMathPara>
                    <m:oMathParaPr>
                      <m:jc/>
                    </m:oMathParaPr>
                    <m:oMath>
                      <m:sSub>
                        <m:sSubPr>
                          <m:ctrlPr>
                            <a:rPr lang="da-DK" sz="2000" i="1">
                              <a:latin typeface="Cambria Math" panose="02040503050406030204" pitchFamily="18" charset="0"/>
                            </a:rPr>
                          </m:ctrlPr>
                        </m:sSubPr>
                        <m:e>
                          <m:sSup>
                            <m:sSupPr>
                              <m:ctrlPr>
                                <a:rPr lang="da-DK" sz="2000" i="1">
                                  <a:latin typeface="Cambria Math" panose="02040503050406030204" pitchFamily="18" charset="0"/>
                                </a:rPr>
                              </m:ctrlPr>
                            </m:sSupPr>
                            <m:e>
                              <m:r>
                                <a:rPr lang="da-DK" sz="2000" b="0" i="1">
                                  <a:latin typeface="Cambria Math"/>
                                </a:rPr>
                                <m:t>𝑅</m:t>
                              </m:r>
                            </m:e>
                            <m:sup>
                              <m:r>
                                <a:rPr lang="da-DK" sz="2000" b="0" i="1">
                                  <a:latin typeface="Cambria Math"/>
                                </a:rPr>
                                <m:t>2</m:t>
                              </m:r>
                            </m:sup>
                          </m:sSup>
                        </m:e>
                        <m:sub>
                          <m:r>
                            <a:rPr lang="da-DK" sz="2000" b="0" i="1">
                              <a:latin typeface="Cambria Math"/>
                            </a:rPr>
                            <m:t>𝑎𝑑𝑗</m:t>
                          </m:r>
                        </m:sub>
                      </m:sSub>
                      <m:r>
                        <a:rPr lang="da-DK" sz="2000" b="0" i="1" smtClean="0">
                          <a:latin typeface="Cambria Math"/>
                        </a:rPr>
                        <m:t>=</m:t>
                      </m:r>
                      <m:r>
                        <a:rPr lang="da-DK" sz="2000" i="1">
                          <a:latin typeface="Cambria Math"/>
                        </a:rPr>
                        <m:t>1−</m:t>
                      </m:r>
                      <m:f>
                        <m:fPr>
                          <m:type m:val="bar"/>
                          <m:ctrlPr>
                            <a:rPr lang="da-DK" sz="2000" i="1">
                              <a:latin typeface="Cambria Math" panose="02040503050406030204" pitchFamily="18" charset="0"/>
                            </a:rPr>
                          </m:ctrlPr>
                        </m:fPr>
                        <m:num>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𝑟𝑒𝑠</m:t>
                              </m:r>
                            </m:sub>
                          </m:sSub>
                          <m:r>
                            <a:rPr lang="da-DK" sz="2000" b="0" i="1" smtClean="0">
                              <a:latin typeface="Cambria Math"/>
                            </a:rPr>
                            <m:t>/</m:t>
                          </m:r>
                          <m:sSub>
                            <m:sSubPr>
                              <m:ctrlPr>
                                <a:rPr lang="da-DK" sz="2000" b="0" i="1" smtClean="0">
                                  <a:latin typeface="Cambria Math" panose="02040503050406030204" pitchFamily="18" charset="0"/>
                                </a:rPr>
                              </m:ctrlPr>
                            </m:sSubPr>
                            <m:e>
                              <m:r>
                                <a:rPr lang="da-DK" sz="2000" b="0" i="1" smtClean="0">
                                  <a:latin typeface="Cambria Math"/>
                                </a:rPr>
                                <m:t>𝑑𝑓</m:t>
                              </m:r>
                            </m:e>
                            <m:sub>
                              <m:r>
                                <a:rPr lang="da-DK" sz="2000" b="0" i="1" smtClean="0">
                                  <a:latin typeface="Cambria Math"/>
                                </a:rPr>
                                <m:t>𝑟𝑒𝑠</m:t>
                              </m:r>
                            </m:sub>
                          </m:sSub>
                        </m:num>
                        <m:den>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𝑡𝑜𝑡𝑎𝑙</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𝑑𝑓</m:t>
                              </m:r>
                            </m:e>
                            <m:sub>
                              <m:r>
                                <a:rPr lang="da-DK" sz="2000" b="0" i="1" smtClean="0">
                                  <a:latin typeface="Cambria Math"/>
                                </a:rPr>
                                <m:t>𝑡𝑜𝑡𝑎𝑙</m:t>
                              </m:r>
                            </m:sub>
                          </m:sSub>
                        </m:den>
                      </m:f>
                      <m:r>
                        <a:rPr lang="da-DK" sz="2000" b="0" i="1" smtClean="0">
                          <a:latin typeface="Cambria Math"/>
                        </a:rPr>
                        <m:t>=</m:t>
                      </m:r>
                      <m:r>
                        <a:rPr lang="da-DK" sz="2000" i="1">
                          <a:latin typeface="Cambria Math"/>
                        </a:rPr>
                        <m:t>1−</m:t>
                      </m:r>
                      <m:f>
                        <m:fPr>
                          <m:type m:val="bar"/>
                          <m:ctrlPr>
                            <a:rPr lang="da-DK" sz="2000" i="1">
                              <a:latin typeface="Cambria Math" panose="02040503050406030204" pitchFamily="18" charset="0"/>
                            </a:rPr>
                          </m:ctrlPr>
                        </m:fPr>
                        <m:num>
                          <m:sSub>
                            <m:sSubPr>
                              <m:ctrlPr>
                                <a:rPr lang="da-DK" sz="2000" i="1">
                                  <a:latin typeface="Cambria Math" panose="02040503050406030204" pitchFamily="18" charset="0"/>
                                </a:rPr>
                              </m:ctrlPr>
                            </m:sSubPr>
                            <m:e>
                              <m:r>
                                <a:rPr lang="da-DK" sz="2000" b="0" i="1" smtClean="0">
                                  <a:latin typeface="Cambria Math"/>
                                </a:rPr>
                                <m:t>𝑀</m:t>
                              </m:r>
                              <m:r>
                                <a:rPr lang="da-DK" sz="2000" i="1">
                                  <a:latin typeface="Cambria Math"/>
                                </a:rPr>
                                <m:t>𝑆</m:t>
                              </m:r>
                            </m:e>
                            <m:sub>
                              <m:r>
                                <a:rPr lang="da-DK" sz="2000" i="1">
                                  <a:latin typeface="Cambria Math"/>
                                </a:rPr>
                                <m:t>𝑟𝑒𝑠</m:t>
                              </m:r>
                            </m:sub>
                          </m:sSub>
                        </m:num>
                        <m:den>
                          <m:sSub>
                            <m:sSubPr>
                              <m:ctrlPr>
                                <a:rPr lang="da-DK" sz="2000" i="1">
                                  <a:latin typeface="Cambria Math" panose="02040503050406030204" pitchFamily="18" charset="0"/>
                                </a:rPr>
                              </m:ctrlPr>
                            </m:sSubPr>
                            <m:e>
                              <m:r>
                                <a:rPr lang="da-DK" sz="2000" b="0" i="1" smtClean="0">
                                  <a:latin typeface="Cambria Math"/>
                                </a:rPr>
                                <m:t>𝑀</m:t>
                              </m:r>
                              <m:r>
                                <a:rPr lang="da-DK" sz="2000" i="1">
                                  <a:latin typeface="Cambria Math"/>
                                </a:rPr>
                                <m:t>𝑆</m:t>
                              </m:r>
                            </m:e>
                            <m:sub>
                              <m:r>
                                <a:rPr lang="da-DK" sz="2000" i="1">
                                  <a:latin typeface="Cambria Math"/>
                                </a:rPr>
                                <m:t>𝑡𝑜𝑡𝑎𝑙</m:t>
                              </m:r>
                            </m:sub>
                          </m:sSub>
                        </m:den>
                      </m:f>
                    </m:oMath>
                  </m:oMathPara>
                </a14:m>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45029"/>
                <a:ext cx="8496944" cy="5696339"/>
              </a:xfrm>
              <a:blipFill>
                <a:blip r:embed="rId4"/>
                <a:stretch>
                  <a:fillRect l="-646" t="-535" r="-3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371</a:t>
            </a:fld>
            <a:endParaRPr lang="da-DK"/>
          </a:p>
        </p:txBody>
      </p:sp>
    </p:spTree>
    <p:extLst>
      <p:ext uri="{BB962C8B-B14F-4D97-AF65-F5344CB8AC3E}">
        <p14:creationId xmlns:p14="http://schemas.microsoft.com/office/powerpoint/2010/main" val="30218200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14:m>
                  <m:oMathPara>
                    <m:oMathParaPr>
                      <m:jc/>
                    </m:oMathParaPr>
                    <m:oMath>
                      <m:sSup>
                        <m:sSupPr>
                          <m:ctrlPr>
                            <a:rPr lang="da-DK" i="1" smtClean="0">
                              <a:latin typeface="Cambria Math" panose="02040503050406030204" pitchFamily="18" charset="0"/>
                            </a:rPr>
                          </m:ctrlPr>
                        </m:sSupPr>
                        <m:e>
                          <m:r>
                            <m:rPr>
                              <m:sty m:val="bi"/>
                            </m:rPr>
                            <a:rPr lang="da-DK" b="1" i="1" smtClean="0">
                              <a:latin typeface="Cambria Math"/>
                            </a:rPr>
                            <m:t>𝑹</m:t>
                          </m:r>
                        </m:e>
                        <m:sup>
                          <m:r>
                            <m:rPr>
                              <m:sty m:val="bi"/>
                            </m:rPr>
                            <a:rPr lang="da-DK" b="1" i="1" smtClean="0">
                              <a:latin typeface="Cambria Math"/>
                            </a:rPr>
                            <m:t>𝟐</m:t>
                          </m:r>
                        </m:sup>
                      </m:sSup>
                    </m:oMath>
                  </m:oMathPara>
                </a14:m>
                <a:r>
                  <a:rPr lang="da-DK" smtClean="0"/>
                  <a:t> og </a:t>
                </a:r>
                <a14:m>
                  <m:oMathPara>
                    <m:oMathParaPr>
                      <m:jc/>
                    </m:oMathParaPr>
                    <m:oMath>
                      <m:sSub>
                        <m:sSubPr>
                          <m:ctrlPr>
                            <a:rPr lang="da-DK" i="1" smtClean="0">
                              <a:latin typeface="Cambria Math" panose="02040503050406030204" pitchFamily="18" charset="0"/>
                            </a:rPr>
                          </m:ctrlPr>
                        </m:sSubPr>
                        <m:e>
                          <m:sSup>
                            <m:sSupPr>
                              <m:ctrlPr>
                                <a:rPr lang="da-DK" i="1" smtClean="0">
                                  <a:latin typeface="Cambria Math" panose="02040503050406030204" pitchFamily="18" charset="0"/>
                                </a:rPr>
                              </m:ctrlPr>
                            </m:sSupPr>
                            <m:e>
                              <m:r>
                                <m:rPr>
                                  <m:sty m:val="bi"/>
                                </m:rPr>
                                <a:rPr lang="da-DK" b="1" i="1" smtClean="0">
                                  <a:latin typeface="Cambria Math"/>
                                </a:rPr>
                                <m:t>𝑹</m:t>
                              </m:r>
                            </m:e>
                            <m:sup>
                              <m:r>
                                <m:rPr>
                                  <m:sty m:val="bi"/>
                                </m:rPr>
                                <a:rPr lang="da-DK" b="1" i="1" smtClean="0">
                                  <a:latin typeface="Cambria Math"/>
                                </a:rPr>
                                <m:t>𝟐</m:t>
                              </m:r>
                            </m:sup>
                          </m:sSup>
                        </m:e>
                        <m:sub>
                          <m:r>
                            <m:rPr>
                              <m:sty m:val="bi"/>
                            </m:rPr>
                            <a:rPr lang="da-DK" b="1" i="1" smtClean="0">
                              <a:latin typeface="Cambria Math"/>
                            </a:rPr>
                            <m:t>𝒂𝒅𝒋</m:t>
                          </m:r>
                        </m:sub>
                      </m:sSub>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9483" b="-26724"/>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24744"/>
                <a:ext cx="8496944" cy="5616623"/>
              </a:xfrm>
            </p:spPr>
            <p:txBody>
              <a:bodyPr/>
              <a:lstStyle/>
              <a:p>
                <a:r>
                  <a:rPr lang="da-DK" sz="2000" smtClean="0"/>
                  <a:t>I outputtet fra regressionsanalysen med R kaldes determinationskvotienten  </a:t>
                </a:r>
                <a14:m>
                  <m:oMathPara>
                    <m:oMathParaPr>
                      <m:jc/>
                    </m:oMathParaPr>
                    <m:oMath>
                      <m:sSup>
                        <m:sSupPr>
                          <m:ctrlPr>
                            <a:rPr lang="da-DK" sz="2000" i="1">
                              <a:latin typeface="Cambria Math" panose="02040503050406030204" pitchFamily="18" charset="0"/>
                            </a:rPr>
                          </m:ctrlPr>
                        </m:sSupPr>
                        <m:e>
                          <m:r>
                            <a:rPr lang="da-DK" sz="2000" i="1">
                              <a:latin typeface="Cambria Math"/>
                            </a:rPr>
                            <m:t>𝑅</m:t>
                          </m:r>
                        </m:e>
                        <m:sup>
                          <m:r>
                            <a:rPr lang="da-DK" sz="2000" i="1">
                              <a:latin typeface="Cambria Math"/>
                            </a:rPr>
                            <m:t>2</m:t>
                          </m:r>
                        </m:sup>
                      </m:sSup>
                    </m:oMath>
                  </m:oMathPara>
                </a14:m>
                <a:r>
                  <a:rPr lang="da-DK" sz="2000"/>
                  <a:t> for ‘Multiple R-squared’, </a:t>
                </a:r>
                <a:r>
                  <a:rPr lang="da-DK" sz="2000" smtClean="0"/>
                  <a:t>her for eksempel 11.1: </a:t>
                </a:r>
                <a:br>
                  <a:rPr lang="da-DK" sz="2000" smtClean="0"/>
                </a:br>
                <a:br>
                  <a:rPr lang="da-DK" sz="2000" smtClean="0"/>
                </a:br>
                <a:br>
                  <a:rPr lang="da-DK" sz="2000" smtClean="0"/>
                </a:br>
                <a:br>
                  <a:rPr lang="da-DK" sz="2000" smtClean="0"/>
                </a:br>
                <a:br>
                  <a:rPr lang="da-DK" sz="2000" smtClean="0"/>
                </a:br>
                <a:br>
                  <a:rPr lang="da-DK" sz="2000" smtClean="0"/>
                </a:br>
                <a:br>
                  <a:rPr lang="da-DK" sz="2000" smtClean="0"/>
                </a:br>
                <a:r>
                  <a:rPr lang="da-DK" sz="1400" smtClean="0"/>
                  <a:t> </a:t>
                </a:r>
                <a:endParaRPr lang="da-DK" sz="2000" smtClean="0"/>
              </a:p>
              <a:p>
                <a:r>
                  <a:rPr lang="da-DK" sz="2000" smtClean="0"/>
                  <a:t>Værdien </a:t>
                </a:r>
                <a14:m>
                  <m:oMathPara>
                    <m:oMathParaPr>
                      <m:jc/>
                    </m:oMathParaPr>
                    <m:oMath>
                      <m:sSup>
                        <m:sSupPr>
                          <m:ctrlPr>
                            <a:rPr lang="da-DK" sz="2000" i="1">
                              <a:latin typeface="Cambria Math" panose="02040503050406030204" pitchFamily="18" charset="0"/>
                            </a:rPr>
                          </m:ctrlPr>
                        </m:sSupPr>
                        <m:e>
                          <m:r>
                            <a:rPr lang="da-DK" sz="2000" i="1">
                              <a:latin typeface="Cambria Math"/>
                            </a:rPr>
                            <m:t>𝑅</m:t>
                          </m:r>
                        </m:e>
                        <m:sup>
                          <m:r>
                            <a:rPr lang="da-DK" sz="2000" i="1">
                              <a:latin typeface="Cambria Math"/>
                            </a:rPr>
                            <m:t>2</m:t>
                          </m:r>
                        </m:sup>
                      </m:sSup>
                      <m:r>
                        <a:rPr lang="en-US" sz="2000" b="0" i="1" smtClean="0">
                          <a:latin typeface="Cambria Math" panose="02040503050406030204" pitchFamily="18" charset="0"/>
                        </a:rPr>
                        <m:t>=0.8</m:t>
                      </m:r>
                    </m:oMath>
                  </m:oMathPara>
                </a14:m>
                <a:r>
                  <a:rPr lang="da-DK" sz="2000" smtClean="0"/>
                  <a:t> er beregnet med</a:t>
                </a:r>
                <a:br>
                  <a:rPr lang="da-DK" sz="2000" smtClean="0"/>
                </a:br>
                <a:r>
                  <a:rPr lang="da-DK" sz="2000" smtClean="0"/>
                  <a:t>SS-værdier fra ANOVA tabellen:</a:t>
                </a:r>
                <a:br>
                  <a:rPr lang="da-DK" sz="2000" smtClean="0"/>
                </a:br>
                <a:r>
                  <a:rPr lang="da-DK" sz="2000" smtClean="0"/>
                  <a:t>	</a:t>
                </a:r>
                <a14:m>
                  <m:oMathPara>
                    <m:oMathParaPr>
                      <m:jc/>
                    </m:oMathParaPr>
                    <m:oMath>
                      <m:sSup>
                        <m:sSupPr>
                          <m:ctrlPr>
                            <a:rPr lang="da-DK" sz="2000" i="1">
                              <a:latin typeface="Cambria Math" panose="02040503050406030204" pitchFamily="18" charset="0"/>
                            </a:rPr>
                          </m:ctrlPr>
                        </m:sSupPr>
                        <m:e>
                          <m:r>
                            <a:rPr lang="da-DK" sz="2000" i="1">
                              <a:latin typeface="Cambria Math"/>
                            </a:rPr>
                            <m:t>𝑅</m:t>
                          </m:r>
                        </m:e>
                        <m:sup>
                          <m:r>
                            <a:rPr lang="da-DK" sz="2000" i="1">
                              <a:latin typeface="Cambria Math"/>
                            </a:rPr>
                            <m:t>2</m:t>
                          </m:r>
                        </m:sup>
                      </m:sSup>
                      <m:r>
                        <a:rPr lang="da-DK" sz="2000" b="0" i="1" smtClean="0">
                          <a:latin typeface="Cambria Math"/>
                        </a:rPr>
                        <m:t>=</m:t>
                      </m:r>
                      <m:r>
                        <a:rPr lang="da-DK" sz="2000" i="1">
                          <a:latin typeface="Cambria Math"/>
                        </a:rPr>
                        <m:t>1−</m:t>
                      </m:r>
                      <m:f>
                        <m:fPr>
                          <m:type m:val="bar"/>
                          <m:ctrlPr>
                            <a:rPr lang="da-DK" sz="2000" i="1">
                              <a:latin typeface="Cambria Math" panose="02040503050406030204" pitchFamily="18" charset="0"/>
                            </a:rPr>
                          </m:ctrlPr>
                        </m:fPr>
                        <m:num>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𝑟𝑒𝑠</m:t>
                              </m:r>
                            </m:sub>
                          </m:sSub>
                        </m:num>
                        <m:den>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𝑡𝑜𝑡𝑎𝑙</m:t>
                              </m:r>
                            </m:sub>
                          </m:sSub>
                        </m:den>
                      </m:f>
                    </m:oMath>
                  </m:oMathPara>
                </a14:m>
                <a:br>
                  <a:rPr lang="en-US" sz="2000" i="1" smtClean="0">
                    <a:latin typeface="Cambria Math" panose="02040503050406030204" pitchFamily="18" charset="0"/>
                  </a:rPr>
                </a:br>
                <a:r>
                  <a:rPr lang="en-US" sz="2000" i="1" smtClean="0">
                    <a:latin typeface="Cambria Math" panose="02040503050406030204" pitchFamily="18" charset="0"/>
                  </a:rPr>
                  <a:t> 	      </a:t>
                </a:r>
                <a14:m>
                  <m:oMathPara>
                    <m:oMathParaPr>
                      <m:jc/>
                    </m:oMathParaPr>
                    <m:oMath>
                      <m:r>
                        <a:rPr lang="en-US" sz="2000" b="0" i="1" smtClean="0">
                          <a:latin typeface="Cambria Math" panose="02040503050406030204" pitchFamily="18" charset="0"/>
                        </a:rPr>
                        <m:t>=1−</m:t>
                      </m:r>
                      <m:f>
                        <m:fPr>
                          <m:type m:val="bar"/>
                          <m:ctrlPr>
                            <a:rPr lang="da-DK" sz="2000" b="0" i="1" smtClean="0">
                              <a:latin typeface="Cambria Math" panose="02040503050406030204" pitchFamily="18" charset="0"/>
                            </a:rPr>
                          </m:ctrlPr>
                        </m:fPr>
                        <m:num>
                          <m:r>
                            <a:rPr lang="en-US" sz="2000" b="0" i="1" smtClean="0">
                              <a:latin typeface="Cambria Math" panose="02040503050406030204" pitchFamily="18" charset="0"/>
                            </a:rPr>
                            <m:t>270</m:t>
                          </m:r>
                        </m:num>
                        <m:den>
                          <m:r>
                            <a:rPr lang="en-US" sz="2000" b="0" i="1" smtClean="0">
                              <a:latin typeface="Cambria Math" panose="02040503050406030204" pitchFamily="18" charset="0"/>
                            </a:rPr>
                            <m:t>1080+270</m:t>
                          </m:r>
                        </m:den>
                      </m:f>
                    </m:oMath>
                  </m:oMathPara>
                </a14:m>
                <a:r>
                  <a:rPr lang="da-DK" sz="2000" smtClean="0"/>
                  <a:t> </a:t>
                </a:r>
                <a14:m>
                  <m:oMathPara>
                    <m:oMathParaPr>
                      <m:jc/>
                    </m:oMathParaPr>
                    <m:oMath>
                      <m:r>
                        <a:rPr lang="da-DK" sz="2000" b="0" i="1" smtClean="0">
                          <a:latin typeface="Cambria Math"/>
                        </a:rPr>
                        <m:t>=0.</m:t>
                      </m:r>
                      <m:r>
                        <a:rPr lang="en-US" sz="2000" b="0" i="1" smtClean="0">
                          <a:latin typeface="Cambria Math" panose="02040503050406030204" pitchFamily="18" charset="0"/>
                        </a:rPr>
                        <m:t>8</m:t>
                      </m:r>
                    </m:oMath>
                  </m:oMathPara>
                </a14:m>
                <a:endParaRPr lang="da-DK" sz="2000" smtClean="0"/>
              </a:p>
              <a:p>
                <a:r>
                  <a:rPr lang="da-DK" sz="2000" smtClean="0"/>
                  <a:t>Modellen forklarer altså </a:t>
                </a:r>
                <a14:m>
                  <m:oMathPara>
                    <m:oMathParaPr>
                      <m:jc/>
                    </m:oMathParaPr>
                    <m:oMath>
                      <m:r>
                        <a:rPr lang="da-DK" sz="2000" i="1" smtClean="0">
                          <a:latin typeface="Cambria Math" panose="02040503050406030204" pitchFamily="18" charset="0"/>
                        </a:rPr>
                        <m:t>80</m:t>
                      </m:r>
                    </m:oMath>
                  </m:oMathPara>
                </a14:m>
                <a:r>
                  <a:rPr lang="da-DK" sz="2000" smtClean="0"/>
                  <a:t> % af variationen i data. Modellen er ikke overfitted, for </a:t>
                </a:r>
                <a14:m>
                  <m:oMathPara>
                    <m:oMathParaPr>
                      <m:jc/>
                    </m:oMathParaPr>
                    <m:oMath>
                      <m:sSub>
                        <m:sSubPr>
                          <m:ctrlPr>
                            <a:rPr lang="da-DK" sz="2000" i="1">
                              <a:latin typeface="Cambria Math" panose="02040503050406030204" pitchFamily="18" charset="0"/>
                            </a:rPr>
                          </m:ctrlPr>
                        </m:sSubPr>
                        <m:e>
                          <m:sSup>
                            <m:sSupPr>
                              <m:ctrlPr>
                                <a:rPr lang="da-DK" sz="2000" i="1">
                                  <a:latin typeface="Cambria Math" panose="02040503050406030204" pitchFamily="18" charset="0"/>
                                </a:rPr>
                              </m:ctrlPr>
                            </m:sSupPr>
                            <m:e>
                              <m:r>
                                <a:rPr lang="da-DK" sz="2000" i="1">
                                  <a:latin typeface="Cambria Math"/>
                                </a:rPr>
                                <m:t>𝑅</m:t>
                              </m:r>
                            </m:e>
                            <m:sup>
                              <m:r>
                                <a:rPr lang="da-DK" sz="2000" i="1">
                                  <a:latin typeface="Cambria Math"/>
                                </a:rPr>
                                <m:t>2</m:t>
                              </m:r>
                            </m:sup>
                          </m:sSup>
                        </m:e>
                        <m:sub>
                          <m:r>
                            <a:rPr lang="da-DK" sz="2000" i="1">
                              <a:latin typeface="Cambria Math"/>
                            </a:rPr>
                            <m:t>𝑎𝑑𝑗</m:t>
                          </m:r>
                        </m:sub>
                      </m:sSub>
                    </m:oMath>
                  </m:oMathPara>
                </a14:m>
                <a:r>
                  <a:rPr lang="da-DK" sz="2000" smtClean="0"/>
                  <a:t> er kun lidt mindre end </a:t>
                </a:r>
                <a14:m>
                  <m:oMathPara>
                    <m:oMathParaPr>
                      <m:jc/>
                    </m:oMathParaPr>
                    <m:oMath>
                      <m:sSup>
                        <m:sSupPr>
                          <m:ctrlPr>
                            <a:rPr lang="da-DK" sz="2000" i="1">
                              <a:latin typeface="Cambria Math" panose="02040503050406030204" pitchFamily="18" charset="0"/>
                            </a:rPr>
                          </m:ctrlPr>
                        </m:sSupPr>
                        <m:e>
                          <m:r>
                            <a:rPr lang="da-DK" sz="2000" i="1">
                              <a:latin typeface="Cambria Math"/>
                            </a:rPr>
                            <m:t>𝑅</m:t>
                          </m:r>
                        </m:e>
                        <m:sup>
                          <m:r>
                            <a:rPr lang="da-DK" sz="2000" i="1">
                              <a:latin typeface="Cambria Math"/>
                            </a:rPr>
                            <m:t>2</m:t>
                          </m:r>
                        </m:sup>
                      </m:sSup>
                    </m:oMath>
                  </m:oMathPara>
                </a14:m>
                <a:r>
                  <a:rPr lang="da-DK" sz="2000" smtClean="0"/>
                  <a:t>:</a:t>
                </a:r>
                <a:br>
                  <a:rPr lang="da-DK" sz="2000" smtClean="0"/>
                </a:br>
                <a:r>
                  <a:rPr lang="da-DK" sz="1000" smtClean="0"/>
                  <a:t> </a:t>
                </a:r>
                <a:br>
                  <a:rPr lang="da-DK" sz="2000" smtClean="0"/>
                </a:br>
                <a:r>
                  <a:rPr lang="da-DK" sz="2000" smtClean="0"/>
                  <a:t>	</a:t>
                </a:r>
                <a14:m>
                  <m:oMathPara>
                    <m:oMathParaPr>
                      <m:jc/>
                    </m:oMathParaPr>
                    <m:oMath>
                      <m:sSub>
                        <m:sSubPr>
                          <m:ctrlPr>
                            <a:rPr lang="da-DK" sz="2000" i="1">
                              <a:latin typeface="Cambria Math" panose="02040503050406030204" pitchFamily="18" charset="0"/>
                            </a:rPr>
                          </m:ctrlPr>
                        </m:sSubPr>
                        <m:e>
                          <m:sSup>
                            <m:sSupPr>
                              <m:ctrlPr>
                                <a:rPr lang="da-DK" sz="2000" i="1">
                                  <a:latin typeface="Cambria Math" panose="02040503050406030204" pitchFamily="18" charset="0"/>
                                </a:rPr>
                              </m:ctrlPr>
                            </m:sSupPr>
                            <m:e>
                              <m:r>
                                <a:rPr lang="da-DK" sz="2000" i="1">
                                  <a:latin typeface="Cambria Math"/>
                                </a:rPr>
                                <m:t>𝑅</m:t>
                              </m:r>
                            </m:e>
                            <m:sup>
                              <m:r>
                                <a:rPr lang="da-DK" sz="2000" i="1">
                                  <a:latin typeface="Cambria Math"/>
                                </a:rPr>
                                <m:t>2</m:t>
                              </m:r>
                            </m:sup>
                          </m:sSup>
                        </m:e>
                        <m:sub>
                          <m:r>
                            <a:rPr lang="da-DK" sz="2000" i="1">
                              <a:latin typeface="Cambria Math"/>
                            </a:rPr>
                            <m:t>𝑎𝑑𝑗</m:t>
                          </m:r>
                        </m:sub>
                      </m:sSub>
                      <m:r>
                        <a:rPr lang="da-DK" sz="2000" i="1">
                          <a:latin typeface="Cambria Math"/>
                        </a:rPr>
                        <m:t>=1−</m:t>
                      </m:r>
                      <m:f>
                        <m:fPr>
                          <m:type m:val="bar"/>
                          <m:ctrlPr>
                            <a:rPr lang="da-DK" sz="2000" i="1">
                              <a:latin typeface="Cambria Math" panose="02040503050406030204" pitchFamily="18" charset="0"/>
                            </a:rPr>
                          </m:ctrlPr>
                        </m:fPr>
                        <m:num>
                          <m:f>
                            <m:fPr>
                              <m:type m:val="lin"/>
                              <m:ctrlPr>
                                <a:rPr lang="da-DK" sz="2000" i="1">
                                  <a:latin typeface="Cambria Math" panose="02040503050406030204" pitchFamily="18" charset="0"/>
                                </a:rPr>
                              </m:ctrlPr>
                            </m:fPr>
                            <m:num>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𝑟𝑒𝑠</m:t>
                                  </m:r>
                                </m:sub>
                              </m:sSub>
                            </m:num>
                            <m:den>
                              <m:sSub>
                                <m:sSubPr>
                                  <m:ctrlPr>
                                    <a:rPr lang="da-DK" sz="2000" i="1">
                                      <a:latin typeface="Cambria Math" panose="02040503050406030204" pitchFamily="18" charset="0"/>
                                    </a:rPr>
                                  </m:ctrlPr>
                                </m:sSubPr>
                                <m:e>
                                  <m:r>
                                    <a:rPr lang="da-DK" sz="2000" i="1">
                                      <a:latin typeface="Cambria Math"/>
                                    </a:rPr>
                                    <m:t>𝑑𝑓</m:t>
                                  </m:r>
                                </m:e>
                                <m:sub>
                                  <m:r>
                                    <a:rPr lang="da-DK" sz="2000" i="1">
                                      <a:latin typeface="Cambria Math"/>
                                    </a:rPr>
                                    <m:t>𝑟𝑒𝑠</m:t>
                                  </m:r>
                                </m:sub>
                              </m:sSub>
                            </m:den>
                          </m:f>
                        </m:num>
                        <m:den>
                          <m:f>
                            <m:fPr>
                              <m:type m:val="lin"/>
                              <m:ctrlPr>
                                <a:rPr lang="da-DK" sz="2000" i="1">
                                  <a:latin typeface="Cambria Math" panose="02040503050406030204" pitchFamily="18" charset="0"/>
                                </a:rPr>
                              </m:ctrlPr>
                            </m:fPr>
                            <m:num>
                              <m:sSub>
                                <m:sSubPr>
                                  <m:ctrlPr>
                                    <a:rPr lang="da-DK" sz="2000" i="1">
                                      <a:latin typeface="Cambria Math" panose="02040503050406030204" pitchFamily="18" charset="0"/>
                                    </a:rPr>
                                  </m:ctrlPr>
                                </m:sSubPr>
                                <m:e>
                                  <m:r>
                                    <a:rPr lang="da-DK" sz="2000" i="1">
                                      <a:latin typeface="Cambria Math"/>
                                    </a:rPr>
                                    <m:t>𝑆𝑆</m:t>
                                  </m:r>
                                </m:e>
                                <m:sub>
                                  <m:r>
                                    <a:rPr lang="da-DK" sz="2000" i="1">
                                      <a:latin typeface="Cambria Math"/>
                                    </a:rPr>
                                    <m:t>𝑡𝑜𝑡𝑎𝑙</m:t>
                                  </m:r>
                                </m:sub>
                              </m:sSub>
                            </m:num>
                            <m:den>
                              <m:sSub>
                                <m:sSubPr>
                                  <m:ctrlPr>
                                    <a:rPr lang="da-DK" sz="2000" i="1">
                                      <a:latin typeface="Cambria Math" panose="02040503050406030204" pitchFamily="18" charset="0"/>
                                    </a:rPr>
                                  </m:ctrlPr>
                                </m:sSubPr>
                                <m:e>
                                  <m:r>
                                    <a:rPr lang="da-DK" sz="2000" i="1">
                                      <a:latin typeface="Cambria Math"/>
                                    </a:rPr>
                                    <m:t>𝑑𝑓</m:t>
                                  </m:r>
                                </m:e>
                                <m:sub>
                                  <m:r>
                                    <a:rPr lang="da-DK" sz="2000" i="1">
                                      <a:latin typeface="Cambria Math"/>
                                    </a:rPr>
                                    <m:t>𝑡𝑜𝑡𝑎𝑙</m:t>
                                  </m:r>
                                </m:sub>
                              </m:sSub>
                            </m:den>
                          </m:f>
                        </m:den>
                      </m:f>
                      <m:r>
                        <a:rPr lang="en-US" sz="2000" b="0" i="1" smtClean="0">
                          <a:latin typeface="Cambria Math" panose="02040503050406030204" pitchFamily="18" charset="0"/>
                        </a:rPr>
                        <m:t>=</m:t>
                      </m:r>
                      <m:r>
                        <a:rPr lang="da-DK" sz="2000" i="1">
                          <a:latin typeface="Cambria Math"/>
                        </a:rPr>
                        <m:t>1−</m:t>
                      </m:r>
                      <m:f>
                        <m:fPr>
                          <m:type m:val="bar"/>
                          <m:ctrlPr>
                            <a:rPr lang="da-DK" sz="2000" i="1">
                              <a:latin typeface="Cambria Math" panose="02040503050406030204" pitchFamily="18" charset="0"/>
                            </a:rPr>
                          </m:ctrlPr>
                        </m:fPr>
                        <m:num>
                          <m:f>
                            <m:fPr>
                              <m:type m:val="lin"/>
                              <m:ctrlPr>
                                <a:rPr lang="da-DK" sz="2000" i="1" smtClean="0">
                                  <a:latin typeface="Cambria Math" panose="02040503050406030204" pitchFamily="18" charset="0"/>
                                </a:rPr>
                              </m:ctrlPr>
                            </m:fPr>
                            <m:num>
                              <m:r>
                                <a:rPr lang="en-US" sz="2000" b="0" i="1" smtClean="0">
                                  <a:latin typeface="Cambria Math" panose="02040503050406030204" pitchFamily="18" charset="0"/>
                                </a:rPr>
                                <m:t>270</m:t>
                              </m:r>
                            </m:num>
                            <m:den>
                              <m:r>
                                <a:rPr lang="en-US" sz="2000" b="0" i="1" smtClean="0">
                                  <a:latin typeface="Cambria Math" panose="02040503050406030204" pitchFamily="18" charset="0"/>
                                </a:rPr>
                                <m:t>6</m:t>
                              </m:r>
                            </m:den>
                          </m:f>
                        </m:num>
                        <m:den>
                          <m:f>
                            <m:fPr>
                              <m:type m:val="lin"/>
                              <m:ctrlPr>
                                <a:rPr lang="da-DK" sz="2000" i="1" smtClean="0">
                                  <a:latin typeface="Cambria Math" panose="02040503050406030204" pitchFamily="18" charset="0"/>
                                </a:rPr>
                              </m:ctrlPr>
                            </m:fPr>
                            <m:num>
                              <m:r>
                                <a:rPr lang="en-US" sz="2000" b="0" i="1" smtClean="0">
                                  <a:latin typeface="Cambria Math" panose="02040503050406030204" pitchFamily="18" charset="0"/>
                                </a:rPr>
                                <m:t>(1080+270)</m:t>
                              </m:r>
                            </m:num>
                            <m:den>
                              <m:r>
                                <a:rPr lang="en-US" sz="2000" b="0" i="1" smtClean="0">
                                  <a:latin typeface="Cambria Math" panose="02040503050406030204" pitchFamily="18" charset="0"/>
                                </a:rPr>
                                <m:t>(1+6)</m:t>
                              </m:r>
                            </m:den>
                          </m:f>
                        </m:den>
                      </m:f>
                    </m:oMath>
                  </m:oMathPara>
                </a14:m>
                <a:r>
                  <a:rPr lang="da-DK" sz="2000" smtClean="0"/>
                  <a:t> </a:t>
                </a:r>
                <a14:m>
                  <m:oMathPara>
                    <m:oMathParaPr>
                      <m:jc/>
                    </m:oMathParaPr>
                    <m:oMath>
                      <m:r>
                        <a:rPr lang="da-DK" sz="2000" i="1">
                          <a:latin typeface="Cambria Math"/>
                        </a:rPr>
                        <m:t>=</m:t>
                      </m:r>
                      <m:r>
                        <a:rPr lang="en-US" sz="2000" b="0" i="1" smtClean="0">
                          <a:latin typeface="Cambria Math" panose="02040503050406030204" pitchFamily="18" charset="0"/>
                        </a:rPr>
                        <m:t>0.7667</m:t>
                      </m:r>
                    </m:oMath>
                  </m:oMathPara>
                </a14:m>
                <a:r>
                  <a:rPr lang="da-DK" sz="2000" smtClean="0"/>
                  <a:t>.</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96944" cy="5616623"/>
              </a:xfrm>
              <a:blipFill>
                <a:blip r:embed="rId4"/>
                <a:stretch>
                  <a:fillRect l="-646" t="-651" r="0" b="-108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372</a:t>
            </a:fld>
            <a:endParaRPr lang="da-DK"/>
          </a:p>
        </p:txBody>
      </p:sp>
      <p:pic>
        <p:nvPicPr>
          <p:cNvPr id="8" name="Picture 7"/>
          <p:cNvPicPr>
            <a:picLocks noChangeAspect="1"/>
          </p:cNvPicPr>
          <p:nvPr/>
        </p:nvPicPr>
        <p:blipFill>
          <a:blip r:embed="rId5"/>
          <a:srcRect r="24896" b="24062"/>
          <a:stretch>
            <a:fillRect/>
          </a:stretch>
        </p:blipFill>
        <p:spPr>
          <a:xfrm>
            <a:off x="4951018" y="4001792"/>
            <a:ext cx="3925679" cy="100507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rcRect l="1235" t="39522"/>
          <a:stretch>
            <a:fillRect/>
          </a:stretch>
        </p:blipFill>
        <p:spPr>
          <a:xfrm>
            <a:off x="1547664" y="1900595"/>
            <a:ext cx="5758458" cy="1960453"/>
          </a:xfrm>
          <a:prstGeom prst="rect">
            <a:avLst/>
          </a:prstGeom>
        </p:spPr>
      </p:pic>
      <p:sp>
        <p:nvSpPr>
          <p:cNvPr id="10" name="Rectangle 9"/>
          <p:cNvSpPr/>
          <p:nvPr/>
        </p:nvSpPr>
        <p:spPr>
          <a:xfrm>
            <a:off x="1403648" y="3316890"/>
            <a:ext cx="5616624" cy="2398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26099314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sz="3200" b="0" smtClean="0"/>
                  <a:t>Konfidensinterval og prædiktionsinterval af </a:t>
                </a:r>
                <a14:m>
                  <m:oMathPara>
                    <m:oMathParaPr>
                      <m:jc/>
                    </m:oMathParaPr>
                    <m:oMath>
                      <m:r>
                        <a:rPr lang="da-DK" sz="3200" b="0" i="1" smtClean="0">
                          <a:latin typeface="Cambria Math" panose="02040503050406030204" pitchFamily="18" charset="0"/>
                        </a:rPr>
                        <m:t>𝑦</m:t>
                      </m:r>
                      <m:r>
                        <a:rPr lang="da-DK" sz="3200" b="0" i="1" smtClean="0">
                          <a:latin typeface="Cambria Math" panose="02040503050406030204" pitchFamily="18" charset="0"/>
                        </a:rPr>
                        <m:t>(</m:t>
                      </m:r>
                      <m:r>
                        <a:rPr lang="da-DK" sz="3200" b="0" i="1" smtClean="0">
                          <a:latin typeface="Cambria Math" panose="02040503050406030204" pitchFamily="18" charset="0"/>
                        </a:rPr>
                        <m:t>𝑥</m:t>
                      </m:r>
                      <m:r>
                        <a:rPr lang="da-DK" sz="3200" b="0" i="1" smtClean="0">
                          <a:latin typeface="Cambria Math" panose="02040503050406030204" pitchFamily="18" charset="0"/>
                        </a:rPr>
                        <m:t>)</m:t>
                      </m:r>
                    </m:oMath>
                  </m:oMathPara>
                </a14:m>
                <a:endParaRPr lang="da-DK" sz="3200" b="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434" t="-1724" b="-19828"/>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r>
                  <a:rPr lang="da-DK" smtClean="0"/>
                  <a:t>Vi vil gerne bruge modellen til at prædiktere responsværdien svarende til vilkårlige værdier af regressoren, f.eks. </a:t>
                </a:r>
                <a14:m>
                  <m:oMathPara>
                    <m:oMathParaPr>
                      <m:jc/>
                    </m:oMathParaPr>
                    <m:oMath>
                      <m:r>
                        <a:rPr lang="da-DK" b="0" i="1" smtClean="0">
                          <a:latin typeface="Cambria Math"/>
                        </a:rPr>
                        <m:t>𝑥</m:t>
                      </m:r>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𝑥</m:t>
                          </m:r>
                        </m:e>
                        <m:sub>
                          <m:r>
                            <a:rPr lang="da-DK" b="0" i="1" smtClean="0">
                              <a:latin typeface="Cambria Math"/>
                            </a:rPr>
                            <m:t>0</m:t>
                          </m:r>
                        </m:sub>
                      </m:sSub>
                    </m:oMath>
                  </m:oMathPara>
                </a14:m>
                <a:br>
                  <a:rPr lang="da-DK" b="0" smtClean="0"/>
                </a:br>
                <a:r>
                  <a:rPr lang="da-DK" b="0" smtClean="0"/>
                  <a:t>	</a:t>
                </a:r>
                <a14:m>
                  <m:oMathPara>
                    <m:oMathParaPr>
                      <m:jc/>
                    </m:oMathParaPr>
                    <m:oMath>
                      <m:r>
                        <a:rPr lang="en-US" b="0" i="1" smtClean="0">
                          <a:latin typeface="Cambria Math" panose="02040503050406030204" pitchFamily="18" charset="0"/>
                        </a:rPr>
                        <m:t>𝑦</m:t>
                      </m:r>
                      <m:d>
                        <m:dPr>
                          <m:begChr m:val="("/>
                          <m:sepChr m:val="|"/>
                          <m:endChr m:val=")"/>
                          <m:grow m:val="on"/>
                          <m:shp m:val="centered"/>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a:rPr>
                                <m:t>𝑥</m:t>
                              </m:r>
                            </m:e>
                            <m:sub>
                              <m:r>
                                <a:rPr lang="da-DK" b="0" i="1" smtClean="0">
                                  <a:latin typeface="Cambria Math"/>
                                </a:rPr>
                                <m:t>0</m:t>
                              </m:r>
                            </m:sub>
                          </m:sSub>
                        </m:e>
                      </m:d>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𝛽</m:t>
                          </m:r>
                        </m:e>
                        <m:sub>
                          <m:r>
                            <a:rPr lang="da-DK" b="0" i="1" smtClean="0">
                              <a:latin typeface="Cambria Math"/>
                            </a:rPr>
                            <m:t>0</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𝛽</m:t>
                          </m:r>
                        </m:e>
                        <m:sub>
                          <m:r>
                            <a:rPr lang="da-DK" b="0" i="1" smtClean="0">
                              <a:latin typeface="Cambria Math"/>
                            </a:rPr>
                            <m:t>1</m:t>
                          </m:r>
                        </m:sub>
                      </m:sSub>
                      <m:sSub>
                        <m:sSubPr>
                          <m:ctrlPr>
                            <a:rPr lang="da-DK" b="0" i="1" smtClean="0">
                              <a:latin typeface="Cambria Math" panose="02040503050406030204" pitchFamily="18" charset="0"/>
                            </a:rPr>
                          </m:ctrlPr>
                        </m:sSubPr>
                        <m:e>
                          <m:r>
                            <a:rPr lang="da-DK" b="0" i="1" smtClean="0">
                              <a:latin typeface="Cambria Math"/>
                            </a:rPr>
                            <m:t>𝑥</m:t>
                          </m:r>
                        </m:e>
                        <m:sub>
                          <m:r>
                            <a:rPr lang="da-DK" b="0" i="1" smtClean="0">
                              <a:latin typeface="Cambria Math"/>
                            </a:rPr>
                            <m:t>0</m:t>
                          </m:r>
                        </m:sub>
                      </m:sSub>
                    </m:oMath>
                  </m:oMathPara>
                </a14:m>
                <a:r>
                  <a:rPr lang="da-DK" smtClean="0"/>
                  <a:t> </a:t>
                </a:r>
                <a:br>
                  <a:rPr lang="da-DK" smtClean="0"/>
                </a:br>
                <a:endParaRPr lang="da-DK" smtClean="0"/>
              </a:p>
              <a:p>
                <a:r>
                  <a:rPr lang="da-DK" smtClean="0"/>
                  <a:t>Vi er interesserede i </a:t>
                </a:r>
                <a:r>
                  <a:rPr lang="da-DK" err="1" smtClean="0">
                    <a:solidFill>
                      <a:schemeClr val="tx2"/>
                    </a:solidFill>
                  </a:rPr>
                  <a:t>konfidensintervallet </a:t>
                </a:r>
                <a:r>
                  <a:rPr lang="da-DK" smtClean="0"/>
                  <a:t>omkring </a:t>
                </a:r>
                <a14:m>
                  <m:oMathPara>
                    <m:oMathParaPr>
                      <m:jc/>
                    </m:oMathParaPr>
                    <m:oMath>
                      <m:acc>
                        <m:accPr>
                          <m:chr m:val="̂"/>
                          <m:ctrlPr>
                            <a:rPr lang="da-DK" i="1">
                              <a:latin typeface="Cambria Math" panose="02040503050406030204" pitchFamily="18" charset="0"/>
                            </a:rPr>
                          </m:ctrlPr>
                        </m:accPr>
                        <m:e>
                          <m:r>
                            <a:rPr lang="da-DK" i="1">
                              <a:latin typeface="Cambria Math"/>
                            </a:rPr>
                            <m:t>𝑦</m:t>
                          </m:r>
                        </m:e>
                      </m:acc>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𝑥</m:t>
                              </m:r>
                            </m:e>
                            <m:sub>
                              <m:r>
                                <a:rPr lang="da-DK" i="1">
                                  <a:latin typeface="Cambria Math"/>
                                </a:rPr>
                                <m:t>0</m:t>
                              </m:r>
                            </m:sub>
                          </m:sSub>
                        </m:e>
                      </m:d>
                    </m:oMath>
                  </m:oMathPara>
                </a14:m>
                <a:r>
                  <a:rPr lang="da-DK" smtClean="0"/>
                  <a:t>, f.eks. på </a:t>
                </a:r>
                <a:br>
                  <a:rPr lang="da-DK" smtClean="0"/>
                </a:br>
                <a:r>
                  <a:rPr lang="da-DK" smtClean="0"/>
                  <a:t>95 % niveau, generelt på </a:t>
                </a:r>
                <a14:m>
                  <m:oMathPara>
                    <m:oMathParaPr>
                      <m:jc/>
                    </m:oMathParaPr>
                    <m:oMath>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1−</m:t>
                          </m:r>
                          <m:r>
                            <a:rPr lang="da-DK" b="0" i="1" smtClean="0">
                              <a:latin typeface="Cambria Math"/>
                              <a:ea typeface="Cambria Math"/>
                            </a:rPr>
                            <m:t>𝛼</m:t>
                          </m:r>
                        </m:e>
                      </m:d>
                      <m:r>
                        <a:rPr lang="da-DK" b="0" i="1" smtClean="0">
                          <a:latin typeface="Cambria Math"/>
                          <a:ea typeface="Cambria Math"/>
                        </a:rPr>
                        <m:t>∙100</m:t>
                      </m:r>
                      <m:r>
                        <a:rPr lang="en-US" b="0" i="1" smtClean="0">
                          <a:latin typeface="Cambria Math" panose="02040503050406030204" pitchFamily="18" charset="0"/>
                          <a:ea typeface="Cambria Math"/>
                        </a:rPr>
                        <m:t> </m:t>
                      </m:r>
                      <m:r>
                        <a:rPr lang="da-DK" b="0" i="1" smtClean="0">
                          <a:latin typeface="Cambria Math"/>
                          <a:ea typeface="Cambria Math"/>
                        </a:rPr>
                        <m:t>%</m:t>
                      </m:r>
                    </m:oMath>
                  </m:oMathPara>
                </a14:m>
                <a:r>
                  <a:rPr lang="da-DK" smtClean="0"/>
                  <a:t> niveau: </a:t>
                </a:r>
                <a:br>
                  <a:rPr lang="da-DK" smtClean="0"/>
                </a:br>
                <a:r>
                  <a:rPr lang="da-DK" smtClean="0"/>
                  <a:t>	</a:t>
                </a:r>
                <a14:m>
                  <m:oMathPara>
                    <m:oMathParaPr>
                      <m:jc/>
                    </m:oMathParaPr>
                    <m:oMath>
                      <m:acc>
                        <m:accPr>
                          <m:chr m:val="̂"/>
                          <m:ctrlPr>
                            <a:rPr lang="da-DK" i="1">
                              <a:latin typeface="Cambria Math" panose="02040503050406030204" pitchFamily="18" charset="0"/>
                            </a:rPr>
                          </m:ctrlPr>
                        </m:accPr>
                        <m:e>
                          <m:r>
                            <a:rPr lang="da-DK" i="1">
                              <a:latin typeface="Cambria Math"/>
                            </a:rPr>
                            <m:t>𝑦</m:t>
                          </m:r>
                        </m:e>
                      </m:acc>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𝑥</m:t>
                              </m:r>
                            </m:e>
                            <m:sub>
                              <m:r>
                                <a:rPr lang="da-DK" i="1">
                                  <a:latin typeface="Cambria Math"/>
                                </a:rPr>
                                <m:t>0</m:t>
                              </m:r>
                            </m:sub>
                          </m:sSub>
                        </m:e>
                      </m:d>
                      <m:r>
                        <a:rPr lang="da-DK" i="1" smtClean="0">
                          <a:latin typeface="Cambria Math"/>
                          <a:ea typeface="Cambria Math"/>
                        </a:rPr>
                        <m:t>±</m:t>
                      </m:r>
                      <m:sSub>
                        <m:sSubPr>
                          <m:ctrlPr>
                            <a:rPr lang="da-DK" i="1" smtClean="0">
                              <a:latin typeface="Cambria Math" panose="02040503050406030204" pitchFamily="18" charset="0"/>
                              <a:ea typeface="Cambria Math"/>
                            </a:rPr>
                          </m:ctrlPr>
                        </m:sSubPr>
                        <m:e>
                          <m:r>
                            <a:rPr lang="da-DK" b="0" i="1" smtClean="0">
                              <a:latin typeface="Cambria Math"/>
                              <a:ea typeface="Cambria Math"/>
                            </a:rPr>
                            <m:t>𝑡</m:t>
                          </m:r>
                        </m:e>
                        <m:sub>
                          <m:r>
                            <a:rPr lang="da-DK" b="0" i="1" smtClean="0">
                              <a:latin typeface="Cambria Math"/>
                              <a:ea typeface="Cambria Math"/>
                            </a:rPr>
                            <m:t>𝛼</m:t>
                          </m:r>
                          <m:r>
                            <a:rPr lang="da-DK" b="0" i="1" smtClean="0">
                              <a:latin typeface="Cambria Math"/>
                              <a:ea typeface="Cambria Math"/>
                            </a:rPr>
                            <m:t>/2</m:t>
                          </m:r>
                        </m:sub>
                      </m:sSub>
                      <m:r>
                        <a:rPr lang="da-DK" b="0" i="1" smtClean="0">
                          <a:latin typeface="Cambria Math" panose="02040503050406030204" pitchFamily="18" charset="0"/>
                          <a:ea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𝑒</m:t>
                          </m:r>
                        </m:sub>
                      </m:sSub>
                      <m:rad>
                        <m:radPr>
                          <m:degHide m:val="on"/>
                          <m:ctrlPr>
                            <a:rPr lang="da-DK" i="1" smtClean="0">
                              <a:latin typeface="Cambria Math" panose="02040503050406030204" pitchFamily="18" charset="0"/>
                              <a:ea typeface="Cambria Math"/>
                            </a:rPr>
                          </m:ctrlPr>
                        </m:radPr>
                        <m:deg/>
                        <m:e>
                          <m:d>
                            <m:dPr>
                              <m:begChr m:val="("/>
                              <m:sepChr m:val="|"/>
                              <m:endChr m:val=")"/>
                              <m:grow m:val="on"/>
                              <m:shp m:val="centered"/>
                              <m:ctrlPr>
                                <a:rPr lang="da-DK" b="0" i="1" smtClean="0">
                                  <a:latin typeface="Cambria Math" panose="02040503050406030204" pitchFamily="18" charset="0"/>
                                  <a:ea typeface="Cambria Math"/>
                                </a:rPr>
                              </m:ctrlPr>
                            </m:dPr>
                            <m:e>
                              <m:f>
                                <m:fPr>
                                  <m:type m:val="bar"/>
                                  <m:ctrlPr>
                                    <a:rPr lang="da-DK" b="0" i="1" smtClean="0">
                                      <a:latin typeface="Cambria Math" panose="02040503050406030204" pitchFamily="18" charset="0"/>
                                      <a:ea typeface="Cambria Math"/>
                                    </a:rPr>
                                  </m:ctrlPr>
                                </m:fPr>
                                <m:num>
                                  <m:r>
                                    <a:rPr lang="da-DK" b="0" i="1" smtClean="0">
                                      <a:latin typeface="Cambria Math"/>
                                      <a:ea typeface="Cambria Math"/>
                                    </a:rPr>
                                    <m:t>1</m:t>
                                  </m:r>
                                </m:num>
                                <m:den>
                                  <m:r>
                                    <a:rPr lang="da-DK" b="0" i="1" smtClean="0">
                                      <a:latin typeface="Cambria Math"/>
                                      <a:ea typeface="Cambria Math"/>
                                    </a:rPr>
                                    <m:t>𝑛</m:t>
                                  </m:r>
                                </m:den>
                              </m:f>
                              <m:r>
                                <a:rPr lang="da-DK" b="0" i="1" smtClean="0">
                                  <a:latin typeface="Cambria Math"/>
                                  <a:ea typeface="Cambria Math"/>
                                </a:rPr>
                                <m:t>+</m:t>
                              </m:r>
                              <m:f>
                                <m:fPr>
                                  <m:type m:val="bar"/>
                                  <m:ctrlPr>
                                    <a:rPr lang="da-DK" b="0" i="1" smtClean="0">
                                      <a:latin typeface="Cambria Math" panose="02040503050406030204" pitchFamily="18" charset="0"/>
                                      <a:ea typeface="Cambria Math"/>
                                    </a:rPr>
                                  </m:ctrlPr>
                                </m:fPr>
                                <m:num>
                                  <m:sSup>
                                    <m:sSupPr>
                                      <m:ctrlPr>
                                        <a:rPr lang="da-DK" b="0" i="1" smtClean="0">
                                          <a:latin typeface="Cambria Math" panose="02040503050406030204" pitchFamily="18" charset="0"/>
                                          <a:ea typeface="Cambria Math"/>
                                        </a:rPr>
                                      </m:ctrlPr>
                                    </m:sSupPr>
                                    <m:e>
                                      <m:r>
                                        <a:rPr lang="da-DK" b="0" i="1" smtClean="0">
                                          <a:latin typeface="Cambria Math"/>
                                          <a:ea typeface="Cambria Math"/>
                                        </a:rPr>
                                        <m:t>(</m:t>
                                      </m:r>
                                      <m:sSub>
                                        <m:sSubPr>
                                          <m:ctrlPr>
                                            <a:rPr lang="da-DK" i="1">
                                              <a:latin typeface="Cambria Math" panose="02040503050406030204" pitchFamily="18" charset="0"/>
                                            </a:rPr>
                                          </m:ctrlPr>
                                        </m:sSubPr>
                                        <m:e>
                                          <m:r>
                                            <a:rPr lang="da-DK" i="1">
                                              <a:latin typeface="Cambria Math"/>
                                            </a:rPr>
                                            <m:t>𝑥</m:t>
                                          </m:r>
                                        </m:e>
                                        <m:sub>
                                          <m:r>
                                            <a:rPr lang="da-DK" i="1">
                                              <a:latin typeface="Cambria Math"/>
                                            </a:rPr>
                                            <m:t>0</m:t>
                                          </m:r>
                                        </m:sub>
                                      </m:sSub>
                                      <m:r>
                                        <a:rPr lang="da-DK" b="0" i="1" smtClean="0">
                                          <a:latin typeface="Cambria Math"/>
                                          <a:ea typeface="Cambria Math"/>
                                        </a:rPr>
                                        <m:t>−</m:t>
                                      </m:r>
                                      <m:acc>
                                        <m:accPr>
                                          <m:chr m:val="̅"/>
                                          <m:ctrlPr>
                                            <a:rPr lang="da-DK" b="0" i="1" smtClean="0">
                                              <a:latin typeface="Cambria Math" panose="02040503050406030204" pitchFamily="18" charset="0"/>
                                              <a:ea typeface="Cambria Math"/>
                                            </a:rPr>
                                          </m:ctrlPr>
                                        </m:accPr>
                                        <m:e>
                                          <m:r>
                                            <a:rPr lang="da-DK" b="0" i="1" smtClean="0">
                                              <a:latin typeface="Cambria Math"/>
                                              <a:ea typeface="Cambria Math"/>
                                            </a:rPr>
                                            <m:t>𝑥</m:t>
                                          </m:r>
                                        </m:e>
                                      </m:acc>
                                      <m:r>
                                        <a:rPr lang="da-DK" b="0" i="1" smtClean="0">
                                          <a:latin typeface="Cambria Math"/>
                                          <a:ea typeface="Cambria Math"/>
                                        </a:rPr>
                                        <m:t>)</m:t>
                                      </m:r>
                                    </m:e>
                                    <m:sup>
                                      <m:r>
                                        <a:rPr lang="da-DK" b="0" i="1" smtClean="0">
                                          <a:latin typeface="Cambria Math"/>
                                          <a:ea typeface="Cambria Math"/>
                                        </a:rPr>
                                        <m:t>2</m:t>
                                      </m:r>
                                    </m:sup>
                                  </m:sSup>
                                </m:num>
                                <m:den>
                                  <m:sSub>
                                    <m:sSubPr>
                                      <m:ctrlPr>
                                        <a:rPr lang="da-DK" b="0" i="1" smtClean="0">
                                          <a:latin typeface="Cambria Math" panose="02040503050406030204" pitchFamily="18" charset="0"/>
                                          <a:ea typeface="Cambria Math"/>
                                        </a:rPr>
                                      </m:ctrlPr>
                                    </m:sSubPr>
                                    <m:e>
                                      <m:r>
                                        <a:rPr lang="da-DK" b="0" i="1" smtClean="0">
                                          <a:latin typeface="Cambria Math"/>
                                          <a:ea typeface="Cambria Math"/>
                                        </a:rPr>
                                        <m:t>𝑆</m:t>
                                      </m:r>
                                    </m:e>
                                    <m:sub>
                                      <m:r>
                                        <a:rPr lang="da-DK" b="0" i="1" smtClean="0">
                                          <a:latin typeface="Cambria Math"/>
                                          <a:ea typeface="Cambria Math"/>
                                        </a:rPr>
                                        <m:t>𝑥𝑥</m:t>
                                      </m:r>
                                    </m:sub>
                                  </m:sSub>
                                </m:den>
                              </m:f>
                            </m:e>
                          </m:d>
                        </m:e>
                      </m:rad>
                    </m:oMath>
                  </m:oMathPara>
                </a14:m>
                <a:r>
                  <a:rPr lang="da-DK" smtClean="0"/>
                  <a:t> , hvor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𝑡</m:t>
                          </m:r>
                        </m:e>
                        <m:sub>
                          <m:r>
                            <a:rPr lang="da-DK" i="1">
                              <a:latin typeface="Cambria Math"/>
                              <a:ea typeface="Cambria Math"/>
                            </a:rPr>
                            <m:t>𝛼</m:t>
                          </m:r>
                          <m:r>
                            <a:rPr lang="da-DK" i="1">
                              <a:latin typeface="Cambria Math"/>
                              <a:ea typeface="Cambria Math"/>
                            </a:rPr>
                            <m:t>/2</m:t>
                          </m:r>
                        </m:sub>
                      </m:sSub>
                    </m:oMath>
                  </m:oMathPara>
                </a14:m>
                <a:r>
                  <a:rPr lang="da-DK" smtClean="0"/>
                  <a:t> er med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−2</m:t>
                      </m:r>
                    </m:oMath>
                  </m:oMathPara>
                </a14:m>
                <a:r>
                  <a:rPr lang="da-DK" smtClean="0"/>
                  <a:t> d.f.</a:t>
                </a:r>
              </a:p>
              <a:p>
                <a:r>
                  <a:rPr lang="da-DK" smtClean="0"/>
                  <a:t>Konfidensintervallet giver et interval,</a:t>
                </a:r>
                <a:br>
                  <a:rPr lang="da-DK" smtClean="0"/>
                </a:br>
                <a:r>
                  <a:rPr lang="da-DK" smtClean="0"/>
                  <a:t>for middelværdien af den normal-</a:t>
                </a:r>
                <a:br>
                  <a:rPr lang="da-DK" smtClean="0"/>
                </a:br>
                <a:r>
                  <a:rPr lang="da-DK" smtClean="0"/>
                  <a:t>fordelte variabel, der svarer til </a:t>
                </a:r>
                <a14:m>
                  <m:oMathPara>
                    <m:oMathParaPr>
                      <m:jc/>
                    </m:oMathParaPr>
                    <m:o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da-DK" smtClean="0"/>
              </a:p>
              <a:p>
                <a:r>
                  <a:rPr lang="da-DK" smtClean="0"/>
                  <a:t>Hvis vi i stedet vil forudsige fremtidige</a:t>
                </a:r>
                <a:br>
                  <a:rPr lang="da-DK" smtClean="0"/>
                </a:br>
                <a:r>
                  <a:rPr lang="da-DK" smtClean="0"/>
                  <a:t>værdier af </a:t>
                </a:r>
                <a14:m>
                  <m:oMathPara>
                    <m:oMathParaPr>
                      <m:jc/>
                    </m:oMathParaPr>
                    <m:oMath>
                      <m:r>
                        <a:rPr lang="en-US" i="1">
                          <a:latin typeface="Cambria Math" panose="02040503050406030204" pitchFamily="18" charset="0"/>
                        </a:rPr>
                        <m:t>𝑦</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𝑥</m:t>
                              </m:r>
                            </m:e>
                            <m:sub>
                              <m:r>
                                <a:rPr lang="da-DK" i="1">
                                  <a:latin typeface="Cambria Math"/>
                                </a:rPr>
                                <m:t>0</m:t>
                              </m:r>
                            </m:sub>
                          </m:sSub>
                        </m:e>
                      </m:d>
                    </m:oMath>
                  </m:oMathPara>
                </a14:m>
                <a:r>
                  <a:rPr lang="da-DK" smtClean="0"/>
                  <a:t>, hvor variationen fra</a:t>
                </a:r>
                <a:br>
                  <a:rPr lang="da-DK" smtClean="0"/>
                </a:br>
                <a:r>
                  <a:rPr lang="da-DK" smtClean="0"/>
                  <a:t>den normalfordelte støj tages med, så </a:t>
                </a:r>
                <a:br>
                  <a:rPr lang="da-DK" smtClean="0"/>
                </a:br>
                <a:r>
                  <a:rPr lang="da-DK" smtClean="0"/>
                  <a:t>skal vi beregne et </a:t>
                </a:r>
                <a:r>
                  <a:rPr lang="da-DK" smtClean="0">
                    <a:solidFill>
                      <a:schemeClr val="accent1">
                        <a:lumMod val="75000"/>
                      </a:schemeClr>
                    </a:solidFill>
                  </a:rPr>
                  <a:t>prædiktionsinterval</a:t>
                </a:r>
                <a:r>
                  <a:rPr lang="da-DK" smtClean="0"/>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373</a:t>
            </a:fld>
            <a:endParaRPr lang="da-DK"/>
          </a:p>
        </p:txBody>
      </p:sp>
      <p:pic>
        <p:nvPicPr>
          <p:cNvPr id="5" name="Picture 4"/>
          <p:cNvPicPr>
            <a:picLocks noChangeAspect="1"/>
          </p:cNvPicPr>
          <p:nvPr/>
        </p:nvPicPr>
        <p:blipFill>
          <a:blip r:embed="rId5"/>
          <a:stretch>
            <a:fillRect/>
          </a:stretch>
        </p:blipFill>
        <p:spPr>
          <a:xfrm>
            <a:off x="5436096" y="3969060"/>
            <a:ext cx="3018023" cy="2546332"/>
          </a:xfrm>
          <a:prstGeom prst="rect">
            <a:avLst/>
          </a:prstGeom>
        </p:spPr>
      </p:pic>
    </p:spTree>
    <p:extLst>
      <p:ext uri="{BB962C8B-B14F-4D97-AF65-F5344CB8AC3E}">
        <p14:creationId xmlns:p14="http://schemas.microsoft.com/office/powerpoint/2010/main" val="16706742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sz="3200" b="0"/>
                  <a:t>Konfidensinterval og prædiktionsinterval af </a:t>
                </a:r>
                <a14:m>
                  <m:oMathPara>
                    <m:oMathParaPr>
                      <m:jc/>
                    </m:oMathParaPr>
                    <m:oMath>
                      <m:r>
                        <a:rPr lang="da-DK" sz="3200" b="0" i="1">
                          <a:latin typeface="Cambria Math" panose="02040503050406030204" pitchFamily="18" charset="0"/>
                        </a:rPr>
                        <m:t>𝑦</m:t>
                      </m:r>
                      <m:r>
                        <a:rPr lang="da-DK" sz="3200" b="0" i="1">
                          <a:latin typeface="Cambria Math" panose="02040503050406030204" pitchFamily="18" charset="0"/>
                        </a:rPr>
                        <m:t>(</m:t>
                      </m:r>
                      <m:r>
                        <a:rPr lang="da-DK" sz="3200" b="0" i="1">
                          <a:latin typeface="Cambria Math" panose="02040503050406030204" pitchFamily="18" charset="0"/>
                        </a:rPr>
                        <m:t>𝑥</m:t>
                      </m:r>
                      <m:r>
                        <a:rPr lang="da-DK" sz="3200" b="0" i="1">
                          <a:latin typeface="Cambria Math" panose="02040503050406030204" pitchFamily="18" charset="0"/>
                        </a:rPr>
                        <m:t>)</m:t>
                      </m:r>
                    </m:oMath>
                  </m:oMathPara>
                </a14:m>
                <a:endParaRPr lang="da-DK" sz="320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434" t="-1724" b="-19828"/>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395536" y="1196752"/>
                <a:ext cx="8496944" cy="5544616"/>
              </a:xfrm>
            </p:spPr>
            <p:txBody>
              <a:bodyPr/>
              <a:lstStyle/>
              <a:p>
                <a:r>
                  <a:rPr lang="da-DK" smtClean="0">
                    <a:solidFill>
                      <a:schemeClr val="tx2"/>
                    </a:solidFill>
                  </a:rPr>
                  <a:t>Prædiktionsintervallet </a:t>
                </a:r>
                <a:r>
                  <a:rPr lang="da-DK"/>
                  <a:t>omkring </a:t>
                </a:r>
                <a14:m>
                  <m:oMathPara>
                    <m:oMathParaPr>
                      <m:jc/>
                    </m:oMathParaPr>
                    <m:oMath>
                      <m:acc>
                        <m:accPr>
                          <m:chr m:val="̂"/>
                          <m:ctrlPr>
                            <a:rPr lang="da-DK" i="1">
                              <a:latin typeface="Cambria Math" panose="02040503050406030204" pitchFamily="18" charset="0"/>
                            </a:rPr>
                          </m:ctrlPr>
                        </m:accPr>
                        <m:e>
                          <m:r>
                            <a:rPr lang="da-DK" i="1">
                              <a:latin typeface="Cambria Math"/>
                            </a:rPr>
                            <m:t>𝑦</m:t>
                          </m:r>
                        </m:e>
                      </m:acc>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𝑥</m:t>
                              </m:r>
                            </m:e>
                            <m:sub>
                              <m:r>
                                <a:rPr lang="da-DK" i="1">
                                  <a:latin typeface="Cambria Math"/>
                                </a:rPr>
                                <m:t>0</m:t>
                              </m:r>
                            </m:sub>
                          </m:sSub>
                        </m:e>
                      </m:d>
                    </m:oMath>
                  </m:oMathPara>
                </a14:m>
                <a:r>
                  <a:rPr lang="da-DK" smtClean="0"/>
                  <a:t> beregnes med denne formel: </a:t>
                </a:r>
                <a:br>
                  <a:rPr lang="da-DK"/>
                </a:br>
                <a:r>
                  <a:rPr lang="da-DK"/>
                  <a:t>	</a:t>
                </a:r>
                <a14:m>
                  <m:oMathPara>
                    <m:oMathParaPr>
                      <m:jc/>
                    </m:oMathParaPr>
                    <m:oMath>
                      <m:acc>
                        <m:accPr>
                          <m:chr m:val="̂"/>
                          <m:ctrlPr>
                            <a:rPr lang="da-DK" i="1">
                              <a:latin typeface="Cambria Math" panose="02040503050406030204" pitchFamily="18" charset="0"/>
                            </a:rPr>
                          </m:ctrlPr>
                        </m:accPr>
                        <m:e>
                          <m:r>
                            <a:rPr lang="da-DK" i="1">
                              <a:latin typeface="Cambria Math"/>
                            </a:rPr>
                            <m:t>𝑦</m:t>
                          </m:r>
                        </m:e>
                      </m:acc>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𝑥</m:t>
                              </m:r>
                            </m:e>
                            <m:sub>
                              <m:r>
                                <a:rPr lang="da-DK" i="1">
                                  <a:latin typeface="Cambria Math"/>
                                </a:rPr>
                                <m:t>0</m:t>
                              </m:r>
                            </m:sub>
                          </m:sSub>
                        </m:e>
                      </m:d>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𝑡</m:t>
                          </m:r>
                        </m:e>
                        <m:sub>
                          <m:r>
                            <a:rPr lang="da-DK" i="1">
                              <a:latin typeface="Cambria Math"/>
                              <a:ea typeface="Cambria Math"/>
                            </a:rPr>
                            <m:t>𝛼</m:t>
                          </m:r>
                          <m:r>
                            <a:rPr lang="da-DK" i="1">
                              <a:latin typeface="Cambria Math"/>
                              <a:ea typeface="Cambria Math"/>
                            </a:rPr>
                            <m:t>/2</m:t>
                          </m:r>
                        </m:sub>
                      </m:sSub>
                      <m:r>
                        <a:rPr lang="da-DK" i="1">
                          <a:latin typeface="Cambria Math" panose="02040503050406030204" pitchFamily="18" charset="0"/>
                          <a:ea typeface="Cambria Math" panose="02040503050406030204" pitchFamily="18" charset="0"/>
                        </a:rPr>
                        <m:t>∙</m:t>
                      </m:r>
                      <m:sSub>
                        <m:sSubPr>
                          <m:ctrlPr>
                            <a:rPr lang="da-DK"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𝑒</m:t>
                          </m:r>
                        </m:sub>
                      </m:sSub>
                      <m:rad>
                        <m:radPr>
                          <m:degHide m:val="on"/>
                          <m:ctrlPr>
                            <a:rPr lang="da-DK" i="1">
                              <a:latin typeface="Cambria Math" panose="02040503050406030204" pitchFamily="18" charset="0"/>
                              <a:ea typeface="Cambria Math"/>
                            </a:rPr>
                          </m:ctrlPr>
                        </m:radPr>
                        <m:deg/>
                        <m:e>
                          <m:d>
                            <m:dPr>
                              <m:begChr m:val="("/>
                              <m:sepChr m:val="|"/>
                              <m:endChr m:val=")"/>
                              <m:grow m:val="on"/>
                              <m:shp m:val="centered"/>
                              <m:ctrlPr>
                                <a:rPr lang="da-DK" i="1">
                                  <a:latin typeface="Cambria Math" panose="02040503050406030204" pitchFamily="18" charset="0"/>
                                  <a:ea typeface="Cambria Math"/>
                                </a:rPr>
                              </m:ctrlPr>
                            </m:dPr>
                            <m:e>
                              <m:r>
                                <a:rPr lang="en-US" b="0" i="1" smtClean="0">
                                  <a:solidFill>
                                    <a:srgbClr val="C00000"/>
                                  </a:solidFill>
                                  <a:latin typeface="Cambria Math" panose="02040503050406030204" pitchFamily="18" charset="0"/>
                                  <a:ea typeface="Cambria Math"/>
                                </a:rPr>
                                <m:t>1+</m:t>
                              </m:r>
                              <m:f>
                                <m:fPr>
                                  <m:type m:val="ba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𝑛</m:t>
                                  </m:r>
                                </m:den>
                              </m:f>
                              <m:r>
                                <a:rPr lang="da-DK" i="1">
                                  <a:latin typeface="Cambria Math"/>
                                  <a:ea typeface="Cambria Math"/>
                                </a:rPr>
                                <m:t>+</m:t>
                              </m:r>
                              <m:f>
                                <m:fPr>
                                  <m:type m:val="bar"/>
                                  <m:ctrlPr>
                                    <a:rPr lang="da-DK" i="1">
                                      <a:latin typeface="Cambria Math" panose="02040503050406030204" pitchFamily="18" charset="0"/>
                                      <a:ea typeface="Cambria Math"/>
                                    </a:rPr>
                                  </m:ctrlPr>
                                </m:fPr>
                                <m:num>
                                  <m:sSup>
                                    <m:sSupPr>
                                      <m:ctrlPr>
                                        <a:rPr lang="da-DK" i="1">
                                          <a:latin typeface="Cambria Math" panose="02040503050406030204" pitchFamily="18" charset="0"/>
                                          <a:ea typeface="Cambria Math"/>
                                        </a:rPr>
                                      </m:ctrlPr>
                                    </m:sSupPr>
                                    <m:e>
                                      <m:r>
                                        <a:rPr lang="da-DK" i="1">
                                          <a:latin typeface="Cambria Math"/>
                                          <a:ea typeface="Cambria Math"/>
                                        </a:rPr>
                                        <m:t>(</m:t>
                                      </m:r>
                                      <m:sSub>
                                        <m:sSubPr>
                                          <m:ctrlPr>
                                            <a:rPr lang="da-DK" i="1">
                                              <a:latin typeface="Cambria Math" panose="02040503050406030204" pitchFamily="18" charset="0"/>
                                            </a:rPr>
                                          </m:ctrlPr>
                                        </m:sSubPr>
                                        <m:e>
                                          <m:r>
                                            <a:rPr lang="da-DK" i="1">
                                              <a:latin typeface="Cambria Math"/>
                                            </a:rPr>
                                            <m:t>𝑥</m:t>
                                          </m:r>
                                        </m:e>
                                        <m:sub>
                                          <m:r>
                                            <a:rPr lang="da-DK" i="1">
                                              <a:latin typeface="Cambria Math"/>
                                            </a:rPr>
                                            <m:t>0</m:t>
                                          </m:r>
                                        </m:sub>
                                      </m:sSub>
                                      <m:r>
                                        <a:rPr lang="da-DK" i="1">
                                          <a:latin typeface="Cambria Math"/>
                                          <a:ea typeface="Cambria Math"/>
                                        </a:rPr>
                                        <m:t>−</m:t>
                                      </m:r>
                                      <m:acc>
                                        <m:accPr>
                                          <m:chr m:val="̅"/>
                                          <m:ctrlPr>
                                            <a:rPr lang="da-DK" i="1">
                                              <a:latin typeface="Cambria Math" panose="02040503050406030204" pitchFamily="18" charset="0"/>
                                              <a:ea typeface="Cambria Math"/>
                                            </a:rPr>
                                          </m:ctrlPr>
                                        </m:accPr>
                                        <m:e>
                                          <m:r>
                                            <a:rPr lang="da-DK" i="1">
                                              <a:latin typeface="Cambria Math"/>
                                              <a:ea typeface="Cambria Math"/>
                                            </a:rPr>
                                            <m:t>𝑥</m:t>
                                          </m:r>
                                        </m:e>
                                      </m:acc>
                                      <m:r>
                                        <a:rPr lang="da-DK" i="1">
                                          <a:latin typeface="Cambria Math"/>
                                          <a:ea typeface="Cambria Math"/>
                                        </a:rPr>
                                        <m:t>)</m:t>
                                      </m:r>
                                    </m:e>
                                    <m:sup>
                                      <m:r>
                                        <a:rPr lang="da-DK" i="1">
                                          <a:latin typeface="Cambria Math"/>
                                          <a:ea typeface="Cambria Math"/>
                                        </a:rPr>
                                        <m:t>2</m:t>
                                      </m:r>
                                    </m:sup>
                                  </m:sSup>
                                </m:num>
                                <m:den>
                                  <m:sSub>
                                    <m:sSubPr>
                                      <m:ctrlPr>
                                        <a:rPr lang="da-DK" i="1">
                                          <a:latin typeface="Cambria Math" panose="02040503050406030204" pitchFamily="18" charset="0"/>
                                          <a:ea typeface="Cambria Math"/>
                                        </a:rPr>
                                      </m:ctrlPr>
                                    </m:sSubPr>
                                    <m:e>
                                      <m:r>
                                        <a:rPr lang="da-DK" i="1">
                                          <a:latin typeface="Cambria Math"/>
                                          <a:ea typeface="Cambria Math"/>
                                        </a:rPr>
                                        <m:t>𝑆</m:t>
                                      </m:r>
                                    </m:e>
                                    <m:sub>
                                      <m:r>
                                        <a:rPr lang="da-DK" i="1">
                                          <a:latin typeface="Cambria Math"/>
                                          <a:ea typeface="Cambria Math"/>
                                        </a:rPr>
                                        <m:t>𝑥𝑥</m:t>
                                      </m:r>
                                    </m:sub>
                                  </m:sSub>
                                </m:den>
                              </m:f>
                            </m:e>
                          </m:d>
                        </m:e>
                      </m:rad>
                    </m:oMath>
                  </m:oMathPara>
                </a14:m>
                <a:r>
                  <a:rPr lang="da-DK"/>
                  <a:t> , </a:t>
                </a:r>
                <a:r>
                  <a:rPr lang="da-DK" smtClean="0"/>
                  <a:t>hvor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𝑡</m:t>
                          </m:r>
                        </m:e>
                        <m:sub>
                          <m:r>
                            <a:rPr lang="da-DK" i="1">
                              <a:latin typeface="Cambria Math"/>
                              <a:ea typeface="Cambria Math"/>
                            </a:rPr>
                            <m:t>𝛼</m:t>
                          </m:r>
                          <m:r>
                            <a:rPr lang="da-DK" i="1">
                              <a:latin typeface="Cambria Math"/>
                              <a:ea typeface="Cambria Math"/>
                            </a:rPr>
                            <m:t>/2</m:t>
                          </m:r>
                        </m:sub>
                      </m:sSub>
                    </m:oMath>
                  </m:oMathPara>
                </a14:m>
                <a:r>
                  <a:rPr lang="da-DK"/>
                  <a:t> er med </a:t>
                </a:r>
                <a14:m>
                  <m:oMathPara>
                    <m:oMathParaPr>
                      <m:jc/>
                    </m:oMathParaPr>
                    <m:oMath>
                      <m:r>
                        <a:rPr lang="en-US" i="1">
                          <a:latin typeface="Cambria Math" panose="02040503050406030204" pitchFamily="18" charset="0"/>
                        </a:rPr>
                        <m:t>𝑛</m:t>
                      </m:r>
                      <m:r>
                        <a:rPr lang="en-US" i="1">
                          <a:latin typeface="Cambria Math" panose="02040503050406030204" pitchFamily="18" charset="0"/>
                        </a:rPr>
                        <m:t>−2</m:t>
                      </m:r>
                    </m:oMath>
                  </m:oMathPara>
                </a14:m>
                <a:r>
                  <a:rPr lang="da-DK"/>
                  <a:t> d.f.</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5536" y="1196752"/>
                <a:ext cx="8496944" cy="5544616"/>
              </a:xfrm>
              <a:blipFill>
                <a:blip r:embed="rId4"/>
                <a:stretch>
                  <a:fillRect l="-861" t="-659" r="-8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374</a:t>
            </a:fld>
            <a:endParaRPr lang="da-DK"/>
          </a:p>
        </p:txBody>
      </p:sp>
    </p:spTree>
    <p:extLst>
      <p:ext uri="{BB962C8B-B14F-4D97-AF65-F5344CB8AC3E}">
        <p14:creationId xmlns:p14="http://schemas.microsoft.com/office/powerpoint/2010/main" val="26432437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Regression i R</a:t>
            </a:r>
            <a:endParaRPr lang="en-GB"/>
          </a:p>
        </p:txBody>
      </p:sp>
      <mc:AlternateContent>
        <mc:Choice Requires="a14">
          <p:sp>
            <p:nvSpPr>
              <p:cNvPr id="3" name="Content Placeholder 2"/>
              <p:cNvSpPr>
                <a:spLocks noGrp="1"/>
              </p:cNvSpPr>
              <p:nvPr>
                <p:ph idx="1"/>
              </p:nvPr>
            </p:nvSpPr>
            <p:spPr>
              <a:xfrm>
                <a:off x="467544" y="1052736"/>
                <a:ext cx="8424936" cy="5688632"/>
              </a:xfrm>
            </p:spPr>
            <p:txBody>
              <a:bodyPr/>
              <a:lstStyle/>
              <a:p>
                <a:r>
                  <a:rPr lang="da-DK"/>
                  <a:t>Scatter plot:</a:t>
                </a:r>
                <a:br>
                  <a:rPr lang="da-DK"/>
                </a:br>
                <a:r>
                  <a:rPr lang="da-DK"/>
                  <a:t>	</a:t>
                </a:r>
                <a:r>
                  <a:rPr lang="da-DK">
                    <a:solidFill>
                      <a:schemeClr val="tx2"/>
                    </a:solidFill>
                  </a:rPr>
                  <a:t>plot(x, y, type="p</a:t>
                </a:r>
                <a:r>
                  <a:rPr lang="da-DK" smtClean="0">
                    <a:solidFill>
                      <a:schemeClr val="tx2"/>
                    </a:solidFill>
                  </a:rPr>
                  <a:t>")</a:t>
                </a:r>
                <a:endParaRPr lang="da-DK">
                  <a:solidFill>
                    <a:schemeClr val="tx2"/>
                  </a:solidFill>
                </a:endParaRPr>
              </a:p>
              <a:p>
                <a:r>
                  <a:rPr lang="da-DK"/>
                  <a:t>Lineær regression:</a:t>
                </a:r>
                <a:br>
                  <a:rPr lang="da-DK"/>
                </a:br>
                <a:r>
                  <a:rPr lang="da-DK"/>
                  <a:t>	</a:t>
                </a:r>
                <a:r>
                  <a:rPr lang="da-DK">
                    <a:solidFill>
                      <a:schemeClr val="tx2"/>
                    </a:solidFill>
                  </a:rPr>
                  <a:t>linmod = lm(y ~ x)</a:t>
                </a:r>
                <a:br>
                  <a:rPr lang="da-DK">
                    <a:solidFill>
                      <a:schemeClr val="tx2"/>
                    </a:solidFill>
                  </a:rPr>
                </a:br>
                <a:r>
                  <a:rPr lang="da-DK">
                    <a:solidFill>
                      <a:schemeClr val="tx2"/>
                    </a:solidFill>
                  </a:rPr>
                  <a:t> 	summary(linmod</a:t>
                </a:r>
                <a:r>
                  <a:rPr lang="da-DK" smtClean="0">
                    <a:solidFill>
                      <a:schemeClr val="tx2"/>
                    </a:solidFill>
                  </a:rPr>
                  <a:t>)</a:t>
                </a:r>
              </a:p>
              <a:p>
                <a:r>
                  <a:rPr lang="da-DK" smtClean="0"/>
                  <a:t>Regressionslinje på plot:</a:t>
                </a:r>
                <a:br>
                  <a:rPr lang="da-DK" smtClean="0"/>
                </a:br>
                <a:r>
                  <a:rPr lang="da-DK" smtClean="0"/>
                  <a:t> 	</a:t>
                </a:r>
                <a:r>
                  <a:rPr lang="da-DK" smtClean="0">
                    <a:solidFill>
                      <a:schemeClr val="accent1">
                        <a:lumMod val="75000"/>
                      </a:schemeClr>
                    </a:solidFill>
                  </a:rPr>
                  <a:t>abline(linmod)</a:t>
                </a:r>
              </a:p>
              <a:p>
                <a:r>
                  <a:rPr lang="da-DK" smtClean="0"/>
                  <a:t>Anova:</a:t>
                </a:r>
                <a:br>
                  <a:rPr lang="da-DK" smtClean="0">
                    <a:solidFill>
                      <a:schemeClr val="tx2"/>
                    </a:solidFill>
                  </a:rPr>
                </a:br>
                <a:r>
                  <a:rPr lang="da-DK" smtClean="0">
                    <a:solidFill>
                      <a:schemeClr val="tx2"/>
                    </a:solidFill>
                  </a:rPr>
                  <a:t> 	anova(linmod) </a:t>
                </a:r>
              </a:p>
              <a:p>
                <a:r>
                  <a:rPr lang="da-DK"/>
                  <a:t>Konfidensinterval for</a:t>
                </a:r>
                <a:br>
                  <a:rPr lang="da-DK"/>
                </a:br>
                <a:r>
                  <a:rPr lang="da-DK"/>
                  <a:t>koefficienterne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m:oMathPara>
                </a14:m>
                <a:r>
                  <a:rPr lang="en-US"/>
                  <a:t> og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m:oMathPara>
                </a14:m>
                <a:r>
                  <a:rPr lang="da-DK" smtClean="0"/>
                  <a:t>:</a:t>
                </a:r>
                <a:br>
                  <a:rPr lang="da-DK"/>
                </a:br>
                <a:r>
                  <a:rPr lang="da-DK">
                    <a:solidFill>
                      <a:schemeClr val="tx2"/>
                    </a:solidFill>
                  </a:rPr>
                  <a:t> 	confint(linmod, level=0.99</a:t>
                </a:r>
                <a:r>
                  <a:rPr lang="da-DK" smtClean="0">
                    <a:solidFill>
                      <a:schemeClr val="tx2"/>
                    </a:solidFill>
                  </a:rPr>
                  <a:t>)</a:t>
                </a:r>
                <a:endParaRPr lang="da-DK">
                  <a:solidFill>
                    <a:schemeClr val="tx2"/>
                  </a:solidFill>
                </a:endParaRPr>
              </a:p>
              <a:p>
                <a:r>
                  <a:rPr lang="da-DK" smtClean="0"/>
                  <a:t>Konfidens- og prædiktionsinterval:</a:t>
                </a:r>
                <a:br>
                  <a:rPr lang="da-DK" smtClean="0">
                    <a:solidFill>
                      <a:schemeClr val="tx2"/>
                    </a:solidFill>
                  </a:rPr>
                </a:br>
                <a:r>
                  <a:rPr lang="da-DK" smtClean="0">
                    <a:solidFill>
                      <a:schemeClr val="tx2"/>
                    </a:solidFill>
                  </a:rPr>
                  <a:t> 	</a:t>
                </a:r>
                <a:r>
                  <a:rPr lang="en-US">
                    <a:solidFill>
                      <a:schemeClr val="tx2"/>
                    </a:solidFill>
                  </a:rPr>
                  <a:t>predict(linmod, </a:t>
                </a:r>
                <a:r>
                  <a:rPr lang="en-US" smtClean="0">
                    <a:solidFill>
                      <a:schemeClr val="tx2"/>
                    </a:solidFill>
                  </a:rPr>
                  <a:t>level=0.95</a:t>
                </a:r>
                <a:r>
                  <a:rPr lang="en-US">
                    <a:solidFill>
                      <a:schemeClr val="tx2"/>
                    </a:solidFill>
                  </a:rPr>
                  <a:t>, interval='confidence')</a:t>
                </a:r>
                <a:br>
                  <a:rPr lang="en-US">
                    <a:solidFill>
                      <a:schemeClr val="tx2"/>
                    </a:solidFill>
                  </a:rPr>
                </a:br>
                <a:r>
                  <a:rPr lang="en-US">
                    <a:solidFill>
                      <a:schemeClr val="tx2"/>
                    </a:solidFill>
                  </a:rPr>
                  <a:t> 	predict(linmod, </a:t>
                </a:r>
                <a:r>
                  <a:rPr lang="en-US" smtClean="0">
                    <a:solidFill>
                      <a:schemeClr val="tx2"/>
                    </a:solidFill>
                  </a:rPr>
                  <a:t>level=0.95</a:t>
                </a:r>
                <a:r>
                  <a:rPr lang="en-US">
                    <a:solidFill>
                      <a:schemeClr val="tx2"/>
                    </a:solidFill>
                  </a:rPr>
                  <a:t>, interval</a:t>
                </a:r>
                <a:r>
                  <a:rPr lang="en-US" smtClean="0">
                    <a:solidFill>
                      <a:schemeClr val="tx2"/>
                    </a:solidFill>
                  </a:rPr>
                  <a:t>='prediction').</a:t>
                </a:r>
                <a:endParaRPr lang="en-US">
                  <a:solidFill>
                    <a:schemeClr val="tx2"/>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2"/>
                <a:stretch>
                  <a:fillRect l="-868" t="-75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375</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4150643" y="1052736"/>
            <a:ext cx="4741837" cy="37444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79958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11. </a:t>
            </a:r>
            <a:br>
              <a:rPr lang="da-DK" smtClean="0">
                <a:solidFill>
                  <a:schemeClr val="tx1"/>
                </a:solidFill>
              </a:rPr>
            </a:br>
            <a:r>
              <a:rPr lang="da-DK" smtClean="0">
                <a:solidFill>
                  <a:schemeClr val="tx1"/>
                </a:solidFill>
              </a:rPr>
              <a:t>Regressionsanalyse 2. del</a:t>
            </a:r>
            <a:br>
              <a:rPr lang="da-DK" smtClean="0">
                <a:solidFill>
                  <a:schemeClr val="tx1"/>
                </a:solidFill>
              </a:rPr>
            </a:br>
            <a:r>
              <a:rPr lang="da-DK" sz="2400">
                <a:solidFill>
                  <a:prstClr val="black"/>
                </a:solidFill>
              </a:rPr>
              <a:t>(afsnit </a:t>
            </a:r>
            <a:r>
              <a:rPr lang="da-DK" sz="2400" smtClean="0">
                <a:solidFill>
                  <a:prstClr val="black"/>
                </a:solidFill>
              </a:rPr>
              <a:t>11.3-11.7)</a:t>
            </a:r>
            <a:r>
              <a:rPr lang="da-DK" sz="1000" smtClean="0"/>
              <a:t> </a:t>
            </a:r>
            <a:br>
              <a:rPr lang="da-DK" smtClean="0"/>
            </a:b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376</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3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Residualanalyse (11.5)</a:t>
            </a:r>
            <a:endParaRPr lang="da-DK"/>
          </a:p>
        </p:txBody>
      </p:sp>
      <mc:AlternateContent>
        <mc:Choice Requires="a14">
          <p:sp>
            <p:nvSpPr>
              <p:cNvPr id="3" name="Content Placeholder 2"/>
              <p:cNvSpPr>
                <a:spLocks noGrp="1"/>
              </p:cNvSpPr>
              <p:nvPr>
                <p:ph idx="1"/>
              </p:nvPr>
            </p:nvSpPr>
            <p:spPr/>
            <p:txBody>
              <a:bodyPr/>
              <a:lstStyle/>
              <a:p>
                <a:r>
                  <a:rPr lang="da-DK" smtClean="0"/>
                  <a:t>Vi har udviklet lineære modeller til at prædiktere den afhængige variabel (responsvariablen) ud fra en eller flere uafhængige </a:t>
                </a:r>
                <a:r>
                  <a:rPr lang="da-DK"/>
                  <a:t>variable (</a:t>
                </a:r>
                <a:r>
                  <a:rPr lang="da-DK" smtClean="0"/>
                  <a:t>regressorvariable)</a:t>
                </a:r>
                <a:endParaRPr lang="da-DK" smtClean="0"/>
              </a:p>
              <a:p>
                <a:r>
                  <a:rPr lang="da-DK" err="1" smtClean="0">
                    <a:solidFill>
                      <a:schemeClr val="tx2"/>
                    </a:solidFill>
                  </a:rPr>
                  <a:t>Residualet</a:t>
                </a:r>
                <a:r>
                  <a:rPr lang="da-DK" smtClean="0"/>
                  <a:t> er forskellen på den observerede og modellens prædikterede værdi:</a:t>
                </a:r>
                <a:br>
                  <a:rPr lang="da-DK" smtClean="0"/>
                </a:br>
                <a14:m>
                  <m:oMathPara>
                    <m:oMathParaPr>
                      <m:jc/>
                    </m:oMathParaPr>
                    <m:oMath>
                      <m:sSub>
                        <m:sSubPr>
                          <m:ctrlPr>
                            <a:rPr lang="da-DK" i="1" smtClean="0">
                              <a:latin typeface="Cambria Math" panose="02040503050406030204" pitchFamily="18" charset="0"/>
                            </a:rPr>
                          </m:ctrlPr>
                        </m:sSubPr>
                        <m:e>
                          <m:r>
                            <a:rPr lang="da-DK" b="0" i="1" smtClean="0">
                              <a:latin typeface="Cambria Math"/>
                            </a:rPr>
                            <m:t>𝑒</m:t>
                          </m:r>
                        </m:e>
                        <m:sub>
                          <m:r>
                            <a:rPr lang="da-DK" b="0" i="1" smtClean="0">
                              <a:latin typeface="Cambria Math"/>
                            </a:rPr>
                            <m:t>𝑖</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𝑦</m:t>
                          </m:r>
                        </m:e>
                        <m:sub>
                          <m:r>
                            <a:rPr lang="da-DK" b="0" i="1" smtClean="0">
                              <a:latin typeface="Cambria Math"/>
                            </a:rPr>
                            <m:t>𝑖</m:t>
                          </m:r>
                        </m:sub>
                      </m:sSub>
                      <m:r>
                        <a:rPr lang="da-DK" b="0" i="1" smtClean="0">
                          <a:latin typeface="Cambria Math"/>
                        </a:rPr>
                        <m:t>−</m:t>
                      </m:r>
                      <m:sSub>
                        <m:sSubPr>
                          <m:ctrlPr>
                            <a:rPr lang="da-DK" b="0" i="1" smtClean="0">
                              <a:latin typeface="Cambria Math" panose="02040503050406030204" pitchFamily="18" charset="0"/>
                            </a:rPr>
                          </m:ctrlPr>
                        </m:sSubPr>
                        <m:e>
                          <m:acc>
                            <m:accPr>
                              <m:chr m:val="̂"/>
                              <m:ctrlPr>
                                <a:rPr lang="da-DK" b="0" i="1" smtClean="0">
                                  <a:latin typeface="Cambria Math" panose="02040503050406030204" pitchFamily="18" charset="0"/>
                                </a:rPr>
                              </m:ctrlPr>
                            </m:accPr>
                            <m:e>
                              <m:r>
                                <a:rPr lang="da-DK" b="0" i="1" smtClean="0">
                                  <a:latin typeface="Cambria Math"/>
                                </a:rPr>
                                <m:t>𝑦</m:t>
                              </m:r>
                            </m:e>
                          </m:acc>
                        </m:e>
                        <m:sub>
                          <m:r>
                            <a:rPr lang="da-DK" b="0" i="1" smtClean="0">
                              <a:latin typeface="Cambria Math"/>
                            </a:rPr>
                            <m:t>𝑖</m:t>
                          </m:r>
                        </m:sub>
                      </m:sSub>
                    </m:oMath>
                  </m:oMathPara>
                </a14:m>
                <a:endParaRPr lang="da-DK" smtClean="0"/>
              </a:p>
              <a:p>
                <a:r>
                  <a:rPr lang="da-DK" err="1" smtClean="0"/>
                  <a:t>Residualet er således et mål for hvor meget modellen fejler i prædiktionen i et givet punkt </a:t>
                </a:r>
              </a:p>
              <a:p>
                <a:r>
                  <a:rPr lang="da-DK" smtClean="0"/>
                  <a:t>Hvis et punkt har et stort residual, skyldes det enten at modellen er for dårlig, eller at punktet er en outlier (f.eks. en fejlmåling)</a:t>
                </a:r>
              </a:p>
              <a:p>
                <a:r>
                  <a:rPr lang="da-DK" smtClean="0"/>
                  <a:t>Vi kan bruge residualerne til at teste om </a:t>
                </a:r>
              </a:p>
              <a:p>
                <a:pPr lvl="1"/>
                <a:r>
                  <a:rPr lang="da-DK" smtClean="0"/>
                  <a:t>modellens antagelser holder</a:t>
                </a:r>
              </a:p>
              <a:p>
                <a:pPr lvl="1"/>
                <a:r>
                  <a:rPr lang="da-DK" smtClean="0"/>
                  <a:t>modellen kan forbedres, f.eks. med en transformation</a:t>
                </a:r>
              </a:p>
              <a:p>
                <a:pPr lvl="1"/>
                <a:r>
                  <a:rPr lang="da-DK" smtClean="0"/>
                  <a:t>et punkt er en outlier</a:t>
                </a:r>
                <a:endParaRPr lang="da-DK" smtClean="0"/>
              </a:p>
              <a:p>
                <a:r>
                  <a:rPr lang="da-DK" smtClean="0"/>
                  <a:t>En god metode er at lave </a:t>
                </a:r>
                <a:r>
                  <a:rPr lang="da-DK" err="1" smtClean="0">
                    <a:solidFill>
                      <a:schemeClr val="tx2"/>
                    </a:solidFill>
                  </a:rPr>
                  <a:t>residualplots.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b="-230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377</a:t>
            </a:fld>
            <a:endParaRPr lang="da-DK"/>
          </a:p>
        </p:txBody>
      </p:sp>
    </p:spTree>
    <p:extLst>
      <p:ext uri="{BB962C8B-B14F-4D97-AF65-F5344CB8AC3E}">
        <p14:creationId xmlns:p14="http://schemas.microsoft.com/office/powerpoint/2010/main" val="1816916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Residualplots</a:t>
            </a:r>
            <a:endParaRPr lang="da-DK"/>
          </a:p>
        </p:txBody>
      </p:sp>
      <mc:AlternateContent>
        <mc:Choice Requires="a14">
          <p:sp>
            <p:nvSpPr>
              <p:cNvPr id="3" name="Content Placeholder 2"/>
              <p:cNvSpPr>
                <a:spLocks noGrp="1"/>
              </p:cNvSpPr>
              <p:nvPr>
                <p:ph idx="1"/>
              </p:nvPr>
            </p:nvSpPr>
            <p:spPr/>
            <p:txBody>
              <a:bodyPr/>
              <a:lstStyle/>
              <a:p>
                <a:pPr marL="0" indent="0">
                  <a:buNone/>
                </a:pPr>
                <a:r>
                  <a:rPr lang="da-DK" smtClean="0"/>
                  <a:t>En type residualplots er residualer </a:t>
                </a:r>
                <a14:m>
                  <m:oMathPara>
                    <m:oMathParaPr>
                      <m:jc/>
                    </m:oMathParaPr>
                    <m:oMath>
                      <m:r>
                        <a:rPr lang="da-DK" b="0" i="1" smtClean="0">
                          <a:latin typeface="Cambria Math"/>
                        </a:rPr>
                        <m:t>𝑒</m:t>
                      </m:r>
                    </m:oMath>
                  </m:oMathPara>
                </a14:m>
                <a:r>
                  <a:rPr lang="da-DK" smtClean="0"/>
                  <a:t> plottet mod estimater </a:t>
                </a:r>
                <a14:m>
                  <m:oMathPara>
                    <m:oMathParaPr>
                      <m:jc/>
                    </m:oMathParaPr>
                    <m:oMath>
                      <m:acc>
                        <m:accPr>
                          <m:chr m:val="̂"/>
                          <m:ctrlPr>
                            <a:rPr lang="da-DK" i="1" smtClean="0">
                              <a:latin typeface="Cambria Math" panose="02040503050406030204" pitchFamily="18" charset="0"/>
                            </a:rPr>
                          </m:ctrlPr>
                        </m:accPr>
                        <m:e>
                          <m:r>
                            <a:rPr lang="da-DK" b="0" i="1" smtClean="0">
                              <a:latin typeface="Cambria Math"/>
                            </a:rPr>
                            <m:t>𝑦</m:t>
                          </m:r>
                        </m:e>
                      </m:acc>
                    </m:oMath>
                  </m:oMathPara>
                </a14:m>
                <a:endParaRPr lang="da-DK" smtClean="0"/>
              </a:p>
              <a:p>
                <a:r>
                  <a:rPr lang="da-DK"/>
                  <a:t>Residualerne skal gerne være </a:t>
                </a:r>
                <a:r>
                  <a:rPr lang="da-DK" smtClean="0"/>
                  <a:t>tilfældige og ikke f.eks. afhænge af størrelsen af </a:t>
                </a:r>
                <a14:m>
                  <m:oMathPara>
                    <m:oMathParaPr>
                      <m:jc/>
                    </m:oMathParaPr>
                    <m:oMath>
                      <m:acc>
                        <m:accPr>
                          <m:chr m:val="̂"/>
                          <m:ctrlPr>
                            <a:rPr lang="da-DK" i="1">
                              <a:latin typeface="Cambria Math" panose="02040503050406030204" pitchFamily="18" charset="0"/>
                            </a:rPr>
                          </m:ctrlPr>
                        </m:accPr>
                        <m:e>
                          <m:r>
                            <a:rPr lang="da-DK" i="1">
                              <a:latin typeface="Cambria Math"/>
                            </a:rPr>
                            <m:t>𝑦</m:t>
                          </m:r>
                        </m:e>
                      </m:acc>
                    </m:oMath>
                  </m:oMathPara>
                </a14:m>
                <a:endParaRPr lang="da-DK"/>
              </a:p>
              <a:p>
                <a:r>
                  <a:rPr lang="da-DK" smtClean="0"/>
                  <a:t>Her er ingen åbenlys sammenhæng – residualerne  ser ud til at være tilfældigt  fordelt i et bånd omkring </a:t>
                </a:r>
                <a14:m>
                  <m:oMathPara>
                    <m:oMathParaPr>
                      <m:jc/>
                    </m:oMathParaPr>
                    <m:oMath>
                      <m:r>
                        <a:rPr lang="da-DK" i="1" smtClean="0">
                          <a:latin typeface="Cambria Math" panose="02040503050406030204" pitchFamily="18" charset="0"/>
                        </a:rPr>
                        <m:t>0</m:t>
                      </m:r>
                    </m:oMath>
                  </m:oMathPara>
                </a14:m>
                <a:r>
                  <a:rPr lang="da-DK" smtClean="0"/>
                  <a:t>. Det er idealet.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378</a:t>
            </a:fld>
            <a:endParaRPr lang="da-DK"/>
          </a:p>
        </p:txBody>
      </p:sp>
      <p:grpSp>
        <p:nvGrpSpPr>
          <p:cNvPr id="8" name="Group 7"/>
          <p:cNvGrpSpPr/>
          <p:nvPr/>
        </p:nvGrpSpPr>
        <p:grpSpPr>
          <a:xfrm>
            <a:off x="1259632" y="3336032"/>
            <a:ext cx="6638925" cy="2904490"/>
            <a:chOff x="1259632" y="3336032"/>
            <a:chExt cx="6638925" cy="2904490"/>
          </a:xfrm>
        </p:grpSpPr>
        <p:pic>
          <p:nvPicPr>
            <p:cNvPr id="5" name="Picture 4"/>
            <p:cNvPicPr>
              <a:picLocks noChangeAspect="1"/>
            </p:cNvPicPr>
            <p:nvPr/>
          </p:nvPicPr>
          <p:blipFill>
            <a:blip r:embed="rId4"/>
            <a:stretch>
              <a:fillRect/>
            </a:stretch>
          </p:blipFill>
          <p:spPr>
            <a:xfrm>
              <a:off x="1259632" y="3497322"/>
              <a:ext cx="6638925" cy="2743200"/>
            </a:xfrm>
            <a:prstGeom prst="rect">
              <a:avLst/>
            </a:prstGeom>
          </p:spPr>
        </p:pic>
        <p:pic>
          <p:nvPicPr>
            <p:cNvPr id="6" name="Picture 5"/>
            <p:cNvPicPr>
              <a:picLocks noChangeAspect="1"/>
            </p:cNvPicPr>
            <p:nvPr/>
          </p:nvPicPr>
          <p:blipFill>
            <a:blip r:embed="rId5"/>
            <a:stretch>
              <a:fillRect/>
            </a:stretch>
          </p:blipFill>
          <p:spPr>
            <a:xfrm>
              <a:off x="2663974" y="3336032"/>
              <a:ext cx="323850" cy="381000"/>
            </a:xfrm>
            <a:prstGeom prst="rect">
              <a:avLst/>
            </a:prstGeom>
          </p:spPr>
        </p:pic>
      </p:grpSp>
    </p:spTree>
    <p:extLst>
      <p:ext uri="{BB962C8B-B14F-4D97-AF65-F5344CB8AC3E}">
        <p14:creationId xmlns:p14="http://schemas.microsoft.com/office/powerpoint/2010/main" val="175739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Fordeling af residualer</a:t>
            </a:r>
            <a:endParaRPr lang="da-DK"/>
          </a:p>
        </p:txBody>
      </p:sp>
      <p:sp>
        <p:nvSpPr>
          <p:cNvPr id="3" name="Content Placeholder 2"/>
          <p:cNvSpPr>
            <a:spLocks noGrp="1"/>
          </p:cNvSpPr>
          <p:nvPr>
            <p:ph idx="1"/>
          </p:nvPr>
        </p:nvSpPr>
        <p:spPr>
          <a:xfrm>
            <a:off x="467544" y="1052736"/>
            <a:ext cx="8424936" cy="5688632"/>
          </a:xfrm>
        </p:spPr>
        <p:txBody>
          <a:bodyPr/>
          <a:lstStyle/>
          <a:p>
            <a:r>
              <a:rPr lang="da-DK"/>
              <a:t>Her stiger residualets numeriske værdi med prædiktionerne (</a:t>
            </a:r>
            <a:r>
              <a:rPr lang="da-DK">
                <a:solidFill>
                  <a:schemeClr val="tx2"/>
                </a:solidFill>
              </a:rPr>
              <a:t>funnel pattern</a:t>
            </a:r>
            <a:r>
              <a:rPr lang="da-DK"/>
              <a:t>)</a:t>
            </a:r>
            <a:br>
              <a:rPr lang="da-DK"/>
            </a:br>
            <a:br>
              <a:rPr lang="da-DK" smtClean="0"/>
            </a:br>
            <a:br>
              <a:rPr lang="da-DK" smtClean="0"/>
            </a:br>
            <a:br>
              <a:rPr lang="da-DK" smtClean="0"/>
            </a:br>
            <a:br>
              <a:rPr lang="da-DK" smtClean="0"/>
            </a:br>
            <a:endParaRPr lang="da-DK" smtClean="0"/>
          </a:p>
          <a:p>
            <a:r>
              <a:rPr lang="da-DK"/>
              <a:t>Her er en tydelig kurveformet sammenhæng (</a:t>
            </a:r>
            <a:r>
              <a:rPr lang="da-DK">
                <a:solidFill>
                  <a:schemeClr val="tx2"/>
                </a:solidFill>
              </a:rPr>
              <a:t>systematic curvature</a:t>
            </a:r>
            <a:r>
              <a:rPr lang="da-DK"/>
              <a:t>)</a:t>
            </a:r>
            <a:br>
              <a:rPr lang="da-DK"/>
            </a:br>
            <a:br>
              <a:rPr lang="da-DK" smtClean="0"/>
            </a:br>
            <a:br>
              <a:rPr lang="da-DK" smtClean="0"/>
            </a:br>
            <a:br>
              <a:rPr lang="da-DK" smtClean="0"/>
            </a:br>
            <a:br>
              <a:rPr lang="da-DK" smtClean="0"/>
            </a:br>
            <a:br>
              <a:rPr lang="da-DK" smtClean="0"/>
            </a:br>
            <a:br>
              <a:rPr lang="da-DK" smtClean="0"/>
            </a:br>
            <a:r>
              <a:rPr lang="da-DK" sz="1200" smtClean="0"/>
              <a:t> </a:t>
            </a:r>
            <a:endParaRPr lang="da-DK" smtClean="0"/>
          </a:p>
          <a:p>
            <a:r>
              <a:rPr lang="da-DK" smtClean="0"/>
              <a:t>I begge tilfælde tyder det på, at modellen kan forbedres.</a:t>
            </a:r>
            <a:endParaRPr lang="da-DK"/>
          </a:p>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379</a:t>
            </a:fld>
            <a:endParaRPr lang="da-DK"/>
          </a:p>
        </p:txBody>
      </p:sp>
      <p:pic>
        <p:nvPicPr>
          <p:cNvPr id="5" name="Picture 4"/>
          <p:cNvPicPr>
            <a:picLocks noChangeAspect="1"/>
          </p:cNvPicPr>
          <p:nvPr/>
        </p:nvPicPr>
        <p:blipFill>
          <a:blip r:embed="rId3"/>
          <a:stretch>
            <a:fillRect/>
          </a:stretch>
        </p:blipFill>
        <p:spPr>
          <a:xfrm>
            <a:off x="2123728" y="1477501"/>
            <a:ext cx="4397226" cy="1972949"/>
          </a:xfrm>
          <a:prstGeom prst="rect">
            <a:avLst/>
          </a:prstGeom>
        </p:spPr>
      </p:pic>
      <p:pic>
        <p:nvPicPr>
          <p:cNvPr id="7" name="Picture 6"/>
          <p:cNvPicPr>
            <a:picLocks noChangeAspect="1"/>
          </p:cNvPicPr>
          <p:nvPr/>
        </p:nvPicPr>
        <p:blipFill>
          <a:blip r:embed="rId4"/>
          <a:stretch>
            <a:fillRect/>
          </a:stretch>
        </p:blipFill>
        <p:spPr>
          <a:xfrm>
            <a:off x="2079338" y="4077072"/>
            <a:ext cx="4411945" cy="1918518"/>
          </a:xfrm>
          <a:prstGeom prst="rect">
            <a:avLst/>
          </a:prstGeom>
        </p:spPr>
      </p:pic>
    </p:spTree>
    <p:extLst>
      <p:ext uri="{BB962C8B-B14F-4D97-AF65-F5344CB8AC3E}">
        <p14:creationId xmlns:p14="http://schemas.microsoft.com/office/powerpoint/2010/main" val="34908298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Stolpediagram</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38</a:t>
            </a:fld>
            <a:endParaRPr lang="da-DK"/>
          </a:p>
        </p:txBody>
      </p:sp>
      <p:sp>
        <p:nvSpPr>
          <p:cNvPr id="6" name="Content Placeholder 5"/>
          <p:cNvSpPr>
            <a:spLocks noGrp="1"/>
          </p:cNvSpPr>
          <p:nvPr>
            <p:ph idx="1"/>
          </p:nvPr>
        </p:nvSpPr>
        <p:spPr/>
        <p:txBody>
          <a:bodyPr>
            <a:normAutofit/>
          </a:bodyPr>
          <a:lstStyle/>
          <a:p>
            <a:r>
              <a:rPr lang="da-DK" sz="2400" b="1">
                <a:solidFill>
                  <a:schemeClr val="accent1">
                    <a:lumMod val="75000"/>
                  </a:schemeClr>
                </a:solidFill>
              </a:rPr>
              <a:t>Stolpediagram</a:t>
            </a:r>
            <a:r>
              <a:rPr lang="da-DK" sz="2400"/>
              <a:t> over observationerne </a:t>
            </a:r>
            <a:br>
              <a:rPr lang="da-DK" sz="2400"/>
            </a:br>
            <a:r>
              <a:rPr lang="da-DK" sz="2400"/>
              <a:t>af A-klassens elevers højde ‘råt’ i </a:t>
            </a:r>
            <a:br>
              <a:rPr lang="da-DK" sz="2400"/>
            </a:br>
            <a:r>
              <a:rPr lang="da-DK" sz="2400"/>
              <a:t>observeret rækkefølge</a:t>
            </a:r>
          </a:p>
          <a:p>
            <a:r>
              <a:rPr lang="da-DK" sz="2400"/>
              <a:t>Funktion i R: </a:t>
            </a:r>
            <a:r>
              <a:rPr lang="da-DK" sz="2400">
                <a:solidFill>
                  <a:schemeClr val="accent1">
                    <a:lumMod val="75000"/>
                  </a:schemeClr>
                </a:solidFill>
              </a:rPr>
              <a:t>barplot()</a:t>
            </a:r>
            <a:r>
              <a:rPr lang="da-DK" sz="2400"/>
              <a:t>.</a:t>
            </a:r>
          </a:p>
        </p:txBody>
      </p:sp>
      <p:pic>
        <p:nvPicPr>
          <p:cNvPr id="8" name="Picture 14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69248" y="1427651"/>
            <a:ext cx="2907208" cy="1353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a:stretch>
            <a:fillRect/>
          </a:stretch>
        </p:blipFill>
        <p:spPr>
          <a:xfrm>
            <a:off x="1380266" y="3089172"/>
            <a:ext cx="6599492" cy="3510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54899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 name="Title 7"/>
          <p:cNvSpPr>
            <a:spLocks noGrp="1"/>
          </p:cNvSpPr>
          <p:nvPr>
            <p:ph type="title"/>
          </p:nvPr>
        </p:nvSpPr>
        <p:spPr/>
        <p:txBody>
          <a:bodyPr/>
          <a:lstStyle/>
          <a:p>
            <a:r>
              <a:rPr lang="da-DK" smtClean="0"/>
              <a:t>Residualanalyse</a:t>
            </a:r>
            <a:endParaRPr lang="da-DK"/>
          </a:p>
        </p:txBody>
      </p:sp>
      <mc:AlternateContent>
        <mc:Choice Requires="a14">
          <p:sp>
            <p:nvSpPr>
              <p:cNvPr id="9" name="Content Placeholder 8"/>
              <p:cNvSpPr>
                <a:spLocks noGrp="1"/>
              </p:cNvSpPr>
              <p:nvPr>
                <p:ph idx="1"/>
              </p:nvPr>
            </p:nvSpPr>
            <p:spPr>
              <a:xfrm>
                <a:off x="467544" y="1020368"/>
                <a:ext cx="8568952" cy="5837632"/>
              </a:xfrm>
            </p:spPr>
            <p:txBody>
              <a:bodyPr/>
              <a:lstStyle/>
              <a:p>
                <a:r>
                  <a:rPr lang="da-DK" smtClean="0"/>
                  <a:t>Simpel lineær regressionsmodel: </a:t>
                </a:r>
                <a:br>
                  <a:rPr lang="da-DK" smtClean="0"/>
                </a:br>
                <a14:m>
                  <m:oMathPara>
                    <m:oMathParaPr>
                      <m:jc/>
                    </m:oMathParaPr>
                    <m:oMath>
                      <m:r>
                        <a:rPr lang="da-DK" b="0" i="1" smtClean="0">
                          <a:latin typeface="Cambria Math"/>
                        </a:rPr>
                        <m:t>𝑦</m:t>
                      </m:r>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ea typeface="Cambria Math"/>
                            </a:rPr>
                            <m:t>𝛽</m:t>
                          </m:r>
                        </m:e>
                        <m:sub>
                          <m:r>
                            <a:rPr lang="da-DK" b="0" i="1" smtClean="0">
                              <a:latin typeface="Cambria Math"/>
                            </a:rPr>
                            <m:t>0</m:t>
                          </m:r>
                        </m:sub>
                      </m:sSub>
                      <m:r>
                        <a:rPr lang="da-DK" b="0" i="1" smtClean="0">
                          <a:latin typeface="Cambria Math"/>
                        </a:rPr>
                        <m:t>+</m:t>
                      </m:r>
                      <m:sSub>
                        <m:sSubPr>
                          <m:ctrlPr>
                            <a:rPr lang="da-DK" i="1">
                              <a:latin typeface="Cambria Math" panose="02040503050406030204" pitchFamily="18" charset="0"/>
                            </a:rPr>
                          </m:ctrlPr>
                        </m:sSubPr>
                        <m:e>
                          <m:r>
                            <a:rPr lang="da-DK" i="1">
                              <a:latin typeface="Cambria Math"/>
                              <a:ea typeface="Cambria Math"/>
                            </a:rPr>
                            <m:t>𝛽</m:t>
                          </m:r>
                        </m:e>
                        <m:sub>
                          <m:r>
                            <a:rPr lang="da-DK" b="0" i="1" smtClean="0">
                              <a:latin typeface="Cambria Math"/>
                              <a:ea typeface="Cambria Math"/>
                            </a:rPr>
                            <m:t>1</m:t>
                          </m:r>
                        </m:sub>
                      </m:sSub>
                      <m:r>
                        <a:rPr lang="da-DK" b="0" i="1" smtClean="0">
                          <a:latin typeface="Cambria Math"/>
                        </a:rPr>
                        <m:t>𝑥</m:t>
                      </m:r>
                    </m:oMath>
                  </m:oMathPara>
                </a14:m>
                <a:endParaRPr lang="da-DK" smtClean="0"/>
              </a:p>
              <a:p>
                <a:r>
                  <a:rPr lang="da-DK"/>
                  <a:t>Vi </a:t>
                </a:r>
                <a:r>
                  <a:rPr lang="da-DK" smtClean="0"/>
                  <a:t>har </a:t>
                </a:r>
                <a14:m>
                  <m:oMathPara>
                    <m:oMathParaPr>
                      <m:jc/>
                    </m:oMathParaPr>
                    <m:oMath>
                      <m:r>
                        <a:rPr lang="da-DK" i="1">
                          <a:latin typeface="Cambria Math"/>
                        </a:rPr>
                        <m:t>𝑛</m:t>
                      </m:r>
                    </m:oMath>
                  </m:oMathPara>
                </a14:m>
                <a:r>
                  <a:rPr lang="da-DK"/>
                  <a:t> sammenhørende observationer </a:t>
                </a:r>
                <a14:m>
                  <m:oMathPara>
                    <m:oMathParaPr>
                      <m:jc/>
                    </m:oMathParaPr>
                    <m:oMath>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𝑥</m:t>
                              </m:r>
                            </m:e>
                            <m:sub>
                              <m:r>
                                <a:rPr lang="da-DK" i="1">
                                  <a:latin typeface="Cambria Math"/>
                                </a:rPr>
                                <m:t>𝑖</m:t>
                              </m:r>
                            </m:sub>
                          </m:sSub>
                          <m:r>
                            <a:rPr lang="da-DK" i="1">
                              <a:latin typeface="Cambria Math"/>
                            </a:rPr>
                            <m:t>,</m:t>
                          </m:r>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e>
                      </m:d>
                    </m:oMath>
                  </m:oMathPara>
                </a14:m>
                <a:r>
                  <a:rPr lang="da-DK"/>
                  <a:t> </a:t>
                </a:r>
                <a:r>
                  <a:rPr lang="da-DK" smtClean="0"/>
                  <a:t> for </a:t>
                </a:r>
                <a14:m>
                  <m:oMathPara>
                    <m:oMathParaPr>
                      <m:jc/>
                    </m:oMathParaPr>
                    <m:oMath>
                      <m:r>
                        <a:rPr lang="da-DK" i="1">
                          <a:latin typeface="Cambria Math"/>
                        </a:rPr>
                        <m:t>𝑖</m:t>
                      </m:r>
                      <m:r>
                        <a:rPr lang="da-DK" i="1">
                          <a:latin typeface="Cambria Math"/>
                        </a:rPr>
                        <m:t>=1…</m:t>
                      </m:r>
                      <m:r>
                        <a:rPr lang="da-DK" i="1">
                          <a:latin typeface="Cambria Math"/>
                        </a:rPr>
                        <m:t>𝑛</m:t>
                      </m:r>
                    </m:oMath>
                  </m:oMathPara>
                </a14:m>
                <a:endParaRPr lang="da-DK" smtClean="0"/>
              </a:p>
              <a:p>
                <a:r>
                  <a:rPr lang="da-DK" smtClean="0"/>
                  <a:t>Hvis vi forestiller os, at vi kender koefficienterne </a:t>
                </a:r>
                <a14:m>
                  <m:oMathPara>
                    <m:oMathParaPr>
                      <m:jc/>
                    </m:oMathParaPr>
                    <m:oMath>
                      <m:sSub>
                        <m:sSubPr>
                          <m:ctrlPr>
                            <a:rPr lang="da-DK" i="1">
                              <a:latin typeface="Cambria Math" panose="02040503050406030204" pitchFamily="18" charset="0"/>
                            </a:rPr>
                          </m:ctrlPr>
                        </m:sSubPr>
                        <m:e>
                          <m:r>
                            <a:rPr lang="da-DK" i="1">
                              <a:latin typeface="Cambria Math"/>
                              <a:ea typeface="Cambria Math"/>
                            </a:rPr>
                            <m:t>𝛽</m:t>
                          </m:r>
                        </m:e>
                        <m:sub>
                          <m:r>
                            <a:rPr lang="da-DK" i="1">
                              <a:latin typeface="Cambria Math"/>
                            </a:rPr>
                            <m:t>0</m:t>
                          </m:r>
                        </m:sub>
                      </m:sSub>
                    </m:oMath>
                  </m:oMathPara>
                </a14:m>
                <a:r>
                  <a:rPr lang="da-DK" smtClean="0"/>
                  <a:t> og </a:t>
                </a:r>
                <a14:m>
                  <m:oMathPara>
                    <m:oMathParaPr>
                      <m:jc/>
                    </m:oMathParaPr>
                    <m:oMath>
                      <m:sSub>
                        <m:sSubPr>
                          <m:ctrlPr>
                            <a:rPr lang="da-DK" i="1">
                              <a:latin typeface="Cambria Math" panose="02040503050406030204" pitchFamily="18" charset="0"/>
                            </a:rPr>
                          </m:ctrlPr>
                        </m:sSubPr>
                        <m:e>
                          <m:r>
                            <a:rPr lang="da-DK" i="1">
                              <a:latin typeface="Cambria Math"/>
                              <a:ea typeface="Cambria Math"/>
                            </a:rPr>
                            <m:t>𝛽</m:t>
                          </m:r>
                        </m:e>
                        <m:sub>
                          <m:r>
                            <a:rPr lang="da-DK" b="0" i="1" smtClean="0">
                              <a:latin typeface="Cambria Math"/>
                              <a:ea typeface="Cambria Math"/>
                            </a:rPr>
                            <m:t>1</m:t>
                          </m:r>
                        </m:sub>
                      </m:sSub>
                    </m:oMath>
                  </m:oMathPara>
                </a14:m>
                <a:r>
                  <a:rPr lang="da-DK" smtClean="0"/>
                  <a:t> kan vi skrive observationerne: </a:t>
                </a:r>
                <a:br>
                  <a:rPr lang="da-DK" smtClean="0"/>
                </a:br>
                <a14:m>
                  <m:oMathPara>
                    <m:oMathParaPr>
                      <m:jc/>
                    </m:oMathParaPr>
                    <m:oMath>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r>
                        <a:rPr lang="da-DK" i="1">
                          <a:latin typeface="Cambria Math"/>
                        </a:rPr>
                        <m:t>=</m:t>
                      </m:r>
                      <m:sSub>
                        <m:sSubPr>
                          <m:ctrlPr>
                            <a:rPr lang="da-DK" i="1">
                              <a:latin typeface="Cambria Math" panose="02040503050406030204" pitchFamily="18" charset="0"/>
                            </a:rPr>
                          </m:ctrlPr>
                        </m:sSubPr>
                        <m:e>
                          <m:r>
                            <a:rPr lang="da-DK" i="1" smtClean="0">
                              <a:latin typeface="Cambria Math"/>
                              <a:ea typeface="Cambria Math"/>
                            </a:rPr>
                            <m:t>𝛽</m:t>
                          </m:r>
                        </m:e>
                        <m:sub>
                          <m:r>
                            <a:rPr lang="da-DK" i="1">
                              <a:latin typeface="Cambria Math"/>
                            </a:rPr>
                            <m:t>0</m:t>
                          </m:r>
                        </m:sub>
                      </m:sSub>
                      <m:r>
                        <a:rPr lang="da-DK" i="1">
                          <a:latin typeface="Cambria Math"/>
                        </a:rPr>
                        <m:t>+</m:t>
                      </m:r>
                      <m:sSub>
                        <m:sSubPr>
                          <m:ctrlPr>
                            <a:rPr lang="da-DK" i="1">
                              <a:latin typeface="Cambria Math" panose="02040503050406030204" pitchFamily="18" charset="0"/>
                            </a:rPr>
                          </m:ctrlPr>
                        </m:sSubPr>
                        <m:e>
                          <m:r>
                            <a:rPr lang="da-DK" i="1" smtClean="0">
                              <a:latin typeface="Cambria Math"/>
                              <a:ea typeface="Cambria Math"/>
                            </a:rPr>
                            <m:t>𝛽</m:t>
                          </m:r>
                        </m:e>
                        <m:sub>
                          <m:r>
                            <a:rPr lang="da-DK" i="1">
                              <a:latin typeface="Cambria Math"/>
                            </a:rPr>
                            <m:t>1</m:t>
                          </m:r>
                        </m:sub>
                      </m:sSub>
                      <m:sSub>
                        <m:sSubPr>
                          <m:ctrlPr>
                            <a:rPr lang="da-DK" i="1" smtClean="0">
                              <a:latin typeface="Cambria Math" panose="02040503050406030204" pitchFamily="18" charset="0"/>
                            </a:rPr>
                          </m:ctrlPr>
                        </m:sSubPr>
                        <m:e>
                          <m:r>
                            <a:rPr lang="da-DK" b="0" i="1" smtClean="0">
                              <a:latin typeface="Cambria Math"/>
                            </a:rPr>
                            <m:t>𝑥</m:t>
                          </m:r>
                        </m:e>
                        <m:sub>
                          <m:r>
                            <a:rPr lang="da-DK" b="0" i="1" smtClean="0">
                              <a:latin typeface="Cambria Math"/>
                            </a:rPr>
                            <m:t>𝑖</m:t>
                          </m:r>
                        </m:sub>
                      </m:sSub>
                      <m:r>
                        <a:rPr lang="da-DK" i="1">
                          <a:latin typeface="Cambria Math"/>
                        </a:rPr>
                        <m:t>+</m:t>
                      </m:r>
                      <m:sSub>
                        <m:sSubPr>
                          <m:ctrlPr>
                            <a:rPr lang="da-DK" i="1">
                              <a:latin typeface="Cambria Math" panose="02040503050406030204" pitchFamily="18" charset="0"/>
                            </a:rPr>
                          </m:ctrlPr>
                        </m:sSubPr>
                        <m:e>
                          <m:r>
                            <a:rPr lang="da-DK" i="1">
                              <a:latin typeface="Cambria Math"/>
                              <a:ea typeface="Cambria Math"/>
                            </a:rPr>
                            <m:t>𝜀</m:t>
                          </m:r>
                        </m:e>
                        <m:sub>
                          <m:r>
                            <a:rPr lang="da-DK" i="1">
                              <a:latin typeface="Cambria Math"/>
                            </a:rPr>
                            <m:t>𝑖</m:t>
                          </m:r>
                        </m:sub>
                      </m:sSub>
                    </m:oMath>
                  </m:oMathPara>
                </a14:m>
                <a:br>
                  <a:rPr lang="da-DK" smtClean="0"/>
                </a:br>
                <a:r>
                  <a:rPr lang="da-DK" smtClean="0"/>
                  <a:t>hvor </a:t>
                </a:r>
                <a14:m>
                  <m:oMathPara>
                    <m:oMathParaPr>
                      <m:jc/>
                    </m:oMathParaPr>
                    <m:oMath>
                      <m:sSub>
                        <m:sSubPr>
                          <m:ctrlPr>
                            <a:rPr lang="da-DK" i="1">
                              <a:latin typeface="Cambria Math" panose="02040503050406030204" pitchFamily="18" charset="0"/>
                            </a:rPr>
                          </m:ctrlPr>
                        </m:sSubPr>
                        <m:e>
                          <m:r>
                            <a:rPr lang="da-DK" i="1">
                              <a:latin typeface="Cambria Math"/>
                              <a:ea typeface="Cambria Math"/>
                            </a:rPr>
                            <m:t>𝜀</m:t>
                          </m:r>
                        </m:e>
                        <m:sub>
                          <m:r>
                            <a:rPr lang="da-DK" i="1">
                              <a:latin typeface="Cambria Math"/>
                            </a:rPr>
                            <m:t>𝑖</m:t>
                          </m:r>
                        </m:sub>
                      </m:sSub>
                    </m:oMath>
                  </m:oMathPara>
                </a14:m>
                <a:r>
                  <a:rPr lang="da-DK" smtClean="0"/>
                  <a:t> er en tilfældig afvigelse (</a:t>
                </a:r>
                <a:r>
                  <a:rPr lang="da-DK" err="1" smtClean="0">
                    <a:solidFill>
                      <a:schemeClr val="tx2"/>
                    </a:solidFill>
                  </a:rPr>
                  <a:t>random error</a:t>
                </a:r>
                <a:r>
                  <a:rPr lang="da-DK" smtClean="0"/>
                  <a:t>)</a:t>
                </a:r>
              </a:p>
              <a:p>
                <a:r>
                  <a:rPr lang="da-DK" smtClean="0"/>
                  <a:t>Det antages, at afvigelserne </a:t>
                </a:r>
                <a14:m>
                  <m:oMathPara>
                    <m:oMathParaPr>
                      <m:jc/>
                    </m:oMathParaPr>
                    <m:oMath>
                      <m:sSub>
                        <m:sSubPr>
                          <m:ctrlPr>
                            <a:rPr lang="da-DK" i="1">
                              <a:latin typeface="Cambria Math" panose="02040503050406030204" pitchFamily="18" charset="0"/>
                            </a:rPr>
                          </m:ctrlPr>
                        </m:sSubPr>
                        <m:e>
                          <m:r>
                            <a:rPr lang="da-DK" i="1">
                              <a:latin typeface="Cambria Math"/>
                              <a:ea typeface="Cambria Math"/>
                            </a:rPr>
                            <m:t>𝜀</m:t>
                          </m:r>
                        </m:e>
                        <m:sub>
                          <m:r>
                            <a:rPr lang="da-DK" i="1">
                              <a:latin typeface="Cambria Math"/>
                            </a:rPr>
                            <m:t>𝑖</m:t>
                          </m:r>
                        </m:sub>
                      </m:sSub>
                    </m:oMath>
                  </m:oMathPara>
                </a14:m>
                <a:r>
                  <a:rPr lang="da-DK" smtClean="0"/>
                  <a:t> er uafhængige og kommer fra  en stokastisk variabel med middelværdi 0 og varians </a:t>
                </a:r>
                <a14:m>
                  <m:oMathPara>
                    <m:oMathParaPr>
                      <m:jc/>
                    </m:oMathParaPr>
                    <m:oMath>
                      <m:sSup>
                        <m:sSupPr>
                          <m:ctrlPr>
                            <a:rPr lang="da-DK" i="1" smtClean="0">
                              <a:latin typeface="Cambria Math" panose="02040503050406030204" pitchFamily="18" charset="0"/>
                            </a:rPr>
                          </m:ctrlPr>
                        </m:sSupPr>
                        <m:e>
                          <m:r>
                            <a:rPr lang="da-DK" i="1" smtClean="0">
                              <a:latin typeface="Cambria Math"/>
                              <a:ea typeface="Cambria Math"/>
                            </a:rPr>
                            <m:t>𝜎</m:t>
                          </m:r>
                        </m:e>
                        <m:sup>
                          <m:r>
                            <a:rPr lang="da-DK" b="0" i="1" smtClean="0">
                              <a:latin typeface="Cambria Math"/>
                            </a:rPr>
                            <m:t>2</m:t>
                          </m:r>
                        </m:sup>
                      </m:sSup>
                    </m:oMath>
                  </m:oMathPara>
                </a14:m>
                <a:r>
                  <a:rPr lang="da-DK" smtClean="0"/>
                  <a:t>. </a:t>
                </a:r>
                <a:br>
                  <a:rPr lang="da-DK" smtClean="0"/>
                </a:br>
                <a:r>
                  <a:rPr lang="da-DK" smtClean="0"/>
                  <a:t>Ofte antages det, at de kommer fra normalfordelingen N(0, </a:t>
                </a:r>
                <a14:m>
                  <m:oMathPara>
                    <m:oMathParaPr>
                      <m:jc/>
                    </m:oMathParaPr>
                    <m:oMath>
                      <m:r>
                        <a:rPr lang="da-DK" i="1">
                          <a:latin typeface="Cambria Math"/>
                          <a:ea typeface="Cambria Math"/>
                        </a:rPr>
                        <m:t>𝜎</m:t>
                      </m:r>
                    </m:oMath>
                  </m:oMathPara>
                </a14:m>
                <a:r>
                  <a:rPr lang="da-DK" smtClean="0"/>
                  <a:t>)</a:t>
                </a:r>
              </a:p>
              <a:p>
                <a:r>
                  <a:rPr lang="da-DK" smtClean="0"/>
                  <a:t>Vi kender ikke </a:t>
                </a:r>
                <a14:m>
                  <m:oMathPara>
                    <m:oMathParaPr>
                      <m:jc/>
                    </m:oMathParaPr>
                    <m:oMath>
                      <m:sSub>
                        <m:sSubPr>
                          <m:ctrlPr>
                            <a:rPr lang="da-DK" i="1">
                              <a:latin typeface="Cambria Math" panose="02040503050406030204" pitchFamily="18" charset="0"/>
                            </a:rPr>
                          </m:ctrlPr>
                        </m:sSubPr>
                        <m:e>
                          <m:r>
                            <a:rPr lang="da-DK" i="1">
                              <a:latin typeface="Cambria Math"/>
                              <a:ea typeface="Cambria Math"/>
                            </a:rPr>
                            <m:t>𝛽</m:t>
                          </m:r>
                        </m:e>
                        <m:sub>
                          <m:r>
                            <a:rPr lang="da-DK" i="1">
                              <a:latin typeface="Cambria Math"/>
                            </a:rPr>
                            <m:t>0</m:t>
                          </m:r>
                        </m:sub>
                      </m:sSub>
                    </m:oMath>
                  </m:oMathPara>
                </a14:m>
                <a:r>
                  <a:rPr lang="da-DK"/>
                  <a:t> og </a:t>
                </a:r>
                <a14:m>
                  <m:oMathPara>
                    <m:oMathParaPr>
                      <m:jc/>
                    </m:oMathParaPr>
                    <m:oMath>
                      <m:sSub>
                        <m:sSubPr>
                          <m:ctrlPr>
                            <a:rPr lang="da-DK" i="1">
                              <a:latin typeface="Cambria Math" panose="02040503050406030204" pitchFamily="18" charset="0"/>
                            </a:rPr>
                          </m:ctrlPr>
                        </m:sSubPr>
                        <m:e>
                          <m:r>
                            <a:rPr lang="da-DK" i="1">
                              <a:latin typeface="Cambria Math"/>
                              <a:ea typeface="Cambria Math"/>
                            </a:rPr>
                            <m:t>𝛽</m:t>
                          </m:r>
                        </m:e>
                        <m:sub>
                          <m:r>
                            <a:rPr lang="da-DK" i="1">
                              <a:latin typeface="Cambria Math"/>
                              <a:ea typeface="Cambria Math"/>
                            </a:rPr>
                            <m:t>1</m:t>
                          </m:r>
                        </m:sub>
                      </m:sSub>
                    </m:oMath>
                  </m:oMathPara>
                </a14:m>
                <a:r>
                  <a:rPr lang="da-DK" smtClean="0"/>
                  <a:t>, så vi  ønsker at estimere dem ud fra vores  observationer </a:t>
                </a:r>
                <a14:m>
                  <m:oMathPara>
                    <m:oMathParaPr>
                      <m:jc/>
                    </m:oMathParaPr>
                    <m:oMath>
                      <m:d>
                        <m:dPr>
                          <m:begChr m:val="("/>
                          <m:sepChr m:val="|"/>
                          <m:endChr m:val=")"/>
                          <m:grow m:val="on"/>
                          <m:shp m:val="centered"/>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a:rPr>
                                <m:t>𝑥</m:t>
                              </m:r>
                            </m:e>
                            <m:sub>
                              <m:r>
                                <a:rPr lang="da-DK" b="0" i="1" smtClean="0">
                                  <a:latin typeface="Cambria Math"/>
                                </a:rPr>
                                <m:t>𝑖</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𝑦</m:t>
                              </m:r>
                            </m:e>
                            <m:sub>
                              <m:r>
                                <a:rPr lang="da-DK" b="0" i="1" smtClean="0">
                                  <a:latin typeface="Cambria Math"/>
                                </a:rPr>
                                <m:t>𝑖</m:t>
                              </m:r>
                            </m:sub>
                          </m:sSub>
                        </m:e>
                      </m:d>
                    </m:oMath>
                  </m:oMathPara>
                </a14:m>
                <a:r>
                  <a:rPr lang="da-DK" smtClean="0"/>
                  <a:t>:</a:t>
                </a:r>
                <a:br>
                  <a:rPr lang="da-DK" smtClean="0"/>
                </a:br>
                <a14:m>
                  <m:oMathPara>
                    <m:oMathParaPr>
                      <m:jc/>
                    </m:oMathParaPr>
                    <m:oMath>
                      <m:sSub>
                        <m:sSubPr>
                          <m:ctrlPr>
                            <a:rPr lang="da-DK" i="1" smtClean="0">
                              <a:latin typeface="Cambria Math" panose="02040503050406030204" pitchFamily="18" charset="0"/>
                            </a:rPr>
                          </m:ctrlPr>
                        </m:sSubPr>
                        <m:e>
                          <m:r>
                            <a:rPr lang="da-DK" b="0" i="1" smtClean="0">
                              <a:latin typeface="Cambria Math"/>
                            </a:rPr>
                            <m:t>𝑦</m:t>
                          </m:r>
                        </m:e>
                        <m:sub>
                          <m:r>
                            <a:rPr lang="da-DK" b="0" i="1" smtClean="0">
                              <a:latin typeface="Cambria Math"/>
                            </a:rPr>
                            <m:t>𝑖</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𝑏</m:t>
                          </m:r>
                        </m:e>
                        <m:sub>
                          <m:r>
                            <a:rPr lang="da-DK" b="0" i="1" smtClean="0">
                              <a:latin typeface="Cambria Math"/>
                            </a:rPr>
                            <m:t>0</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𝑏</m:t>
                          </m:r>
                        </m:e>
                        <m:sub>
                          <m:r>
                            <a:rPr lang="da-DK" b="0" i="1" smtClean="0">
                              <a:latin typeface="Cambria Math"/>
                            </a:rPr>
                            <m:t>1</m:t>
                          </m:r>
                        </m:sub>
                      </m:sSub>
                      <m:sSub>
                        <m:sSubPr>
                          <m:ctrlPr>
                            <a:rPr lang="da-DK" i="1">
                              <a:latin typeface="Cambria Math" panose="02040503050406030204" pitchFamily="18" charset="0"/>
                            </a:rPr>
                          </m:ctrlPr>
                        </m:sSubPr>
                        <m:e>
                          <m:r>
                            <a:rPr lang="da-DK" i="1">
                              <a:latin typeface="Cambria Math"/>
                            </a:rPr>
                            <m:t>𝑥</m:t>
                          </m:r>
                        </m:e>
                        <m:sub>
                          <m:r>
                            <a:rPr lang="da-DK" i="1">
                              <a:latin typeface="Cambria Math"/>
                            </a:rPr>
                            <m:t>𝑖</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𝑒</m:t>
                          </m:r>
                        </m:e>
                        <m:sub>
                          <m:r>
                            <a:rPr lang="da-DK" b="0" i="1" smtClean="0">
                              <a:latin typeface="Cambria Math"/>
                            </a:rPr>
                            <m:t>𝑖</m:t>
                          </m:r>
                        </m:sub>
                      </m:sSub>
                    </m:oMath>
                  </m:oMathPara>
                </a14:m>
                <a:endParaRPr lang="da-DK" smtClean="0"/>
              </a:p>
              <a:p>
                <a:r>
                  <a:rPr lang="da-DK" smtClean="0"/>
                  <a:t>Her er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oMath>
                  </m:oMathPara>
                </a14:m>
                <a:r>
                  <a:rPr lang="da-DK"/>
                  <a:t>, </a:t>
                </a:r>
                <a14:m>
                  <m:oMathPara>
                    <m:oMathParaPr>
                      <m:jc/>
                    </m:oMathParaPr>
                    <m:oMath>
                      <m:sSub>
                        <m:sSubPr>
                          <m:ctrlPr>
                            <a:rPr lang="da-DK" i="1">
                              <a:latin typeface="Cambria Math" panose="02040503050406030204" pitchFamily="18" charset="0"/>
                            </a:rPr>
                          </m:ctrlPr>
                        </m:sSubPr>
                        <m:e>
                          <m:r>
                            <a:rPr lang="da-DK" i="1">
                              <a:latin typeface="Cambria Math"/>
                            </a:rPr>
                            <m:t>𝑏</m:t>
                          </m:r>
                        </m:e>
                        <m:sub>
                          <m:r>
                            <a:rPr lang="da-DK" i="1">
                              <a:latin typeface="Cambria Math"/>
                            </a:rPr>
                            <m:t>1</m:t>
                          </m:r>
                        </m:sub>
                      </m:sSub>
                    </m:oMath>
                  </m:oMathPara>
                </a14:m>
                <a:r>
                  <a:rPr lang="da-DK" smtClean="0"/>
                  <a:t> og </a:t>
                </a:r>
                <a14:m>
                  <m:oMathPara>
                    <m:oMathParaPr>
                      <m:jc/>
                    </m:oMathParaPr>
                    <m:oMath>
                      <m:sSub>
                        <m:sSubPr>
                          <m:ctrlPr>
                            <a:rPr lang="da-DK" i="1">
                              <a:latin typeface="Cambria Math" panose="02040503050406030204" pitchFamily="18" charset="0"/>
                            </a:rPr>
                          </m:ctrlPr>
                        </m:sSubPr>
                        <m:e>
                          <m:r>
                            <a:rPr lang="da-DK" i="1">
                              <a:latin typeface="Cambria Math"/>
                            </a:rPr>
                            <m:t>𝑒</m:t>
                          </m:r>
                        </m:e>
                        <m:sub>
                          <m:r>
                            <a:rPr lang="da-DK" i="1">
                              <a:latin typeface="Cambria Math"/>
                            </a:rPr>
                            <m:t>𝑖</m:t>
                          </m:r>
                        </m:sub>
                      </m:sSub>
                    </m:oMath>
                  </m:oMathPara>
                </a14:m>
                <a:r>
                  <a:rPr lang="da-DK" smtClean="0"/>
                  <a:t> vores bedste  </a:t>
                </a:r>
                <a:r>
                  <a:rPr lang="da-DK" smtClean="0">
                    <a:solidFill>
                      <a:schemeClr val="tx2"/>
                    </a:solidFill>
                  </a:rPr>
                  <a:t>estimater</a:t>
                </a:r>
                <a:r>
                  <a:rPr lang="da-DK" smtClean="0"/>
                  <a:t> for hhv.  </a:t>
                </a:r>
                <a14:m>
                  <m:oMathPara>
                    <m:oMathParaPr>
                      <m:jc/>
                    </m:oMathParaPr>
                    <m:oMath>
                      <m:sSub>
                        <m:sSubPr>
                          <m:ctrlPr>
                            <a:rPr lang="da-DK" i="1">
                              <a:latin typeface="Cambria Math" panose="02040503050406030204" pitchFamily="18" charset="0"/>
                            </a:rPr>
                          </m:ctrlPr>
                        </m:sSubPr>
                        <m:e>
                          <m:r>
                            <a:rPr lang="da-DK" i="1">
                              <a:latin typeface="Cambria Math"/>
                              <a:ea typeface="Cambria Math"/>
                            </a:rPr>
                            <m:t>𝛽</m:t>
                          </m:r>
                        </m:e>
                        <m:sub>
                          <m:r>
                            <a:rPr lang="da-DK" i="1">
                              <a:latin typeface="Cambria Math"/>
                            </a:rPr>
                            <m:t>0</m:t>
                          </m:r>
                        </m:sub>
                      </m:sSub>
                    </m:oMath>
                  </m:oMathPara>
                </a14:m>
                <a:r>
                  <a:rPr lang="da-DK"/>
                  <a:t>, </a:t>
                </a:r>
                <a14:m>
                  <m:oMathPara>
                    <m:oMathParaPr>
                      <m:jc/>
                    </m:oMathParaPr>
                    <m:oMath>
                      <m:sSub>
                        <m:sSubPr>
                          <m:ctrlPr>
                            <a:rPr lang="da-DK" i="1">
                              <a:latin typeface="Cambria Math" panose="02040503050406030204" pitchFamily="18" charset="0"/>
                            </a:rPr>
                          </m:ctrlPr>
                        </m:sSubPr>
                        <m:e>
                          <m:r>
                            <a:rPr lang="da-DK" i="1">
                              <a:latin typeface="Cambria Math"/>
                              <a:ea typeface="Cambria Math"/>
                            </a:rPr>
                            <m:t>𝛽</m:t>
                          </m:r>
                        </m:e>
                        <m:sub>
                          <m:r>
                            <a:rPr lang="da-DK" b="0" i="1" smtClean="0">
                              <a:latin typeface="Cambria Math"/>
                              <a:ea typeface="Cambria Math"/>
                            </a:rPr>
                            <m:t>1</m:t>
                          </m:r>
                        </m:sub>
                      </m:sSub>
                    </m:oMath>
                  </m:oMathPara>
                </a14:m>
                <a:r>
                  <a:rPr lang="da-DK"/>
                  <a:t> </a:t>
                </a:r>
                <a:r>
                  <a:rPr lang="da-DK" smtClean="0"/>
                  <a:t>og </a:t>
                </a:r>
                <a14:m>
                  <m:oMathPara>
                    <m:oMathParaPr>
                      <m:jc/>
                    </m:oMathParaPr>
                    <m:oMath>
                      <m:sSub>
                        <m:sSubPr>
                          <m:ctrlPr>
                            <a:rPr lang="da-DK" i="1">
                              <a:latin typeface="Cambria Math" panose="02040503050406030204" pitchFamily="18" charset="0"/>
                            </a:rPr>
                          </m:ctrlPr>
                        </m:sSubPr>
                        <m:e>
                          <m:r>
                            <a:rPr lang="da-DK" i="1">
                              <a:latin typeface="Cambria Math"/>
                              <a:ea typeface="Cambria Math"/>
                            </a:rPr>
                            <m:t>𝜀</m:t>
                          </m:r>
                        </m:e>
                        <m:sub>
                          <m:r>
                            <a:rPr lang="da-DK" i="1">
                              <a:latin typeface="Cambria Math"/>
                            </a:rPr>
                            <m:t>𝑖</m:t>
                          </m:r>
                        </m:sub>
                      </m:sSub>
                    </m:oMath>
                  </m:oMathPara>
                </a14:m>
                <a:r>
                  <a:rPr lang="da-DK" smtClean="0"/>
                  <a:t>. </a:t>
                </a:r>
                <a:br>
                  <a:rPr lang="da-DK" smtClean="0"/>
                </a:br>
                <a:r>
                  <a:rPr lang="da-DK" smtClean="0"/>
                  <a:t>Flere observationer (en større stikprøve) kunne forbedre estimaterne</a:t>
                </a:r>
              </a:p>
              <a:p>
                <a:r>
                  <a:rPr lang="da-DK" smtClean="0"/>
                  <a:t>Vi kan bruge vores residualer </a:t>
                </a:r>
                <a14:m>
                  <m:oMathPara>
                    <m:oMathParaPr>
                      <m:jc/>
                    </m:oMathParaPr>
                    <m:oMath>
                      <m:sSub>
                        <m:sSubPr>
                          <m:ctrlPr>
                            <a:rPr lang="da-DK" i="1">
                              <a:latin typeface="Cambria Math" panose="02040503050406030204" pitchFamily="18" charset="0"/>
                            </a:rPr>
                          </m:ctrlPr>
                        </m:sSubPr>
                        <m:e>
                          <m:r>
                            <a:rPr lang="da-DK" i="1">
                              <a:latin typeface="Cambria Math"/>
                            </a:rPr>
                            <m:t>𝑒</m:t>
                          </m:r>
                        </m:e>
                        <m:sub>
                          <m:r>
                            <a:rPr lang="da-DK" i="1">
                              <a:latin typeface="Cambria Math"/>
                            </a:rPr>
                            <m:t>𝑖</m:t>
                          </m:r>
                        </m:sub>
                      </m:sSub>
                    </m:oMath>
                  </m:oMathPara>
                </a14:m>
                <a:r>
                  <a:rPr lang="da-DK" smtClean="0"/>
                  <a:t> til at estimere variansen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oMath>
                  </m:oMathPara>
                </a14:m>
                <a:r>
                  <a:rPr lang="da-DK" smtClean="0"/>
                  <a:t>.</a:t>
                </a:r>
                <a:endParaRPr lang="da-DK"/>
              </a:p>
            </p:txBody>
          </p:sp>
        </mc:Choice>
        <mc:Fallback>
          <p:sp>
            <p:nvSpPr>
              <p:cNvPr id="9" name="Content Placeholder 8"/>
              <p:cNvSpPr>
                <a:spLocks noGrp="1" noRot="1" noChangeAspect="1" noMove="1" noResize="1" noEditPoints="1" noAdjustHandles="1" noChangeArrowheads="1" noChangeShapeType="1" noTextEdit="1"/>
              </p:cNvSpPr>
              <p:nvPr>
                <p:ph idx="1"/>
              </p:nvPr>
            </p:nvSpPr>
            <p:spPr>
              <a:xfrm>
                <a:off x="467544" y="1020368"/>
                <a:ext cx="8568952" cy="5837632"/>
              </a:xfrm>
              <a:blipFill>
                <a:blip r:embed="rId3"/>
                <a:stretch>
                  <a:fillRect l="-854" t="-626" r="-214" b="-2505"/>
                </a:stretch>
              </a:blipFill>
            </p:spPr>
            <p:txBody>
              <a:bodyPr/>
              <a:lstStyle/>
              <a:p>
                <a:r>
                  <a:rPr lang="en-GB">
                    <a:noFill/>
                  </a:rPr>
                  <a:t> </a:t>
                </a:r>
              </a:p>
            </p:txBody>
          </p:sp>
        </mc:Fallback>
      </mc:AlternateContent>
      <p:sp>
        <p:nvSpPr>
          <p:cNvPr id="7" name="Slide Number Placeholder 6"/>
          <p:cNvSpPr>
            <a:spLocks noGrp="1"/>
          </p:cNvSpPr>
          <p:nvPr>
            <p:ph type="sldNum" sz="quarter" idx="12"/>
          </p:nvPr>
        </p:nvSpPr>
        <p:spPr/>
        <p:txBody>
          <a:bodyPr/>
          <a:lstStyle/>
          <a:p>
            <a:fld id="{DC840F70-2A0F-4605-BD2E-95415B8D9C50}" type="slidenum">
              <a:rPr lang="da-DK" smtClean="0"/>
              <a:t>380</a:t>
            </a:fld>
            <a:endParaRPr lang="da-DK"/>
          </a:p>
        </p:txBody>
      </p:sp>
    </p:spTree>
    <p:extLst>
      <p:ext uri="{BB962C8B-B14F-4D97-AF65-F5344CB8AC3E}">
        <p14:creationId xmlns:p14="http://schemas.microsoft.com/office/powerpoint/2010/main" val="14954570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Kontrol af modelantagelser</a:t>
            </a:r>
            <a:endParaRPr lang="da-DK"/>
          </a:p>
        </p:txBody>
      </p:sp>
      <mc:AlternateContent>
        <mc:Choice Requires="a14">
          <p:sp>
            <p:nvSpPr>
              <p:cNvPr id="3" name="Content Placeholder 2"/>
              <p:cNvSpPr>
                <a:spLocks noGrp="1"/>
              </p:cNvSpPr>
              <p:nvPr>
                <p:ph idx="1"/>
              </p:nvPr>
            </p:nvSpPr>
            <p:spPr/>
            <p:txBody>
              <a:bodyPr/>
              <a:lstStyle/>
              <a:p>
                <a:r>
                  <a:rPr lang="da-DK" smtClean="0"/>
                  <a:t>Modelantagelser om random error </a:t>
                </a:r>
                <a14:m>
                  <m:oMathPara>
                    <m:oMathParaPr>
                      <m:jc/>
                    </m:oMathParaPr>
                    <m:oMath>
                      <m:r>
                        <a:rPr lang="da-DK" i="1">
                          <a:latin typeface="Cambria Math"/>
                          <a:ea typeface="Cambria Math"/>
                        </a:rPr>
                        <m:t>𝜀</m:t>
                      </m:r>
                    </m:oMath>
                  </m:oMathPara>
                </a14:m>
                <a:r>
                  <a:rPr lang="da-DK" smtClean="0"/>
                  <a:t>: </a:t>
                </a:r>
                <a14:m>
                  <m:oMathPara>
                    <m:oMathParaPr>
                      <m:jc/>
                    </m:oMathParaPr>
                    <m:oMath>
                      <m:r>
                        <a:rPr lang="da-DK" i="1">
                          <a:latin typeface="Cambria Math"/>
                          <a:ea typeface="Cambria Math"/>
                        </a:rPr>
                        <m:t>𝜀</m:t>
                      </m:r>
                      <m:r>
                        <a:rPr lang="da-DK" i="1">
                          <a:latin typeface="Cambria Math"/>
                          <a:ea typeface="Cambria Math"/>
                        </a:rPr>
                        <m:t> </m:t>
                      </m:r>
                    </m:oMath>
                  </m:oMathPara>
                </a14:m>
                <a:r>
                  <a:rPr lang="da-DK" smtClean="0"/>
                  <a:t>er </a:t>
                </a:r>
                <a:r>
                  <a:rPr lang="da-DK"/>
                  <a:t>N(0</a:t>
                </a:r>
                <a:r>
                  <a:rPr lang="da-DK" smtClean="0"/>
                  <a:t>, </a:t>
                </a:r>
                <a14:m>
                  <m:oMathPara>
                    <m:oMathParaPr>
                      <m:jc/>
                    </m:oMathParaPr>
                    <m:oMath>
                      <m:r>
                        <a:rPr lang="da-DK" i="1">
                          <a:latin typeface="Cambria Math"/>
                          <a:ea typeface="Cambria Math"/>
                        </a:rPr>
                        <m:t>𝜎</m:t>
                      </m:r>
                    </m:oMath>
                  </m:oMathPara>
                </a14:m>
                <a:r>
                  <a:rPr lang="da-DK" smtClean="0"/>
                  <a:t>). M.a.o.:</a:t>
                </a:r>
              </a:p>
              <a:p>
                <a:pPr marL="814388" lvl="1" indent="-457200">
                  <a:buFont typeface="+mj-lt"/>
                  <a:buAutoNum type="arabicPeriod"/>
                </a:pPr>
                <a:r>
                  <a:rPr lang="da-DK" smtClean="0"/>
                  <a:t> Middelværdi er 0</a:t>
                </a:r>
              </a:p>
              <a:p>
                <a:pPr marL="814388" lvl="1" indent="-457200">
                  <a:buFont typeface="+mj-lt"/>
                  <a:buAutoNum type="arabicPeriod"/>
                </a:pPr>
                <a:r>
                  <a:rPr lang="da-DK" smtClean="0"/>
                  <a:t> Har konstant varians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oMath>
                  </m:oMathPara>
                </a14:m>
                <a:endParaRPr lang="da-DK" smtClean="0"/>
              </a:p>
              <a:p>
                <a:pPr marL="814388" lvl="1" indent="-457200">
                  <a:buFont typeface="+mj-lt"/>
                  <a:buAutoNum type="arabicPeriod"/>
                </a:pPr>
                <a:r>
                  <a:rPr lang="da-DK" smtClean="0"/>
                  <a:t> </a:t>
                </a:r>
                <a14:m>
                  <m:oMathPara>
                    <m:oMathParaPr>
                      <m:jc/>
                    </m:oMathParaPr>
                    <m:oMath>
                      <m:sSub>
                        <m:sSubPr>
                          <m:ctrlPr>
                            <a:rPr lang="da-DK" i="1">
                              <a:latin typeface="Cambria Math" panose="02040503050406030204" pitchFamily="18" charset="0"/>
                            </a:rPr>
                          </m:ctrlPr>
                        </m:sSubPr>
                        <m:e>
                          <m:r>
                            <a:rPr lang="da-DK" i="1">
                              <a:latin typeface="Cambria Math"/>
                              <a:ea typeface="Cambria Math"/>
                            </a:rPr>
                            <m:t>𝜀</m:t>
                          </m:r>
                        </m:e>
                        <m:sub>
                          <m:r>
                            <a:rPr lang="da-DK" i="1">
                              <a:latin typeface="Cambria Math"/>
                            </a:rPr>
                            <m:t>𝑖</m:t>
                          </m:r>
                        </m:sub>
                      </m:sSub>
                    </m:oMath>
                  </m:oMathPara>
                </a14:m>
                <a:r>
                  <a:rPr lang="da-DK" smtClean="0"/>
                  <a:t> er uafhængige</a:t>
                </a:r>
              </a:p>
              <a:p>
                <a:pPr marL="814388" lvl="1" indent="-457200">
                  <a:buFont typeface="+mj-lt"/>
                  <a:buAutoNum type="arabicPeriod"/>
                </a:pPr>
                <a:r>
                  <a:rPr lang="da-DK" smtClean="0"/>
                  <a:t> </a:t>
                </a:r>
                <a14:m>
                  <m:oMathPara>
                    <m:oMathParaPr>
                      <m:jc/>
                    </m:oMathParaPr>
                    <m:oMath>
                      <m:sSub>
                        <m:sSubPr>
                          <m:ctrlPr>
                            <a:rPr lang="da-DK" i="1">
                              <a:latin typeface="Cambria Math" panose="02040503050406030204" pitchFamily="18" charset="0"/>
                            </a:rPr>
                          </m:ctrlPr>
                        </m:sSubPr>
                        <m:e>
                          <m:r>
                            <a:rPr lang="da-DK" i="1">
                              <a:latin typeface="Cambria Math"/>
                              <a:ea typeface="Cambria Math"/>
                            </a:rPr>
                            <m:t>𝜀</m:t>
                          </m:r>
                        </m:e>
                        <m:sub>
                          <m:r>
                            <a:rPr lang="da-DK" i="1">
                              <a:latin typeface="Cambria Math"/>
                            </a:rPr>
                            <m:t>𝑖</m:t>
                          </m:r>
                        </m:sub>
                      </m:sSub>
                    </m:oMath>
                  </m:oMathPara>
                </a14:m>
                <a:r>
                  <a:rPr lang="da-DK" smtClean="0"/>
                  <a:t> kommer fra normalfordeling</a:t>
                </a:r>
              </a:p>
              <a:p>
                <a:pPr marL="455613" indent="-457200"/>
                <a:r>
                  <a:rPr lang="da-DK" smtClean="0"/>
                  <a:t>Metoder til at kontrollere modelantagelser vha. residualer:</a:t>
                </a:r>
              </a:p>
              <a:p>
                <a:pPr marL="814388" lvl="1" indent="-457200"/>
                <a:r>
                  <a:rPr lang="da-DK" smtClean="0"/>
                  <a:t>Mindste kvadraters metode sikrer antagelse </a:t>
                </a:r>
                <a:r>
                  <a:rPr lang="da-DK" smtClean="0">
                    <a:solidFill>
                      <a:schemeClr val="tx2"/>
                    </a:solidFill>
                  </a:rPr>
                  <a:t>1 </a:t>
                </a:r>
                <a:r>
                  <a:rPr lang="da-DK" smtClean="0"/>
                  <a:t>for residualerne</a:t>
                </a:r>
                <a:endParaRPr lang="da-DK" smtClean="0"/>
              </a:p>
              <a:p>
                <a:pPr marL="814388" lvl="1" indent="-457200"/>
                <a:r>
                  <a:rPr lang="da-DK" smtClean="0"/>
                  <a:t>Plot residualer mod estimeret værdi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𝑒</m:t>
                          </m:r>
                        </m:e>
                        <m:sub>
                          <m:r>
                            <a:rPr lang="da-DK" b="0" i="1" smtClean="0">
                              <a:latin typeface="Cambria Math"/>
                            </a:rPr>
                            <m:t>𝑖</m:t>
                          </m:r>
                        </m:sub>
                      </m:sSub>
                    </m:oMath>
                  </m:oMathPara>
                </a14:m>
                <a:r>
                  <a:rPr lang="da-DK" smtClean="0"/>
                  <a:t> mod </a:t>
                </a:r>
                <a14:m>
                  <m:oMathPara>
                    <m:oMathParaPr>
                      <m:jc/>
                    </m:oMathParaPr>
                    <m:oMath>
                      <m:sSub>
                        <m:sSubPr>
                          <m:ctrlPr>
                            <a:rPr lang="da-DK" i="1" smtClean="0">
                              <a:latin typeface="Cambria Math" panose="02040503050406030204" pitchFamily="18" charset="0"/>
                            </a:rPr>
                          </m:ctrlPr>
                        </m:sSubPr>
                        <m:e>
                          <m:acc>
                            <m:accPr>
                              <m:chr m:val="̂"/>
                              <m:ctrlPr>
                                <a:rPr lang="da-DK" i="1" smtClean="0">
                                  <a:latin typeface="Cambria Math" panose="02040503050406030204" pitchFamily="18" charset="0"/>
                                </a:rPr>
                              </m:ctrlPr>
                            </m:accPr>
                            <m:e>
                              <m:r>
                                <a:rPr lang="da-DK" b="0" i="1" smtClean="0">
                                  <a:latin typeface="Cambria Math"/>
                                </a:rPr>
                                <m:t>𝑦</m:t>
                              </m:r>
                            </m:e>
                          </m:acc>
                        </m:e>
                        <m:sub>
                          <m:r>
                            <a:rPr lang="da-DK" b="0" i="1" smtClean="0">
                              <a:latin typeface="Cambria Math"/>
                            </a:rPr>
                            <m:t>𝑖</m:t>
                          </m:r>
                        </m:sub>
                      </m:sSub>
                    </m:oMath>
                  </m:oMathPara>
                </a14:m>
                <a:r>
                  <a:rPr lang="da-DK" smtClean="0"/>
                  <a:t>) (</a:t>
                </a:r>
                <a:r>
                  <a:rPr lang="da-DK" smtClean="0">
                    <a:solidFill>
                      <a:schemeClr val="tx2"/>
                    </a:solidFill>
                  </a:rPr>
                  <a:t>2</a:t>
                </a:r>
                <a:r>
                  <a:rPr lang="da-DK" smtClean="0"/>
                  <a:t>)</a:t>
                </a:r>
              </a:p>
              <a:p>
                <a:pPr marL="814388" lvl="1" indent="-457200"/>
                <a:r>
                  <a:rPr lang="da-DK" smtClean="0"/>
                  <a:t>Plot </a:t>
                </a:r>
                <a:r>
                  <a:rPr lang="da-DK" err="1"/>
                  <a:t>residualer mod </a:t>
                </a:r>
                <a:r>
                  <a:rPr lang="da-DK" smtClean="0"/>
                  <a:t>hver regressor </a:t>
                </a:r>
                <a:r>
                  <a:rPr lang="da-DK"/>
                  <a:t>(</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sub>
                      </m:sSub>
                    </m:oMath>
                  </m:oMathPara>
                </a14:m>
                <a:r>
                  <a:rPr lang="da-DK"/>
                  <a:t> mod </a:t>
                </a:r>
                <a14:m>
                  <m:oMathPara>
                    <m:oMathParaPr>
                      <m:jc/>
                    </m:oMathParaPr>
                    <m:oMath>
                      <m:sSub>
                        <m:sSubPr>
                          <m:ctrlPr>
                            <a:rPr lang="da-DK" i="1">
                              <a:latin typeface="Cambria Math" panose="02040503050406030204" pitchFamily="18" charset="0"/>
                            </a:rPr>
                          </m:ctrlPr>
                        </m:sSubPr>
                        <m:e>
                          <m:r>
                            <a:rPr lang="da-DK" i="1">
                              <a:latin typeface="Cambria Math"/>
                            </a:rPr>
                            <m:t>𝑥</m:t>
                          </m:r>
                        </m:e>
                        <m:sub>
                          <m:r>
                            <a:rPr lang="da-DK" i="1">
                              <a:latin typeface="Cambria Math"/>
                            </a:rPr>
                            <m:t>𝑗𝑖</m:t>
                          </m:r>
                        </m:sub>
                      </m:sSub>
                    </m:oMath>
                  </m:oMathPara>
                </a14:m>
                <a:r>
                  <a:rPr lang="da-DK"/>
                  <a:t>) (</a:t>
                </a:r>
                <a:r>
                  <a:rPr lang="da-DK">
                    <a:solidFill>
                      <a:schemeClr val="tx2"/>
                    </a:solidFill>
                  </a:rPr>
                  <a:t>2</a:t>
                </a:r>
                <a:r>
                  <a:rPr lang="da-DK" smtClean="0"/>
                  <a:t>)</a:t>
                </a:r>
              </a:p>
              <a:p>
                <a:pPr marL="814388" lvl="1" indent="-457200"/>
                <a:r>
                  <a:rPr lang="da-DK" smtClean="0"/>
                  <a:t>Plot </a:t>
                </a:r>
                <a:r>
                  <a:rPr lang="da-DK" err="1"/>
                  <a:t>residualer </a:t>
                </a:r>
                <a:r>
                  <a:rPr lang="da-DK" smtClean="0"/>
                  <a:t>i tidsrækkefølge </a:t>
                </a:r>
                <a:r>
                  <a:rPr lang="da-DK"/>
                  <a:t>(</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sub>
                      </m:sSub>
                    </m:oMath>
                  </m:oMathPara>
                </a14:m>
                <a:r>
                  <a:rPr lang="da-DK"/>
                  <a:t> mod </a:t>
                </a:r>
                <a14:m>
                  <m:oMathPara>
                    <m:oMathParaPr>
                      <m:jc/>
                    </m:oMathParaPr>
                    <m:oMath>
                      <m:r>
                        <a:rPr lang="da-DK" b="0" i="1" smtClean="0">
                          <a:latin typeface="Cambria Math"/>
                        </a:rPr>
                        <m:t>𝑖</m:t>
                      </m:r>
                    </m:oMath>
                  </m:oMathPara>
                </a14:m>
                <a:r>
                  <a:rPr lang="da-DK"/>
                  <a:t>) </a:t>
                </a:r>
                <a:r>
                  <a:rPr lang="da-DK" smtClean="0"/>
                  <a:t>(</a:t>
                </a:r>
                <a:r>
                  <a:rPr lang="da-DK">
                    <a:solidFill>
                      <a:schemeClr val="tx2"/>
                    </a:solidFill>
                  </a:rPr>
                  <a:t>3</a:t>
                </a:r>
                <a:r>
                  <a:rPr lang="da-DK" smtClean="0"/>
                  <a:t>)</a:t>
                </a:r>
              </a:p>
              <a:p>
                <a:pPr marL="814388" lvl="1" indent="-457200"/>
                <a:r>
                  <a:rPr lang="da-DK"/>
                  <a:t>Stem-and-leaf plot eller </a:t>
                </a:r>
                <a:r>
                  <a:rPr lang="da-DK" smtClean="0"/>
                  <a:t>histogram af </a:t>
                </a:r>
                <a:r>
                  <a:rPr lang="da-DK" err="1"/>
                  <a:t>residualer </a:t>
                </a:r>
                <a:r>
                  <a:rPr lang="da-DK" smtClean="0"/>
                  <a:t>(</a:t>
                </a:r>
                <a:r>
                  <a:rPr lang="da-DK">
                    <a:solidFill>
                      <a:schemeClr val="tx2"/>
                    </a:solidFill>
                  </a:rPr>
                  <a:t>4</a:t>
                </a:r>
                <a:r>
                  <a:rPr lang="da-DK" smtClean="0"/>
                  <a:t>)</a:t>
                </a:r>
                <a:endParaRPr lang="da-DK"/>
              </a:p>
              <a:p>
                <a:pPr marL="814388" lvl="1" indent="-457200"/>
                <a:r>
                  <a:rPr lang="da-DK" smtClean="0"/>
                  <a:t>Normalfordelingsplot af </a:t>
                </a:r>
                <a:r>
                  <a:rPr lang="da-DK" err="1"/>
                  <a:t>residualer </a:t>
                </a:r>
                <a:r>
                  <a:rPr lang="da-DK" smtClean="0"/>
                  <a:t>(</a:t>
                </a:r>
                <a:r>
                  <a:rPr lang="da-DK" smtClean="0">
                    <a:solidFill>
                      <a:schemeClr val="tx2"/>
                    </a:solidFill>
                  </a:rPr>
                  <a:t>4</a:t>
                </a:r>
                <a:r>
                  <a:rPr lang="da-DK" smtClean="0"/>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381</a:t>
            </a:fld>
            <a:endParaRPr lang="da-DK"/>
          </a:p>
        </p:txBody>
      </p:sp>
    </p:spTree>
    <p:extLst>
      <p:ext uri="{BB962C8B-B14F-4D97-AF65-F5344CB8AC3E}">
        <p14:creationId xmlns:p14="http://schemas.microsoft.com/office/powerpoint/2010/main" val="31141815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cond evt="onBegin" delay="0">
                          <p:tn val="32"/>
                        </p:cond>
                      </p:stCondLst>
                      <p:childTnLst>
                        <p:par>
                          <p:cTn id="34" fill="hold">
                            <p:stCondLst>
                              <p:cond delay="0"/>
                            </p:stCondLst>
                            <p:childTnLst>
                              <p:par>
                                <p:cTn id="35" presetID="1" presetClass="entr" presetSubtype="0" dur="1"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nodeType="clickPar">
                      <p:stCondLst>
                        <p:cond delay="indefinite"/>
                        <p:cond evt="onBegin" delay="0">
                          <p:tn val="36"/>
                        </p:cond>
                      </p:stCondLst>
                      <p:childTnLst>
                        <p:par>
                          <p:cTn id="38" fill="hold">
                            <p:stCondLst>
                              <p:cond delay="0"/>
                            </p:stCondLst>
                            <p:childTnLst>
                              <p:par>
                                <p:cTn id="39" presetID="1" presetClass="entr" presetSubtype="0" dur="1"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11.1, residualanalyse</a:t>
            </a:r>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382</a:t>
            </a:fld>
            <a:endParaRPr lang="da-DK">
              <a:solidFill>
                <a:prstClr val="black">
                  <a:tint val="75000"/>
                </a:prstClr>
              </a:solidFill>
            </a:endParaRPr>
          </a:p>
        </p:txBody>
      </p:sp>
      <p:pic>
        <p:nvPicPr>
          <p:cNvPr id="5" name="Picture 4"/>
          <p:cNvPicPr>
            <a:picLocks noChangeAspect="1"/>
          </p:cNvPicPr>
          <p:nvPr/>
        </p:nvPicPr>
        <p:blipFill>
          <a:blip r:embed="rId2"/>
          <a:stretch>
            <a:fillRect/>
          </a:stretch>
        </p:blipFill>
        <p:spPr>
          <a:xfrm>
            <a:off x="899592" y="1178457"/>
            <a:ext cx="3297195" cy="256822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899592" y="4001510"/>
            <a:ext cx="3297195" cy="256822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5148064" y="1178457"/>
            <a:ext cx="3297195" cy="2568224"/>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5"/>
          <a:stretch>
            <a:fillRect/>
          </a:stretch>
        </p:blipFill>
        <p:spPr>
          <a:xfrm>
            <a:off x="5148064" y="4001510"/>
            <a:ext cx="3297195" cy="2568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487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Kurvelineær regression (11.3)</a:t>
            </a:r>
            <a:endParaRPr lang="en-GB"/>
          </a:p>
        </p:txBody>
      </p:sp>
      <p:sp>
        <p:nvSpPr>
          <p:cNvPr id="3" name="Content Placeholder 2"/>
          <p:cNvSpPr>
            <a:spLocks noGrp="1"/>
          </p:cNvSpPr>
          <p:nvPr>
            <p:ph idx="1"/>
          </p:nvPr>
        </p:nvSpPr>
        <p:spPr>
          <a:xfrm>
            <a:off x="467544" y="1124744"/>
            <a:ext cx="8424936" cy="5616624"/>
          </a:xfrm>
        </p:spPr>
        <p:txBody>
          <a:bodyPr/>
          <a:lstStyle/>
          <a:p>
            <a:r>
              <a:rPr lang="en-US" smtClean="0"/>
              <a:t>Vi kan bruge lineær regression også for ikke-lineære sammenhænge ved at transformere data</a:t>
            </a:r>
          </a:p>
          <a:p>
            <a:r>
              <a:rPr lang="en-US" smtClean="0"/>
              <a:t>Årsager til at transformere data:</a:t>
            </a:r>
          </a:p>
          <a:p>
            <a:pPr lvl="1"/>
            <a:r>
              <a:rPr lang="en-US" smtClean="0"/>
              <a:t>En kendt/forventet sammenhæng</a:t>
            </a:r>
            <a:endParaRPr lang="da-DK" smtClean="0"/>
          </a:p>
          <a:p>
            <a:pPr lvl="1"/>
            <a:r>
              <a:rPr lang="da-DK" smtClean="0"/>
              <a:t>Plots viser en lineær sammenhæng mellem de transformerede data</a:t>
            </a:r>
          </a:p>
          <a:p>
            <a:pPr lvl="1"/>
            <a:r>
              <a:rPr lang="da-DK" smtClean="0"/>
              <a:t>Residualanalyse viser, at modelantagelser ikke holder, f.eks. ‘funnel pattern’ eller ‘systematic curvature’.</a:t>
            </a:r>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383</a:t>
            </a:fld>
            <a:endParaRPr lang="da-DK">
              <a:solidFill>
                <a:prstClr val="black">
                  <a:tint val="75000"/>
                </a:prstClr>
              </a:solidFill>
            </a:endParaRPr>
          </a:p>
        </p:txBody>
      </p:sp>
    </p:spTree>
    <p:extLst>
      <p:ext uri="{BB962C8B-B14F-4D97-AF65-F5344CB8AC3E}">
        <p14:creationId xmlns:p14="http://schemas.microsoft.com/office/powerpoint/2010/main" val="32998106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D</a:t>
            </a:r>
            <a:r>
              <a:rPr lang="en-US" smtClean="0"/>
              <a:t>amptryk   </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en-US"/>
                  <a:t>Sammenhørende målinger af temperatur og damptryk i en lukket beholder (analogt til </a:t>
                </a:r>
                <a:r>
                  <a:rPr lang="en-US" smtClean="0"/>
                  <a:t>bogens eksempel </a:t>
                </a:r>
                <a:r>
                  <a:rPr lang="en-US"/>
                  <a:t>11.10, men jeg synes dette </a:t>
                </a:r>
                <a:r>
                  <a:rPr lang="en-US" smtClean="0"/>
                  <a:t>illustrerer emnet bedre)</a:t>
                </a:r>
                <a:br>
                  <a:rPr lang="en-US"/>
                </a:br>
                <a:br>
                  <a:rPr lang="en-US"/>
                </a:br>
                <a:br>
                  <a:rPr lang="en-US"/>
                </a:br>
                <a:br>
                  <a:rPr lang="en-US"/>
                </a:br>
                <a:br>
                  <a:rPr lang="en-US"/>
                </a:br>
                <a:br>
                  <a:rPr lang="en-US"/>
                </a:br>
                <a:br>
                  <a:rPr lang="en-US"/>
                </a:br>
                <a:endParaRPr lang="en-US"/>
              </a:p>
              <a:p>
                <a:r>
                  <a:rPr lang="en-US" smtClean="0"/>
                  <a:t>Vi laver et scatter plot </a:t>
                </a:r>
              </a:p>
              <a:p>
                <a:r>
                  <a:rPr lang="en-US" smtClean="0"/>
                  <a:t>Selvom det ikke ser </a:t>
                </a:r>
                <a:br>
                  <a:rPr lang="en-US" smtClean="0"/>
                </a:br>
                <a:r>
                  <a:rPr lang="en-US" smtClean="0"/>
                  <a:t>lineært ud, laver vi en </a:t>
                </a:r>
                <a:br>
                  <a:rPr lang="en-US" smtClean="0"/>
                </a:br>
                <a:r>
                  <a:rPr lang="en-US" smtClean="0"/>
                  <a:t>lineær regression</a:t>
                </a:r>
                <a:br>
                  <a:rPr lang="en-US" smtClean="0"/>
                </a:br>
                <a:r>
                  <a:rPr lang="en-US" sz="1600" smtClean="0"/>
                  <a:t> </a:t>
                </a:r>
                <a:endParaRPr lang="en-US" smtClean="0"/>
              </a:p>
              <a:p>
                <a:r>
                  <a:rPr lang="en-US" smtClean="0"/>
                  <a:t>God model med </a:t>
                </a:r>
                <a14:m>
                  <m:oMathPara>
                    <m:oMathParaPr>
                      <m:jc/>
                    </m:oMathParaPr>
                    <m:o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m:oMathPara>
                </a14:m>
                <a:r>
                  <a:rPr lang="en-US" smtClean="0"/>
                  <a:t> over 90 % og signifikant hældning.</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941" t="-760" b="-130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384</a:t>
            </a:fld>
            <a:endParaRPr lang="da-DK">
              <a:solidFill>
                <a:prstClr val="black">
                  <a:tint val="75000"/>
                </a:prstClr>
              </a:solidFill>
            </a:endParaRPr>
          </a:p>
        </p:txBody>
      </p:sp>
      <p:pic>
        <p:nvPicPr>
          <p:cNvPr id="6" name="Picture 5"/>
          <p:cNvPicPr>
            <a:picLocks noChangeAspect="1"/>
          </p:cNvPicPr>
          <p:nvPr/>
        </p:nvPicPr>
        <p:blipFill>
          <a:blip r:embed="rId3"/>
          <a:stretch>
            <a:fillRect/>
          </a:stretch>
        </p:blipFill>
        <p:spPr>
          <a:xfrm>
            <a:off x="899591" y="2276872"/>
            <a:ext cx="2727371" cy="2232248"/>
          </a:xfrm>
          <a:prstGeom prst="rect">
            <a:avLst/>
          </a:prstGeom>
        </p:spPr>
      </p:pic>
      <p:pic>
        <p:nvPicPr>
          <p:cNvPr id="7" name="Picture 6"/>
          <p:cNvPicPr>
            <a:picLocks noChangeAspect="1"/>
          </p:cNvPicPr>
          <p:nvPr/>
        </p:nvPicPr>
        <p:blipFill>
          <a:blip r:embed="rId4"/>
          <a:srcRect t="15753" r="4384" b="3300"/>
          <a:stretch>
            <a:fillRect/>
          </a:stretch>
        </p:blipFill>
        <p:spPr>
          <a:xfrm>
            <a:off x="5025499" y="2348144"/>
            <a:ext cx="3413482" cy="2016224"/>
          </a:xfrm>
          <a:prstGeom prst="rect">
            <a:avLst/>
          </a:prstGeom>
        </p:spPr>
      </p:pic>
      <p:pic>
        <p:nvPicPr>
          <p:cNvPr id="8" name="Picture 7"/>
          <p:cNvPicPr>
            <a:picLocks noChangeAspect="1"/>
          </p:cNvPicPr>
          <p:nvPr/>
        </p:nvPicPr>
        <p:blipFill>
          <a:blip r:embed="rId5"/>
          <a:stretch>
            <a:fillRect/>
          </a:stretch>
        </p:blipFill>
        <p:spPr>
          <a:xfrm>
            <a:off x="3593838" y="4437112"/>
            <a:ext cx="5393596" cy="1800200"/>
          </a:xfrm>
          <a:prstGeom prst="rect">
            <a:avLst/>
          </a:prstGeom>
        </p:spPr>
      </p:pic>
    </p:spTree>
    <p:extLst>
      <p:ext uri="{BB962C8B-B14F-4D97-AF65-F5344CB8AC3E}">
        <p14:creationId xmlns:p14="http://schemas.microsoft.com/office/powerpoint/2010/main" val="33616112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D</a:t>
            </a:r>
            <a:r>
              <a:rPr lang="en-US" smtClean="0"/>
              <a:t>amptryk   </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Problemer med modellen:</a:t>
                </a:r>
              </a:p>
              <a:p>
                <a:pPr lvl="1"/>
                <a:r>
                  <a:rPr lang="en-US" smtClean="0"/>
                  <a:t>Fysisk: Modellen </a:t>
                </a:r>
                <a:r>
                  <a:rPr lang="en-US"/>
                  <a:t>prædikterer </a:t>
                </a:r>
                <a:br>
                  <a:rPr lang="en-US" smtClean="0"/>
                </a:br>
                <a:r>
                  <a:rPr lang="en-US" smtClean="0"/>
                  <a:t>negativt damptryk </a:t>
                </a:r>
                <a:r>
                  <a:rPr lang="en-US"/>
                  <a:t>for </a:t>
                </a:r>
                <a14:m>
                  <m:oMathPara>
                    <m:oMathParaPr>
                      <m:jc/>
                    </m:oMathParaPr>
                    <m:oMath>
                      <m:r>
                        <a:rPr lang="en-US" i="1">
                          <a:latin typeface="Cambria Math" panose="02040503050406030204" pitchFamily="18" charset="0"/>
                        </a:rPr>
                        <m:t>𝑡</m:t>
                      </m:r>
                      <m:r>
                        <a:rPr lang="en-US" i="1">
                          <a:latin typeface="Cambria Math" panose="02040503050406030204" pitchFamily="18" charset="0"/>
                        </a:rPr>
                        <m:t>&lt;10</m:t>
                      </m:r>
                    </m:oMath>
                  </m:oMathPara>
                </a14:m>
                <a:endParaRPr lang="en-US"/>
              </a:p>
              <a:p>
                <a:pPr lvl="1"/>
                <a:r>
                  <a:rPr lang="en-US" smtClean="0"/>
                  <a:t>Statistisk: Data følger en </a:t>
                </a:r>
                <a:br>
                  <a:rPr lang="en-US"/>
                </a:br>
                <a:r>
                  <a:rPr lang="en-US" smtClean="0"/>
                  <a:t>ikke-lineær kurve</a:t>
                </a:r>
              </a:p>
              <a:p>
                <a:pPr lvl="1"/>
                <a:r>
                  <a:rPr lang="en-US"/>
                  <a:t>Statistisk: </a:t>
                </a:r>
                <a:r>
                  <a:rPr lang="en-US" smtClean="0"/>
                  <a:t>Et residualplot viser </a:t>
                </a:r>
                <a:br>
                  <a:rPr lang="en-US" smtClean="0"/>
                </a:br>
                <a:r>
                  <a:rPr lang="en-US" smtClean="0"/>
                  <a:t>systematisk kurveform.</a:t>
                </a:r>
                <a:br>
                  <a:rPr lang="en-US"/>
                </a:br>
                <a:br>
                  <a:rPr lang="en-US"/>
                </a:br>
                <a:br>
                  <a:rPr lang="en-US"/>
                </a:br>
                <a:br>
                  <a:rPr lang="en-US"/>
                </a:br>
                <a:br>
                  <a:rPr lang="en-US"/>
                </a:br>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385</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4660971" y="980728"/>
            <a:ext cx="4231509" cy="295232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899592" y="3656425"/>
            <a:ext cx="4104456" cy="29434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24284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D</a:t>
            </a:r>
            <a:r>
              <a:rPr lang="en-US" smtClean="0"/>
              <a:t>amptryk   </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smtClean="0"/>
                  <a:t>Clausius-Clapeyron </a:t>
                </a:r>
                <a:r>
                  <a:rPr lang="da-DK"/>
                  <a:t>ligningen siger, </a:t>
                </a:r>
                <a:r>
                  <a:rPr lang="da-DK" smtClean="0"/>
                  <a:t>at logaritmen til damptrykket er </a:t>
                </a:r>
                <a:br>
                  <a:rPr lang="da-DK" smtClean="0"/>
                </a:br>
                <a:r>
                  <a:rPr lang="da-DK" smtClean="0"/>
                  <a:t>omvendt proportionalt med temperaturen i Kelvin:</a:t>
                </a:r>
                <a:br>
                  <a:rPr lang="da-DK" smtClean="0"/>
                </a:br>
                <a:r>
                  <a:rPr lang="da-DK"/>
                  <a:t>	 </a:t>
                </a:r>
                <a14:m>
                  <m:oMathPara>
                    <m:oMathParaPr>
                      <m:jc/>
                    </m:oMathParaPr>
                    <m:oMath>
                      <m:r>
                        <m:rPr>
                          <m:sty m:val="p"/>
                        </m:rPr>
                        <a:rPr lang="da-DK">
                          <a:latin typeface="Cambria Math"/>
                        </a:rPr>
                        <m:t>ln</m:t>
                      </m:r>
                      <m:d>
                        <m:dPr>
                          <m:begChr m:val="("/>
                          <m:sepChr m:val="|"/>
                          <m:endChr m:val=")"/>
                          <m:grow m:val="on"/>
                          <m:shp m:val="centered"/>
                          <m:ctrlPr>
                            <a:rPr lang="da-DK" i="1">
                              <a:latin typeface="Cambria Math" panose="02040503050406030204" pitchFamily="18" charset="0"/>
                            </a:rPr>
                          </m:ctrlPr>
                        </m:dPr>
                        <m:e>
                          <m:r>
                            <a:rPr lang="da-DK" i="1">
                              <a:latin typeface="Cambria Math"/>
                            </a:rPr>
                            <m:t>𝑝</m:t>
                          </m:r>
                        </m:e>
                      </m:d>
                      <m:r>
                        <a:rPr lang="da-DK" i="1">
                          <a:latin typeface="Cambria Math"/>
                        </a:rPr>
                        <m:t>=</m:t>
                      </m:r>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r>
                        <a:rPr lang="da-DK" i="1">
                          <a:latin typeface="Cambria Math"/>
                        </a:rPr>
                        <m:t>+</m:t>
                      </m:r>
                      <m:sSub>
                        <m:sSubPr>
                          <m:ctrlPr>
                            <a:rPr lang="da-DK" i="1">
                              <a:latin typeface="Cambria Math" panose="02040503050406030204" pitchFamily="18" charset="0"/>
                            </a:rPr>
                          </m:ctrlPr>
                        </m:sSubPr>
                        <m:e>
                          <m:r>
                            <a:rPr lang="da-DK" i="1">
                              <a:latin typeface="Cambria Math"/>
                            </a:rPr>
                            <m:t>𝑏</m:t>
                          </m:r>
                        </m:e>
                        <m:sub>
                          <m:r>
                            <a:rPr lang="da-DK" i="1">
                              <a:latin typeface="Cambria Math"/>
                            </a:rPr>
                            <m:t>1</m:t>
                          </m:r>
                        </m:sub>
                      </m:sSub>
                      <m:f>
                        <m:fPr>
                          <m:type m:val="bar"/>
                          <m:ctrlPr>
                            <a:rPr lang="da-DK" i="1">
                              <a:latin typeface="Cambria Math" panose="02040503050406030204" pitchFamily="18" charset="0"/>
                            </a:rPr>
                          </m:ctrlPr>
                        </m:fPr>
                        <m:num>
                          <m:r>
                            <a:rPr lang="da-DK" i="1">
                              <a:latin typeface="Cambria Math"/>
                            </a:rPr>
                            <m:t>1</m:t>
                          </m:r>
                        </m:num>
                        <m:den>
                          <m:r>
                            <a:rPr lang="da-DK" i="1">
                              <a:latin typeface="Cambria Math"/>
                            </a:rPr>
                            <m:t>𝑇</m:t>
                          </m:r>
                        </m:den>
                      </m:f>
                      <m:r>
                        <a:rPr lang="da-DK" i="1">
                          <a:latin typeface="Cambria Math"/>
                        </a:rPr>
                        <m:t>=</m:t>
                      </m:r>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r>
                        <a:rPr lang="da-DK" i="1">
                          <a:latin typeface="Cambria Math"/>
                        </a:rPr>
                        <m:t>+</m:t>
                      </m:r>
                      <m:sSub>
                        <m:sSubPr>
                          <m:ctrlPr>
                            <a:rPr lang="da-DK" i="1">
                              <a:latin typeface="Cambria Math" panose="02040503050406030204" pitchFamily="18" charset="0"/>
                            </a:rPr>
                          </m:ctrlPr>
                        </m:sSubPr>
                        <m:e>
                          <m:r>
                            <a:rPr lang="da-DK" i="1">
                              <a:latin typeface="Cambria Math"/>
                            </a:rPr>
                            <m:t>𝑏</m:t>
                          </m:r>
                        </m:e>
                        <m:sub>
                          <m:r>
                            <a:rPr lang="da-DK" i="1">
                              <a:latin typeface="Cambria Math"/>
                            </a:rPr>
                            <m:t>1</m:t>
                          </m:r>
                        </m:sub>
                      </m:sSub>
                      <m:f>
                        <m:fPr>
                          <m:type m:val="bar"/>
                          <m:ctrlPr>
                            <a:rPr lang="da-DK" i="1">
                              <a:latin typeface="Cambria Math" panose="02040503050406030204" pitchFamily="18" charset="0"/>
                            </a:rPr>
                          </m:ctrlPr>
                        </m:fPr>
                        <m:num>
                          <m:r>
                            <a:rPr lang="da-DK" i="1">
                              <a:latin typeface="Cambria Math"/>
                            </a:rPr>
                            <m:t>1</m:t>
                          </m:r>
                        </m:num>
                        <m:den>
                          <m:r>
                            <a:rPr lang="da-DK" i="1">
                              <a:latin typeface="Cambria Math"/>
                            </a:rPr>
                            <m:t>𝑡</m:t>
                          </m:r>
                          <m:r>
                            <a:rPr lang="da-DK" i="1">
                              <a:latin typeface="Cambria Math"/>
                            </a:rPr>
                            <m:t>+273</m:t>
                          </m:r>
                        </m:den>
                      </m:f>
                    </m:oMath>
                  </m:oMathPara>
                </a14:m>
                <a:br>
                  <a:rPr lang="en-US" smtClean="0"/>
                </a:br>
                <a:r>
                  <a:rPr lang="en-US" sz="700" smtClean="0"/>
                  <a:t>  </a:t>
                </a:r>
                <a:endParaRPr lang="en-US" smtClean="0"/>
              </a:p>
              <a:p>
                <a:r>
                  <a:rPr lang="en-US" smtClean="0"/>
                  <a:t>Ved at transformere vores data bør vi få en lineær sammenhæng:</a:t>
                </a:r>
              </a:p>
              <a:p>
                <a:pPr lvl="1"/>
                <a14:m>
                  <m:oMathPara>
                    <m:oMathParaPr>
                      <m:jc/>
                    </m:oMathParaPr>
                    <m:oMath>
                      <m:r>
                        <a:rPr lang="en-US" b="0" i="1" smtClean="0">
                          <a:latin typeface="Cambria Math" panose="02040503050406030204" pitchFamily="18" charset="0"/>
                        </a:rPr>
                        <m:t>𝑡</m:t>
                      </m:r>
                      <m:r>
                        <a:rPr lang="en-US" i="1">
                          <a:latin typeface="Cambria Math" panose="02040503050406030204" pitchFamily="18" charset="0"/>
                        </a:rPr>
                        <m:t>  </m:t>
                      </m:r>
                      <m:groupChr>
                        <m:groupChrPr>
                          <m:chr m:val="→"/>
                          <m:pos m:val="top"/>
                          <m:vertJc m:val="bot"/>
                          <m:ctrlPr>
                            <a:rPr lang="en-US" i="1">
                              <a:latin typeface="Cambria Math" panose="02040503050406030204" pitchFamily="18" charset="0"/>
                            </a:rPr>
                          </m:ctrlPr>
                        </m:groupChrPr>
                        <m:e>
                          <m:r>
                            <a:rPr lang="en-US" b="0" i="1" smtClean="0">
                              <a:latin typeface="Cambria Math" panose="02040503050406030204" pitchFamily="18" charset="0"/>
                            </a:rPr>
                            <m:t> </m:t>
                          </m:r>
                        </m:e>
                      </m:groupChr>
                      <m:r>
                        <m:rPr>
                          <m:sty m:val="p"/>
                        </m:rPr>
                        <a:rPr lang="en-US">
                          <a:latin typeface="Cambria Math" panose="02040503050406030204" pitchFamily="18" charset="0"/>
                        </a:rPr>
                        <m:t> </m:t>
                      </m:r>
                      <m:r>
                        <m:rPr>
                          <m:sty m:val="p"/>
                        </m:rPr>
                        <a:rPr lang="en-US" b="0" i="0" smtClean="0">
                          <a:latin typeface="Cambria Math" panose="02040503050406030204" pitchFamily="18" charset="0"/>
                        </a:rPr>
                        <m:t> </m:t>
                      </m:r>
                      <m:r>
                        <m:rPr>
                          <m:sty m:val="p"/>
                        </m:rPr>
                        <a:rPr lang="en-US" b="0" i="0" smtClean="0">
                          <a:latin typeface="Cambria Math" panose="02040503050406030204" pitchFamily="18" charset="0"/>
                        </a:rPr>
                        <m:t>RT</m:t>
                      </m:r>
                      <m:r>
                        <m:rPr>
                          <m:sty m:val="p"/>
                        </m:rPr>
                        <a:rPr lang="en-US" b="0" i="0"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+273</m:t>
                              </m:r>
                            </m:e>
                          </m:d>
                        </m:den>
                      </m:f>
                    </m:oMath>
                  </m:oMathPara>
                </a14:m>
                <a:r>
                  <a:rPr lang="en-US" smtClean="0"/>
                  <a:t>	</a:t>
                </a:r>
              </a:p>
              <a:p>
                <a:pPr lvl="1"/>
                <a14:m>
                  <m:oMathPara>
                    <m:oMathParaPr>
                      <m:jc/>
                    </m:oMathParaPr>
                    <m:oMath>
                      <m:r>
                        <a:rPr lang="en-US" b="0" i="1" smtClean="0">
                          <a:latin typeface="Cambria Math" panose="02040503050406030204" pitchFamily="18" charset="0"/>
                        </a:rPr>
                        <m:t>𝑝</m:t>
                      </m:r>
                      <m:r>
                        <a:rPr lang="en-US" b="0" i="1" smtClean="0">
                          <a:latin typeface="Cambria Math" panose="02040503050406030204" pitchFamily="18" charset="0"/>
                        </a:rPr>
                        <m:t>  </m:t>
                      </m:r>
                      <m:groupChr>
                        <m:groupChrPr>
                          <m:chr m:val="→"/>
                          <m:pos m:val="top"/>
                          <m:vertJc m:val="bot"/>
                          <m:ctrlPr>
                            <a:rPr lang="en-US" b="0" i="1" smtClean="0">
                              <a:latin typeface="Cambria Math" panose="02040503050406030204" pitchFamily="18" charset="0"/>
                            </a:rPr>
                          </m:ctrlPr>
                        </m:groupChrPr>
                        <m:e>
                          <m:r>
                            <a:rPr lang="en-US" b="0" i="1" smtClean="0">
                              <a:latin typeface="Cambria Math" panose="02040503050406030204" pitchFamily="18" charset="0"/>
                            </a:rPr>
                            <m:t> </m:t>
                          </m:r>
                        </m:e>
                      </m:groupChr>
                      <m:r>
                        <m:rPr>
                          <m:sty m:val="p"/>
                        </m:rPr>
                        <a:rPr lang="en-US" b="0" i="0" smtClean="0">
                          <a:latin typeface="Cambria Math" panose="02040503050406030204" pitchFamily="18" charset="0"/>
                        </a:rPr>
                        <m:t>  </m:t>
                      </m:r>
                      <m:r>
                        <m:rPr>
                          <m:sty m:val="p"/>
                        </m:rPr>
                        <a:rPr lang="en-US" b="0" i="0" smtClean="0">
                          <a:latin typeface="Cambria Math" panose="02040503050406030204" pitchFamily="18" charset="0"/>
                        </a:rPr>
                        <m:t>lnp</m:t>
                      </m:r>
                      <m:r>
                        <m:rPr>
                          <m:sty m:val="p"/>
                        </m:rPr>
                        <a:rPr lang="en-US" b="0" i="0"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br>
                  <a:rPr lang="en-US"/>
                </a:br>
                <a:br>
                  <a:rPr lang="en-US"/>
                </a:br>
                <a:br>
                  <a:rPr lang="en-US"/>
                </a:br>
                <a:br>
                  <a:rPr lang="en-US"/>
                </a:br>
                <a:br>
                  <a:rPr lang="en-US"/>
                </a:br>
                <a:br>
                  <a:rPr lang="en-US"/>
                </a:br>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386</a:t>
            </a:fld>
            <a:endParaRPr lang="da-DK">
              <a:solidFill>
                <a:prstClr val="black">
                  <a:tint val="75000"/>
                </a:prstClr>
              </a:solidFill>
            </a:endParaRPr>
          </a:p>
        </p:txBody>
      </p:sp>
      <p:pic>
        <p:nvPicPr>
          <p:cNvPr id="10" name="Picture 9"/>
          <p:cNvPicPr>
            <a:picLocks noChangeAspect="1"/>
          </p:cNvPicPr>
          <p:nvPr/>
        </p:nvPicPr>
        <p:blipFill>
          <a:blip r:embed="rId3"/>
          <a:stretch>
            <a:fillRect/>
          </a:stretch>
        </p:blipFill>
        <p:spPr>
          <a:xfrm>
            <a:off x="881184" y="3933056"/>
            <a:ext cx="7379737" cy="2808312"/>
          </a:xfrm>
          <a:prstGeom prst="rect">
            <a:avLst/>
          </a:prstGeom>
        </p:spPr>
      </p:pic>
    </p:spTree>
    <p:extLst>
      <p:ext uri="{BB962C8B-B14F-4D97-AF65-F5344CB8AC3E}">
        <p14:creationId xmlns:p14="http://schemas.microsoft.com/office/powerpoint/2010/main" val="27986305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Eksempel: D</a:t>
            </a:r>
            <a:r>
              <a:rPr lang="en-US" smtClean="0"/>
              <a:t>amptryk   </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en-US" smtClean="0"/>
                  <a:t>Resultatet er en perfekt model:</a:t>
                </a:r>
                <a:br>
                  <a:rPr lang="en-US" smtClean="0"/>
                </a:br>
                <a:br>
                  <a:rPr lang="en-US" smtClean="0"/>
                </a:br>
                <a:br>
                  <a:rPr lang="en-US" smtClean="0"/>
                </a:br>
                <a:br>
                  <a:rPr lang="en-US" smtClean="0"/>
                </a:br>
                <a:br>
                  <a:rPr lang="en-US" smtClean="0"/>
                </a:br>
                <a:br>
                  <a:rPr lang="en-US" smtClean="0"/>
                </a:br>
                <a:br>
                  <a:rPr lang="en-US" smtClean="0"/>
                </a:br>
                <a:br>
                  <a:rPr lang="en-US" smtClean="0"/>
                </a:br>
                <a:endParaRPr lang="en-US" smtClean="0"/>
              </a:p>
              <a:p>
                <a:r>
                  <a:rPr lang="da-DK" smtClean="0"/>
                  <a:t>Den lineære model:</a:t>
                </a:r>
                <a:br>
                  <a:rPr lang="da-DK" smtClean="0"/>
                </a:br>
                <a:r>
                  <a:rPr lang="da-DK" smtClean="0"/>
                  <a:t> 	</a:t>
                </a:r>
                <a14:m>
                  <m:oMathPara>
                    <m:oMathParaPr>
                      <m:jc/>
                    </m:oMathParaPr>
                    <m:oMath>
                      <m:r>
                        <m:rPr>
                          <m:sty m:val="p"/>
                        </m:rPr>
                        <a:rPr lang="da-DK">
                          <a:latin typeface="Cambria Math"/>
                        </a:rPr>
                        <m:t>lnp</m:t>
                      </m:r>
                      <m:r>
                        <a:rPr lang="da-DK" i="1">
                          <a:latin typeface="Cambria Math"/>
                        </a:rPr>
                        <m:t>=20.79 −5255</m:t>
                      </m:r>
                      <m:r>
                        <m:rPr>
                          <m:sty m:val="p"/>
                        </m:rPr>
                        <a:rPr lang="da-DK">
                          <a:latin typeface="Cambria Math"/>
                        </a:rPr>
                        <m:t>RT</m:t>
                      </m:r>
                    </m:oMath>
                  </m:oMathPara>
                </a14:m>
                <a:r>
                  <a:rPr lang="da-DK" smtClean="0"/>
                  <a:t> </a:t>
                </a:r>
                <a:endParaRPr lang="da-DK"/>
              </a:p>
              <a:p>
                <a:r>
                  <a:rPr lang="da-DK" smtClean="0"/>
                  <a:t>Vi kan transformere tilbage til de</a:t>
                </a:r>
                <a:br>
                  <a:rPr lang="da-DK" smtClean="0"/>
                </a:br>
                <a:r>
                  <a:rPr lang="da-DK" smtClean="0"/>
                  <a:t>oprindelige variable:</a:t>
                </a:r>
                <a:br>
                  <a:rPr lang="da-DK" smtClean="0"/>
                </a:br>
                <a:r>
                  <a:rPr lang="da-DK" smtClean="0"/>
                  <a:t> 	</a:t>
                </a:r>
                <a14:m>
                  <m:oMathPara>
                    <m:oMathParaPr>
                      <m:jc/>
                    </m:oMathParaPr>
                    <m:oMath>
                      <m:r>
                        <a:rPr lang="da-DK" i="1">
                          <a:latin typeface="Cambria Math"/>
                        </a:rPr>
                        <m:t>𝑝</m:t>
                      </m:r>
                      <m:r>
                        <a:rPr lang="da-DK" i="1">
                          <a:latin typeface="Cambria Math"/>
                        </a:rPr>
                        <m:t>=</m:t>
                      </m:r>
                      <m:r>
                        <m:rPr>
                          <m:sty m:val="p"/>
                        </m:rPr>
                        <a:rPr lang="da-DK">
                          <a:latin typeface="Cambria Math"/>
                        </a:rPr>
                        <m:t>exp</m:t>
                      </m:r>
                      <m:r>
                        <a:rPr lang="da-DK" i="1">
                          <a:latin typeface="Cambria Math"/>
                        </a:rPr>
                        <m:t>⁡(20.7</m:t>
                      </m:r>
                      <m:r>
                        <a:rPr lang="en-US" b="0" i="1" smtClean="0">
                          <a:latin typeface="Cambria Math" panose="02040503050406030204" pitchFamily="18" charset="0"/>
                        </a:rPr>
                        <m:t>9</m:t>
                      </m:r>
                      <m:r>
                        <a:rPr lang="da-DK" i="1">
                          <a:latin typeface="Cambria Math"/>
                        </a:rPr>
                        <m:t>−</m:t>
                      </m:r>
                      <m:f>
                        <m:fPr>
                          <m:type m:val="bar"/>
                          <m:ctrlPr>
                            <a:rPr lang="da-DK" i="1">
                              <a:latin typeface="Cambria Math" panose="02040503050406030204" pitchFamily="18" charset="0"/>
                            </a:rPr>
                          </m:ctrlPr>
                        </m:fPr>
                        <m:num>
                          <m:r>
                            <a:rPr lang="da-DK" i="1">
                              <a:latin typeface="Cambria Math"/>
                            </a:rPr>
                            <m:t>5255</m:t>
                          </m:r>
                        </m:num>
                        <m:den>
                          <m:r>
                            <a:rPr lang="da-DK" i="1">
                              <a:latin typeface="Cambria Math"/>
                            </a:rPr>
                            <m:t>𝑡</m:t>
                          </m:r>
                          <m:r>
                            <a:rPr lang="da-DK" i="1">
                              <a:latin typeface="Cambria Math"/>
                            </a:rPr>
                            <m:t>+273</m:t>
                          </m:r>
                        </m:den>
                      </m:f>
                      <m:r>
                        <a:rPr lang="da-DK" i="1">
                          <a:latin typeface="Cambria Math"/>
                        </a:rPr>
                        <m:t>)</m:t>
                      </m:r>
                    </m:oMath>
                  </m:oMathPara>
                </a14:m>
                <a:r>
                  <a:rPr lang="da-DK" smtClean="0"/>
                  <a:t> </a:t>
                </a:r>
                <a:endParaRPr lang="da-DK"/>
              </a:p>
              <a:p>
                <a:pPr marL="0" indent="0">
                  <a:buNone/>
                </a:pPr>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941"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387</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4283968" y="1268760"/>
            <a:ext cx="4568058" cy="2534986"/>
          </a:xfrm>
          <a:prstGeom prst="rect">
            <a:avLst/>
          </a:prstGeom>
        </p:spPr>
      </p:pic>
      <p:pic>
        <p:nvPicPr>
          <p:cNvPr id="12" name="Picture 11"/>
          <p:cNvPicPr>
            <a:picLocks noChangeAspect="1"/>
          </p:cNvPicPr>
          <p:nvPr/>
        </p:nvPicPr>
        <p:blipFill>
          <a:blip r:embed="rId4"/>
          <a:srcRect t="3113" r="4423"/>
          <a:stretch>
            <a:fillRect/>
          </a:stretch>
        </p:blipFill>
        <p:spPr>
          <a:xfrm>
            <a:off x="539553" y="1556792"/>
            <a:ext cx="3528391" cy="2495504"/>
          </a:xfrm>
          <a:prstGeom prst="rect">
            <a:avLst/>
          </a:prstGeom>
        </p:spPr>
      </p:pic>
      <p:pic>
        <p:nvPicPr>
          <p:cNvPr id="13" name="Picture 12"/>
          <p:cNvPicPr>
            <a:picLocks noChangeAspect="1"/>
          </p:cNvPicPr>
          <p:nvPr/>
        </p:nvPicPr>
        <p:blipFill>
          <a:blip r:embed="rId5"/>
          <a:srcRect t="5116" r="4233"/>
          <a:stretch>
            <a:fillRect/>
          </a:stretch>
        </p:blipFill>
        <p:spPr>
          <a:xfrm>
            <a:off x="4965576" y="4085686"/>
            <a:ext cx="3864263" cy="2671255"/>
          </a:xfrm>
          <a:prstGeom prst="rect">
            <a:avLst/>
          </a:prstGeom>
        </p:spPr>
      </p:pic>
    </p:spTree>
    <p:extLst>
      <p:ext uri="{BB962C8B-B14F-4D97-AF65-F5344CB8AC3E}">
        <p14:creationId xmlns:p14="http://schemas.microsoft.com/office/powerpoint/2010/main" val="2077587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Kurvelineær regression</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Vi kan bruge lineær regression også for ikke-lineære sammenhænge ved at transformere data</a:t>
                </a:r>
              </a:p>
              <a:p>
                <a:r>
                  <a:rPr lang="en-US" smtClean="0"/>
                  <a:t>Årsager til at transformere data:</a:t>
                </a:r>
              </a:p>
              <a:p>
                <a:pPr lvl="1"/>
                <a:r>
                  <a:rPr lang="en-US" smtClean="0"/>
                  <a:t>En kendt/forventet sammenhæng </a:t>
                </a:r>
                <a:r>
                  <a:rPr lang="en-US" smtClean="0">
                    <a:solidFill>
                      <a:schemeClr val="accent1">
                        <a:lumMod val="75000"/>
                      </a:schemeClr>
                    </a:solidFill>
                  </a:rPr>
                  <a:t>(f.eks. </a:t>
                </a:r>
                <a:r>
                  <a:rPr lang="da-DK" smtClean="0">
                    <a:solidFill>
                      <a:schemeClr val="accent1">
                        <a:lumMod val="75000"/>
                      </a:schemeClr>
                    </a:solidFill>
                  </a:rPr>
                  <a:t>damptrykseksemplet)</a:t>
                </a:r>
              </a:p>
              <a:p>
                <a:pPr lvl="1"/>
                <a:r>
                  <a:rPr lang="da-DK" smtClean="0"/>
                  <a:t>Plots viser en lineær sammenhæng mellem de transformerede data</a:t>
                </a:r>
              </a:p>
              <a:p>
                <a:pPr lvl="1"/>
                <a:r>
                  <a:rPr lang="da-DK"/>
                  <a:t>Residualanalyse viser, at modelantagelser ikke holder, f.eks. ‘funnel pattern’ eller ‘systematic curvature</a:t>
                </a:r>
                <a:r>
                  <a:rPr lang="da-DK" smtClean="0"/>
                  <a:t>’</a:t>
                </a:r>
                <a:endParaRPr lang="da-DK"/>
              </a:p>
              <a:p>
                <a:r>
                  <a:rPr lang="da-DK" smtClean="0"/>
                  <a:t>Sammenhænge, hvor transformation giver linearitet:</a:t>
                </a:r>
              </a:p>
              <a:p>
                <a:pPr lvl="1"/>
                <a:r>
                  <a:rPr lang="da-DK" smtClean="0">
                    <a:solidFill>
                      <a:schemeClr val="accent1">
                        <a:lumMod val="75000"/>
                      </a:schemeClr>
                    </a:solidFill>
                  </a:rPr>
                  <a:t>Eksponentiel</a:t>
                </a:r>
                <a:r>
                  <a:rPr lang="da-DK" smtClean="0"/>
                  <a:t>: 	</a:t>
                </a:r>
                <a14:m>
                  <m:oMathPara>
                    <m:oMathParaPr>
                      <m:jc/>
                    </m:oMathParaPr>
                    <m:o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sup>
                          <m:r>
                            <a:rPr lang="en-US" b="0" i="1" smtClean="0">
                              <a:latin typeface="Cambria Math" panose="02040503050406030204" pitchFamily="18" charset="0"/>
                            </a:rPr>
                            <m:t>𝑥</m:t>
                          </m:r>
                        </m:sup>
                      </m:sSup>
                    </m:oMath>
                  </m:oMathPara>
                </a14:m>
                <a:br>
                  <a:rPr lang="en-US" smtClean="0"/>
                </a:br>
                <a:r>
                  <a:rPr lang="en-US" smtClean="0"/>
                  <a:t>Transformation af </a:t>
                </a:r>
                <a14:m>
                  <m:oMathPara>
                    <m:oMathParaPr>
                      <m:jc/>
                    </m:oMathParaPr>
                    <m:oMath>
                      <m:r>
                        <a:rPr lang="en-US" i="1" smtClean="0">
                          <a:latin typeface="Cambria Math" panose="02040503050406030204" pitchFamily="18" charset="0"/>
                        </a:rPr>
                        <m:t>𝑦</m:t>
                      </m:r>
                    </m:oMath>
                  </m:oMathPara>
                </a14:m>
                <a:r>
                  <a:rPr lang="en-US" smtClean="0"/>
                  <a:t> med log: 	</a:t>
                </a:r>
                <a14:m>
                  <m:oMathPara>
                    <m:oMathParaPr>
                      <m:jc/>
                    </m:oMathParaPr>
                    <m:o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𝑦</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func>
                            </m:e>
                          </m:func>
                        </m:e>
                      </m:func>
                    </m:oMath>
                  </m:oMathPara>
                </a14:m>
                <a:endParaRPr lang="en-US" smtClean="0"/>
              </a:p>
              <a:p>
                <a:pPr lvl="1"/>
                <a:r>
                  <a:rPr lang="en-US" smtClean="0">
                    <a:solidFill>
                      <a:schemeClr val="accent1">
                        <a:lumMod val="75000"/>
                      </a:schemeClr>
                    </a:solidFill>
                  </a:rPr>
                  <a:t>Reciprok</a:t>
                </a:r>
                <a:r>
                  <a:rPr lang="en-US" smtClean="0"/>
                  <a:t>: 		</a:t>
                </a:r>
                <a14:m>
                  <m:oMathPara>
                    <m:oMathParaPr>
                      <m:jc/>
                    </m:oMathParaPr>
                    <m:oMath>
                      <m:r>
                        <a:rPr lang="en-US" b="0" i="1" smtClean="0">
                          <a:latin typeface="Cambria Math" panose="02040503050406030204" pitchFamily="18" charset="0"/>
                        </a:rPr>
                        <m:t>𝑦</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𝑥</m:t>
                          </m:r>
                        </m:den>
                      </m:f>
                    </m:oMath>
                  </m:oMathPara>
                </a14:m>
                <a:br>
                  <a:rPr lang="en-US"/>
                </a:br>
                <a:r>
                  <a:rPr lang="en-US"/>
                  <a:t>Transformation af </a:t>
                </a:r>
                <a14:m>
                  <m:oMathPara>
                    <m:oMathParaPr>
                      <m:jc/>
                    </m:oMathParaPr>
                    <m:oMath>
                      <m:r>
                        <a:rPr lang="en-US" i="1">
                          <a:latin typeface="Cambria Math" panose="02040503050406030204" pitchFamily="18" charset="0"/>
                        </a:rPr>
                        <m:t>𝑦</m:t>
                      </m:r>
                    </m:oMath>
                  </m:oMathPara>
                </a14:m>
                <a:r>
                  <a:rPr lang="en-US" smtClean="0"/>
                  <a:t> med reciprok: 	</a:t>
                </a:r>
                <a14:m>
                  <m:oMathPara>
                    <m:oMathParaPr>
                      <m:jc/>
                    </m:oMathParaPr>
                    <m:oMath>
                      <m:f>
                        <m:fPr>
                          <m:type m:val="ba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𝑦</m:t>
                          </m:r>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𝑥</m:t>
                      </m:r>
                    </m:oMath>
                  </m:oMathPara>
                </a14:m>
                <a:endParaRPr lang="en-US" smtClean="0"/>
              </a:p>
              <a:p>
                <a:pPr lvl="1"/>
                <a:r>
                  <a:rPr lang="en-US" smtClean="0">
                    <a:solidFill>
                      <a:schemeClr val="accent1">
                        <a:lumMod val="75000"/>
                      </a:schemeClr>
                    </a:solidFill>
                  </a:rPr>
                  <a:t>Potens</a:t>
                </a:r>
                <a:r>
                  <a:rPr lang="en-US" smtClean="0"/>
                  <a:t>: 		</a:t>
                </a:r>
                <a14:m>
                  <m:oMathPara>
                    <m:oMathParaPr>
                      <m:jc/>
                    </m:oMathParaPr>
                    <m:o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𝑥</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sup>
                      </m:sSup>
                    </m:oMath>
                  </m:oMathPara>
                </a14:m>
                <a:br>
                  <a:rPr lang="en-US"/>
                </a:br>
                <a:r>
                  <a:rPr lang="en-US"/>
                  <a:t>Transformation </a:t>
                </a:r>
                <a:r>
                  <a:rPr lang="en-US" smtClean="0"/>
                  <a:t>af </a:t>
                </a:r>
                <a14:m>
                  <m:oMathPara>
                    <m:oMathParaPr>
                      <m:jc/>
                    </m:oMathParaPr>
                    <m:oMath>
                      <m:r>
                        <a:rPr lang="en-US" i="1" smtClean="0">
                          <a:latin typeface="Cambria Math" panose="02040503050406030204" pitchFamily="18" charset="0"/>
                        </a:rPr>
                        <m:t>𝑥</m:t>
                      </m:r>
                    </m:oMath>
                  </m:oMathPara>
                </a14:m>
                <a:r>
                  <a:rPr lang="en-US" smtClean="0"/>
                  <a:t> og </a:t>
                </a:r>
                <a14:m>
                  <m:oMathPara>
                    <m:oMathParaPr>
                      <m:jc/>
                    </m:oMathParaPr>
                    <m:oMath>
                      <m:r>
                        <a:rPr lang="en-US" i="1">
                          <a:latin typeface="Cambria Math" panose="02040503050406030204" pitchFamily="18" charset="0"/>
                        </a:rPr>
                        <m:t>𝑦</m:t>
                      </m:r>
                    </m:oMath>
                  </m:oMathPara>
                </a14:m>
                <a:r>
                  <a:rPr lang="en-US" smtClean="0"/>
                  <a:t> med log: 	</a:t>
                </a:r>
                <a14:m>
                  <m:oMathPara>
                    <m:oMathParaPr>
                      <m:jc/>
                    </m:oMathParaPr>
                    <m:o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𝑦</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𝑥</m:t>
                                  </m:r>
                                </m:e>
                              </m:func>
                            </m:e>
                          </m:func>
                        </m:e>
                      </m:func>
                    </m:oMath>
                  </m:oMathPara>
                </a14:m>
                <a:r>
                  <a:rPr lang="en-US"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388</a:t>
            </a:fld>
            <a:endParaRPr lang="da-DK">
              <a:solidFill>
                <a:prstClr val="black">
                  <a:tint val="75000"/>
                </a:prstClr>
              </a:solidFill>
            </a:endParaRPr>
          </a:p>
        </p:txBody>
      </p:sp>
    </p:spTree>
    <p:extLst>
      <p:ext uri="{BB962C8B-B14F-4D97-AF65-F5344CB8AC3E}">
        <p14:creationId xmlns:p14="http://schemas.microsoft.com/office/powerpoint/2010/main" val="20669313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Polynomiel regression</a:t>
            </a:r>
            <a:endParaRPr lang="en-GB"/>
          </a:p>
        </p:txBody>
      </p:sp>
      <mc:AlternateContent>
        <mc:Choice Requires="a14">
          <p:sp>
            <p:nvSpPr>
              <p:cNvPr id="3" name="Content Placeholder 2"/>
              <p:cNvSpPr>
                <a:spLocks noGrp="1"/>
              </p:cNvSpPr>
              <p:nvPr>
                <p:ph idx="1"/>
              </p:nvPr>
            </p:nvSpPr>
            <p:spPr/>
            <p:txBody>
              <a:bodyPr/>
              <a:lstStyle/>
              <a:p>
                <a:r>
                  <a:rPr lang="en-US" smtClean="0"/>
                  <a:t>Hvis man ikke kender den underliggende sammenhæng i data kan man som regel lave en god model med polynomiel regression</a:t>
                </a:r>
              </a:p>
              <a:p>
                <a:r>
                  <a:rPr lang="en-US" smtClean="0"/>
                  <a:t>Vi har </a:t>
                </a:r>
                <a14:m>
                  <m:oMathPara>
                    <m:oMathParaPr>
                      <m:jc/>
                    </m:oMathParaPr>
                    <m:oMath>
                      <m:r>
                        <a:rPr lang="en-US" i="1">
                          <a:latin typeface="Cambria Math" panose="02040503050406030204" pitchFamily="18" charset="0"/>
                        </a:rPr>
                        <m:t>𝑛</m:t>
                      </m:r>
                    </m:oMath>
                  </m:oMathPara>
                </a14:m>
                <a:r>
                  <a:rPr lang="en-US"/>
                  <a:t> punkter </a:t>
                </a:r>
                <a14:m>
                  <m:oMathPara>
                    <m:oMathParaPr>
                      <m:jc/>
                    </m:oMathParaPr>
                    <m:oMath>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oMath>
                  </m:oMathPara>
                </a14:m>
                <a:r>
                  <a:rPr lang="en-US" smtClean="0"/>
                  <a:t>. Vi </a:t>
                </a:r>
                <a:r>
                  <a:rPr lang="en-GB" smtClean="0"/>
                  <a:t>vil fitte til et polynomium af grad </a:t>
                </a:r>
                <a14:m>
                  <m:oMathPara>
                    <m:oMathParaPr>
                      <m:jc/>
                    </m:oMathParaPr>
                    <m:oMath>
                      <m:r>
                        <a:rPr lang="en-GB" i="1" smtClean="0">
                          <a:latin typeface="Cambria Math" panose="02040503050406030204" pitchFamily="18" charset="0"/>
                        </a:rPr>
                        <m:t>𝑝</m:t>
                      </m:r>
                    </m:oMath>
                  </m:oMathPara>
                </a14:m>
                <a:r>
                  <a:rPr lang="en-GB" smtClean="0"/>
                  <a:t> til vores data (</a:t>
                </a:r>
                <a14:m>
                  <m:oMathPara>
                    <m:oMathParaPr>
                      <m:jc/>
                    </m:oMathParaPr>
                    <m:oMath>
                      <m:r>
                        <a:rPr lang="en-US" b="0" i="1" smtClean="0">
                          <a:latin typeface="Cambria Math" panose="02040503050406030204" pitchFamily="18" charset="0"/>
                        </a:rPr>
                        <m:t>𝑝</m:t>
                      </m:r>
                      <m:r>
                        <a:rPr lang="en-US" b="0" i="1" smtClean="0">
                          <a:latin typeface="Cambria Math" panose="02040503050406030204" pitchFamily="18" charset="0"/>
                        </a:rPr>
                        <m:t>&lt;</m:t>
                      </m:r>
                      <m:r>
                        <a:rPr lang="en-US" b="0" i="1" smtClean="0">
                          <a:latin typeface="Cambria Math" panose="02040503050406030204" pitchFamily="18" charset="0"/>
                        </a:rPr>
                        <m:t>𝑛</m:t>
                      </m:r>
                    </m:oMath>
                  </m:oMathPara>
                </a14:m>
                <a:r>
                  <a:rPr lang="en-GB" smtClean="0"/>
                  <a:t>):</a:t>
                </a:r>
                <a:br>
                  <a:rPr lang="en-GB" smtClean="0"/>
                </a:br>
                <a:r>
                  <a:rPr lang="en-GB" smtClean="0"/>
                  <a:t> 	</a:t>
                </a:r>
                <a14:m>
                  <m:oMathPara>
                    <m:oMathParaPr>
                      <m:jc/>
                    </m:oMathParaPr>
                    <m:o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𝑝</m:t>
                          </m:r>
                        </m:sup>
                      </m:sSup>
                    </m:oMath>
                  </m:oMathPara>
                </a14:m>
                <a:r>
                  <a:rPr lang="en-GB" smtClean="0"/>
                  <a:t> </a:t>
                </a:r>
              </a:p>
              <a:p>
                <a:r>
                  <a:rPr lang="en-US" smtClean="0"/>
                  <a:t>Det svarer til at bestemme estimater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0</m:t>
                          </m:r>
                        </m:sub>
                      </m:sSub>
                    </m:oMath>
                  </m:oMathPara>
                </a14:m>
                <a:r>
                  <a:rPr lang="en-GB" smtClean="0"/>
                  <a:t>,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ea typeface="Cambria Math" panose="02040503050406030204" pitchFamily="18" charset="0"/>
                            </a:rPr>
                            <m:t>1</m:t>
                          </m:r>
                        </m:sub>
                      </m:sSub>
                    </m:oMath>
                  </m:oMathPara>
                </a14:m>
                <a:r>
                  <a:rPr lang="en-GB" smtClean="0"/>
                  <a:t>, ...,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𝑝</m:t>
                          </m:r>
                        </m:sub>
                      </m:sSub>
                    </m:oMath>
                  </m:oMathPara>
                </a14:m>
                <a:r>
                  <a:rPr lang="en-GB" smtClean="0"/>
                  <a:t> ‘bedst muligt’. Ifølge mindste kvadraters metode, skal vi minimere </a:t>
                </a:r>
                <a14:m>
                  <m:oMathPara>
                    <m:oMathParaPr>
                      <m:jc/>
                    </m:oMathParaPr>
                    <m:oMath>
                      <m:r>
                        <a:rPr lang="en-GB" i="1" smtClean="0">
                          <a:latin typeface="Cambria Math" panose="02040503050406030204" pitchFamily="18" charset="0"/>
                        </a:rPr>
                        <m:t>𝑆𝑆𝐸</m:t>
                      </m:r>
                    </m:oMath>
                  </m:oMathPara>
                </a14:m>
                <a:r>
                  <a:rPr lang="en-GB" smtClean="0"/>
                  <a:t>:</a:t>
                </a:r>
                <a:br>
                  <a:rPr lang="en-GB" smtClean="0"/>
                </a:br>
                <a:r>
                  <a:rPr lang="en-GB" smtClean="0"/>
                  <a:t>     </a:t>
                </a:r>
                <a14:m>
                  <m:oMathPara>
                    <m:oMathParaPr>
                      <m:jc/>
                    </m:oMathParaPr>
                    <m:oMath>
                      <m:r>
                        <a:rPr lang="da-DK" i="1">
                          <a:latin typeface="Cambria Math"/>
                        </a:rPr>
                        <m:t>𝑆𝑆</m:t>
                      </m:r>
                      <m:r>
                        <a:rPr lang="en-US" i="1">
                          <a:latin typeface="Cambria Math" panose="02040503050406030204" pitchFamily="18" charset="0"/>
                        </a:rPr>
                        <m:t>𝐸</m:t>
                      </m:r>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𝑒</m:t>
                                  </m:r>
                                </m:e>
                                <m:sub>
                                  <m:r>
                                    <a:rPr lang="da-DK" i="1">
                                      <a:latin typeface="Cambria Math"/>
                                    </a:rPr>
                                    <m:t>𝑖</m:t>
                                  </m:r>
                                </m:sub>
                              </m:sSub>
                            </m:e>
                            <m:sup>
                              <m:r>
                                <a:rPr lang="da-DK" i="1">
                                  <a:latin typeface="Cambria Math"/>
                                </a:rPr>
                                <m:t>2</m:t>
                              </m:r>
                            </m:sup>
                          </m:sSup>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bSup>
                                <m:sSubSupPr>
                                  <m:alnScr m:val="off"/>
                                  <m:ctrlPr>
                                    <a:rPr lang="da-DK" i="1">
                                      <a:latin typeface="Cambria Math" panose="02040503050406030204" pitchFamily="18" charset="0"/>
                                    </a:rPr>
                                  </m:ctrlPr>
                                </m:sSubSupPr>
                                <m:e>
                                  <m:r>
                                    <a:rPr lang="da-DK" i="1">
                                      <a:latin typeface="Cambria Math"/>
                                    </a:rPr>
                                    <m:t>(</m:t>
                                  </m:r>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r>
                                    <a:rPr lang="da-DK" i="1">
                                      <a:latin typeface="Cambria Math"/>
                                    </a:rPr>
                                    <m:t>−(</m:t>
                                  </m:r>
                                  <m:sSub>
                                    <m:sSubPr>
                                      <m:ctrlPr>
                                        <a:rPr lang="da-DK" i="1">
                                          <a:latin typeface="Cambria Math" panose="02040503050406030204" pitchFamily="18" charset="0"/>
                                        </a:rPr>
                                      </m:ctrlPr>
                                    </m:sSubPr>
                                    <m:e>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r>
                                        <a:rPr lang="da-DK" i="1">
                                          <a:latin typeface="Cambria Math"/>
                                        </a:rPr>
                                        <m:t>+</m:t>
                                      </m:r>
                                      <m:sSub>
                                        <m:sSubPr>
                                          <m:ctrlPr>
                                            <a:rPr lang="da-DK" i="1">
                                              <a:latin typeface="Cambria Math" panose="02040503050406030204" pitchFamily="18" charset="0"/>
                                            </a:rPr>
                                          </m:ctrlPr>
                                        </m:sSubPr>
                                        <m:e>
                                          <m:r>
                                            <a:rPr lang="da-DK" i="1">
                                              <a:latin typeface="Cambria Math"/>
                                            </a:rPr>
                                            <m:t>𝑏</m:t>
                                          </m:r>
                                        </m:e>
                                        <m:sub>
                                          <m:r>
                                            <a:rPr lang="da-DK" i="1">
                                              <a:latin typeface="Cambria Math"/>
                                            </a:rPr>
                                            <m:t>1</m:t>
                                          </m:r>
                                        </m:sub>
                                      </m:sSub>
                                      <m:r>
                                        <a:rPr lang="da-DK" i="1">
                                          <a:latin typeface="Cambria Math"/>
                                        </a:rPr>
                                        <m:t>𝑥</m:t>
                                      </m:r>
                                    </m:e>
                                    <m:sub>
                                      <m:r>
                                        <a:rPr lang="da-DK" i="1">
                                          <a:latin typeface="Cambria Math"/>
                                        </a:rPr>
                                        <m:t>𝑖</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𝑏</m:t>
                                      </m:r>
                                    </m:e>
                                    <m:sub>
                                      <m:r>
                                        <a:rPr lang="en-US" i="1">
                                          <a:latin typeface="Cambria Math" panose="02040503050406030204" pitchFamily="18" charset="0"/>
                                          <a:ea typeface="Cambria Math" panose="02040503050406030204" pitchFamily="18" charset="0"/>
                                        </a:rPr>
                                        <m:t>2</m:t>
                                      </m:r>
                                    </m:sub>
                                  </m:sSub>
                                  <m:sSubSup>
                                    <m:sSubSupPr>
                                      <m:alnScr m:val="off"/>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𝑝</m:t>
                                      </m:r>
                                    </m:sub>
                                  </m:sSub>
                                  <m:sSubSup>
                                    <m:sSubSupPr>
                                      <m:alnScr m:val="off"/>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𝑝</m:t>
                                      </m:r>
                                    </m:sup>
                                  </m:sSubSup>
                                  <m:r>
                                    <a:rPr lang="da-DK" i="1">
                                      <a:latin typeface="Cambria Math"/>
                                    </a:rPr>
                                    <m:t>))</m:t>
                                  </m:r>
                                </m:e>
                                <m:sub>
                                  <m:r>
                                    <a:rPr lang="en-US" i="1">
                                      <a:latin typeface="Cambria Math" panose="02040503050406030204" pitchFamily="18" charset="0"/>
                                    </a:rPr>
                                    <m:t> </m:t>
                                  </m:r>
                                </m:sub>
                                <m:sup>
                                  <m:r>
                                    <a:rPr lang="da-DK" i="1">
                                      <a:latin typeface="Cambria Math"/>
                                    </a:rPr>
                                    <m:t>2</m:t>
                                  </m:r>
                                </m:sup>
                              </m:sSubSup>
                            </m:e>
                          </m:nary>
                        </m:e>
                      </m:nary>
                    </m:oMath>
                  </m:oMathPara>
                </a14:m>
                <a:endParaRPr lang="en-GB" smtClean="0"/>
              </a:p>
              <a:p>
                <a:r>
                  <a:rPr lang="en-GB" smtClean="0"/>
                  <a:t>Det giver </a:t>
                </a:r>
                <a14:m>
                  <m:oMathPara>
                    <m:oMathParaPr>
                      <m:jc/>
                    </m:oMathParaPr>
                    <m:oMath>
                      <m:r>
                        <a:rPr lang="en-US" b="0" i="1" smtClean="0">
                          <a:latin typeface="Cambria Math" panose="02040503050406030204" pitchFamily="18" charset="0"/>
                        </a:rPr>
                        <m:t>𝑝</m:t>
                      </m:r>
                      <m:r>
                        <a:rPr lang="en-US" b="0" i="1" smtClean="0">
                          <a:latin typeface="Cambria Math" panose="02040503050406030204" pitchFamily="18" charset="0"/>
                        </a:rPr>
                        <m:t>+1</m:t>
                      </m:r>
                    </m:oMath>
                  </m:oMathPara>
                </a14:m>
                <a:r>
                  <a:rPr lang="en-GB" smtClean="0"/>
                  <a:t> normalligninger: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389</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639982" y="4418587"/>
            <a:ext cx="3084546" cy="2178766"/>
          </a:xfrm>
          <a:prstGeom prst="rect">
            <a:avLst/>
          </a:prstGeom>
        </p:spPr>
      </p:pic>
      <p:pic>
        <p:nvPicPr>
          <p:cNvPr id="6" name="Picture 5"/>
          <p:cNvPicPr>
            <a:picLocks noChangeAspect="1"/>
          </p:cNvPicPr>
          <p:nvPr/>
        </p:nvPicPr>
        <p:blipFill>
          <a:blip r:embed="rId4"/>
          <a:stretch>
            <a:fillRect/>
          </a:stretch>
        </p:blipFill>
        <p:spPr>
          <a:xfrm>
            <a:off x="886216" y="4700445"/>
            <a:ext cx="4477872" cy="1536867"/>
          </a:xfrm>
          <a:prstGeom prst="rect">
            <a:avLst/>
          </a:prstGeom>
        </p:spPr>
      </p:pic>
    </p:spTree>
    <p:extLst>
      <p:ext uri="{BB962C8B-B14F-4D97-AF65-F5344CB8AC3E}">
        <p14:creationId xmlns:p14="http://schemas.microsoft.com/office/powerpoint/2010/main" val="6445729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Prikdiagram </a:t>
            </a:r>
            <a:endParaRPr lang="da-DK"/>
          </a:p>
        </p:txBody>
      </p:sp>
      <p:sp>
        <p:nvSpPr>
          <p:cNvPr id="3" name="Content Placeholder 2"/>
          <p:cNvSpPr>
            <a:spLocks noGrp="1"/>
          </p:cNvSpPr>
          <p:nvPr>
            <p:ph idx="1"/>
          </p:nvPr>
        </p:nvSpPr>
        <p:spPr/>
        <p:txBody>
          <a:bodyPr>
            <a:noAutofit/>
          </a:bodyPr>
          <a:lstStyle/>
          <a:p>
            <a:r>
              <a:rPr lang="da-DK" sz="2400"/>
              <a:t>Observationerne organiseres efter størrelse og hyppighed</a:t>
            </a:r>
            <a:br>
              <a:rPr lang="da-DK" sz="2400"/>
            </a:br>
            <a:br>
              <a:rPr lang="da-DK" sz="2400"/>
            </a:br>
            <a:br>
              <a:rPr lang="da-DK" sz="2400"/>
            </a:br>
            <a:endParaRPr lang="da-DK" sz="2400"/>
          </a:p>
          <a:p>
            <a:r>
              <a:rPr lang="da-DK" sz="2400"/>
              <a:t>For hver observeret højde vises en prik for antal observationer af højden (fordel: data kan genfindes i diagrammet)</a:t>
            </a:r>
            <a:endParaRPr lang="da-DK" sz="2400"/>
          </a:p>
          <a:p>
            <a:r>
              <a:rPr lang="da-DK" sz="2400"/>
              <a:t>Prikdiagrammer viser </a:t>
            </a:r>
            <a:br>
              <a:rPr lang="da-DK" sz="2400"/>
            </a:br>
            <a:r>
              <a:rPr lang="da-DK" sz="2400"/>
              <a:t>outliers og hyppige obser-</a:t>
            </a:r>
            <a:br>
              <a:rPr lang="da-DK" sz="2400"/>
            </a:br>
            <a:r>
              <a:rPr lang="da-DK" sz="2400"/>
              <a:t>vationer i små datasæt</a:t>
            </a:r>
          </a:p>
          <a:p>
            <a:r>
              <a:rPr lang="da-DK" sz="2400"/>
              <a:t>Funktion til prikdiagram </a:t>
            </a:r>
            <a:br>
              <a:rPr lang="da-DK" sz="2400"/>
            </a:br>
            <a:r>
              <a:rPr lang="da-DK" sz="2400"/>
              <a:t>i R: </a:t>
            </a:r>
            <a:r>
              <a:rPr lang="da-DK" sz="2400">
                <a:solidFill>
                  <a:schemeClr val="accent1">
                    <a:lumMod val="75000"/>
                  </a:schemeClr>
                </a:solidFill>
              </a:rPr>
              <a:t>stripchart()</a:t>
            </a:r>
            <a:r>
              <a:rPr lang="da-DK" sz="2400"/>
              <a:t>.</a:t>
            </a:r>
          </a:p>
        </p:txBody>
      </p:sp>
      <p:sp>
        <p:nvSpPr>
          <p:cNvPr id="4" name="Slide Number Placeholder 3"/>
          <p:cNvSpPr>
            <a:spLocks noGrp="1"/>
          </p:cNvSpPr>
          <p:nvPr>
            <p:ph type="sldNum" sz="quarter" idx="12"/>
          </p:nvPr>
        </p:nvSpPr>
        <p:spPr/>
        <p:txBody>
          <a:bodyPr/>
          <a:lstStyle/>
          <a:p>
            <a:fld id="{2CD97C06-EC96-4259-9516-82894ECCBF7D}" type="slidenum">
              <a:rPr lang="da-DK" smtClean="0"/>
              <a:t>39</a:t>
            </a:fld>
            <a:endParaRPr lang="da-DK"/>
          </a:p>
        </p:txBody>
      </p:sp>
      <p:pic>
        <p:nvPicPr>
          <p:cNvPr id="6" name="Picture 5"/>
          <p:cNvPicPr>
            <a:picLocks noChangeAspect="1"/>
          </p:cNvPicPr>
          <p:nvPr/>
        </p:nvPicPr>
        <p:blipFill>
          <a:blip r:embed="rId3"/>
          <a:stretch>
            <a:fillRect/>
          </a:stretch>
        </p:blipFill>
        <p:spPr>
          <a:xfrm>
            <a:off x="937472" y="1772816"/>
            <a:ext cx="7522960" cy="1018481"/>
          </a:xfrm>
          <a:prstGeom prst="rect">
            <a:avLst/>
          </a:prstGeom>
        </p:spPr>
      </p:pic>
      <p:pic>
        <p:nvPicPr>
          <p:cNvPr id="7" name="Picture 6"/>
          <p:cNvPicPr>
            <a:picLocks noChangeAspect="1"/>
          </p:cNvPicPr>
          <p:nvPr/>
        </p:nvPicPr>
        <p:blipFill>
          <a:blip r:embed="rId4"/>
          <a:srcRect l="6310" t="3043" r="1686"/>
          <a:stretch>
            <a:fillRect/>
          </a:stretch>
        </p:blipFill>
        <p:spPr>
          <a:xfrm>
            <a:off x="4211960" y="3789040"/>
            <a:ext cx="4680520" cy="2306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90545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Eksempel 11.11, s. 354 om tørretid af lak</a:t>
            </a:r>
            <a:endParaRPr lang="en-GB"/>
          </a:p>
        </p:txBody>
      </p:sp>
      <mc:AlternateContent>
        <mc:Choice Requires="a14">
          <p:sp>
            <p:nvSpPr>
              <p:cNvPr id="6" name="Content Placeholder 5"/>
              <p:cNvSpPr>
                <a:spLocks noGrp="1"/>
              </p:cNvSpPr>
              <p:nvPr>
                <p:ph idx="1"/>
              </p:nvPr>
            </p:nvSpPr>
            <p:spPr>
              <a:xfrm>
                <a:off x="467544" y="1124744"/>
                <a:ext cx="8424936" cy="5616624"/>
              </a:xfrm>
            </p:spPr>
            <p:txBody>
              <a:bodyPr/>
              <a:lstStyle/>
              <a:p>
                <a:pPr marL="0" indent="0">
                  <a:buNone/>
                </a:pPr>
                <a:r>
                  <a:rPr lang="en-US" smtClean="0"/>
                  <a:t>Tørretiden af en lak afhænger af, hvor </a:t>
                </a:r>
                <a:br>
                  <a:rPr lang="en-US" smtClean="0"/>
                </a:br>
                <a:r>
                  <a:rPr lang="en-US" smtClean="0"/>
                  <a:t>meget af et bestemt additiv, der er tilsat</a:t>
                </a:r>
              </a:p>
              <a:p>
                <a:pPr marL="457200" indent="-457200">
                  <a:buFont typeface="+mj-lt"/>
                  <a:buAutoNum type="alphaLcPeriod"/>
                </a:pPr>
                <a:r>
                  <a:rPr lang="en-US" smtClean="0"/>
                  <a:t>Lav et scatterplot</a:t>
                </a:r>
              </a:p>
              <a:p>
                <a:pPr marL="457200" indent="-457200">
                  <a:buFont typeface="+mj-lt"/>
                  <a:buAutoNum type="alphaLcPeriod"/>
                </a:pPr>
                <a:r>
                  <a:rPr lang="en-US" smtClean="0"/>
                  <a:t>Fit et andengrads-polynomium til</a:t>
                </a:r>
                <a:br>
                  <a:rPr lang="en-US" smtClean="0"/>
                </a:br>
                <a:r>
                  <a:rPr lang="en-US" smtClean="0"/>
                  <a:t>data</a:t>
                </a:r>
              </a:p>
              <a:p>
                <a:pPr marL="457200" indent="-457200">
                  <a:buFont typeface="+mj-lt"/>
                  <a:buAutoNum type="alphaLcPeriod"/>
                </a:pPr>
                <a:r>
                  <a:rPr lang="en-US" smtClean="0"/>
                  <a:t>Hvad er den forventede tørretid, </a:t>
                </a:r>
                <a:br>
                  <a:rPr lang="en-US" smtClean="0"/>
                </a:br>
                <a:r>
                  <a:rPr lang="en-US" smtClean="0"/>
                  <a:t>hvis der tilsættes 6.5 g additiv? </a:t>
                </a:r>
                <a:br>
                  <a:rPr lang="en-US" smtClean="0"/>
                </a:br>
                <a:endParaRPr lang="en-US" smtClean="0"/>
              </a:p>
              <a:p>
                <a:pPr marL="0" indent="0">
                  <a:buNone/>
                </a:pPr>
                <a:r>
                  <a:rPr lang="en-US" b="1" smtClean="0"/>
                  <a:t>Løsning</a:t>
                </a:r>
                <a:r>
                  <a:rPr lang="en-US" smtClean="0"/>
                  <a:t> i R giver:</a:t>
                </a:r>
                <a:br>
                  <a:rPr lang="en-US" smtClean="0"/>
                </a:br>
                <a14:m>
                  <m:oMathPara>
                    <m:oMathParaPr>
                      <m:jc/>
                    </m:oMathParaPr>
                    <m:oMath>
                      <m:r>
                        <a:rPr lang="en-US" i="1">
                          <a:latin typeface="Cambria Math" panose="02040503050406030204" pitchFamily="18" charset="0"/>
                        </a:rPr>
                        <m:t>𝑦</m:t>
                      </m:r>
                      <m:r>
                        <a:rPr lang="en-US" i="1">
                          <a:latin typeface="Cambria Math" panose="02040503050406030204" pitchFamily="18" charset="0"/>
                        </a:rPr>
                        <m:t> = 12.185−1.847</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0.18</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r>
                  <a:rPr lang="en-GB" smtClean="0"/>
                  <a:t> </a:t>
                </a:r>
              </a:p>
              <a:p>
                <a:pPr marL="0" indent="0">
                  <a:buNone/>
                </a:pPr>
                <a:r>
                  <a:rPr lang="en-US" smtClean="0"/>
                  <a:t>Når </a:t>
                </a:r>
                <a14:m>
                  <m:oMathPara>
                    <m:oMathParaPr>
                      <m:jc/>
                    </m:oMathParaPr>
                    <m:oMath>
                      <m:r>
                        <a:rPr lang="en-US" b="0" i="1" smtClean="0">
                          <a:latin typeface="Cambria Math" panose="02040503050406030204" pitchFamily="18" charset="0"/>
                        </a:rPr>
                        <m:t>𝑥</m:t>
                      </m:r>
                      <m:r>
                        <a:rPr lang="en-US" b="0" i="1" smtClean="0">
                          <a:latin typeface="Cambria Math" panose="02040503050406030204" pitchFamily="18" charset="0"/>
                        </a:rPr>
                        <m:t>=6.5</m:t>
                      </m:r>
                    </m:oMath>
                  </m:oMathPara>
                </a14:m>
                <a:r>
                  <a:rPr lang="en-GB" smtClean="0"/>
                  <a:t> sættes ind i formlen, fås</a:t>
                </a:r>
                <a:br>
                  <a:rPr lang="en-GB" smtClean="0"/>
                </a:br>
                <a:r>
                  <a:rPr lang="en-GB" smtClean="0"/>
                  <a:t>en estimeret tørretid på </a:t>
                </a:r>
                <a:br>
                  <a:rPr lang="en-US" i="1" smtClean="0">
                    <a:latin typeface="Cambria Math" panose="02040503050406030204" pitchFamily="18" charset="0"/>
                  </a:rPr>
                </a:br>
                <a:r>
                  <a:rPr lang="en-US" i="1" smtClean="0">
                    <a:latin typeface="Cambria Math" panose="02040503050406030204" pitchFamily="18" charset="0"/>
                  </a:rPr>
                  <a:t> 	</a:t>
                </a:r>
                <a14:m>
                  <m:oMathPara>
                    <m:oMathParaPr>
                      <m:jc/>
                    </m:oMathParaPr>
                    <m:oMath>
                      <m:r>
                        <a:rPr lang="en-GB" i="1" smtClean="0">
                          <a:latin typeface="Cambria Math" panose="02040503050406030204" pitchFamily="18" charset="0"/>
                        </a:rPr>
                        <m:t>𝑦</m:t>
                      </m:r>
                      <m:r>
                        <a:rPr lang="en-GB" i="1" smtClean="0">
                          <a:latin typeface="Cambria Math" panose="02040503050406030204" pitchFamily="18" charset="0"/>
                        </a:rPr>
                        <m:t>=7.9</m:t>
                      </m:r>
                    </m:oMath>
                  </m:oMathPara>
                </a14:m>
                <a:r>
                  <a:rPr lang="en-GB" smtClean="0"/>
                  <a:t> timer</a:t>
                </a:r>
              </a:p>
              <a:p>
                <a:pPr marL="0" indent="0">
                  <a:buNone/>
                </a:pPr>
                <a:r>
                  <a:rPr lang="en-US" smtClean="0"/>
                  <a:t>Modellen estimerer min. tørretid på </a:t>
                </a:r>
                <a14:m>
                  <m:oMathPara>
                    <m:oMathParaPr>
                      <m:jc/>
                    </m:oMathParaPr>
                    <m:oMath>
                      <m:r>
                        <a:rPr lang="en-US" i="1" smtClean="0">
                          <a:latin typeface="Cambria Math" panose="02040503050406030204" pitchFamily="18" charset="0"/>
                        </a:rPr>
                        <m:t>7.5</m:t>
                      </m:r>
                    </m:oMath>
                  </m:oMathPara>
                </a14:m>
                <a:br>
                  <a:rPr lang="en-US" smtClean="0"/>
                </a:br>
                <a:r>
                  <a:rPr lang="en-US" smtClean="0"/>
                  <a:t>timer for </a:t>
                </a:r>
                <a14:m>
                  <m:oMathPara>
                    <m:oMathParaPr>
                      <m:jc/>
                    </m:oMathParaPr>
                    <m:oMath>
                      <m:r>
                        <a:rPr lang="en-US" b="0" i="1" smtClean="0">
                          <a:latin typeface="Cambria Math" panose="02040503050406030204" pitchFamily="18" charset="0"/>
                        </a:rPr>
                        <m:t>𝑥</m:t>
                      </m:r>
                      <m:r>
                        <a:rPr lang="en-US" b="0" i="1" smtClean="0">
                          <a:latin typeface="Cambria Math" panose="02040503050406030204" pitchFamily="18" charset="0"/>
                        </a:rPr>
                        <m:t>=</m:t>
                      </m:r>
                      <m:f>
                        <m:fPr>
                          <m:type m:val="bar"/>
                          <m:ctrlPr>
                            <a:rPr lang="en-US" i="1" smtClean="0">
                              <a:latin typeface="Cambria Math" panose="02040503050406030204" pitchFamily="18" charset="0"/>
                            </a:rPr>
                          </m:ctrlPr>
                        </m:fPr>
                        <m:num>
                          <m:r>
                            <a:rPr lang="en-US" b="0" i="1" smtClean="0">
                              <a:latin typeface="Cambria Math" panose="02040503050406030204" pitchFamily="18" charset="0"/>
                            </a:rPr>
                            <m:t>1.847</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∙0.183</m:t>
                          </m:r>
                        </m:den>
                      </m:f>
                      <m:r>
                        <a:rPr lang="en-US" b="0" i="1" smtClean="0">
                          <a:latin typeface="Cambria Math" panose="02040503050406030204" pitchFamily="18" charset="0"/>
                        </a:rPr>
                        <m:t>=5.05</m:t>
                      </m:r>
                    </m:oMath>
                  </m:oMathPara>
                </a14:m>
                <a:r>
                  <a:rPr lang="en-US" smtClean="0"/>
                  <a:t> g additiv.</a:t>
                </a:r>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1013" t="-760" b="-184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390</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5364088" y="1268760"/>
            <a:ext cx="3222104" cy="2658236"/>
          </a:xfrm>
          <a:prstGeom prst="rect">
            <a:avLst/>
          </a:prstGeom>
        </p:spPr>
      </p:pic>
      <p:pic>
        <p:nvPicPr>
          <p:cNvPr id="8" name="Picture 7"/>
          <p:cNvPicPr>
            <a:picLocks noChangeAspect="1"/>
          </p:cNvPicPr>
          <p:nvPr/>
        </p:nvPicPr>
        <p:blipFill>
          <a:blip r:embed="rId4"/>
          <a:srcRect t="4698" r="3347"/>
          <a:stretch>
            <a:fillRect/>
          </a:stretch>
        </p:blipFill>
        <p:spPr>
          <a:xfrm>
            <a:off x="5265440" y="4143020"/>
            <a:ext cx="3600400" cy="24768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50792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Eksempel 11.11, s. 354 om tørretid af lak</a:t>
            </a:r>
            <a:endParaRPr lang="en-GB"/>
          </a:p>
        </p:txBody>
      </p:sp>
      <mc:AlternateContent>
        <mc:Choice Requires="a14">
          <p:sp>
            <p:nvSpPr>
              <p:cNvPr id="6" name="Content Placeholder 5"/>
              <p:cNvSpPr>
                <a:spLocks noGrp="1"/>
              </p:cNvSpPr>
              <p:nvPr>
                <p:ph idx="1"/>
              </p:nvPr>
            </p:nvSpPr>
            <p:spPr/>
            <p:txBody>
              <a:bodyPr/>
              <a:lstStyle/>
              <a:p>
                <a:r>
                  <a:rPr lang="en-US" smtClean="0"/>
                  <a:t>Bemærk: Vi har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=9</m:t>
                      </m:r>
                    </m:oMath>
                  </m:oMathPara>
                </a14:m>
                <a:r>
                  <a:rPr lang="en-US" smtClean="0"/>
                  <a:t> datapunkter, så vi kan i princippet fitte et </a:t>
                </a:r>
                <a:br>
                  <a:rPr lang="en-US" smtClean="0"/>
                </a:br>
                <a:r>
                  <a:rPr lang="en-US" smtClean="0"/>
                  <a:t>8-grads-polynomium perfekt til data</a:t>
                </a:r>
              </a:p>
              <a:p>
                <a:r>
                  <a:rPr lang="en-US" smtClean="0"/>
                  <a:t>Forskel på polynomiel interpolation og regression:</a:t>
                </a:r>
              </a:p>
              <a:p>
                <a:pPr lvl="1"/>
                <a:r>
                  <a:rPr lang="en-US" b="1" smtClean="0"/>
                  <a:t>Polynomiel interpolation</a:t>
                </a:r>
                <a:r>
                  <a:rPr lang="en-US" smtClean="0"/>
                  <a:t>: Vi opfatter datapunkter som ‘sandheden’ og fitter et polynomium, så vi kan interpolere</a:t>
                </a:r>
              </a:p>
              <a:p>
                <a:pPr lvl="1"/>
                <a:r>
                  <a:rPr lang="en-US" b="1" smtClean="0"/>
                  <a:t>Polynomiel regression</a:t>
                </a:r>
                <a:r>
                  <a:rPr lang="en-US" smtClean="0"/>
                  <a:t>: Vi opfatter data som kommende fra en underliggende polynomial sammenhæng, men med støj. Derfor søger vi en simpel model, der ‘beskriver data godt’.</a:t>
                </a:r>
                <a:endParaRPr lang="en-US" smtClean="0"/>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868" t="-659" r="-7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391</a:t>
            </a:fld>
            <a:endParaRPr lang="da-DK">
              <a:solidFill>
                <a:prstClr val="black">
                  <a:tint val="75000"/>
                </a:prstClr>
              </a:solidFill>
            </a:endParaRPr>
          </a:p>
        </p:txBody>
      </p:sp>
      <p:pic>
        <p:nvPicPr>
          <p:cNvPr id="9" name="Picture 2" descr="Polynomial model for data, simple and complex case"/>
          <p:cNvPicPr>
            <a:picLocks noChangeAspect="1" noChangeArrowheads="1"/>
          </p:cNvPicPr>
          <p:nvPr/>
        </p:nvPicPr>
        <p:blipFill>
          <a:blip r:embed="rId3">
            <a:extLst>
              <a:ext uri="{28A0092B-C50C-407E-A947-70E740481C1C}">
                <a14:useLocalDpi xmlns:a14="http://schemas.microsoft.com/office/drawing/2010/main" val="0"/>
              </a:ext>
            </a:extLst>
          </a:blip>
          <a:srcRect r="50000"/>
          <a:stretch>
            <a:fillRect/>
          </a:stretch>
        </p:blipFill>
        <p:spPr bwMode="auto">
          <a:xfrm>
            <a:off x="2150790" y="4427704"/>
            <a:ext cx="2421210" cy="20256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olynomial model for data, simple and complex case"/>
          <p:cNvPicPr>
            <a:picLocks noChangeAspect="1" noChangeArrowheads="1"/>
          </p:cNvPicPr>
          <p:nvPr/>
        </p:nvPicPr>
        <p:blipFill>
          <a:blip r:embed="rId3">
            <a:extLst>
              <a:ext uri="{28A0092B-C50C-407E-A947-70E740481C1C}">
                <a14:useLocalDpi xmlns:a14="http://schemas.microsoft.com/office/drawing/2010/main" val="0"/>
              </a:ext>
            </a:extLst>
          </a:blip>
          <a:srcRect l="52915"/>
          <a:stretch>
            <a:fillRect/>
          </a:stretch>
        </p:blipFill>
        <p:spPr bwMode="auto">
          <a:xfrm>
            <a:off x="4884234" y="4427704"/>
            <a:ext cx="2280054" cy="202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4189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t>Eksempel 11.11, s. 354 om tørretid af lak</a:t>
            </a:r>
            <a:endParaRPr lang="en-GB"/>
          </a:p>
        </p:txBody>
      </p:sp>
      <mc:AlternateContent>
        <mc:Choice Requires="a14">
          <p:sp>
            <p:nvSpPr>
              <p:cNvPr id="6" name="Content Placeholder 5"/>
              <p:cNvSpPr>
                <a:spLocks noGrp="1"/>
              </p:cNvSpPr>
              <p:nvPr>
                <p:ph idx="1"/>
              </p:nvPr>
            </p:nvSpPr>
            <p:spPr/>
            <p:txBody>
              <a:bodyPr/>
              <a:lstStyle/>
              <a:p>
                <a:r>
                  <a:rPr lang="en-US" smtClean="0"/>
                  <a:t>Hvis vi fitter et tredjegrads-polynomium til data fra eksempel 11.11:</a:t>
                </a:r>
              </a:p>
              <a:p>
                <a:pPr lvl="1"/>
                <a14:m>
                  <m:oMathPara>
                    <m:oMathParaPr>
                      <m:jc/>
                    </m:oMathParaPr>
                    <m:o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m:oMathPara>
                </a14:m>
                <a:r>
                  <a:rPr lang="en-US" smtClean="0"/>
                  <a:t> stiger lidt (fra </a:t>
                </a:r>
                <a14:m>
                  <m:oMathPara>
                    <m:oMathParaPr>
                      <m:jc/>
                    </m:oMathParaPr>
                    <m:oMath>
                      <m:r>
                        <a:rPr lang="en-US" i="1" smtClean="0">
                          <a:latin typeface="Cambria Math" panose="02040503050406030204" pitchFamily="18" charset="0"/>
                        </a:rPr>
                        <m:t>0.9227</m:t>
                      </m:r>
                    </m:oMath>
                  </m:oMathPara>
                </a14:m>
                <a:r>
                  <a:rPr lang="en-US" smtClean="0"/>
                  <a:t> til </a:t>
                </a:r>
                <a:br>
                  <a:rPr lang="en-US" smtClean="0"/>
                </a:br>
                <a14:m>
                  <m:oMathPara>
                    <m:oMathParaPr>
                      <m:jc/>
                    </m:oMathParaPr>
                    <m:oMath>
                      <m:r>
                        <a:rPr lang="en-US" i="1" smtClean="0">
                          <a:latin typeface="Cambria Math" panose="02040503050406030204" pitchFamily="18" charset="0"/>
                        </a:rPr>
                        <m:t>0.9237</m:t>
                      </m:r>
                    </m:oMath>
                  </m:oMathPara>
                </a14:m>
                <a:r>
                  <a:rPr lang="en-US" smtClean="0"/>
                  <a:t>): Lidt mere variation </a:t>
                </a:r>
                <a:br>
                  <a:rPr lang="en-US" smtClean="0"/>
                </a:br>
                <a:r>
                  <a:rPr lang="en-US" smtClean="0"/>
                  <a:t>i data forklares</a:t>
                </a:r>
              </a:p>
              <a:p>
                <a:pPr lvl="1"/>
                <a:r>
                  <a:rPr lang="en-US" smtClean="0"/>
                  <a:t>Adjusted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m:oMathPara>
                </a14:m>
                <a:r>
                  <a:rPr lang="en-US" smtClean="0"/>
                  <a:t> falder lidt (fra </a:t>
                </a:r>
                <a:br>
                  <a:rPr lang="en-US" smtClean="0"/>
                </a:br>
                <a14:m>
                  <m:oMathPara>
                    <m:oMathParaPr>
                      <m:jc/>
                    </m:oMathParaPr>
                    <m:oMath>
                      <m:r>
                        <a:rPr lang="en-US" i="1" smtClean="0">
                          <a:latin typeface="Cambria Math" panose="02040503050406030204" pitchFamily="18" charset="0"/>
                        </a:rPr>
                        <m:t>0.8969</m:t>
                      </m:r>
                    </m:oMath>
                  </m:oMathPara>
                </a14:m>
                <a:r>
                  <a:rPr lang="en-US" smtClean="0"/>
                  <a:t> til </a:t>
                </a:r>
                <a14:m>
                  <m:oMathPara>
                    <m:oMathParaPr>
                      <m:jc/>
                    </m:oMathParaPr>
                    <m:oMath>
                      <m:r>
                        <a:rPr lang="en-US" i="1" smtClean="0">
                          <a:latin typeface="Cambria Math" panose="02040503050406030204" pitchFamily="18" charset="0"/>
                        </a:rPr>
                        <m:t>0.8</m:t>
                      </m:r>
                      <m:r>
                        <a:rPr lang="en-US" b="0" i="1" smtClean="0">
                          <a:latin typeface="Cambria Math" panose="02040503050406030204" pitchFamily="18" charset="0"/>
                        </a:rPr>
                        <m:t>779</m:t>
                      </m:r>
                    </m:oMath>
                  </m:oMathPara>
                </a14:m>
                <a:r>
                  <a:rPr lang="en-US" smtClean="0"/>
                  <a:t>): Vi bliver</a:t>
                </a:r>
                <a:br>
                  <a:rPr lang="en-US" smtClean="0"/>
                </a:br>
                <a:r>
                  <a:rPr lang="en-US" smtClean="0"/>
                  <a:t>straffet for en ekstra </a:t>
                </a:r>
                <a:br>
                  <a:rPr lang="en-US" smtClean="0"/>
                </a:br>
                <a:r>
                  <a:rPr lang="en-US" smtClean="0"/>
                  <a:t>parameter til at forklare</a:t>
                </a:r>
                <a:br>
                  <a:rPr lang="en-US" smtClean="0"/>
                </a:br>
                <a:r>
                  <a:rPr lang="en-US" smtClean="0"/>
                  <a:t>variationen</a:t>
                </a:r>
              </a:p>
              <a:p>
                <a:pPr lvl="1"/>
                <a:r>
                  <a:rPr lang="en-US" smtClean="0"/>
                  <a:t>Det er sandsynligt, at den </a:t>
                </a:r>
                <a:br>
                  <a:rPr lang="en-US" smtClean="0"/>
                </a:br>
                <a:r>
                  <a:rPr lang="en-US" smtClean="0"/>
                  <a:t>nye koefficient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oMath>
                  </m:oMathPara>
                </a14:m>
                <a:r>
                  <a:rPr lang="en-US" smtClean="0"/>
                  <a:t> er nul, </a:t>
                </a:r>
                <a:br>
                  <a:rPr lang="en-US" smtClean="0"/>
                </a:br>
                <a:r>
                  <a:rPr lang="en-US" smtClean="0"/>
                  <a:t>for p-værdien er høj (</a:t>
                </a:r>
                <a14:m>
                  <m:oMathPara>
                    <m:oMathParaPr>
                      <m:jc/>
                    </m:oMathParaPr>
                    <m:oMath>
                      <m:r>
                        <a:rPr lang="en-US" i="1" smtClean="0">
                          <a:latin typeface="Cambria Math" panose="02040503050406030204" pitchFamily="18" charset="0"/>
                        </a:rPr>
                        <m:t>0.8094</m:t>
                      </m:r>
                    </m:oMath>
                  </m:oMathPara>
                </a14:m>
                <a:r>
                  <a:rPr lang="en-US" smtClean="0"/>
                  <a:t>)</a:t>
                </a:r>
              </a:p>
              <a:p>
                <a:r>
                  <a:rPr lang="en-US" smtClean="0"/>
                  <a:t>Med andre ord er andengrads-polynomiet en bedre model for data.</a:t>
                </a:r>
                <a:br>
                  <a:rPr lang="en-US" smtClean="0"/>
                </a:br>
                <a:endParaRPr lang="en-US" smtClean="0"/>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392</a:t>
            </a:fld>
            <a:endParaRPr lang="da-DK">
              <a:solidFill>
                <a:prstClr val="black">
                  <a:tint val="75000"/>
                </a:prstClr>
              </a:solidFill>
            </a:endParaRPr>
          </a:p>
        </p:txBody>
      </p:sp>
      <p:pic>
        <p:nvPicPr>
          <p:cNvPr id="2" name="Picture 1"/>
          <p:cNvPicPr>
            <a:picLocks noChangeAspect="1"/>
          </p:cNvPicPr>
          <p:nvPr/>
        </p:nvPicPr>
        <p:blipFill>
          <a:blip r:embed="rId3"/>
          <a:stretch>
            <a:fillRect/>
          </a:stretch>
        </p:blipFill>
        <p:spPr>
          <a:xfrm>
            <a:off x="4461782" y="1700808"/>
            <a:ext cx="4502705" cy="2880320"/>
          </a:xfrm>
          <a:prstGeom prst="rect">
            <a:avLst/>
          </a:prstGeom>
        </p:spPr>
      </p:pic>
    </p:spTree>
    <p:extLst>
      <p:ext uri="{BB962C8B-B14F-4D97-AF65-F5344CB8AC3E}">
        <p14:creationId xmlns:p14="http://schemas.microsoft.com/office/powerpoint/2010/main" val="117041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Multipel lineær regression (11.4)</a:t>
            </a:r>
            <a:endParaRPr lang="en-GB"/>
          </a:p>
        </p:txBody>
      </p:sp>
      <mc:AlternateContent>
        <mc:Choice Requires="a14">
          <p:sp>
            <p:nvSpPr>
              <p:cNvPr id="3" name="Content Placeholder 2"/>
              <p:cNvSpPr>
                <a:spLocks noGrp="1"/>
              </p:cNvSpPr>
              <p:nvPr>
                <p:ph idx="1"/>
              </p:nvPr>
            </p:nvSpPr>
            <p:spPr/>
            <p:txBody>
              <a:bodyPr/>
              <a:lstStyle/>
              <a:p>
                <a:r>
                  <a:rPr lang="da-DK" smtClean="0">
                    <a:solidFill>
                      <a:schemeClr val="tx2"/>
                    </a:solidFill>
                  </a:rPr>
                  <a:t>Multipel</a:t>
                </a:r>
                <a:r>
                  <a:rPr lang="da-DK"/>
                  <a:t>: Der er mere end én regressor. Vi bruger </a:t>
                </a:r>
                <a14:m>
                  <m:oMathPara>
                    <m:oMathParaPr>
                      <m:jc/>
                    </m:oMathParaPr>
                    <m:oMath>
                      <m:r>
                        <a:rPr lang="en-US" b="0" i="1" smtClean="0">
                          <a:latin typeface="Cambria Math" panose="02040503050406030204" pitchFamily="18" charset="0"/>
                        </a:rPr>
                        <m:t>𝑟</m:t>
                      </m:r>
                    </m:oMath>
                  </m:oMathPara>
                </a14:m>
                <a:r>
                  <a:rPr lang="da-DK"/>
                  <a:t> til at betegne antal regressorer: </a:t>
                </a:r>
                <a14:m>
                  <m:oMathPara>
                    <m:oMathParaPr>
                      <m:jc/>
                    </m:oMathParaPr>
                    <m:oMath>
                      <m:sSub>
                        <m:sSubPr>
                          <m:ctrlPr>
                            <a:rPr lang="da-DK" i="1">
                              <a:latin typeface="Cambria Math" panose="02040503050406030204" pitchFamily="18" charset="0"/>
                            </a:rPr>
                          </m:ctrlPr>
                        </m:sSubPr>
                        <m:e>
                          <m:r>
                            <a:rPr lang="da-DK" i="1">
                              <a:latin typeface="Cambria Math"/>
                            </a:rPr>
                            <m:t>𝑥</m:t>
                          </m:r>
                        </m:e>
                        <m:sub>
                          <m:r>
                            <a:rPr lang="da-DK" i="1">
                              <a:latin typeface="Cambria Math"/>
                            </a:rPr>
                            <m:t>1</m:t>
                          </m:r>
                        </m:sub>
                      </m:sSub>
                    </m:oMath>
                  </m:oMathPara>
                </a14:m>
                <a:r>
                  <a:rPr lang="da-DK"/>
                  <a:t>, </a:t>
                </a:r>
                <a14:m>
                  <m:oMathPara>
                    <m:oMathParaPr>
                      <m:jc/>
                    </m:oMathParaPr>
                    <m:oMath>
                      <m:sSub>
                        <m:sSubPr>
                          <m:ctrlPr>
                            <a:rPr lang="da-DK" i="1">
                              <a:latin typeface="Cambria Math" panose="02040503050406030204" pitchFamily="18" charset="0"/>
                            </a:rPr>
                          </m:ctrlPr>
                        </m:sSubPr>
                        <m:e>
                          <m:r>
                            <a:rPr lang="da-DK" i="1">
                              <a:latin typeface="Cambria Math"/>
                            </a:rPr>
                            <m:t>𝑥</m:t>
                          </m:r>
                        </m:e>
                        <m:sub>
                          <m:r>
                            <a:rPr lang="da-DK" i="1">
                              <a:latin typeface="Cambria Math"/>
                            </a:rPr>
                            <m:t>2</m:t>
                          </m:r>
                        </m:sub>
                      </m:sSub>
                      <m:r>
                        <a:rPr lang="da-DK" i="1">
                          <a:latin typeface="Cambria Math"/>
                        </a:rPr>
                        <m:t>, …, </m:t>
                      </m:r>
                      <m:sSub>
                        <m:sSubPr>
                          <m:ctrlPr>
                            <a:rPr lang="da-DK" i="1">
                              <a:latin typeface="Cambria Math" panose="02040503050406030204" pitchFamily="18" charset="0"/>
                            </a:rPr>
                          </m:ctrlPr>
                        </m:sSubPr>
                        <m:e>
                          <m:r>
                            <a:rPr lang="da-DK" i="1">
                              <a:latin typeface="Cambria Math"/>
                            </a:rPr>
                            <m:t>𝑥</m:t>
                          </m:r>
                        </m:e>
                        <m:sub>
                          <m:r>
                            <a:rPr lang="en-US" b="0" i="1" smtClean="0">
                              <a:latin typeface="Cambria Math" panose="02040503050406030204" pitchFamily="18" charset="0"/>
                            </a:rPr>
                            <m:t>𝑟</m:t>
                          </m:r>
                        </m:sub>
                      </m:sSub>
                    </m:oMath>
                  </m:oMathPara>
                </a14:m>
                <a:endParaRPr lang="da-DK"/>
              </a:p>
              <a:p>
                <a:r>
                  <a:rPr lang="da-DK">
                    <a:solidFill>
                      <a:schemeClr val="tx2"/>
                    </a:solidFill>
                  </a:rPr>
                  <a:t>Lineær</a:t>
                </a:r>
                <a:r>
                  <a:rPr lang="da-DK"/>
                  <a:t>: Modellen er at responsvariablen kan udtrykkes som en linearkombination af regressorerne: </a:t>
                </a:r>
                <a:br>
                  <a:rPr lang="da-DK"/>
                </a:br>
                <a:r>
                  <a:rPr lang="da-DK"/>
                  <a:t>	 </a:t>
                </a:r>
                <a14:m>
                  <m:oMathPara>
                    <m:oMathParaPr>
                      <m:jc/>
                    </m:oMathParaPr>
                    <m:oMath>
                      <m:r>
                        <a:rPr lang="da-DK" i="1">
                          <a:latin typeface="Cambria Math"/>
                        </a:rPr>
                        <m:t>𝑦</m:t>
                      </m:r>
                      <m:r>
                        <a:rPr lang="da-DK" i="1">
                          <a:latin typeface="Cambria Math"/>
                        </a:rPr>
                        <m:t>=</m:t>
                      </m:r>
                      <m:sSub>
                        <m:sSubPr>
                          <m:ctrlPr>
                            <a:rPr lang="da-DK" i="1">
                              <a:latin typeface="Cambria Math" panose="02040503050406030204" pitchFamily="18" charset="0"/>
                            </a:rPr>
                          </m:ctrlPr>
                        </m:sSubPr>
                        <m:e>
                          <m:r>
                            <a:rPr lang="da-DK" i="1" smtClean="0">
                              <a:latin typeface="Cambria Math" panose="02040503050406030204" pitchFamily="18" charset="0"/>
                              <a:ea typeface="Cambria Math" panose="02040503050406030204" pitchFamily="18" charset="0"/>
                            </a:rPr>
                            <m:t>𝛽</m:t>
                          </m:r>
                        </m:e>
                        <m:sub>
                          <m:r>
                            <a:rPr lang="da-DK" i="1">
                              <a:latin typeface="Cambria Math"/>
                            </a:rPr>
                            <m:t>0</m:t>
                          </m:r>
                        </m:sub>
                      </m:sSub>
                      <m:r>
                        <a:rPr lang="da-DK" i="1">
                          <a:latin typeface="Cambria Math"/>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da-DK" i="1">
                              <a:latin typeface="Cambria Math"/>
                            </a:rPr>
                            <m:t>1</m:t>
                          </m:r>
                        </m:sub>
                      </m:sSub>
                      <m:sSub>
                        <m:sSubPr>
                          <m:ctrlPr>
                            <a:rPr lang="da-DK" i="1">
                              <a:latin typeface="Cambria Math" panose="02040503050406030204" pitchFamily="18" charset="0"/>
                            </a:rPr>
                          </m:ctrlPr>
                        </m:sSubPr>
                        <m:e>
                          <m:r>
                            <a:rPr lang="da-DK" i="1">
                              <a:latin typeface="Cambria Math"/>
                            </a:rPr>
                            <m:t>𝑥</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da-DK" i="1">
                              <a:latin typeface="Cambria Math"/>
                            </a:rPr>
                            <m:t>2</m:t>
                          </m:r>
                        </m:sub>
                      </m:sSub>
                      <m:sSub>
                        <m:sSubPr>
                          <m:ctrlPr>
                            <a:rPr lang="da-DK" i="1">
                              <a:latin typeface="Cambria Math" panose="02040503050406030204" pitchFamily="18" charset="0"/>
                            </a:rPr>
                          </m:ctrlPr>
                        </m:sSubPr>
                        <m:e>
                          <m:r>
                            <a:rPr lang="da-DK" i="1">
                              <a:latin typeface="Cambria Math"/>
                            </a:rPr>
                            <m:t>𝑥</m:t>
                          </m:r>
                        </m:e>
                        <m:sub>
                          <m:r>
                            <a:rPr lang="da-DK" i="1">
                              <a:latin typeface="Cambria Math"/>
                            </a:rPr>
                            <m:t>2</m:t>
                          </m:r>
                        </m:sub>
                      </m:sSub>
                      <m:r>
                        <a:rPr lang="da-DK" i="1">
                          <a:latin typeface="Cambria Math"/>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𝑟</m:t>
                          </m:r>
                        </m:sub>
                      </m:sSub>
                      <m:sSub>
                        <m:sSubPr>
                          <m:ctrlPr>
                            <a:rPr lang="da-DK" i="1">
                              <a:latin typeface="Cambria Math" panose="02040503050406030204" pitchFamily="18" charset="0"/>
                            </a:rPr>
                          </m:ctrlPr>
                        </m:sSubPr>
                        <m:e>
                          <m:r>
                            <a:rPr lang="da-DK" i="1">
                              <a:latin typeface="Cambria Math"/>
                            </a:rPr>
                            <m:t>𝑥</m:t>
                          </m:r>
                        </m:e>
                        <m:sub>
                          <m:r>
                            <a:rPr lang="en-US" b="0" i="1" smtClean="0">
                              <a:latin typeface="Cambria Math" panose="02040503050406030204" pitchFamily="18" charset="0"/>
                            </a:rPr>
                            <m:t>𝑟</m:t>
                          </m:r>
                        </m:sub>
                      </m:sSub>
                    </m:oMath>
                  </m:oMathPara>
                </a14:m>
                <a:r>
                  <a:rPr lang="da-DK"/>
                  <a:t> </a:t>
                </a:r>
                <a:endParaRPr lang="da-DK" smtClean="0"/>
              </a:p>
              <a:p>
                <a:r>
                  <a:rPr lang="da-DK" smtClean="0"/>
                  <a:t>Vi fitter modellen til data, der består af </a:t>
                </a:r>
                <a14:m>
                  <m:oMathPara>
                    <m:oMathParaPr>
                      <m:jc/>
                    </m:oMathParaPr>
                    <m:oMath>
                      <m:r>
                        <a:rPr lang="da-DK" i="1" smtClean="0">
                          <a:latin typeface="Cambria Math" panose="02040503050406030204" pitchFamily="18" charset="0"/>
                        </a:rPr>
                        <m:t>𝑛</m:t>
                      </m:r>
                    </m:oMath>
                  </m:oMathPara>
                </a14:m>
                <a:r>
                  <a:rPr lang="da-DK" smtClean="0"/>
                  <a:t> </a:t>
                </a:r>
                <a14:m>
                  <m:oMathPara>
                    <m:oMathParaPr>
                      <m:jc/>
                    </m:oMathParaPr>
                    <m:oMath>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+1)</m:t>
                      </m:r>
                    </m:oMath>
                  </m:oMathPara>
                </a14:m>
                <a:r>
                  <a:rPr lang="da-DK" smtClean="0"/>
                  <a:t>-tupler </a:t>
                </a:r>
                <a14:m>
                  <m:oMathPara>
                    <m:oMathParaPr>
                      <m:jc/>
                    </m:oMathParaPr>
                    <m:oMath>
                      <m:r>
                        <a:rPr lang="en-US" b="0" i="1" smtClean="0">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a:rPr>
                            <m:t>𝑥</m:t>
                          </m:r>
                        </m:e>
                        <m:sub>
                          <m:r>
                            <a:rPr lang="en-US" b="0" i="1" smtClean="0">
                              <a:latin typeface="Cambria Math" panose="02040503050406030204" pitchFamily="18" charset="0"/>
                            </a:rPr>
                            <m:t>𝑖</m:t>
                          </m:r>
                          <m:r>
                            <a:rPr lang="da-DK" i="1">
                              <a:latin typeface="Cambria Math"/>
                            </a:rPr>
                            <m:t>1</m:t>
                          </m:r>
                        </m:sub>
                      </m:sSub>
                      <m:r>
                        <a:rPr lang="en-US" b="0" i="1" smtClean="0">
                          <a:latin typeface="Cambria Math" panose="02040503050406030204" pitchFamily="18" charset="0"/>
                        </a:rPr>
                        <m:t>, </m:t>
                      </m:r>
                      <m:sSub>
                        <m:sSubPr>
                          <m:ctrlPr>
                            <a:rPr lang="da-DK" i="1">
                              <a:latin typeface="Cambria Math" panose="02040503050406030204" pitchFamily="18" charset="0"/>
                            </a:rPr>
                          </m:ctrlPr>
                        </m:sSubPr>
                        <m:e>
                          <m:r>
                            <a:rPr lang="da-DK" i="1">
                              <a:latin typeface="Cambria Math"/>
                            </a:rPr>
                            <m:t>𝑥</m:t>
                          </m:r>
                        </m:e>
                        <m:sub>
                          <m:r>
                            <a:rPr lang="en-US" b="0" i="1" smtClean="0">
                              <a:latin typeface="Cambria Math" panose="02040503050406030204" pitchFamily="18" charset="0"/>
                            </a:rPr>
                            <m:t>𝑖</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a:rPr>
                            <m:t>𝑥</m:t>
                          </m:r>
                        </m:e>
                        <m:sub>
                          <m:r>
                            <a:rPr lang="en-US" i="1">
                              <a:latin typeface="Cambria Math" panose="02040503050406030204" pitchFamily="18" charset="0"/>
                            </a:rPr>
                            <m:t>𝑖</m:t>
                          </m:r>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m:t>
                      </m:r>
                    </m:oMath>
                  </m:oMathPara>
                </a14:m>
                <a:r>
                  <a:rPr lang="da-DK" smtClean="0"/>
                  <a:t> for </a:t>
                </a:r>
                <a14:m>
                  <m:oMathPara>
                    <m:oMathParaPr>
                      <m:jc/>
                    </m:oMathParaPr>
                    <m:o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m:oMathPara>
                </a14:m>
                <a:r>
                  <a:rPr lang="da-DK"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393</a:t>
            </a:fld>
            <a:endParaRPr lang="da-DK">
              <a:solidFill>
                <a:prstClr val="black">
                  <a:tint val="75000"/>
                </a:prstClr>
              </a:solidFill>
            </a:endParaRPr>
          </a:p>
        </p:txBody>
      </p:sp>
    </p:spTree>
    <p:extLst>
      <p:ext uri="{BB962C8B-B14F-4D97-AF65-F5344CB8AC3E}">
        <p14:creationId xmlns:p14="http://schemas.microsoft.com/office/powerpoint/2010/main" val="2243595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4484424" y="3068960"/>
            <a:ext cx="4480064" cy="3579695"/>
          </a:xfrm>
          <a:prstGeom prst="rect">
            <a:avLst/>
          </a:prstGeom>
        </p:spPr>
      </p:pic>
      <p:sp>
        <p:nvSpPr>
          <p:cNvPr id="2" name="Title 1"/>
          <p:cNvSpPr>
            <a:spLocks noGrp="1"/>
          </p:cNvSpPr>
          <p:nvPr>
            <p:ph type="title"/>
          </p:nvPr>
        </p:nvSpPr>
        <p:spPr/>
        <p:txBody>
          <a:bodyPr/>
          <a:lstStyle/>
          <a:p>
            <a:r>
              <a:rPr lang="en-US" smtClean="0"/>
              <a:t>Multipel lineær regression</a:t>
            </a:r>
            <a:endParaRPr lang="en-GB"/>
          </a:p>
        </p:txBody>
      </p:sp>
      <mc:AlternateContent>
        <mc:Choice Requires="a14">
          <p:sp>
            <p:nvSpPr>
              <p:cNvPr id="3" name="Content Placeholder 2"/>
              <p:cNvSpPr>
                <a:spLocks noGrp="1"/>
              </p:cNvSpPr>
              <p:nvPr>
                <p:ph idx="1"/>
              </p:nvPr>
            </p:nvSpPr>
            <p:spPr/>
            <p:txBody>
              <a:bodyPr/>
              <a:lstStyle/>
              <a:p>
                <a:r>
                  <a:rPr lang="da-DK" smtClean="0"/>
                  <a:t>For </a:t>
                </a:r>
                <a14:m>
                  <m:oMathPara>
                    <m:oMathParaPr>
                      <m:jc/>
                    </m:oMathParaPr>
                    <m:oMath>
                      <m:r>
                        <a:rPr lang="en-US" i="1">
                          <a:latin typeface="Cambria Math" panose="02040503050406030204" pitchFamily="18" charset="0"/>
                        </a:rPr>
                        <m:t>𝑟</m:t>
                      </m:r>
                      <m:r>
                        <a:rPr lang="en-US" i="1">
                          <a:latin typeface="Cambria Math" panose="02040503050406030204" pitchFamily="18" charset="0"/>
                        </a:rPr>
                        <m:t>=2</m:t>
                      </m:r>
                    </m:oMath>
                  </m:oMathPara>
                </a14:m>
                <a:r>
                  <a:rPr lang="da-DK"/>
                  <a:t> har vi 2 uafhængige </a:t>
                </a:r>
                <a:r>
                  <a:rPr lang="da-DK" smtClean="0"/>
                  <a:t>variable</a:t>
                </a:r>
                <a:r>
                  <a:rPr lang="da-DK"/>
                  <a:t> </a:t>
                </a:r>
                <a:r>
                  <a:rPr lang="da-DK" smtClean="0"/>
                  <a:t>(regressorer): </a:t>
                </a:r>
                <a14:m>
                  <m:oMathPara>
                    <m:oMathParaPr>
                      <m:jc/>
                    </m:oMathParaPr>
                    <m:oMath>
                      <m:sSub>
                        <m:sSubPr>
                          <m:ctrlPr>
                            <a:rPr lang="da-DK" i="1">
                              <a:latin typeface="Cambria Math" panose="02040503050406030204" pitchFamily="18" charset="0"/>
                            </a:rPr>
                          </m:ctrlPr>
                        </m:sSubPr>
                        <m:e>
                          <m:r>
                            <a:rPr lang="da-DK" i="1">
                              <a:latin typeface="Cambria Math"/>
                            </a:rPr>
                            <m:t>𝑥</m:t>
                          </m:r>
                        </m:e>
                        <m:sub>
                          <m:r>
                            <a:rPr lang="da-DK" i="1">
                              <a:latin typeface="Cambria Math"/>
                            </a:rPr>
                            <m:t>1</m:t>
                          </m:r>
                        </m:sub>
                      </m:sSub>
                    </m:oMath>
                  </m:oMathPara>
                </a14:m>
                <a:r>
                  <a:rPr lang="da-DK"/>
                  <a:t>, </a:t>
                </a:r>
                <a14:m>
                  <m:oMathPara>
                    <m:oMathParaPr>
                      <m:jc/>
                    </m:oMathParaPr>
                    <m:oMath>
                      <m:sSub>
                        <m:sSubPr>
                          <m:ctrlPr>
                            <a:rPr lang="da-DK" i="1">
                              <a:latin typeface="Cambria Math" panose="02040503050406030204" pitchFamily="18" charset="0"/>
                            </a:rPr>
                          </m:ctrlPr>
                        </m:sSubPr>
                        <m:e>
                          <m:r>
                            <a:rPr lang="da-DK" i="1">
                              <a:latin typeface="Cambria Math"/>
                            </a:rPr>
                            <m:t>𝑥</m:t>
                          </m:r>
                        </m:e>
                        <m:sub>
                          <m:r>
                            <a:rPr lang="da-DK" i="1">
                              <a:latin typeface="Cambria Math"/>
                            </a:rPr>
                            <m:t>2</m:t>
                          </m:r>
                        </m:sub>
                      </m:sSub>
                    </m:oMath>
                  </m:oMathPara>
                </a14:m>
                <a:endParaRPr lang="da-DK" smtClean="0"/>
              </a:p>
              <a:p>
                <a:r>
                  <a:rPr lang="da-DK" smtClean="0"/>
                  <a:t>Modellen er: </a:t>
                </a:r>
                <a14:m>
                  <m:oMathPara>
                    <m:oMathParaPr>
                      <m:jc/>
                    </m:oMathParaPr>
                    <m:oMath>
                      <m:r>
                        <a:rPr lang="da-DK" i="1">
                          <a:latin typeface="Cambria Math"/>
                        </a:rPr>
                        <m:t>𝑦</m:t>
                      </m:r>
                      <m:r>
                        <a:rPr lang="da-DK" i="1">
                          <a:latin typeface="Cambria Math"/>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da-DK" i="1">
                              <a:latin typeface="Cambria Math"/>
                            </a:rPr>
                            <m:t>0</m:t>
                          </m:r>
                        </m:sub>
                      </m:sSub>
                      <m:r>
                        <a:rPr lang="da-DK" i="1">
                          <a:latin typeface="Cambria Math"/>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da-DK" i="1">
                              <a:latin typeface="Cambria Math"/>
                            </a:rPr>
                            <m:t>1</m:t>
                          </m:r>
                        </m:sub>
                      </m:sSub>
                      <m:sSub>
                        <m:sSubPr>
                          <m:ctrlPr>
                            <a:rPr lang="da-DK" i="1">
                              <a:latin typeface="Cambria Math" panose="02040503050406030204" pitchFamily="18" charset="0"/>
                            </a:rPr>
                          </m:ctrlPr>
                        </m:sSubPr>
                        <m:e>
                          <m:r>
                            <a:rPr lang="da-DK" i="1">
                              <a:latin typeface="Cambria Math"/>
                            </a:rPr>
                            <m:t>𝑥</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da-DK" i="1">
                              <a:latin typeface="Cambria Math"/>
                            </a:rPr>
                            <m:t>2</m:t>
                          </m:r>
                        </m:sub>
                      </m:sSub>
                      <m:sSub>
                        <m:sSubPr>
                          <m:ctrlPr>
                            <a:rPr lang="da-DK" i="1">
                              <a:latin typeface="Cambria Math" panose="02040503050406030204" pitchFamily="18" charset="0"/>
                            </a:rPr>
                          </m:ctrlPr>
                        </m:sSubPr>
                        <m:e>
                          <m:r>
                            <a:rPr lang="da-DK" i="1">
                              <a:latin typeface="Cambria Math"/>
                            </a:rPr>
                            <m:t>𝑥</m:t>
                          </m:r>
                        </m:e>
                        <m:sub>
                          <m:r>
                            <a:rPr lang="da-DK" i="1">
                              <a:latin typeface="Cambria Math"/>
                            </a:rPr>
                            <m:t>2</m:t>
                          </m:r>
                        </m:sub>
                      </m:sSub>
                    </m:oMath>
                  </m:oMathPara>
                </a14:m>
                <a:endParaRPr lang="da-DK"/>
              </a:p>
              <a:p>
                <a:r>
                  <a:rPr lang="da-DK" smtClean="0"/>
                  <a:t>Vi minimerer </a:t>
                </a:r>
                <a14:m>
                  <m:oMathPara>
                    <m:oMathParaPr>
                      <m:jc/>
                    </m:oMathParaPr>
                    <m:oMath>
                      <m:r>
                        <a:rPr lang="da-DK" i="1" smtClean="0">
                          <a:latin typeface="Cambria Math" panose="02040503050406030204" pitchFamily="18" charset="0"/>
                        </a:rPr>
                        <m:t>𝑆𝑆𝐸</m:t>
                      </m:r>
                    </m:oMath>
                  </m:oMathPara>
                </a14:m>
                <a:r>
                  <a:rPr lang="da-DK" smtClean="0"/>
                  <a:t>:</a:t>
                </a:r>
                <a:br>
                  <a:rPr lang="da-DK" smtClean="0"/>
                </a:br>
                <a:r>
                  <a:rPr lang="da-DK" smtClean="0"/>
                  <a:t> 	</a:t>
                </a:r>
                <a14:m>
                  <m:oMathPara>
                    <m:oMathParaPr>
                      <m:jc/>
                    </m:oMathParaPr>
                    <m:oMath>
                      <m:r>
                        <a:rPr lang="da-DK" i="1">
                          <a:latin typeface="Cambria Math"/>
                        </a:rPr>
                        <m:t>𝑆𝑆</m:t>
                      </m:r>
                      <m:r>
                        <a:rPr lang="en-US" i="1">
                          <a:latin typeface="Cambria Math" panose="02040503050406030204" pitchFamily="18" charset="0"/>
                        </a:rPr>
                        <m:t>𝐸</m:t>
                      </m:r>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𝑒</m:t>
                                  </m:r>
                                </m:e>
                                <m:sub>
                                  <m:r>
                                    <a:rPr lang="da-DK" i="1">
                                      <a:latin typeface="Cambria Math"/>
                                    </a:rPr>
                                    <m:t>𝑖</m:t>
                                  </m:r>
                                </m:sub>
                              </m:sSub>
                            </m:e>
                            <m:sup>
                              <m:r>
                                <a:rPr lang="da-DK" i="1">
                                  <a:latin typeface="Cambria Math"/>
                                </a:rPr>
                                <m:t>2</m:t>
                              </m:r>
                            </m:sup>
                          </m:sSup>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bSup>
                                <m:sSubSupPr>
                                  <m:alnScr m:val="off"/>
                                  <m:ctrlPr>
                                    <a:rPr lang="da-DK" i="1">
                                      <a:latin typeface="Cambria Math" panose="02040503050406030204" pitchFamily="18" charset="0"/>
                                    </a:rPr>
                                  </m:ctrlPr>
                                </m:sSubSupPr>
                                <m:e>
                                  <m:r>
                                    <a:rPr lang="da-DK" i="1">
                                      <a:latin typeface="Cambria Math"/>
                                    </a:rPr>
                                    <m:t>(</m:t>
                                  </m:r>
                                  <m:sSub>
                                    <m:sSubPr>
                                      <m:ctrlPr>
                                        <a:rPr lang="da-DK" i="1">
                                          <a:latin typeface="Cambria Math" panose="02040503050406030204" pitchFamily="18" charset="0"/>
                                        </a:rPr>
                                      </m:ctrlPr>
                                    </m:sSubPr>
                                    <m:e>
                                      <m:r>
                                        <a:rPr lang="da-DK" i="1">
                                          <a:latin typeface="Cambria Math"/>
                                        </a:rPr>
                                        <m:t>𝑦</m:t>
                                      </m:r>
                                    </m:e>
                                    <m:sub>
                                      <m:r>
                                        <a:rPr lang="da-DK" i="1">
                                          <a:latin typeface="Cambria Math"/>
                                        </a:rPr>
                                        <m:t>𝑖</m:t>
                                      </m:r>
                                    </m:sub>
                                  </m:sSub>
                                  <m:r>
                                    <a:rPr lang="da-DK" i="1">
                                      <a:latin typeface="Cambria Math"/>
                                    </a:rPr>
                                    <m:t>−(</m:t>
                                  </m:r>
                                  <m:sSub>
                                    <m:sSubPr>
                                      <m:ctrlPr>
                                        <a:rPr lang="da-DK" i="1">
                                          <a:latin typeface="Cambria Math" panose="02040503050406030204" pitchFamily="18" charset="0"/>
                                        </a:rPr>
                                      </m:ctrlPr>
                                    </m:sSubPr>
                                    <m:e>
                                      <m:sSub>
                                        <m:sSubPr>
                                          <m:ctrlPr>
                                            <a:rPr lang="da-DK" i="1">
                                              <a:latin typeface="Cambria Math" panose="02040503050406030204" pitchFamily="18" charset="0"/>
                                            </a:rPr>
                                          </m:ctrlPr>
                                        </m:sSubPr>
                                        <m:e>
                                          <m:r>
                                            <a:rPr lang="da-DK" i="1">
                                              <a:latin typeface="Cambria Math"/>
                                            </a:rPr>
                                            <m:t>𝑏</m:t>
                                          </m:r>
                                        </m:e>
                                        <m:sub>
                                          <m:r>
                                            <a:rPr lang="da-DK" i="1">
                                              <a:latin typeface="Cambria Math"/>
                                            </a:rPr>
                                            <m:t>0</m:t>
                                          </m:r>
                                        </m:sub>
                                      </m:sSub>
                                      <m:r>
                                        <a:rPr lang="da-DK" i="1">
                                          <a:latin typeface="Cambria Math"/>
                                        </a:rPr>
                                        <m:t>+</m:t>
                                      </m:r>
                                      <m:sSub>
                                        <m:sSubPr>
                                          <m:ctrlPr>
                                            <a:rPr lang="da-DK" i="1">
                                              <a:latin typeface="Cambria Math" panose="02040503050406030204" pitchFamily="18" charset="0"/>
                                            </a:rPr>
                                          </m:ctrlPr>
                                        </m:sSubPr>
                                        <m:e>
                                          <m:r>
                                            <a:rPr lang="da-DK" i="1">
                                              <a:latin typeface="Cambria Math"/>
                                            </a:rPr>
                                            <m:t>𝑏</m:t>
                                          </m:r>
                                        </m:e>
                                        <m:sub>
                                          <m:r>
                                            <a:rPr lang="da-DK" i="1">
                                              <a:latin typeface="Cambria Math"/>
                                            </a:rPr>
                                            <m:t>1</m:t>
                                          </m:r>
                                        </m:sub>
                                      </m:sSub>
                                      <m:r>
                                        <a:rPr lang="da-DK" i="1">
                                          <a:latin typeface="Cambria Math"/>
                                        </a:rPr>
                                        <m:t>𝑥</m:t>
                                      </m:r>
                                    </m:e>
                                    <m:sub>
                                      <m:r>
                                        <a:rPr lang="en-US" b="0" i="1" smtClean="0">
                                          <a:latin typeface="Cambria Math" panose="02040503050406030204" pitchFamily="18" charset="0"/>
                                        </a:rPr>
                                        <m:t>1</m:t>
                                      </m:r>
                                      <m:r>
                                        <a:rPr lang="da-DK" i="1">
                                          <a:latin typeface="Cambria Math"/>
                                        </a:rPr>
                                        <m:t>𝑖</m:t>
                                      </m:r>
                                    </m:sub>
                                  </m:s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𝑏</m:t>
                                      </m:r>
                                    </m:e>
                                    <m:sub>
                                      <m:r>
                                        <a:rPr lang="en-US" i="1">
                                          <a:latin typeface="Cambria Math" panose="02040503050406030204" pitchFamily="18" charset="0"/>
                                          <a:ea typeface="Cambria Math" panose="02040503050406030204" pitchFamily="18" charset="0"/>
                                        </a:rPr>
                                        <m:t>2</m:t>
                                      </m:r>
                                    </m:sub>
                                  </m:sSub>
                                  <m:sSubSup>
                                    <m:sSubSupPr>
                                      <m:alnScr m:val="off"/>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 </m:t>
                                      </m:r>
                                    </m:sup>
                                  </m:sSubSup>
                                  <m:r>
                                    <a:rPr lang="da-DK" i="1">
                                      <a:latin typeface="Cambria Math"/>
                                    </a:rPr>
                                    <m:t>))</m:t>
                                  </m:r>
                                </m:e>
                                <m:sub>
                                  <m:r>
                                    <a:rPr lang="en-US" i="1">
                                      <a:latin typeface="Cambria Math" panose="02040503050406030204" pitchFamily="18" charset="0"/>
                                    </a:rPr>
                                    <m:t> </m:t>
                                  </m:r>
                                </m:sub>
                                <m:sup>
                                  <m:r>
                                    <a:rPr lang="da-DK" i="1">
                                      <a:latin typeface="Cambria Math"/>
                                    </a:rPr>
                                    <m:t>2</m:t>
                                  </m:r>
                                </m:sup>
                              </m:sSubSup>
                            </m:e>
                          </m:nary>
                        </m:e>
                      </m:nary>
                    </m:oMath>
                  </m:oMathPara>
                </a14:m>
                <a:endParaRPr lang="da-DK" smtClean="0"/>
              </a:p>
              <a:p>
                <a:r>
                  <a:rPr lang="da-DK" smtClean="0"/>
                  <a:t>Planen i rummet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m:t>
                          </m:r>
                          <m:r>
                            <a:rPr lang="da-DK" i="1">
                              <a:latin typeface="Cambria Math"/>
                            </a:rPr>
                            <m:t>𝑥</m:t>
                          </m:r>
                        </m:e>
                        <m:sub>
                          <m:r>
                            <a:rPr lang="da-DK" i="1">
                              <a:latin typeface="Cambria Math"/>
                            </a:rPr>
                            <m:t>1</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r>
                  <a:rPr lang="da-DK" smtClean="0"/>
                  <a:t> har forskriften</a:t>
                </a:r>
                <a:br>
                  <a:rPr lang="da-DK" smtClean="0"/>
                </a:br>
                <a:r>
                  <a:rPr lang="da-DK" smtClean="0"/>
                  <a:t> 	</a:t>
                </a:r>
                <a14:m>
                  <m:oMathPara>
                    <m:oMathParaPr>
                      <m:jc/>
                    </m:oMathParaPr>
                    <m:oMath>
                      <m:acc>
                        <m:accPr>
                          <m:chr m:val="̂"/>
                          <m:ctrlPr>
                            <a:rPr lang="da-DK" i="1" smtClean="0">
                              <a:latin typeface="Cambria Math" panose="02040503050406030204" pitchFamily="18" charset="0"/>
                            </a:rPr>
                          </m:ctrlPr>
                        </m:accPr>
                        <m:e>
                          <m:r>
                            <a:rPr lang="en-US" b="0" i="1" smtClean="0">
                              <a:latin typeface="Cambria Math" panose="02040503050406030204" pitchFamily="18" charset="0"/>
                            </a:rPr>
                            <m:t>𝑦</m:t>
                          </m:r>
                        </m:e>
                      </m:acc>
                      <m:r>
                        <a:rPr lang="da-DK" i="1">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𝑏</m:t>
                          </m:r>
                        </m:e>
                        <m:sub>
                          <m:r>
                            <a:rPr lang="da-DK" i="1">
                              <a:latin typeface="Cambria Math"/>
                            </a:rPr>
                            <m:t>0</m:t>
                          </m:r>
                        </m:sub>
                      </m:sSub>
                      <m:r>
                        <a:rPr lang="da-DK" i="1">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𝑏</m:t>
                          </m:r>
                        </m:e>
                        <m:sub>
                          <m:r>
                            <a:rPr lang="da-DK" i="1">
                              <a:latin typeface="Cambria Math"/>
                            </a:rPr>
                            <m:t>1</m:t>
                          </m:r>
                        </m:sub>
                      </m:sSub>
                      <m:sSub>
                        <m:sSubPr>
                          <m:ctrlPr>
                            <a:rPr lang="da-DK" i="1">
                              <a:latin typeface="Cambria Math" panose="02040503050406030204" pitchFamily="18" charset="0"/>
                            </a:rPr>
                          </m:ctrlPr>
                        </m:sSubPr>
                        <m:e>
                          <m:r>
                            <a:rPr lang="da-DK" i="1">
                              <a:latin typeface="Cambria Math"/>
                            </a:rPr>
                            <m:t>𝑥</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Sub>
                        <m:sSubPr>
                          <m:ctrlPr>
                            <a:rPr lang="da-DK" i="1">
                              <a:latin typeface="Cambria Math" panose="02040503050406030204" pitchFamily="18" charset="0"/>
                            </a:rPr>
                          </m:ctrlPr>
                        </m:sSubPr>
                        <m:e>
                          <m:r>
                            <a:rPr lang="da-DK" i="1">
                              <a:latin typeface="Cambria Math"/>
                            </a:rPr>
                            <m:t>𝑥</m:t>
                          </m:r>
                        </m:e>
                        <m:sub>
                          <m:r>
                            <a:rPr lang="da-DK" i="1">
                              <a:latin typeface="Cambria Math"/>
                            </a:rPr>
                            <m:t>2</m:t>
                          </m:r>
                        </m:sub>
                      </m:sSub>
                    </m:oMath>
                  </m:oMathPara>
                </a14:m>
                <a:endParaRPr lang="en-US" smtClean="0"/>
              </a:p>
              <a:p>
                <a:r>
                  <a:rPr lang="en-US" smtClean="0"/>
                  <a:t>Her er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𝑏</m:t>
                          </m:r>
                        </m:e>
                        <m:sub>
                          <m:r>
                            <a:rPr lang="da-DK" i="1">
                              <a:latin typeface="Cambria Math"/>
                            </a:rPr>
                            <m:t>0</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da-DK" i="1">
                                  <a:latin typeface="Cambria Math" panose="02040503050406030204" pitchFamily="18" charset="0"/>
                                </a:rPr>
                              </m:ctrlPr>
                            </m:sSubPr>
                            <m:e>
                              <m:r>
                                <a:rPr lang="da-DK" i="1" smtClean="0">
                                  <a:latin typeface="Cambria Math" panose="02040503050406030204" pitchFamily="18" charset="0"/>
                                  <a:ea typeface="Cambria Math" panose="02040503050406030204" pitchFamily="18" charset="0"/>
                                </a:rPr>
                                <m:t>𝛽</m:t>
                              </m:r>
                            </m:e>
                            <m:sub>
                              <m:r>
                                <a:rPr lang="da-DK" i="1">
                                  <a:latin typeface="Cambria Math"/>
                                </a:rPr>
                                <m:t>0</m:t>
                              </m:r>
                            </m:sub>
                          </m:sSub>
                        </m:e>
                      </m:acc>
                    </m:oMath>
                  </m:oMathPara>
                </a14:m>
                <a:r>
                  <a:rPr lang="da-DK"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oMath>
                  </m:oMathPara>
                </a14:m>
                <a:r>
                  <a:rPr lang="da-DK" smtClean="0"/>
                  <a:t> og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e>
                      </m:acc>
                    </m:oMath>
                  </m:oMathPara>
                </a14:m>
                <a:br>
                  <a:rPr lang="en-US" smtClean="0"/>
                </a:br>
                <a:r>
                  <a:rPr lang="en-US" smtClean="0"/>
                  <a:t>bestemt vha. mindste kvadraters </a:t>
                </a:r>
                <a:br>
                  <a:rPr lang="en-US" smtClean="0"/>
                </a:br>
                <a:r>
                  <a:rPr lang="en-US" smtClean="0"/>
                  <a:t>metode:</a:t>
                </a: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394</a:t>
            </a:fld>
            <a:endParaRPr lang="da-DK">
              <a:solidFill>
                <a:prstClr val="black">
                  <a:tint val="75000"/>
                </a:prstClr>
              </a:solidFill>
            </a:endParaRPr>
          </a:p>
        </p:txBody>
      </p:sp>
      <p:pic>
        <p:nvPicPr>
          <p:cNvPr id="6" name="Picture 5"/>
          <p:cNvPicPr>
            <a:picLocks noChangeAspect="1"/>
          </p:cNvPicPr>
          <p:nvPr/>
        </p:nvPicPr>
        <p:blipFill>
          <a:blip r:embed="rId4"/>
          <a:stretch>
            <a:fillRect/>
          </a:stretch>
        </p:blipFill>
        <p:spPr>
          <a:xfrm>
            <a:off x="902757" y="4653136"/>
            <a:ext cx="3741251" cy="1372689"/>
          </a:xfrm>
          <a:prstGeom prst="rect">
            <a:avLst/>
          </a:prstGeom>
        </p:spPr>
      </p:pic>
    </p:spTree>
    <p:extLst>
      <p:ext uri="{BB962C8B-B14F-4D97-AF65-F5344CB8AC3E}">
        <p14:creationId xmlns:p14="http://schemas.microsoft.com/office/powerpoint/2010/main" val="27613470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dur="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p:cNvPicPr>
            <a:picLocks noChangeAspect="1"/>
          </p:cNvPicPr>
          <p:nvPr/>
        </p:nvPicPr>
        <p:blipFill>
          <a:blip r:embed="rId2"/>
          <a:stretch>
            <a:fillRect/>
          </a:stretch>
        </p:blipFill>
        <p:spPr>
          <a:xfrm>
            <a:off x="729929" y="3717032"/>
            <a:ext cx="5231283" cy="3024336"/>
          </a:xfrm>
          <a:prstGeom prst="rect">
            <a:avLst/>
          </a:prstGeom>
        </p:spPr>
      </p:pic>
      <p:sp>
        <p:nvSpPr>
          <p:cNvPr id="2" name="Title 1"/>
          <p:cNvSpPr>
            <a:spLocks noGrp="1"/>
          </p:cNvSpPr>
          <p:nvPr>
            <p:ph type="title"/>
          </p:nvPr>
        </p:nvSpPr>
        <p:spPr/>
        <p:txBody>
          <a:bodyPr/>
          <a:lstStyle/>
          <a:p>
            <a:r>
              <a:rPr lang="en-US" smtClean="0"/>
              <a:t>Eks. 11.12, s. 357 om knæk af en stang</a:t>
            </a:r>
            <a:endParaRPr lang="en-GB"/>
          </a:p>
        </p:txBody>
      </p:sp>
      <mc:AlternateContent>
        <mc:Choice Requires="a14">
          <p:sp>
            <p:nvSpPr>
              <p:cNvPr id="3" name="Content Placeholder 2"/>
              <p:cNvSpPr>
                <a:spLocks noGrp="1"/>
              </p:cNvSpPr>
              <p:nvPr>
                <p:ph idx="1"/>
              </p:nvPr>
            </p:nvSpPr>
            <p:spPr>
              <a:xfrm>
                <a:off x="467544" y="1052736"/>
                <a:ext cx="8560074" cy="5688632"/>
              </a:xfrm>
            </p:spPr>
            <p:txBody>
              <a:bodyPr/>
              <a:lstStyle/>
              <a:p>
                <a:pPr marL="0" indent="0">
                  <a:buNone/>
                </a:pPr>
                <a:r>
                  <a:rPr lang="en-US" sz="2000" smtClean="0"/>
                  <a:t>Antal knæk, en stang kan klare, </a:t>
                </a:r>
                <a:br>
                  <a:rPr lang="en-US" sz="2000" smtClean="0"/>
                </a:br>
                <a:r>
                  <a:rPr lang="en-US" sz="2000" smtClean="0"/>
                  <a:t>inden den brækker, afhænger af </a:t>
                </a:r>
                <a:br>
                  <a:rPr lang="en-US" sz="2000" smtClean="0"/>
                </a:br>
                <a:r>
                  <a:rPr lang="en-US" sz="2000" smtClean="0"/>
                  <a:t>hvor meget</a:t>
                </a:r>
                <a:r>
                  <a:rPr lang="en-US" sz="2000"/>
                  <a:t>, der </a:t>
                </a:r>
                <a:r>
                  <a:rPr lang="en-US" sz="2000" smtClean="0"/>
                  <a:t>er </a:t>
                </a:r>
                <a:r>
                  <a:rPr lang="en-US" sz="2000"/>
                  <a:t>tilsat</a:t>
                </a:r>
                <a:r>
                  <a:rPr lang="en-US" sz="2000" smtClean="0"/>
                  <a:t> af to </a:t>
                </a:r>
                <a:br>
                  <a:rPr lang="en-US" sz="2000" smtClean="0"/>
                </a:br>
                <a:r>
                  <a:rPr lang="en-US" sz="2000" smtClean="0"/>
                  <a:t>stoffer A og B</a:t>
                </a:r>
              </a:p>
              <a:p>
                <a:pPr marL="0" indent="0">
                  <a:buNone/>
                </a:pPr>
                <a:r>
                  <a:rPr lang="en-US" sz="2000" smtClean="0"/>
                  <a:t>Multipel regression i R: </a:t>
                </a:r>
                <a:br>
                  <a:rPr lang="en-US" sz="2000" smtClean="0"/>
                </a:br>
                <a:r>
                  <a:rPr lang="en-US" sz="2000" smtClean="0"/>
                  <a:t> </a:t>
                </a:r>
                <a:endParaRPr lang="en-US" sz="2000"/>
              </a:p>
              <a:p>
                <a:pPr marL="0" indent="0">
                  <a:buNone/>
                </a:pPr>
                <a:br>
                  <a:rPr lang="en-US" sz="2000" smtClean="0"/>
                </a:br>
                <a:r>
                  <a:rPr lang="en-US" sz="2000" smtClean="0"/>
                  <a:t>Resultat:</a:t>
                </a:r>
                <a:br>
                  <a:rPr lang="en-US" sz="2000" smtClean="0"/>
                </a:br>
                <a:br>
                  <a:rPr lang="en-US" sz="2000" smtClean="0"/>
                </a:br>
                <a:br>
                  <a:rPr lang="en-US" sz="2000" smtClean="0"/>
                </a:br>
                <a:endParaRPr lang="en-US" sz="2000" smtClean="0"/>
              </a:p>
              <a:p>
                <a:pPr marL="0" indent="0">
                  <a:buNone/>
                </a:pPr>
                <a:br>
                  <a:rPr lang="en-US" sz="2000" smtClean="0"/>
                </a:br>
                <a:r>
                  <a:rPr lang="en-US" sz="2000" smtClean="0"/>
                  <a:t> 					       Regressionsligning:</a:t>
                </a:r>
                <a:br>
                  <a:rPr lang="en-US" sz="2000" smtClean="0"/>
                </a:br>
                <a:r>
                  <a:rPr lang="en-US" sz="2000" smtClean="0"/>
                  <a:t> 					             </a:t>
                </a:r>
                <a14:m>
                  <m:oMathPara>
                    <m:oMathParaPr>
                      <m:jc/>
                    </m:oMathParaPr>
                    <m:o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=46.4+7.78</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−1</m:t>
                      </m:r>
                      <m:r>
                        <m:rPr>
                          <m:sty m:val="p"/>
                        </m:rPr>
                        <a:rPr lang="en-US" sz="2000" b="0" i="0" smtClean="0">
                          <a:latin typeface="Cambria Math" panose="02040503050406030204" pitchFamily="18" charset="0"/>
                        </a:rPr>
                        <m:t>.66</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560074" cy="5688632"/>
              </a:xfrm>
              <a:blipFill>
                <a:blip r:embed="rId3"/>
                <a:stretch>
                  <a:fillRect l="-783" t="-64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395</a:t>
            </a:fld>
            <a:endParaRPr lang="da-DK">
              <a:solidFill>
                <a:prstClr val="black">
                  <a:tint val="75000"/>
                </a:prstClr>
              </a:solidFill>
            </a:endParaRPr>
          </a:p>
        </p:txBody>
      </p:sp>
      <p:pic>
        <p:nvPicPr>
          <p:cNvPr id="5" name="Picture 4"/>
          <p:cNvPicPr>
            <a:picLocks noChangeAspect="1"/>
          </p:cNvPicPr>
          <p:nvPr/>
        </p:nvPicPr>
        <p:blipFill>
          <a:blip r:embed="rId4"/>
          <a:stretch>
            <a:fillRect/>
          </a:stretch>
        </p:blipFill>
        <p:spPr>
          <a:xfrm>
            <a:off x="4029155" y="1052736"/>
            <a:ext cx="4998463" cy="3456384"/>
          </a:xfrm>
          <a:prstGeom prst="rect">
            <a:avLst/>
          </a:prstGeom>
        </p:spPr>
      </p:pic>
      <p:pic>
        <p:nvPicPr>
          <p:cNvPr id="7" name="Picture 6"/>
          <p:cNvPicPr>
            <a:picLocks noChangeAspect="1"/>
          </p:cNvPicPr>
          <p:nvPr/>
        </p:nvPicPr>
        <p:blipFill>
          <a:blip r:embed="rId5"/>
          <a:srcRect t="6375" b="-1"/>
          <a:stretch>
            <a:fillRect/>
          </a:stretch>
        </p:blipFill>
        <p:spPr>
          <a:xfrm>
            <a:off x="729930" y="2681212"/>
            <a:ext cx="2448272" cy="416763"/>
          </a:xfrm>
          <a:prstGeom prst="rect">
            <a:avLst/>
          </a:prstGeom>
        </p:spPr>
      </p:pic>
      <p:sp>
        <p:nvSpPr>
          <p:cNvPr id="8" name="Rectangle 7"/>
          <p:cNvSpPr/>
          <p:nvPr/>
        </p:nvSpPr>
        <p:spPr>
          <a:xfrm>
            <a:off x="1755221" y="5013176"/>
            <a:ext cx="720080" cy="7200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Tree>
    <p:extLst>
      <p:ext uri="{BB962C8B-B14F-4D97-AF65-F5344CB8AC3E}">
        <p14:creationId xmlns:p14="http://schemas.microsoft.com/office/powerpoint/2010/main" val="37540357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3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3" name="Content Placeholder 2"/>
              <p:cNvSpPr>
                <a:spLocks noGrp="1"/>
              </p:cNvSpPr>
              <p:nvPr>
                <p:ph idx="1"/>
              </p:nvPr>
            </p:nvSpPr>
            <p:spPr>
              <a:xfrm>
                <a:off x="467544" y="1052736"/>
                <a:ext cx="8560074" cy="5688632"/>
              </a:xfrm>
            </p:spPr>
            <p:txBody>
              <a:bodyPr/>
              <a:lstStyle/>
              <a:p>
                <a:pPr marL="0" indent="0">
                  <a:buNone/>
                </a:pPr>
                <a:r>
                  <a:rPr lang="en-US" sz="2000" smtClean="0"/>
                  <a:t>Er det en god model?</a:t>
                </a:r>
                <a:br>
                  <a:rPr lang="en-US" sz="2000" smtClean="0"/>
                </a:br>
                <a:r>
                  <a:rPr lang="en-US" sz="2000" smtClean="0"/>
                  <a:t>Ja, det er, fordi:</a:t>
                </a:r>
                <a:br>
                  <a:rPr lang="en-US" sz="2000" smtClean="0"/>
                </a:br>
                <a:endParaRPr lang="en-US" sz="2000" smtClean="0"/>
              </a:p>
              <a:p>
                <a:r>
                  <a:rPr lang="en-US" sz="2000" smtClean="0"/>
                  <a:t>Alle tre koefficienter har</a:t>
                </a:r>
                <a:br>
                  <a:rPr lang="en-US" sz="2000" smtClean="0"/>
                </a:br>
                <a:r>
                  <a:rPr lang="en-US" sz="2000" smtClean="0"/>
                  <a:t>meget lave p-værdier. </a:t>
                </a:r>
                <a:br>
                  <a:rPr lang="en-US" sz="2000" smtClean="0"/>
                </a:br>
                <a:r>
                  <a:rPr lang="en-US" sz="2000" smtClean="0"/>
                  <a:t>Dermed er det ekstremt </a:t>
                </a:r>
                <a:br>
                  <a:rPr lang="en-US" sz="2000" smtClean="0"/>
                </a:br>
                <a:r>
                  <a:rPr lang="en-US" sz="2000" smtClean="0"/>
                  <a:t>usandsynligt, at koeffici-</a:t>
                </a:r>
                <a:br>
                  <a:rPr lang="en-US" sz="2000" smtClean="0"/>
                </a:br>
                <a:r>
                  <a:rPr lang="en-US" sz="2000" smtClean="0"/>
                  <a:t>enterne i virkeligheden </a:t>
                </a:r>
                <a:br>
                  <a:rPr lang="en-US" sz="2000" smtClean="0"/>
                </a:br>
                <a:r>
                  <a:rPr lang="en-US" sz="2000" smtClean="0"/>
                  <a:t>er 0</a:t>
                </a:r>
                <a:br>
                  <a:rPr lang="en-US" sz="2000" smtClean="0"/>
                </a:br>
                <a:endParaRPr lang="en-US" sz="2000" smtClean="0"/>
              </a:p>
              <a:p>
                <a:r>
                  <a:rPr lang="en-US" sz="2000" smtClean="0"/>
                  <a:t>Modellen forklarer knap</a:t>
                </a:r>
                <a:br>
                  <a:rPr lang="en-US" sz="2000" smtClean="0"/>
                </a:br>
                <a:r>
                  <a:rPr lang="en-US" sz="2000" smtClean="0"/>
                  <a:t>92% af variationen i data (</a:t>
                </a:r>
                <a14:m>
                  <m:oMathPara>
                    <m:oMathParaPr>
                      <m:jc/>
                    </m:oMathParaPr>
                    <m:o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=0.9168</m:t>
                      </m:r>
                    </m:oMath>
                  </m:oMathPara>
                </a14:m>
                <a:r>
                  <a:rPr lang="en-US" sz="2000" smtClean="0"/>
                  <a:t>). Adjusted </a:t>
                </a:r>
                <a14:m>
                  <m:oMathPara>
                    <m:oMathParaPr>
                      <m:jc/>
                    </m:oMathParaPr>
                    <m:oMath>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i="1">
                              <a:latin typeface="Cambria Math" panose="02040503050406030204" pitchFamily="18" charset="0"/>
                            </a:rPr>
                            <m:t>2</m:t>
                          </m:r>
                        </m:sup>
                      </m:sSup>
                      <m:r>
                        <a:rPr lang="en-US" sz="2000" i="1">
                          <a:latin typeface="Cambria Math" panose="02040503050406030204" pitchFamily="18" charset="0"/>
                        </a:rPr>
                        <m:t>=0.9</m:t>
                      </m:r>
                      <m:r>
                        <a:rPr lang="en-US" sz="2000" b="0" i="1" smtClean="0">
                          <a:latin typeface="Cambria Math" panose="02040503050406030204" pitchFamily="18" charset="0"/>
                        </a:rPr>
                        <m:t>04</m:t>
                      </m:r>
                    </m:oMath>
                  </m:oMathPara>
                </a14:m>
                <a:r>
                  <a:rPr lang="en-US" sz="2000" smtClean="0"/>
                  <a:t> er tæt på 0.9168, så modellen overfitter ikke</a:t>
                </a:r>
              </a:p>
              <a:p>
                <a:r>
                  <a:rPr lang="en-US" sz="2000" smtClean="0"/>
                  <a:t>F-statistikken på 71.65 har en tilhørende p-værdi på </a:t>
                </a:r>
                <a14:m>
                  <m:oMathPara>
                    <m:oMathParaPr>
                      <m:jc/>
                    </m:oMathParaPr>
                    <m:oMath>
                      <m:r>
                        <m:rPr>
                          <m:sty m:val="p"/>
                        </m:rPr>
                        <a:rPr lang="en-US" sz="2000" b="0" i="0" smtClean="0">
                          <a:latin typeface="Cambria Math" panose="02040503050406030204" pitchFamily="18" charset="0"/>
                          <a:ea typeface="Cambria Math" panose="02040503050406030204" pitchFamily="18" charset="0"/>
                        </a:rPr>
                        <m:t>9.5</m:t>
                      </m:r>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−8</m:t>
                          </m:r>
                        </m:sup>
                      </m:sSup>
                    </m:oMath>
                  </m:oMathPara>
                </a14:m>
                <a:r>
                  <a:rPr lang="en-US" sz="2000" smtClean="0"/>
                  <a:t>. Det er ekstremt usandsynligt, at begge hældningskoefficienter er 0 samtidig</a:t>
                </a:r>
              </a:p>
              <a:p>
                <a:r>
                  <a:rPr lang="en-US" sz="2000" smtClean="0"/>
                  <a:t>F-statistikken kommer fra en variansanalyse (ANOVA).</a:t>
                </a:r>
                <a:br>
                  <a:rPr lang="en-US" sz="2000" smtClean="0"/>
                </a:b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560074" cy="5688632"/>
              </a:xfrm>
              <a:blipFill>
                <a:blip r:embed="rId2"/>
                <a:stretch>
                  <a:fillRect l="-783" t="-643"/>
                </a:stretch>
              </a:blipFill>
            </p:spPr>
            <p:txBody>
              <a:bodyPr/>
              <a:lstStyle/>
              <a:p>
                <a:r>
                  <a:rPr lang="en-GB">
                    <a:noFill/>
                  </a:rPr>
                  <a:t> </a:t>
                </a:r>
              </a:p>
            </p:txBody>
          </p:sp>
        </mc:Fallback>
      </mc:AlternateContent>
      <p:pic>
        <p:nvPicPr>
          <p:cNvPr id="6" name="Picture 5"/>
          <p:cNvPicPr>
            <a:picLocks noChangeAspect="1"/>
          </p:cNvPicPr>
          <p:nvPr/>
        </p:nvPicPr>
        <p:blipFill>
          <a:blip r:embed="rId3"/>
          <a:stretch>
            <a:fillRect/>
          </a:stretch>
        </p:blipFill>
        <p:spPr>
          <a:xfrm>
            <a:off x="3503871" y="1268760"/>
            <a:ext cx="5231283" cy="3024336"/>
          </a:xfrm>
          <a:prstGeom prst="rect">
            <a:avLst/>
          </a:prstGeom>
        </p:spPr>
      </p:pic>
      <p:sp>
        <p:nvSpPr>
          <p:cNvPr id="2" name="Title 1"/>
          <p:cNvSpPr>
            <a:spLocks noGrp="1"/>
          </p:cNvSpPr>
          <p:nvPr>
            <p:ph type="title"/>
          </p:nvPr>
        </p:nvSpPr>
        <p:spPr/>
        <p:txBody>
          <a:bodyPr/>
          <a:lstStyle/>
          <a:p>
            <a:r>
              <a:rPr lang="en-US"/>
              <a:t>Eks. 11.12, s. 357 om knæk af en stang</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396</a:t>
            </a:fld>
            <a:endParaRPr lang="da-DK">
              <a:solidFill>
                <a:prstClr val="black">
                  <a:tint val="75000"/>
                </a:prstClr>
              </a:solidFill>
            </a:endParaRPr>
          </a:p>
        </p:txBody>
      </p:sp>
      <p:sp>
        <p:nvSpPr>
          <p:cNvPr id="8" name="Rectangle 7"/>
          <p:cNvSpPr/>
          <p:nvPr/>
        </p:nvSpPr>
        <p:spPr>
          <a:xfrm>
            <a:off x="5235570" y="2564904"/>
            <a:ext cx="2736304" cy="7200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
        <p:nvSpPr>
          <p:cNvPr id="9" name="Rectangle 8"/>
          <p:cNvSpPr/>
          <p:nvPr/>
        </p:nvSpPr>
        <p:spPr>
          <a:xfrm>
            <a:off x="3504450" y="3873425"/>
            <a:ext cx="4883974"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
        <p:nvSpPr>
          <p:cNvPr id="10" name="Rectangle 9"/>
          <p:cNvSpPr/>
          <p:nvPr/>
        </p:nvSpPr>
        <p:spPr>
          <a:xfrm>
            <a:off x="3504450" y="4033445"/>
            <a:ext cx="4883974"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Tree>
    <p:extLst>
      <p:ext uri="{BB962C8B-B14F-4D97-AF65-F5344CB8AC3E}">
        <p14:creationId xmlns:p14="http://schemas.microsoft.com/office/powerpoint/2010/main" val="950632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xit" presetSubtype="0" dur="1"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dur="1"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8" grpId="1"/>
      <p:bldP spid="9" grpId="0"/>
      <p:bldP spid="9" grpId="1"/>
      <p:bldP spid="10" grpId="0"/>
    </p:bldLst>
  </p:timing>
</p:sld>
</file>

<file path=ppt/slides/slide3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ANOVA</a:t>
            </a:r>
            <a:endParaRPr lang="da-DK"/>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56308042"/>
              </p:ext>
            </p:extLst>
          </p:nvPr>
        </p:nvGraphicFramePr>
        <p:xfrm>
          <a:off x="468313" y="1650356"/>
          <a:ext cx="8247334" cy="4228592"/>
        </p:xfrm>
        <a:graphic>
          <a:graphicData uri="http://schemas.openxmlformats.org/drawingml/2006/table">
            <a:tbl>
              <a:tblPr firstRow="1" bandRow="1">
                <a:tableStyleId>{5940675A-B579-460E-94D1-54222C63F5DA}</a:tableStyleId>
              </a:tblPr>
              <a:tblGrid>
                <a:gridCol w="1223367">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975295">
                  <a:extLst>
                    <a:ext uri="{9D8B030D-6E8A-4147-A177-3AD203B41FA5}">
                      <a16:colId xmlns:a16="http://schemas.microsoft.com/office/drawing/2014/main" val="20004"/>
                    </a:ext>
                  </a:extLst>
                </a:gridCol>
              </a:tblGrid>
              <a:tr h="370840">
                <a:tc>
                  <a:txBody>
                    <a:bodyPr vert="horz" wrap="square"/>
                    <a:lstStyle/>
                    <a:p>
                      <a:pPr algn="l"/>
                      <a:r>
                        <a:rPr lang="da-DK" sz="1800" smtClean="0"/>
                        <a:t>Kilder</a:t>
                      </a:r>
                      <a:endParaRPr lang="da-DK" sz="1800"/>
                    </a:p>
                  </a:txBody>
                  <a:tcPr/>
                </a:tc>
                <a:tc>
                  <a:txBody>
                    <a:bodyPr vert="horz" wrap="square"/>
                    <a:lstStyle/>
                    <a:p>
                      <a:pPr algn="l"/>
                      <a:r>
                        <a:rPr lang="da-DK" sz="1800" smtClean="0"/>
                        <a:t>Frihedsgrader </a:t>
                      </a:r>
                      <a:br>
                        <a:rPr lang="da-DK" sz="1800" smtClean="0"/>
                      </a:br>
                      <a:r>
                        <a:rPr lang="da-DK" sz="1800" smtClean="0"/>
                        <a:t>(DF)</a:t>
                      </a:r>
                      <a:endParaRPr lang="da-DK" sz="1800"/>
                    </a:p>
                  </a:txBody>
                  <a:tcPr/>
                </a:tc>
                <a:tc>
                  <a:txBody>
                    <a:bodyPr vert="horz" wrap="square"/>
                    <a:lstStyle/>
                    <a:p>
                      <a:pPr algn="l"/>
                      <a:r>
                        <a:rPr lang="da-DK" sz="1800" smtClean="0"/>
                        <a:t>Sum of Squares (SS)</a:t>
                      </a:r>
                      <a:endParaRPr lang="da-DK" sz="1800"/>
                    </a:p>
                  </a:txBody>
                  <a:tcPr/>
                </a:tc>
                <a:tc>
                  <a:txBody>
                    <a:bodyPr vert="horz" wrap="square"/>
                    <a:lstStyle/>
                    <a:p>
                      <a:pPr algn="l"/>
                      <a:r>
                        <a:rPr lang="da-DK" sz="1800" smtClean="0"/>
                        <a:t>Mean Squares (MS)</a:t>
                      </a:r>
                      <a:endParaRPr lang="da-DK" sz="1800"/>
                    </a:p>
                  </a:txBody>
                  <a:tcPr/>
                </a:tc>
                <a:tc>
                  <a:txBody>
                    <a:bodyPr vert="horz" wrap="square"/>
                    <a:lstStyle/>
                    <a:p>
                      <a:pPr algn="l"/>
                      <a:r>
                        <a:rPr lang="da-DK" sz="1800" smtClean="0"/>
                        <a:t>F</a:t>
                      </a:r>
                      <a:endParaRPr lang="da-DK" sz="1800"/>
                    </a:p>
                  </a:txBody>
                  <a:tcPr/>
                </a:tc>
                <a:extLst>
                  <a:ext uri="{0D108BD9-81ED-4DB2-BD59-A6C34878D82A}">
                    <a16:rowId xmlns:a16="http://schemas.microsoft.com/office/drawing/2014/main" val="10000"/>
                  </a:ext>
                </a:extLst>
              </a:tr>
              <a:tr h="370840">
                <a:tc>
                  <a:txBody>
                    <a:bodyPr vert="horz" wrap="square"/>
                    <a:lstStyle/>
                    <a:p>
                      <a:pPr algn="l"/>
                      <a:r>
                        <a:rPr lang="da-DK" sz="1800" smtClean="0"/>
                        <a:t>Regression</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reg</m:t>
                                </m:r>
                              </m:sub>
                            </m:sSub>
                          </m:oMath>
                          <m:oMath>
                            <m:r>
                              <m:rPr>
                                <m:sty m:val="p"/>
                              </m:rPr>
                              <a:rPr lang="da-DK" sz="1800" smtClean="0">
                                <a:latin typeface="Cambria Math"/>
                              </a:rPr>
                              <m:t>=</m:t>
                            </m:r>
                            <m:r>
                              <m:rPr>
                                <m:sty m:val="p"/>
                              </m:rPr>
                              <a:rPr lang="da-DK" sz="1800" smtClean="0"/>
                              <m:t>#</m:t>
                            </m:r>
                            <m:r>
                              <m:rPr>
                                <m:sty m:val="p"/>
                              </m:rPr>
                              <a:rPr lang="da-DK" sz="1800" smtClean="0"/>
                              <m:t>parametre</m:t>
                            </m:r>
                            <m:r>
                              <m:rPr>
                                <m:sty m:val="p"/>
                              </m:rPr>
                              <a:rPr lang="da-DK" sz="1800" smtClean="0">
                                <a:latin typeface="Cambria Math"/>
                              </a:rPr>
                              <m:t>−1</m:t>
                            </m:r>
                          </m:oMath>
                        </m:oMathPara>
                      </a14:m>
                      <a:br>
                        <a:rPr lang="da-DK" sz="1800" smtClean="0"/>
                      </a:br>
                      <a14:m>
                        <m:oMathPara>
                          <m:oMathParaPr>
                            <m:jc/>
                          </m:oMathParaPr>
                          <m:oMath>
                            <m:r>
                              <m:rPr>
                                <m:sty m:val="p"/>
                              </m:rPr>
                              <a:rPr lang="da-DK" sz="1800" smtClean="0">
                                <a:latin typeface="Cambria Math"/>
                              </a:rPr>
                              <m:t>=</m:t>
                            </m:r>
                            <m:d>
                              <m:dPr>
                                <m:begChr m:val="("/>
                                <m:sepChr m:val="|"/>
                                <m:endChr m:val=")"/>
                                <m:grow m:val="on"/>
                                <m:shp m:val="centered"/>
                                <m:ctrlPr>
                                  <a:rPr lang="en-US" sz="1800" b="0" i="1" smtClean="0">
                                    <a:solidFill>
                                      <a:srgbClr val="C00000"/>
                                    </a:solidFill>
                                    <a:latin typeface="Cambria Math" panose="02040503050406030204" pitchFamily="18" charset="0"/>
                                  </a:rPr>
                                </m:ctrlPr>
                              </m:dPr>
                              <m:e>
                                <m:r>
                                  <a:rPr lang="en-US" sz="1800" b="0" i="1" smtClean="0">
                                    <a:solidFill>
                                      <a:srgbClr val="C00000"/>
                                    </a:solidFill>
                                    <a:latin typeface="Cambria Math" panose="02040503050406030204" pitchFamily="18" charset="0"/>
                                  </a:rPr>
                                  <m:t>𝑟</m:t>
                                </m:r>
                                <m:r>
                                  <a:rPr lang="en-US" sz="1800" b="0" i="1" smtClean="0">
                                    <a:solidFill>
                                      <a:srgbClr val="C00000"/>
                                    </a:solidFill>
                                    <a:latin typeface="Cambria Math" panose="02040503050406030204" pitchFamily="18" charset="0"/>
                                  </a:rPr>
                                  <m:t>+1</m:t>
                                </m:r>
                              </m:e>
                            </m:d>
                            <m:r>
                              <m:rPr>
                                <m:sty m:val="p"/>
                              </m:rPr>
                              <a:rPr lang="da-DK" sz="1800" smtClean="0">
                                <a:latin typeface="Cambria Math"/>
                              </a:rPr>
                              <m:t>−1</m:t>
                            </m:r>
                            <m:r>
                              <m:rPr>
                                <m:sty m:val="p"/>
                              </m:rPr>
                              <a:rPr lang="en-US" sz="1800" b="0" i="0" smtClean="0">
                                <a:latin typeface="Cambria Math" panose="02040503050406030204" pitchFamily="18" charset="0"/>
                              </a:rPr>
                              <m:t>=</m:t>
                            </m:r>
                            <m:r>
                              <m:rPr>
                                <m:sty m:val="bi"/>
                              </m:rPr>
                              <a:rPr lang="en-US" sz="1800" b="1" i="1" smtClean="0">
                                <a:solidFill>
                                  <a:srgbClr val="C00000"/>
                                </a:solidFill>
                                <a:latin typeface="Cambria Math" panose="02040503050406030204" pitchFamily="18" charset="0"/>
                              </a:rPr>
                              <m:t>𝒓</m:t>
                            </m:r>
                          </m:oMath>
                        </m:oMathPara>
                      </a14:m>
                      <a:r>
                        <a:rPr lang="da-DK" sz="1800" smtClean="0">
                          <a:solidFill>
                            <a:srgbClr val="C00000"/>
                          </a:solidFill>
                        </a:rPr>
                        <a:t> </a:t>
                      </a:r>
                      <a:br>
                        <a:rPr lang="da-DK" sz="1800" smtClean="0"/>
                      </a:b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reg</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a:latin typeface="Cambria Math" panose="02040503050406030204" pitchFamily="18" charset="0"/>
                                              </a:rPr>
                                            </m:ctrlPr>
                                          </m:sSubPr>
                                          <m:e>
                                            <m:acc>
                                              <m:accPr>
                                                <m:chr m:val="̂"/>
                                                <m:ctrlPr>
                                                  <a:rPr lang="da-DK" sz="1800" i="1">
                                                    <a:latin typeface="Cambria Math" panose="02040503050406030204" pitchFamily="18" charset="0"/>
                                                  </a:rPr>
                                                </m:ctrlPr>
                                              </m:accPr>
                                              <m:e>
                                                <m:r>
                                                  <m:rPr>
                                                    <m:sty m:val="p"/>
                                                  </m:rPr>
                                                  <a:rPr lang="da-DK" sz="1800">
                                                    <a:latin typeface="Cambria Math"/>
                                                  </a:rPr>
                                                  <m:t>y</m:t>
                                                </m:r>
                                              </m:e>
                                            </m:acc>
                                          </m:e>
                                          <m:sub>
                                            <m:r>
                                              <m:rPr>
                                                <m:sty m:val="p"/>
                                              </m:rPr>
                                              <a:rPr lang="da-DK" sz="1800">
                                                <a:latin typeface="Cambria Math"/>
                                              </a:rPr>
                                              <m:t>i</m:t>
                                            </m:r>
                                          </m:sub>
                                        </m:sSub>
                                        <m:r>
                                          <m:rPr>
                                            <m:sty m:val="p"/>
                                          </m:rPr>
                                          <a:rPr lang="da-DK" sz="1800" smtClean="0">
                                            <a:latin typeface="Cambria Math"/>
                                          </a:rPr>
                                          <m:t>−</m:t>
                                        </m:r>
                                        <m:acc>
                                          <m:accPr>
                                            <m:chr m:val="̅"/>
                                            <m:ctrlPr>
                                              <a:rPr lang="da-DK" sz="1800" i="1" smtClean="0">
                                                <a:latin typeface="Cambria Math" panose="02040503050406030204" pitchFamily="18" charset="0"/>
                                              </a:rPr>
                                            </m:ctrlPr>
                                          </m:accPr>
                                          <m:e>
                                            <m:r>
                                              <m:rPr>
                                                <m:sty m:val="p"/>
                                              </m:rPr>
                                              <a:rPr lang="da-DK" sz="1800" smtClean="0">
                                                <a:latin typeface="Cambria Math"/>
                                              </a:rPr>
                                              <m:t>y</m:t>
                                            </m:r>
                                          </m:e>
                                        </m:acc>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reg</m:t>
                                </m:r>
                              </m:sub>
                            </m:sSub>
                          </m:oMath>
                          <m:oMath>
                            <m:r>
                              <m:rPr>
                                <m:sty m:val="p"/>
                              </m:rPr>
                              <a:rPr lang="da-DK" sz="1800" smtClean="0">
                                <a:latin typeface="Cambria Math"/>
                              </a:rPr>
                              <m:t>=</m:t>
                            </m:r>
                            <m:box>
                              <m:boxPr>
                                <m:noBreak m:val="off"/>
                                <m:ctrlPr>
                                  <a:rPr lang="da-DK" sz="1800" i="1" smtClean="0">
                                    <a:latin typeface="Cambria Math" panose="02040503050406030204" pitchFamily="18" charset="0"/>
                                  </a:rPr>
                                </m:ctrlPr>
                              </m:boxPr>
                              <m:e>
                                <m:f>
                                  <m:fPr>
                                    <m:type m:val="bar"/>
                                    <m:ctrlPr>
                                      <a:rPr lang="da-DK" sz="1800" i="1" smtClean="0">
                                        <a:latin typeface="Cambria Math" panose="02040503050406030204" pitchFamily="18" charset="0"/>
                                      </a:rPr>
                                    </m:ctrlPr>
                                  </m:fPr>
                                  <m:num>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reg</m:t>
                                        </m:r>
                                      </m:sub>
                                    </m:sSub>
                                  </m:num>
                                  <m:den>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reg</m:t>
                                        </m:r>
                                      </m:sub>
                                    </m:sSub>
                                  </m:den>
                                </m:f>
                              </m:e>
                            </m:box>
                          </m:oMath>
                        </m:oMathPara>
                      </a14:m>
                      <a:endParaRPr lang="da-DK" sz="1800"/>
                    </a:p>
                  </a:txBody>
                  <a:tcPr/>
                </a:tc>
                <a:tc>
                  <a:txBody>
                    <a:bodyPr vert="horz" wrap="square"/>
                    <a:lstStyle/>
                    <a:p>
                      <a:pPr algn="l"/>
                      <a14:m>
                        <m:oMathPara>
                          <m:oMathParaPr>
                            <m:jc m:val="left"/>
                          </m:oMathParaPr>
                          <m:oMath>
                            <m:r>
                              <m:rPr>
                                <m:sty m:val="p"/>
                              </m:rPr>
                              <a:rPr lang="da-DK" sz="1800" smtClean="0">
                                <a:latin typeface="Cambria Math"/>
                              </a:rPr>
                              <m:t>F</m:t>
                            </m:r>
                          </m:oMath>
                          <m:oMath>
                            <m:r>
                              <m:rPr>
                                <m:sty m:val="p"/>
                              </m:rPr>
                              <a:rPr lang="da-DK" sz="1800" smtClean="0">
                                <a:latin typeface="Cambria Math"/>
                              </a:rPr>
                              <m:t>=</m:t>
                            </m:r>
                            <m:box>
                              <m:boxPr>
                                <m:noBreak m:val="off"/>
                                <m:ctrlPr>
                                  <a:rPr lang="da-DK" sz="1800" i="1" smtClean="0">
                                    <a:latin typeface="Cambria Math" panose="02040503050406030204" pitchFamily="18" charset="0"/>
                                  </a:rPr>
                                </m:ctrlPr>
                              </m:boxPr>
                              <m:e>
                                <m:f>
                                  <m:fPr>
                                    <m:type m:val="bar"/>
                                    <m:ctrlPr>
                                      <a:rPr lang="da-DK" sz="1800" i="1" smtClean="0">
                                        <a:latin typeface="Cambria Math" panose="02040503050406030204" pitchFamily="18" charset="0"/>
                                      </a:rPr>
                                    </m:ctrlPr>
                                  </m:fPr>
                                  <m:num>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reg</m:t>
                                        </m:r>
                                      </m:sub>
                                    </m:sSub>
                                  </m:num>
                                  <m:den>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res</m:t>
                                        </m:r>
                                      </m:sub>
                                    </m:sSub>
                                  </m:den>
                                </m:f>
                              </m:e>
                            </m:box>
                          </m:oMath>
                        </m:oMathPara>
                      </a14:m>
                      <a:br>
                        <a:rPr lang="da-DK" sz="1800" smtClean="0"/>
                      </a:br>
                      <a:endParaRPr lang="da-DK" sz="1800"/>
                    </a:p>
                  </a:txBody>
                  <a:tcPr/>
                </a:tc>
                <a:extLst>
                  <a:ext uri="{0D108BD9-81ED-4DB2-BD59-A6C34878D82A}">
                    <a16:rowId xmlns:a16="http://schemas.microsoft.com/office/drawing/2014/main" val="10001"/>
                  </a:ext>
                </a:extLst>
              </a:tr>
              <a:tr h="370840">
                <a:tc>
                  <a:txBody>
                    <a:bodyPr vert="horz" wrap="square"/>
                    <a:lstStyle/>
                    <a:p>
                      <a:pPr algn="l"/>
                      <a:r>
                        <a:rPr lang="da-DK" sz="1800" smtClean="0"/>
                        <a:t>Residual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res</m:t>
                                </m:r>
                              </m:sub>
                            </m:sSub>
                          </m:oMath>
                          <m:oMath>
                            <m:r>
                              <m:rPr>
                                <m:sty m:val="p"/>
                              </m:rPr>
                              <a:rPr lang="da-DK" sz="1800" smtClean="0">
                                <a:latin typeface="Cambria Math"/>
                              </a:rPr>
                              <m:t>=</m:t>
                            </m:r>
                            <m:r>
                              <m:rPr>
                                <m:sty m:val="p"/>
                              </m:rPr>
                              <a:rPr lang="da-DK" sz="1800" smtClean="0"/>
                              <m:t>#</m:t>
                            </m:r>
                            <m:r>
                              <m:rPr>
                                <m:sty m:val="p"/>
                              </m:rPr>
                              <a:rPr lang="da-DK" sz="1800" smtClean="0"/>
                              <m:t>obs</m:t>
                            </m:r>
                            <m:r>
                              <m:rPr>
                                <m:sty m:val="p"/>
                              </m:rPr>
                              <a:rPr lang="da-DK" sz="1800" smtClean="0"/>
                              <m:t>.</m:t>
                            </m:r>
                            <m:r>
                              <m:rPr>
                                <m:sty m:val="p"/>
                              </m:rPr>
                              <a:rPr lang="da-DK" sz="1800" smtClean="0">
                                <a:latin typeface="Cambria Math"/>
                              </a:rPr>
                              <m:t>−</m:t>
                            </m:r>
                            <m:r>
                              <m:rPr>
                                <m:sty m:val="p"/>
                              </m:rPr>
                              <a:rPr lang="da-DK" sz="1800" smtClean="0"/>
                              <m:t>#</m:t>
                            </m:r>
                            <m:r>
                              <m:rPr>
                                <m:sty m:val="p"/>
                              </m:rPr>
                              <a:rPr lang="da-DK" sz="1800" smtClean="0"/>
                              <m:t>parametre</m:t>
                            </m:r>
                          </m:oMath>
                          <m:oMath>
                            <m:r>
                              <m:rPr>
                                <m:sty m:val="p"/>
                              </m:rPr>
                              <a:rPr lang="da-DK" sz="1800" smtClean="0">
                                <a:latin typeface="Cambria Math"/>
                              </a:rPr>
                              <m:t>=</m:t>
                            </m:r>
                            <m:r>
                              <m:rPr>
                                <m:sty m:val="p"/>
                              </m:rPr>
                              <a:rPr lang="da-DK" sz="1800" smtClean="0">
                                <a:latin typeface="Cambria Math"/>
                              </a:rPr>
                              <m:t>n</m:t>
                            </m:r>
                            <m:r>
                              <m:rPr>
                                <m:sty m:val="p"/>
                              </m:rPr>
                              <a:rPr lang="da-DK" sz="1800" smtClean="0">
                                <a:latin typeface="Cambria Math"/>
                              </a:rPr>
                              <m:t>−</m:t>
                            </m:r>
                            <m:r>
                              <m:rPr>
                                <m:sty m:val="bi"/>
                              </m:rPr>
                              <a:rPr lang="en-US" sz="1800" b="1" i="1" smtClean="0">
                                <a:solidFill>
                                  <a:srgbClr val="C00000"/>
                                </a:solidFill>
                                <a:latin typeface="Cambria Math" panose="02040503050406030204" pitchFamily="18" charset="0"/>
                              </a:rPr>
                              <m:t>(</m:t>
                            </m:r>
                            <m:r>
                              <m:rPr>
                                <m:sty m:val="bi"/>
                              </m:rPr>
                              <a:rPr lang="en-US" sz="1800" b="1" i="1" smtClean="0">
                                <a:solidFill>
                                  <a:srgbClr val="C00000"/>
                                </a:solidFill>
                                <a:latin typeface="Cambria Math" panose="02040503050406030204" pitchFamily="18" charset="0"/>
                              </a:rPr>
                              <m:t>𝒓</m:t>
                            </m:r>
                            <m:r>
                              <m:rPr>
                                <m:sty m:val="bi"/>
                              </m:rPr>
                              <a:rPr lang="en-US" sz="1800" b="1" i="1" smtClean="0">
                                <a:solidFill>
                                  <a:srgbClr val="C00000"/>
                                </a:solidFill>
                                <a:latin typeface="Cambria Math" panose="02040503050406030204" pitchFamily="18" charset="0"/>
                              </a:rPr>
                              <m:t>+</m:t>
                            </m:r>
                            <m:r>
                              <m:rPr>
                                <m:sty m:val="bi"/>
                              </m:rPr>
                              <a:rPr lang="en-US" sz="1800" b="1" i="1" smtClean="0">
                                <a:solidFill>
                                  <a:srgbClr val="C00000"/>
                                </a:solidFill>
                                <a:latin typeface="Cambria Math" panose="02040503050406030204" pitchFamily="18" charset="0"/>
                              </a:rPr>
                              <m:t>𝟏</m:t>
                            </m:r>
                            <m:r>
                              <m:rPr>
                                <m:sty m:val="bi"/>
                              </m:rPr>
                              <a:rPr lang="en-US" sz="1800" b="1" i="1" smtClean="0">
                                <a:solidFill>
                                  <a:srgbClr val="C00000"/>
                                </a:solidFill>
                                <a:latin typeface="Cambria Math" panose="02040503050406030204" pitchFamily="18" charset="0"/>
                              </a:rPr>
                              <m:t>)</m:t>
                            </m:r>
                          </m:oMath>
                        </m:oMathPara>
                      </a14:m>
                      <a:endParaRPr lang="da-DK" sz="1800" b="1" i="1"/>
                    </a:p>
                    <a:p>
                      <a:pPr algn="l"/>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res</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smtClean="0">
                                                <a:latin typeface="Cambria Math" panose="02040503050406030204" pitchFamily="18" charset="0"/>
                                              </a:rPr>
                                            </m:ctrlPr>
                                          </m:sSubPr>
                                          <m:e>
                                            <m:r>
                                              <m:rPr>
                                                <m:sty m:val="p"/>
                                              </m:rPr>
                                              <a:rPr lang="da-DK" sz="1800" smtClean="0">
                                                <a:latin typeface="Cambria Math"/>
                                              </a:rPr>
                                              <m:t>y</m:t>
                                            </m:r>
                                          </m:e>
                                          <m:sub>
                                            <m:r>
                                              <m:rPr>
                                                <m:sty m:val="p"/>
                                              </m:rPr>
                                              <a:rPr lang="da-DK" sz="1800" smtClean="0">
                                                <a:latin typeface="Cambria Math"/>
                                              </a:rPr>
                                              <m:t>i</m:t>
                                            </m:r>
                                          </m:sub>
                                        </m:sSub>
                                        <m:r>
                                          <m:rPr>
                                            <m:sty m:val="p"/>
                                          </m:rPr>
                                          <a:rPr lang="da-DK" sz="1800" smtClean="0">
                                            <a:latin typeface="Cambria Math"/>
                                          </a:rPr>
                                          <m:t>−</m:t>
                                        </m:r>
                                        <m:sSub>
                                          <m:sSubPr>
                                            <m:ctrlPr>
                                              <a:rPr lang="da-DK" sz="1800" i="1" smtClean="0">
                                                <a:latin typeface="Cambria Math" panose="02040503050406030204" pitchFamily="18" charset="0"/>
                                              </a:rPr>
                                            </m:ctrlPr>
                                          </m:sSubPr>
                                          <m:e>
                                            <m:acc>
                                              <m:accPr>
                                                <m:chr m:val="̂"/>
                                                <m:ctrlPr>
                                                  <a:rPr lang="da-DK" sz="1800" i="1" smtClean="0">
                                                    <a:latin typeface="Cambria Math" panose="02040503050406030204" pitchFamily="18" charset="0"/>
                                                  </a:rPr>
                                                </m:ctrlPr>
                                              </m:accPr>
                                              <m:e>
                                                <m:r>
                                                  <m:rPr>
                                                    <m:sty m:val="p"/>
                                                  </m:rPr>
                                                  <a:rPr lang="da-DK" sz="1800">
                                                    <a:latin typeface="Cambria Math"/>
                                                  </a:rPr>
                                                  <m:t>y</m:t>
                                                </m:r>
                                              </m:e>
                                            </m:acc>
                                          </m:e>
                                          <m:sub>
                                            <m:r>
                                              <m:rPr>
                                                <m:sty m:val="p"/>
                                              </m:rPr>
                                              <a:rPr lang="da-DK" sz="1800">
                                                <a:latin typeface="Cambria Math"/>
                                              </a:rPr>
                                              <m:t>i</m:t>
                                            </m:r>
                                          </m:sub>
                                        </m:sSub>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txBody>
                  <a:tcPr/>
                </a:tc>
                <a:tc>
                  <a:txBody>
                    <a:bodyPr vert="horz" wrap="square"/>
                    <a:lstStyle/>
                    <a:p>
                      <a:pPr algn="l"/>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MS</m:t>
                                </m:r>
                              </m:e>
                              <m:sub>
                                <m:r>
                                  <m:rPr>
                                    <m:sty m:val="p"/>
                                  </m:rPr>
                                  <a:rPr lang="da-DK" sz="1800" smtClean="0">
                                    <a:latin typeface="Cambria Math"/>
                                  </a:rPr>
                                  <m:t>res</m:t>
                                </m:r>
                              </m:sub>
                            </m:sSub>
                          </m:oMath>
                          <m:oMath>
                            <m:r>
                              <m:rPr>
                                <m:sty m:val="p"/>
                              </m:rPr>
                              <a:rPr lang="da-DK" sz="1800" smtClean="0">
                                <a:latin typeface="Cambria Math"/>
                              </a:rPr>
                              <m:t>=</m:t>
                            </m:r>
                            <m:box>
                              <m:boxPr>
                                <m:noBreak m:val="off"/>
                                <m:ctrlPr>
                                  <a:rPr lang="da-DK" sz="1800" i="1" smtClean="0">
                                    <a:latin typeface="Cambria Math" panose="02040503050406030204" pitchFamily="18" charset="0"/>
                                  </a:rPr>
                                </m:ctrlPr>
                              </m:boxPr>
                              <m:e>
                                <m:f>
                                  <m:fPr>
                                    <m:type m:val="bar"/>
                                    <m:ctrlPr>
                                      <a:rPr lang="da-DK" sz="1800" i="1" smtClean="0">
                                        <a:latin typeface="Cambria Math" panose="02040503050406030204" pitchFamily="18" charset="0"/>
                                      </a:rPr>
                                    </m:ctrlPr>
                                  </m:fPr>
                                  <m:num>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res</m:t>
                                        </m:r>
                                      </m:sub>
                                    </m:sSub>
                                  </m:num>
                                  <m:den>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res</m:t>
                                        </m:r>
                                      </m:sub>
                                    </m:sSub>
                                  </m:den>
                                </m:f>
                              </m:e>
                            </m:box>
                          </m:oMath>
                        </m:oMathPara>
                      </a14:m>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2"/>
                  </a:ext>
                </a:extLst>
              </a:tr>
              <a:tr h="370840">
                <a:tc>
                  <a:txBody>
                    <a:bodyPr vert="horz" wrap="square"/>
                    <a:lstStyle/>
                    <a:p>
                      <a:pPr algn="l"/>
                      <a:r>
                        <a:rPr lang="da-DK" sz="1800" smtClean="0"/>
                        <a:t>Total</a:t>
                      </a: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df</m:t>
                                </m:r>
                              </m:e>
                              <m:sub>
                                <m:r>
                                  <m:rPr>
                                    <m:sty m:val="p"/>
                                  </m:rPr>
                                  <a:rPr lang="da-DK" sz="1800" smtClean="0">
                                    <a:latin typeface="Cambria Math"/>
                                  </a:rPr>
                                  <m:t>total</m:t>
                                </m:r>
                              </m:sub>
                            </m:sSub>
                          </m:oMath>
                          <m:oMath>
                            <m:r>
                              <m:rPr>
                                <m:sty m:val="p"/>
                              </m:rPr>
                              <a:rPr lang="da-DK" sz="1800" smtClean="0">
                                <a:latin typeface="Cambria Math"/>
                              </a:rPr>
                              <m:t>=</m:t>
                            </m:r>
                            <m:r>
                              <m:rPr>
                                <m:sty m:val="p"/>
                              </m:rPr>
                              <a:rPr lang="da-DK" sz="1800" smtClean="0"/>
                              <m:t>#</m:t>
                            </m:r>
                            <m:r>
                              <m:rPr>
                                <m:sty m:val="p"/>
                              </m:rPr>
                              <a:rPr lang="da-DK" sz="1800" smtClean="0"/>
                              <m:t>observationer</m:t>
                            </m:r>
                            <m:r>
                              <m:rPr>
                                <m:sty m:val="p"/>
                              </m:rPr>
                              <a:rPr lang="da-DK" sz="1800" smtClean="0">
                                <a:latin typeface="Cambria Math"/>
                              </a:rPr>
                              <m:t>−1</m:t>
                            </m:r>
                          </m:oMath>
                        </m:oMathPara>
                      </a14:m>
                      <a:br>
                        <a:rPr lang="da-DK" sz="1800" smtClean="0"/>
                      </a:br>
                      <a14:m>
                        <m:oMathPara>
                          <m:oMathParaPr>
                            <m:jc/>
                          </m:oMathParaPr>
                          <m:oMath>
                            <m:r>
                              <m:rPr>
                                <m:sty m:val="p"/>
                              </m:rPr>
                              <a:rPr lang="da-DK" sz="1800" smtClean="0">
                                <a:latin typeface="Cambria Math"/>
                              </a:rPr>
                              <m:t>=</m:t>
                            </m:r>
                            <m:r>
                              <m:rPr>
                                <m:sty m:val="p"/>
                              </m:rPr>
                              <a:rPr lang="da-DK" sz="1800" smtClean="0">
                                <a:latin typeface="Cambria Math"/>
                              </a:rPr>
                              <m:t>n</m:t>
                            </m:r>
                            <m:r>
                              <m:rPr>
                                <m:sty m:val="p"/>
                              </m:rPr>
                              <a:rPr lang="da-DK" sz="1800" smtClean="0">
                                <a:latin typeface="Cambria Math"/>
                              </a:rPr>
                              <m:t>−1</m:t>
                            </m:r>
                          </m:oMath>
                        </m:oMathPara>
                      </a14:m>
                      <a:r>
                        <a:rPr lang="da-DK" sz="1800" smtClean="0"/>
                        <a:t> </a:t>
                      </a:r>
                      <a:br>
                        <a:rPr lang="da-DK" sz="1800" smtClean="0"/>
                      </a:b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i="1" smtClean="0">
                                    <a:latin typeface="Cambria Math" panose="02040503050406030204" pitchFamily="18" charset="0"/>
                                  </a:rPr>
                                </m:ctrlPr>
                              </m:sSubPr>
                              <m:e>
                                <m:r>
                                  <m:rPr>
                                    <m:sty m:val="p"/>
                                  </m:rPr>
                                  <a:rPr lang="da-DK" sz="1800" smtClean="0">
                                    <a:latin typeface="Cambria Math"/>
                                  </a:rPr>
                                  <m:t>SS</m:t>
                                </m:r>
                              </m:e>
                              <m:sub>
                                <m:r>
                                  <m:rPr>
                                    <m:sty m:val="p"/>
                                  </m:rPr>
                                  <a:rPr lang="da-DK" sz="1800" smtClean="0">
                                    <a:latin typeface="Cambria Math"/>
                                  </a:rPr>
                                  <m:t>total</m:t>
                                </m:r>
                              </m:sub>
                            </m:sSub>
                          </m:oMath>
                        </m:oMathPara>
                      </a14:m>
                      <a:br>
                        <a:rPr lang="da-DK" sz="1800" smtClean="0"/>
                      </a:br>
                      <a14:m>
                        <m:oMathPara>
                          <m:oMathParaPr>
                            <m:jc/>
                          </m:oMathParaPr>
                          <m:oMath>
                            <m:r>
                              <m:rPr>
                                <m:sty m:val="p"/>
                              </m:rPr>
                              <a:rPr lang="da-DK" sz="1800" smtClean="0">
                                <a:latin typeface="Cambria Math"/>
                              </a:rPr>
                              <m:t>=</m:t>
                            </m:r>
                            <m:nary>
                              <m:naryPr>
                                <m:chr m:val="∑"/>
                                <m:grow m:val="off"/>
                                <m:subHide m:val="off"/>
                                <m:supHide m:val="off"/>
                                <m:ctrlPr>
                                  <a:rPr lang="da-DK" sz="1800" i="1" smtClean="0">
                                    <a:latin typeface="Cambria Math" panose="02040503050406030204" pitchFamily="18" charset="0"/>
                                  </a:rPr>
                                </m:ctrlPr>
                              </m:naryPr>
                              <m:sub>
                                <m:r>
                                  <m:rPr>
                                    <m:sty m:val="p"/>
                                  </m:rPr>
                                  <a:rPr lang="da-DK" sz="1800">
                                    <a:latin typeface="Cambria Math"/>
                                  </a:rPr>
                                  <m:t>i</m:t>
                                </m:r>
                                <m:r>
                                  <m:rPr>
                                    <m:sty m:val="p"/>
                                  </m:rPr>
                                  <a:rPr lang="da-DK" sz="1800">
                                    <a:latin typeface="Cambria Math"/>
                                  </a:rPr>
                                  <m:t>=1</m:t>
                                </m:r>
                              </m:sub>
                              <m:sup>
                                <m:r>
                                  <m:rPr>
                                    <m:sty m:val="p"/>
                                  </m:rPr>
                                  <a:rPr lang="da-DK" sz="1800">
                                    <a:latin typeface="Cambria Math"/>
                                  </a:rPr>
                                  <m:t>n</m:t>
                                </m:r>
                              </m:sup>
                              <m:e>
                                <m:sSub>
                                  <m:sSubPr>
                                    <m:ctrlPr>
                                      <a:rPr lang="da-DK" sz="1800" i="1">
                                        <a:latin typeface="Cambria Math" panose="02040503050406030204" pitchFamily="18" charset="0"/>
                                      </a:rPr>
                                    </m:ctrlPr>
                                  </m:sSubPr>
                                  <m:e>
                                    <m:sSubSup>
                                      <m:sSubSupPr>
                                        <m:alnScr m:val="off"/>
                                        <m:ctrlPr>
                                          <a:rPr lang="da-DK" sz="1800" i="1">
                                            <a:latin typeface="Cambria Math" panose="02040503050406030204" pitchFamily="18" charset="0"/>
                                          </a:rPr>
                                        </m:ctrlPr>
                                      </m:sSubSupPr>
                                      <m:e>
                                        <m:r>
                                          <m:rPr>
                                            <m:sty m:val="p"/>
                                          </m:rPr>
                                          <a:rPr lang="da-DK" sz="1800">
                                            <a:latin typeface="Cambria Math"/>
                                          </a:rPr>
                                          <m:t>(</m:t>
                                        </m:r>
                                        <m:sSub>
                                          <m:sSubPr>
                                            <m:ctrlPr>
                                              <a:rPr lang="da-DK" sz="1800" i="1" smtClean="0">
                                                <a:latin typeface="Cambria Math" panose="02040503050406030204" pitchFamily="18" charset="0"/>
                                              </a:rPr>
                                            </m:ctrlPr>
                                          </m:sSubPr>
                                          <m:e>
                                            <m:r>
                                              <m:rPr>
                                                <m:sty m:val="p"/>
                                              </m:rPr>
                                              <a:rPr lang="da-DK" sz="1800" smtClean="0">
                                                <a:latin typeface="Cambria Math"/>
                                              </a:rPr>
                                              <m:t>y</m:t>
                                            </m:r>
                                          </m:e>
                                          <m:sub>
                                            <m:r>
                                              <m:rPr>
                                                <m:sty m:val="p"/>
                                              </m:rPr>
                                              <a:rPr lang="da-DK" sz="1800" smtClean="0">
                                                <a:latin typeface="Cambria Math"/>
                                              </a:rPr>
                                              <m:t>i</m:t>
                                            </m:r>
                                          </m:sub>
                                        </m:sSub>
                                        <m:r>
                                          <m:rPr>
                                            <m:sty m:val="p"/>
                                          </m:rPr>
                                          <a:rPr lang="da-DK" sz="1800" smtClean="0">
                                            <a:latin typeface="Cambria Math"/>
                                          </a:rPr>
                                          <m:t>−</m:t>
                                        </m:r>
                                        <m:acc>
                                          <m:accPr>
                                            <m:chr m:val="̅"/>
                                            <m:ctrlPr>
                                              <a:rPr lang="da-DK" sz="1800" i="1" smtClean="0">
                                                <a:latin typeface="Cambria Math" panose="02040503050406030204" pitchFamily="18" charset="0"/>
                                              </a:rPr>
                                            </m:ctrlPr>
                                          </m:accPr>
                                          <m:e>
                                            <m:r>
                                              <m:rPr>
                                                <m:sty m:val="p"/>
                                              </m:rPr>
                                              <a:rPr lang="da-DK" sz="1800" smtClean="0">
                                                <a:latin typeface="Cambria Math"/>
                                              </a:rPr>
                                              <m:t>y</m:t>
                                            </m:r>
                                          </m:e>
                                        </m:acc>
                                        <m:r>
                                          <m:rPr>
                                            <m:sty m:val="p"/>
                                          </m:rPr>
                                          <a:rPr lang="da-DK" sz="1800">
                                            <a:latin typeface="Cambria Math"/>
                                          </a:rPr>
                                          <m:t>)</m:t>
                                        </m:r>
                                      </m:e>
                                      <m:sub>
                                        <m:r>
                                          <a:rPr lang="en-US" sz="1800" b="0" i="1" smtClean="0">
                                            <a:latin typeface="Cambria Math" panose="02040503050406030204" pitchFamily="18" charset="0"/>
                                          </a:rPr>
                                          <m:t> </m:t>
                                        </m:r>
                                      </m:sub>
                                      <m:sup>
                                        <m:r>
                                          <m:rPr>
                                            <m:sty m:val="p"/>
                                          </m:rPr>
                                          <a:rPr lang="da-DK" sz="1800">
                                            <a:latin typeface="Cambria Math"/>
                                          </a:rPr>
                                          <m:t>2</m:t>
                                        </m:r>
                                      </m:sup>
                                    </m:sSubSup>
                                  </m:e>
                                  <m:sub>
                                    <m:r>
                                      <a:rPr lang="en-US" sz="1800" b="0" i="1" smtClean="0">
                                        <a:latin typeface="Cambria Math" panose="02040503050406030204" pitchFamily="18" charset="0"/>
                                      </a:rPr>
                                      <m:t> </m:t>
                                    </m:r>
                                  </m:sub>
                                </m:sSub>
                              </m:e>
                            </m:nary>
                          </m:oMath>
                        </m:oMathPara>
                      </a14:m>
                      <a:r>
                        <a:rPr lang="da-DK" sz="1800" smtClean="0"/>
                        <a:t> </a:t>
                      </a:r>
                      <a:endParaRPr lang="da-DK" sz="1800"/>
                    </a:p>
                    <a:p>
                      <a:pPr algn="l"/>
                      <a:endParaRPr lang="da-DK" sz="1800"/>
                    </a:p>
                  </a:txBody>
                  <a:tcPr/>
                </a:tc>
                <a:tc>
                  <a:txBody>
                    <a:bodyPr vert="horz" wrap="square"/>
                    <a:lstStyle/>
                    <a:p>
                      <a:pPr algn="l"/>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397</a:t>
            </a:fld>
            <a:endParaRPr lang="da-DK"/>
          </a:p>
        </p:txBody>
      </p:sp>
      <mc:AlternateContent>
        <mc:Choice Requires="a14">
          <p:sp>
            <p:nvSpPr>
              <p:cNvPr id="3" name="Rectangle 2"/>
              <p:cNvSpPr/>
              <p:nvPr/>
            </p:nvSpPr>
            <p:spPr>
              <a:xfrm>
                <a:off x="395535" y="944757"/>
                <a:ext cx="8320111" cy="646331"/>
              </a:xfrm>
              <a:prstGeom prst="rect">
                <a:avLst/>
              </a:prstGeom>
            </p:spPr>
            <p:txBody>
              <a:bodyPr wrap="squar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Konceptuelt </a:t>
                </a:r>
                <a:r>
                  <a:rPr lang="da-DK"/>
                  <a:t>det samme som for simpel regression, </a:t>
                </a:r>
                <a:r>
                  <a:rPr lang="da-DK" smtClean="0"/>
                  <a:t>det er blot en generalisering fra </a:t>
                </a:r>
                <a:br>
                  <a:rPr lang="da-DK" smtClean="0"/>
                </a:br>
                <a:r>
                  <a:rPr lang="da-DK" smtClean="0"/>
                  <a:t>1 til </a:t>
                </a:r>
                <a14:m>
                  <m:oMathPara>
                    <m:oMathParaPr>
                      <m:jc/>
                    </m:oMathParaPr>
                    <m:oMath>
                      <m:r>
                        <a:rPr lang="da-DK" i="1" smtClean="0">
                          <a:latin typeface="Cambria Math" panose="02040503050406030204" pitchFamily="18" charset="0"/>
                        </a:rPr>
                        <m:t>𝑟</m:t>
                      </m:r>
                    </m:oMath>
                  </m:oMathPara>
                </a14:m>
                <a:r>
                  <a:rPr lang="da-DK" smtClean="0"/>
                  <a:t> regressorvariable </a:t>
                </a:r>
                <a:r>
                  <a:rPr lang="da-DK"/>
                  <a:t>(ændringer vist i </a:t>
                </a:r>
                <a:r>
                  <a:rPr lang="da-DK" b="1" smtClean="0">
                    <a:solidFill>
                      <a:srgbClr val="C00000"/>
                    </a:solidFill>
                  </a:rPr>
                  <a:t>rød </a:t>
                </a:r>
                <a:r>
                  <a:rPr lang="da-DK" b="1">
                    <a:solidFill>
                      <a:srgbClr val="C00000"/>
                    </a:solidFill>
                  </a:rPr>
                  <a:t>skrift</a:t>
                </a:r>
                <a:r>
                  <a:rPr lang="da-DK"/>
                  <a:t>):</a:t>
                </a:r>
                <a:endParaRPr lang="da-DK"/>
              </a:p>
            </p:txBody>
          </p:sp>
        </mc:Choice>
        <mc:Fallback>
          <p:sp>
            <p:nvSpPr>
              <p:cNvPr id="3" name="Rectangle 2"/>
              <p:cNvSpPr>
                <a:spLocks noRot="1" noChangeAspect="1" noMove="1" noResize="1" noEditPoints="1" noAdjustHandles="1" noChangeArrowheads="1" noChangeShapeType="1" noTextEdit="1"/>
              </p:cNvSpPr>
              <p:nvPr/>
            </p:nvSpPr>
            <p:spPr>
              <a:xfrm>
                <a:off x="395535" y="944757"/>
                <a:ext cx="8320111" cy="646331"/>
              </a:xfrm>
              <a:prstGeom prst="rect">
                <a:avLst/>
              </a:prstGeom>
              <a:blipFill>
                <a:blip r:embed="rId3"/>
                <a:stretch>
                  <a:fillRect l="-659" t="-5660" b="-14151"/>
                </a:stretch>
              </a:blipFill>
            </p:spPr>
            <p:txBody>
              <a:bodyPr/>
              <a:lstStyle/>
              <a:p>
                <a:r>
                  <a:rPr lang="en-GB">
                    <a:noFill/>
                  </a:rPr>
                  <a:t> </a:t>
                </a:r>
              </a:p>
            </p:txBody>
          </p:sp>
        </mc:Fallback>
      </mc:AlternateContent>
    </p:spTree>
    <p:extLst>
      <p:ext uri="{BB962C8B-B14F-4D97-AF65-F5344CB8AC3E}">
        <p14:creationId xmlns:p14="http://schemas.microsoft.com/office/powerpoint/2010/main" val="3750759399"/>
      </p:ext>
    </p:extLst>
  </p:cSld>
  <p:clrMapOvr>
    <a:masterClrMapping/>
  </p:clrMapOvr>
  <p:transition/>
  <p:timing/>
</p:sld>
</file>

<file path=ppt/slides/slide3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ANOVA i R</a:t>
            </a:r>
            <a:endParaRPr lang="en-GB"/>
          </a:p>
        </p:txBody>
      </p:sp>
      <p:sp>
        <p:nvSpPr>
          <p:cNvPr id="3" name="Content Placeholder 2"/>
          <p:cNvSpPr>
            <a:spLocks noGrp="1"/>
          </p:cNvSpPr>
          <p:nvPr>
            <p:ph idx="1"/>
          </p:nvPr>
        </p:nvSpPr>
        <p:spPr>
          <a:xfrm>
            <a:off x="467544" y="1196752"/>
            <a:ext cx="8568952" cy="5544616"/>
          </a:xfrm>
        </p:spPr>
        <p:txBody>
          <a:bodyPr/>
          <a:lstStyle/>
          <a:p>
            <a:r>
              <a:rPr lang="en-US" smtClean="0"/>
              <a:t>Jeg har ikke fundet en R-funktion, der direkte beregner ANOVA tabellen for multipel regression,  som for simpel regression</a:t>
            </a:r>
          </a:p>
          <a:p>
            <a:r>
              <a:rPr lang="en-US" smtClean="0"/>
              <a:t>Det er ikke alvorligt, for F-teststørrelsen og tilhørende p-værdi kan aflæses i output fra summary():</a:t>
            </a:r>
            <a:br>
              <a:rPr lang="en-US" smtClean="0"/>
            </a:br>
            <a:br>
              <a:rPr lang="en-US" smtClean="0"/>
            </a:br>
            <a:endParaRPr lang="en-US" smtClean="0"/>
          </a:p>
          <a:p>
            <a:r>
              <a:rPr lang="en-US" smtClean="0"/>
              <a:t>Hvis man ønsker det, kan ANOVA tabellen dannes med denne R-kode:</a:t>
            </a:r>
            <a:br>
              <a:rPr lang="en-US" smtClean="0"/>
            </a:br>
            <a:br>
              <a:rPr lang="en-US" smtClean="0"/>
            </a:br>
            <a:br>
              <a:rPr lang="en-US" smtClean="0"/>
            </a:br>
            <a:br>
              <a:rPr lang="en-US" smtClean="0"/>
            </a:br>
            <a:r>
              <a:rPr lang="en-US" sz="1600" smtClean="0"/>
              <a:t> </a:t>
            </a:r>
            <a:endParaRPr lang="en-US" smtClean="0"/>
          </a:p>
          <a:p>
            <a:r>
              <a:rPr lang="en-US" smtClean="0"/>
              <a:t>Resultat:</a:t>
            </a:r>
            <a:br>
              <a:rPr lang="en-US" smtClean="0"/>
            </a:br>
            <a:br>
              <a:rPr lang="en-US" smtClean="0"/>
            </a:b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398</a:t>
            </a:fld>
            <a:endParaRPr lang="da-DK">
              <a:solidFill>
                <a:prstClr val="black">
                  <a:tint val="75000"/>
                </a:prstClr>
              </a:solidFill>
            </a:endParaRPr>
          </a:p>
        </p:txBody>
      </p:sp>
      <p:pic>
        <p:nvPicPr>
          <p:cNvPr id="8" name="Picture 7"/>
          <p:cNvPicPr>
            <a:picLocks noChangeAspect="1"/>
          </p:cNvPicPr>
          <p:nvPr/>
        </p:nvPicPr>
        <p:blipFill>
          <a:blip r:embed="rId2"/>
          <a:stretch>
            <a:fillRect/>
          </a:stretch>
        </p:blipFill>
        <p:spPr>
          <a:xfrm>
            <a:off x="1396157" y="2665525"/>
            <a:ext cx="5233962" cy="63156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1187624" y="3860268"/>
            <a:ext cx="7776864" cy="1008891"/>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rcRect t="3059"/>
          <a:stretch>
            <a:fillRect/>
          </a:stretch>
        </p:blipFill>
        <p:spPr>
          <a:xfrm>
            <a:off x="3203848" y="5061355"/>
            <a:ext cx="5760640" cy="1608006"/>
          </a:xfrm>
          <a:prstGeom prst="rect">
            <a:avLst/>
          </a:prstGeom>
          <a:ln>
            <a:noFill/>
          </a:ln>
          <a:effectLst>
            <a:outerShdw blurRad="292100" dist="139700" dir="2700000" algn="tl" rotWithShape="0">
              <a:srgbClr val="333333">
                <a:alpha val="65000"/>
              </a:srgbClr>
            </a:outerShdw>
          </a:effectLst>
        </p:spPr>
      </p:pic>
      <p:graphicFrame>
        <p:nvGraphicFramePr>
          <p:cNvPr id="5" name="Table 4"/>
          <p:cNvGraphicFramePr>
            <a:graphicFrameLocks noGrp="1"/>
          </p:cNvGraphicFramePr>
          <p:nvPr>
            <p:extLst>
              <p:ext uri="{D42A27DB-BD31-4B8C-83A1-F6EECF244321}">
                <p14:modId xmlns:p14="http://schemas.microsoft.com/office/powerpoint/2010/main" val="2908349049"/>
              </p:ext>
            </p:extLst>
          </p:nvPr>
        </p:nvGraphicFramePr>
        <p:xfrm>
          <a:off x="467824" y="5432342"/>
          <a:ext cx="2520000" cy="1219200"/>
        </p:xfrm>
        <a:graphic>
          <a:graphicData uri="http://schemas.openxmlformats.org/drawingml/2006/table">
            <a:tbl>
              <a:tblPr firstRow="1" bandRow="1">
                <a:tableStyleId>{5940675A-B579-460E-94D1-54222C63F5DA}</a:tableStyleId>
              </a:tblPr>
              <a:tblGrid>
                <a:gridCol w="468000">
                  <a:extLst>
                    <a:ext uri="{9D8B030D-6E8A-4147-A177-3AD203B41FA5}">
                      <a16:colId xmlns:a16="http://schemas.microsoft.com/office/drawing/2014/main" val="2454176355"/>
                    </a:ext>
                  </a:extLst>
                </a:gridCol>
                <a:gridCol w="396000">
                  <a:extLst>
                    <a:ext uri="{9D8B030D-6E8A-4147-A177-3AD203B41FA5}">
                      <a16:colId xmlns:a16="http://schemas.microsoft.com/office/drawing/2014/main" val="3353530671"/>
                    </a:ext>
                  </a:extLst>
                </a:gridCol>
                <a:gridCol w="576000">
                  <a:extLst>
                    <a:ext uri="{9D8B030D-6E8A-4147-A177-3AD203B41FA5}">
                      <a16:colId xmlns:a16="http://schemas.microsoft.com/office/drawing/2014/main" val="518711852"/>
                    </a:ext>
                  </a:extLst>
                </a:gridCol>
                <a:gridCol w="576000">
                  <a:extLst>
                    <a:ext uri="{9D8B030D-6E8A-4147-A177-3AD203B41FA5}">
                      <a16:colId xmlns:a16="http://schemas.microsoft.com/office/drawing/2014/main" val="4183736711"/>
                    </a:ext>
                  </a:extLst>
                </a:gridCol>
                <a:gridCol w="504000">
                  <a:extLst>
                    <a:ext uri="{9D8B030D-6E8A-4147-A177-3AD203B41FA5}">
                      <a16:colId xmlns:a16="http://schemas.microsoft.com/office/drawing/2014/main" val="31082450"/>
                    </a:ext>
                  </a:extLst>
                </a:gridCol>
              </a:tblGrid>
              <a:tr h="288000">
                <a:tc>
                  <a:txBody>
                    <a:bodyPr vert="horz" wrap="square"/>
                    <a:lstStyle/>
                    <a:p>
                      <a:endParaRPr lang="en-GB" sz="1400"/>
                    </a:p>
                  </a:txBody>
                  <a:tcPr>
                    <a:solidFill>
                      <a:schemeClr val="bg1"/>
                    </a:solidFill>
                  </a:tcPr>
                </a:tc>
                <a:tc>
                  <a:txBody>
                    <a:bodyPr vert="horz" wrap="square"/>
                    <a:lstStyle/>
                    <a:p>
                      <a:pPr algn="ctr"/>
                      <a:r>
                        <a:rPr lang="en-US" sz="1400" smtClean="0"/>
                        <a:t>df</a:t>
                      </a:r>
                      <a:endParaRPr lang="en-GB" sz="1400"/>
                    </a:p>
                  </a:txBody>
                  <a:tcPr anchor="ctr">
                    <a:solidFill>
                      <a:schemeClr val="bg1"/>
                    </a:solidFill>
                  </a:tcPr>
                </a:tc>
                <a:tc>
                  <a:txBody>
                    <a:bodyPr vert="horz" wrap="square"/>
                    <a:lstStyle/>
                    <a:p>
                      <a:pPr algn="ctr"/>
                      <a:r>
                        <a:rPr lang="en-US" sz="1400" smtClean="0"/>
                        <a:t>SS</a:t>
                      </a:r>
                      <a:endParaRPr lang="en-GB" sz="1400"/>
                    </a:p>
                  </a:txBody>
                  <a:tcPr anchor="ctr">
                    <a:solidFill>
                      <a:schemeClr val="bg1"/>
                    </a:solidFill>
                  </a:tcPr>
                </a:tc>
                <a:tc>
                  <a:txBody>
                    <a:bodyPr vert="horz" wrap="square"/>
                    <a:lstStyle/>
                    <a:p>
                      <a:pPr algn="ctr"/>
                      <a:r>
                        <a:rPr lang="en-US" sz="1400" smtClean="0"/>
                        <a:t>MS</a:t>
                      </a:r>
                      <a:endParaRPr lang="en-GB" sz="1400"/>
                    </a:p>
                  </a:txBody>
                  <a:tcPr anchor="ctr">
                    <a:solidFill>
                      <a:schemeClr val="bg1"/>
                    </a:solidFill>
                  </a:tcPr>
                </a:tc>
                <a:tc>
                  <a:txBody>
                    <a:bodyPr vert="horz" wrap="square"/>
                    <a:lstStyle/>
                    <a:p>
                      <a:pPr algn="ctr"/>
                      <a:r>
                        <a:rPr lang="en-US" sz="1400" smtClean="0"/>
                        <a:t>F</a:t>
                      </a:r>
                      <a:endParaRPr lang="en-GB" sz="1400"/>
                    </a:p>
                  </a:txBody>
                  <a:tcPr anchor="ctr">
                    <a:solidFill>
                      <a:schemeClr val="bg1"/>
                    </a:solidFill>
                  </a:tcPr>
                </a:tc>
                <a:extLst>
                  <a:ext uri="{0D108BD9-81ED-4DB2-BD59-A6C34878D82A}">
                    <a16:rowId xmlns:a16="http://schemas.microsoft.com/office/drawing/2014/main" val="1147661932"/>
                  </a:ext>
                </a:extLst>
              </a:tr>
              <a:tr h="288000">
                <a:tc>
                  <a:txBody>
                    <a:bodyPr vert="horz" wrap="square"/>
                    <a:lstStyle/>
                    <a:p>
                      <a:r>
                        <a:rPr lang="en-US" sz="1400" smtClean="0"/>
                        <a:t>Reg</a:t>
                      </a:r>
                      <a:endParaRPr lang="en-GB" sz="1400"/>
                    </a:p>
                  </a:txBody>
                  <a:tcPr>
                    <a:solidFill>
                      <a:schemeClr val="bg1"/>
                    </a:solidFill>
                  </a:tcPr>
                </a:tc>
                <a:tc>
                  <a:txBody>
                    <a:bodyPr vert="horz" wrap="square"/>
                    <a:lstStyle/>
                    <a:p>
                      <a:pPr algn="r"/>
                      <a:r>
                        <a:rPr lang="en-US" sz="1400" smtClean="0"/>
                        <a:t>2</a:t>
                      </a:r>
                      <a:endParaRPr lang="en-GB" sz="1400"/>
                    </a:p>
                  </a:txBody>
                  <a:tcPr>
                    <a:solidFill>
                      <a:schemeClr val="bg1"/>
                    </a:solidFill>
                  </a:tcPr>
                </a:tc>
                <a:tc>
                  <a:txBody>
                    <a:bodyPr vert="horz" wrap="square"/>
                    <a:lstStyle/>
                    <a:p>
                      <a:pPr algn="r"/>
                      <a:r>
                        <a:rPr lang="en-US" sz="1400" smtClean="0"/>
                        <a:t>2578</a:t>
                      </a:r>
                      <a:endParaRPr lang="en-GB" sz="1400"/>
                    </a:p>
                  </a:txBody>
                  <a:tcPr>
                    <a:solidFill>
                      <a:schemeClr val="bg1"/>
                    </a:solidFill>
                  </a:tcPr>
                </a:tc>
                <a:tc>
                  <a:txBody>
                    <a:bodyPr vert="horz" wrap="square"/>
                    <a:lstStyle/>
                    <a:p>
                      <a:pPr algn="r"/>
                      <a:r>
                        <a:rPr lang="en-US" sz="1400" smtClean="0"/>
                        <a:t>1289</a:t>
                      </a:r>
                      <a:endParaRPr lang="en-GB" sz="1400"/>
                    </a:p>
                  </a:txBody>
                  <a:tcPr>
                    <a:solidFill>
                      <a:schemeClr val="bg1"/>
                    </a:solidFill>
                  </a:tcPr>
                </a:tc>
                <a:tc>
                  <a:txBody>
                    <a:bodyPr vert="horz" wrap="square"/>
                    <a:lstStyle/>
                    <a:p>
                      <a:pPr algn="r"/>
                      <a:r>
                        <a:rPr lang="en-US" sz="1400" smtClean="0"/>
                        <a:t>71.6</a:t>
                      </a:r>
                      <a:endParaRPr lang="en-GB" sz="1400"/>
                    </a:p>
                  </a:txBody>
                  <a:tcPr>
                    <a:solidFill>
                      <a:schemeClr val="bg1"/>
                    </a:solidFill>
                  </a:tcPr>
                </a:tc>
                <a:extLst>
                  <a:ext uri="{0D108BD9-81ED-4DB2-BD59-A6C34878D82A}">
                    <a16:rowId xmlns:a16="http://schemas.microsoft.com/office/drawing/2014/main" val="170518238"/>
                  </a:ext>
                </a:extLst>
              </a:tr>
              <a:tr h="288000">
                <a:tc>
                  <a:txBody>
                    <a:bodyPr vert="horz" wrap="square"/>
                    <a:lstStyle/>
                    <a:p>
                      <a:r>
                        <a:rPr lang="en-US" sz="1400" smtClean="0"/>
                        <a:t>Res</a:t>
                      </a:r>
                      <a:endParaRPr lang="en-GB" sz="1400"/>
                    </a:p>
                  </a:txBody>
                  <a:tcPr>
                    <a:solidFill>
                      <a:schemeClr val="bg1"/>
                    </a:solidFill>
                  </a:tcPr>
                </a:tc>
                <a:tc>
                  <a:txBody>
                    <a:bodyPr vert="horz" wrap="square"/>
                    <a:lstStyle/>
                    <a:p>
                      <a:pPr algn="r"/>
                      <a:r>
                        <a:rPr lang="en-US" sz="1400" smtClean="0"/>
                        <a:t>13</a:t>
                      </a:r>
                      <a:endParaRPr lang="en-GB" sz="1400"/>
                    </a:p>
                  </a:txBody>
                  <a:tcPr>
                    <a:solidFill>
                      <a:schemeClr val="bg1"/>
                    </a:solidFill>
                  </a:tcPr>
                </a:tc>
                <a:tc>
                  <a:txBody>
                    <a:bodyPr vert="horz" wrap="square"/>
                    <a:lstStyle/>
                    <a:p>
                      <a:pPr algn="r"/>
                      <a:r>
                        <a:rPr lang="en-US" sz="1400" smtClean="0"/>
                        <a:t>234</a:t>
                      </a:r>
                      <a:endParaRPr lang="en-GB" sz="1400"/>
                    </a:p>
                  </a:txBody>
                  <a:tcPr>
                    <a:solidFill>
                      <a:schemeClr val="bg1"/>
                    </a:solidFill>
                  </a:tcPr>
                </a:tc>
                <a:tc>
                  <a:txBody>
                    <a:bodyPr vert="horz" wrap="square"/>
                    <a:lstStyle/>
                    <a:p>
                      <a:pPr algn="r"/>
                      <a:r>
                        <a:rPr lang="en-US" sz="1400" smtClean="0"/>
                        <a:t>18</a:t>
                      </a:r>
                      <a:endParaRPr lang="en-GB" sz="1400"/>
                    </a:p>
                  </a:txBody>
                  <a:tcPr>
                    <a:solidFill>
                      <a:schemeClr val="bg1"/>
                    </a:solidFill>
                  </a:tcPr>
                </a:tc>
                <a:tc>
                  <a:txBody>
                    <a:bodyPr vert="horz" wrap="square"/>
                    <a:lstStyle/>
                    <a:p>
                      <a:pPr algn="r"/>
                      <a:endParaRPr lang="en-GB" sz="1400"/>
                    </a:p>
                  </a:txBody>
                  <a:tcPr>
                    <a:solidFill>
                      <a:schemeClr val="bg1"/>
                    </a:solidFill>
                  </a:tcPr>
                </a:tc>
                <a:extLst>
                  <a:ext uri="{0D108BD9-81ED-4DB2-BD59-A6C34878D82A}">
                    <a16:rowId xmlns:a16="http://schemas.microsoft.com/office/drawing/2014/main" val="4287131017"/>
                  </a:ext>
                </a:extLst>
              </a:tr>
              <a:tr h="288000">
                <a:tc>
                  <a:txBody>
                    <a:bodyPr vert="horz" wrap="square"/>
                    <a:lstStyle/>
                    <a:p>
                      <a:r>
                        <a:rPr lang="en-US" sz="1400" smtClean="0"/>
                        <a:t>Tot</a:t>
                      </a:r>
                      <a:endParaRPr lang="en-GB" sz="1400"/>
                    </a:p>
                  </a:txBody>
                  <a:tcPr>
                    <a:solidFill>
                      <a:schemeClr val="bg1"/>
                    </a:solidFill>
                  </a:tcPr>
                </a:tc>
                <a:tc>
                  <a:txBody>
                    <a:bodyPr vert="horz" wrap="square"/>
                    <a:lstStyle/>
                    <a:p>
                      <a:pPr algn="r"/>
                      <a:r>
                        <a:rPr lang="en-US" sz="1400" smtClean="0"/>
                        <a:t>15</a:t>
                      </a:r>
                      <a:endParaRPr lang="en-GB" sz="1400"/>
                    </a:p>
                  </a:txBody>
                  <a:tcPr>
                    <a:solidFill>
                      <a:schemeClr val="bg1"/>
                    </a:solidFill>
                  </a:tcPr>
                </a:tc>
                <a:tc>
                  <a:txBody>
                    <a:bodyPr vert="horz" wrap="square"/>
                    <a:lstStyle/>
                    <a:p>
                      <a:pPr algn="r"/>
                      <a:r>
                        <a:rPr lang="en-US" sz="1400" smtClean="0"/>
                        <a:t>2812</a:t>
                      </a:r>
                      <a:endParaRPr lang="en-GB" sz="1400"/>
                    </a:p>
                  </a:txBody>
                  <a:tcPr>
                    <a:solidFill>
                      <a:schemeClr val="bg1"/>
                    </a:solidFill>
                  </a:tcPr>
                </a:tc>
                <a:tc>
                  <a:txBody>
                    <a:bodyPr vert="horz" wrap="square"/>
                    <a:lstStyle/>
                    <a:p>
                      <a:pPr algn="r"/>
                      <a:endParaRPr lang="en-GB" sz="1400"/>
                    </a:p>
                  </a:txBody>
                  <a:tcPr>
                    <a:solidFill>
                      <a:schemeClr val="bg1"/>
                    </a:solidFill>
                  </a:tcPr>
                </a:tc>
                <a:tc>
                  <a:txBody>
                    <a:bodyPr vert="horz" wrap="square"/>
                    <a:lstStyle/>
                    <a:p>
                      <a:pPr algn="r"/>
                      <a:endParaRPr lang="en-GB" sz="1400"/>
                    </a:p>
                  </a:txBody>
                  <a:tcPr>
                    <a:solidFill>
                      <a:schemeClr val="bg1"/>
                    </a:solidFill>
                  </a:tcPr>
                </a:tc>
                <a:extLst>
                  <a:ext uri="{0D108BD9-81ED-4DB2-BD59-A6C34878D82A}">
                    <a16:rowId xmlns:a16="http://schemas.microsoft.com/office/drawing/2014/main" val="3892426755"/>
                  </a:ext>
                </a:extLst>
              </a:tr>
            </a:tbl>
          </a:graphicData>
        </a:graphic>
      </p:graphicFrame>
    </p:spTree>
    <p:extLst>
      <p:ext uri="{BB962C8B-B14F-4D97-AF65-F5344CB8AC3E}">
        <p14:creationId xmlns:p14="http://schemas.microsoft.com/office/powerpoint/2010/main" val="19930772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11.12, residualanalyse</a:t>
            </a:r>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399</a:t>
            </a:fld>
            <a:endParaRPr lang="da-DK">
              <a:solidFill>
                <a:prstClr val="black">
                  <a:tint val="75000"/>
                </a:prstClr>
              </a:solidFill>
            </a:endParaRPr>
          </a:p>
        </p:txBody>
      </p:sp>
      <p:pic>
        <p:nvPicPr>
          <p:cNvPr id="8" name="Picture 7"/>
          <p:cNvPicPr>
            <a:picLocks noChangeAspect="1"/>
          </p:cNvPicPr>
          <p:nvPr/>
        </p:nvPicPr>
        <p:blipFill>
          <a:blip r:embed="rId2"/>
          <a:stretch>
            <a:fillRect/>
          </a:stretch>
        </p:blipFill>
        <p:spPr>
          <a:xfrm>
            <a:off x="5364088" y="1153478"/>
            <a:ext cx="3628157" cy="280800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stretch>
            <a:fillRect/>
          </a:stretch>
        </p:blipFill>
        <p:spPr>
          <a:xfrm>
            <a:off x="467553" y="1153478"/>
            <a:ext cx="3628157" cy="2808000"/>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464201" y="3988472"/>
            <a:ext cx="3628157" cy="2808000"/>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5364189" y="3988472"/>
            <a:ext cx="3628157" cy="28080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2915816" y="2421200"/>
            <a:ext cx="3628157" cy="280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918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Om underviseren</a:t>
            </a:r>
          </a:p>
        </p:txBody>
      </p:sp>
      <p:sp>
        <p:nvSpPr>
          <p:cNvPr id="3" name="Content Placeholder 2"/>
          <p:cNvSpPr>
            <a:spLocks noGrp="1"/>
          </p:cNvSpPr>
          <p:nvPr>
            <p:ph idx="1"/>
          </p:nvPr>
        </p:nvSpPr>
        <p:spPr>
          <a:xfrm>
            <a:off x="395536" y="1196752"/>
            <a:ext cx="8640960" cy="5544616"/>
          </a:xfrm>
        </p:spPr>
        <p:txBody>
          <a:bodyPr>
            <a:normAutofit fontScale="85000" lnSpcReduction="20000"/>
          </a:bodyPr>
          <a:lstStyle/>
          <a:p>
            <a:r>
              <a:rPr lang="da-DK" sz="2600"/>
              <a:t>Seniorforsker ved Operations Management, Institut for Elektro- og Computerteknologi</a:t>
            </a:r>
          </a:p>
          <a:p>
            <a:r>
              <a:rPr lang="da-DK" sz="2600"/>
              <a:t>Uddannelse:</a:t>
            </a:r>
          </a:p>
          <a:p>
            <a:pPr lvl="1"/>
            <a:r>
              <a:rPr lang="da-DK" sz="2300"/>
              <a:t>Hovedfag matematik, Aalborg Universitet</a:t>
            </a:r>
          </a:p>
          <a:p>
            <a:pPr lvl="1"/>
            <a:r>
              <a:rPr lang="da-DK" sz="2300"/>
              <a:t>Bifag biologi, Aarhus Universitet</a:t>
            </a:r>
          </a:p>
          <a:p>
            <a:pPr lvl="1"/>
            <a:r>
              <a:rPr lang="da-DK" sz="2300" err="1"/>
              <a:t>PhD datalogi, Aalborg Universitet</a:t>
            </a:r>
          </a:p>
          <a:p>
            <a:r>
              <a:rPr lang="da-DK" sz="2600"/>
              <a:t>Ansættelser:</a:t>
            </a:r>
          </a:p>
          <a:p>
            <a:pPr lvl="1"/>
            <a:r>
              <a:rPr lang="da-DK" sz="2300"/>
              <a:t>Statens Planteavlsforsøg (SP)</a:t>
            </a:r>
          </a:p>
          <a:p>
            <a:pPr lvl="1"/>
            <a:r>
              <a:rPr lang="da-DK" sz="2300"/>
              <a:t>Danmarks JordbrugsForskning (DJF)</a:t>
            </a:r>
          </a:p>
          <a:p>
            <a:pPr lvl="1"/>
            <a:r>
              <a:rPr lang="da-DK" sz="2300"/>
              <a:t>Aarhus Universitet, Det Jordbrugsvidenskabelige Fakultet (DJF)</a:t>
            </a:r>
          </a:p>
          <a:p>
            <a:pPr lvl="1"/>
            <a:r>
              <a:rPr lang="da-DK" sz="2300"/>
              <a:t>Aarhus Universitet, Inst. for Ingeniørvidenskab (ENG)</a:t>
            </a:r>
          </a:p>
          <a:p>
            <a:pPr lvl="1"/>
            <a:r>
              <a:rPr lang="da-DK" sz="2300"/>
              <a:t>Aarhus Universitet, Inst. for </a:t>
            </a:r>
            <a:r>
              <a:rPr lang="da-DK" sz="2400"/>
              <a:t>Elektro- og Computerteknologi</a:t>
            </a:r>
            <a:r>
              <a:rPr lang="da-DK" sz="2300"/>
              <a:t> (ECE)</a:t>
            </a:r>
          </a:p>
          <a:p>
            <a:r>
              <a:rPr lang="da-DK" sz="2600"/>
              <a:t>Kontorer på Katrinebjerg, AU Foulum og hjemme (kontakt med email)</a:t>
            </a:r>
          </a:p>
          <a:p>
            <a:r>
              <a:rPr lang="da-DK" sz="2600"/>
              <a:t>Undervisning:</a:t>
            </a:r>
          </a:p>
          <a:p>
            <a:pPr lvl="1"/>
            <a:r>
              <a:rPr lang="da-DK" sz="2300"/>
              <a:t>Statistik for Ingeniører, fra 2015 (Diplom)</a:t>
            </a:r>
          </a:p>
          <a:p>
            <a:pPr lvl="1"/>
            <a:r>
              <a:rPr lang="da-DK" sz="2300"/>
              <a:t>Programmering for Elektroteknologi (Python), fra 2019 (BSc EE)</a:t>
            </a:r>
          </a:p>
          <a:p>
            <a:pPr lvl="1"/>
            <a:r>
              <a:rPr lang="da-DK" sz="2300"/>
              <a:t>Sandsynlighedsteori og Statistik, fra 2020 (BSc EE og CE).</a:t>
            </a:r>
          </a:p>
          <a:p>
            <a:pPr lvl="1"/>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4</a:t>
            </a:fld>
            <a:endParaRPr lang="da-DK"/>
          </a:p>
        </p:txBody>
      </p:sp>
    </p:spTree>
    <p:extLst>
      <p:ext uri="{BB962C8B-B14F-4D97-AF65-F5344CB8AC3E}">
        <p14:creationId xmlns:p14="http://schemas.microsoft.com/office/powerpoint/2010/main" val="17881281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dur="1"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dur="1"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dur="1" fill="hold" grpId="0"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Stolpediagram over hyppigheder</a:t>
            </a:r>
          </a:p>
        </p:txBody>
      </p:sp>
      <p:sp>
        <p:nvSpPr>
          <p:cNvPr id="3" name="Content Placeholder 2"/>
          <p:cNvSpPr>
            <a:spLocks noGrp="1"/>
          </p:cNvSpPr>
          <p:nvPr>
            <p:ph idx="1"/>
          </p:nvPr>
        </p:nvSpPr>
        <p:spPr/>
        <p:txBody>
          <a:bodyPr>
            <a:normAutofit/>
          </a:bodyPr>
          <a:lstStyle/>
          <a:p>
            <a:r>
              <a:rPr lang="da-DK" sz="2400"/>
              <a:t>Analogt til prikdiagrammet kan hyppighederne også vises i et stolpediagram:</a:t>
            </a:r>
            <a:br>
              <a:rPr lang="da-DK" sz="2400"/>
            </a:br>
            <a:br>
              <a:rPr lang="da-DK" sz="2000"/>
            </a:br>
            <a:br>
              <a:rPr lang="da-DK" sz="2000"/>
            </a:br>
            <a:br>
              <a:rPr lang="da-DK" sz="2000"/>
            </a:br>
            <a:br>
              <a:rPr lang="da-DK" sz="2000"/>
            </a:br>
            <a:br>
              <a:rPr lang="da-DK" sz="2000"/>
            </a:br>
            <a:br>
              <a:rPr lang="da-DK" sz="2000"/>
            </a:br>
            <a:br>
              <a:rPr lang="da-DK" sz="2000"/>
            </a:br>
            <a:br>
              <a:rPr lang="da-DK" sz="2000"/>
            </a:br>
            <a:br>
              <a:rPr lang="da-DK" sz="2000"/>
            </a:br>
            <a:br>
              <a:rPr lang="da-DK" sz="2000"/>
            </a:br>
            <a:br>
              <a:rPr lang="da-DK" sz="2000"/>
            </a:br>
            <a:br>
              <a:rPr lang="da-DK" sz="2000"/>
            </a:br>
            <a:r>
              <a:rPr lang="da-DK" sz="1200"/>
              <a:t> </a:t>
            </a:r>
            <a:endParaRPr lang="da-DK" sz="2000"/>
          </a:p>
          <a:p>
            <a:r>
              <a:rPr lang="da-DK" sz="2400"/>
              <a:t>Her er lavet et histogram med R funktion: </a:t>
            </a:r>
            <a:r>
              <a:rPr lang="da-DK" sz="2400">
                <a:solidFill>
                  <a:schemeClr val="accent1">
                    <a:lumMod val="75000"/>
                  </a:schemeClr>
                </a:solidFill>
              </a:rPr>
              <a:t>hist().</a:t>
            </a:r>
            <a:endParaRPr lang="da-DK" sz="240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2CD97C06-EC96-4259-9516-82894ECCBF7D}" type="slidenum">
              <a:rPr lang="da-DK" smtClean="0"/>
              <a:t>40</a:t>
            </a:fld>
            <a:endParaRPr lang="da-DK"/>
          </a:p>
        </p:txBody>
      </p:sp>
      <p:pic>
        <p:nvPicPr>
          <p:cNvPr id="6" name="Picture 5"/>
          <p:cNvPicPr>
            <a:picLocks noChangeAspect="1"/>
          </p:cNvPicPr>
          <p:nvPr/>
        </p:nvPicPr>
        <p:blipFill>
          <a:blip r:embed="rId3"/>
          <a:stretch>
            <a:fillRect/>
          </a:stretch>
        </p:blipFill>
        <p:spPr>
          <a:xfrm>
            <a:off x="1691680" y="2213744"/>
            <a:ext cx="5954526" cy="3375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69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Korrelation (11.6)</a:t>
            </a:r>
            <a:endParaRPr lang="da-DK"/>
          </a:p>
        </p:txBody>
      </p:sp>
      <mc:AlternateContent>
        <mc:Choice Requires="a14">
          <p:sp>
            <p:nvSpPr>
              <p:cNvPr id="3" name="Content Placeholder 2"/>
              <p:cNvSpPr>
                <a:spLocks noGrp="1"/>
              </p:cNvSpPr>
              <p:nvPr>
                <p:ph idx="1"/>
              </p:nvPr>
            </p:nvSpPr>
            <p:spPr/>
            <p:txBody>
              <a:bodyPr/>
              <a:lstStyle/>
              <a:p>
                <a:pPr marL="0" indent="0">
                  <a:buNone/>
                </a:pPr>
                <a:r>
                  <a:rPr lang="da-DK" b="1" smtClean="0">
                    <a:solidFill>
                      <a:schemeClr val="tx2"/>
                    </a:solidFill>
                  </a:rPr>
                  <a:t>Korrelation</a:t>
                </a:r>
              </a:p>
              <a:p>
                <a:r>
                  <a:rPr lang="da-DK" smtClean="0"/>
                  <a:t>Sammenhængen mellem </a:t>
                </a:r>
                <a14:m>
                  <m:oMathPara>
                    <m:oMathParaPr>
                      <m:jc/>
                    </m:oMathParaPr>
                    <m:oMath>
                      <m:r>
                        <a:rPr lang="da-DK" i="1">
                          <a:latin typeface="Cambria Math"/>
                        </a:rPr>
                        <m:t>𝑦</m:t>
                      </m:r>
                    </m:oMath>
                  </m:oMathPara>
                </a14:m>
                <a:r>
                  <a:rPr lang="da-DK" smtClean="0"/>
                  <a:t> og </a:t>
                </a:r>
                <a14:m>
                  <m:oMathPara>
                    <m:oMathParaPr>
                      <m:jc/>
                    </m:oMathParaPr>
                    <m:oMath>
                      <m:r>
                        <a:rPr lang="da-DK" i="1">
                          <a:latin typeface="Cambria Math"/>
                        </a:rPr>
                        <m:t>𝑥</m:t>
                      </m:r>
                    </m:oMath>
                  </m:oMathPara>
                </a14:m>
                <a:r>
                  <a:rPr lang="da-DK" smtClean="0"/>
                  <a:t> kan være </a:t>
                </a:r>
              </a:p>
              <a:p>
                <a:pPr lvl="1"/>
                <a:r>
                  <a:rPr lang="da-DK" smtClean="0">
                    <a:solidFill>
                      <a:schemeClr val="tx2"/>
                    </a:solidFill>
                  </a:rPr>
                  <a:t>Positivt korreleret</a:t>
                </a:r>
                <a:r>
                  <a:rPr lang="da-DK" smtClean="0"/>
                  <a:t>, hvis </a:t>
                </a:r>
                <a14:m>
                  <m:oMathPara>
                    <m:oMathParaPr>
                      <m:jc/>
                    </m:oMathParaPr>
                    <m:oMath>
                      <m:r>
                        <a:rPr lang="da-DK" i="1">
                          <a:latin typeface="Cambria Math"/>
                        </a:rPr>
                        <m:t>𝑦</m:t>
                      </m:r>
                    </m:oMath>
                  </m:oMathPara>
                </a14:m>
                <a:r>
                  <a:rPr lang="da-DK"/>
                  <a:t> </a:t>
                </a:r>
                <a:r>
                  <a:rPr lang="da-DK" smtClean="0"/>
                  <a:t>typisk vokser, når </a:t>
                </a:r>
                <a14:m>
                  <m:oMathPara>
                    <m:oMathParaPr>
                      <m:jc/>
                    </m:oMathParaPr>
                    <m:oMath>
                      <m:r>
                        <a:rPr lang="da-DK" i="1">
                          <a:latin typeface="Cambria Math"/>
                        </a:rPr>
                        <m:t>𝑥</m:t>
                      </m:r>
                    </m:oMath>
                  </m:oMathPara>
                </a14:m>
                <a:r>
                  <a:rPr lang="da-DK" smtClean="0"/>
                  <a:t> vokser</a:t>
                </a:r>
              </a:p>
              <a:p>
                <a:pPr lvl="1"/>
                <a:r>
                  <a:rPr lang="da-DK" smtClean="0">
                    <a:solidFill>
                      <a:schemeClr val="tx2"/>
                    </a:solidFill>
                  </a:rPr>
                  <a:t>Negativt korreleret</a:t>
                </a:r>
                <a:r>
                  <a:rPr lang="da-DK"/>
                  <a:t>, hvis </a:t>
                </a:r>
                <a14:m>
                  <m:oMathPara>
                    <m:oMathParaPr>
                      <m:jc/>
                    </m:oMathParaPr>
                    <m:oMath>
                      <m:r>
                        <a:rPr lang="da-DK" i="1">
                          <a:latin typeface="Cambria Math"/>
                        </a:rPr>
                        <m:t>𝑦</m:t>
                      </m:r>
                    </m:oMath>
                  </m:oMathPara>
                </a14:m>
                <a:r>
                  <a:rPr lang="da-DK"/>
                  <a:t> typisk </a:t>
                </a:r>
                <a:r>
                  <a:rPr lang="da-DK" smtClean="0"/>
                  <a:t>falder, </a:t>
                </a:r>
                <a:r>
                  <a:rPr lang="da-DK"/>
                  <a:t>når </a:t>
                </a:r>
                <a14:m>
                  <m:oMathPara>
                    <m:oMathParaPr>
                      <m:jc/>
                    </m:oMathParaPr>
                    <m:oMath>
                      <m:r>
                        <a:rPr lang="da-DK" i="1">
                          <a:latin typeface="Cambria Math"/>
                        </a:rPr>
                        <m:t>𝑥</m:t>
                      </m:r>
                    </m:oMath>
                  </m:oMathPara>
                </a14:m>
                <a:r>
                  <a:rPr lang="da-DK"/>
                  <a:t> vokser</a:t>
                </a:r>
              </a:p>
              <a:p>
                <a:pPr lvl="1"/>
                <a:r>
                  <a:rPr lang="da-DK" smtClean="0">
                    <a:solidFill>
                      <a:schemeClr val="tx2"/>
                    </a:solidFill>
                  </a:rPr>
                  <a:t>Ukorreleret</a:t>
                </a:r>
                <a:r>
                  <a:rPr lang="da-DK"/>
                  <a:t>, </a:t>
                </a:r>
                <a:r>
                  <a:rPr lang="da-DK" smtClean="0"/>
                  <a:t>hvis værdien af </a:t>
                </a:r>
                <a14:m>
                  <m:oMathPara>
                    <m:oMathParaPr>
                      <m:jc/>
                    </m:oMathParaPr>
                    <m:oMath>
                      <m:r>
                        <a:rPr lang="da-DK" i="1">
                          <a:latin typeface="Cambria Math"/>
                        </a:rPr>
                        <m:t>𝑦</m:t>
                      </m:r>
                    </m:oMath>
                  </m:oMathPara>
                </a14:m>
                <a:r>
                  <a:rPr lang="da-DK"/>
                  <a:t> </a:t>
                </a:r>
                <a:r>
                  <a:rPr lang="da-DK" smtClean="0"/>
                  <a:t>ikke lader til at afhænge af værdien af </a:t>
                </a:r>
                <a14:m>
                  <m:oMathPara>
                    <m:oMathParaPr>
                      <m:jc/>
                    </m:oMathParaPr>
                    <m:oMath>
                      <m:r>
                        <a:rPr lang="da-DK" i="1">
                          <a:latin typeface="Cambria Math"/>
                        </a:rPr>
                        <m:t>𝑥</m:t>
                      </m:r>
                    </m:oMath>
                  </m:oMathPara>
                </a14:m>
                <a:endParaRPr lang="da-DK" smtClean="0"/>
              </a:p>
              <a:p>
                <a:r>
                  <a:rPr lang="da-DK" smtClean="0"/>
                  <a:t>Korrelation er ikke det samme som </a:t>
                </a:r>
                <a:r>
                  <a:rPr lang="da-DK" smtClean="0">
                    <a:solidFill>
                      <a:schemeClr val="tx2"/>
                    </a:solidFill>
                  </a:rPr>
                  <a:t>kausalitet</a:t>
                </a:r>
                <a:r>
                  <a:rPr lang="da-DK" smtClean="0"/>
                  <a:t> (årsagssammenhæng)</a:t>
                </a:r>
              </a:p>
              <a:p>
                <a:r>
                  <a:rPr lang="da-DK" smtClean="0"/>
                  <a:t>Statistik kan kun vise korrelation, ikke kausalitet.</a:t>
                </a:r>
                <a:endParaRPr lang="da-DK"/>
              </a:p>
              <a:p>
                <a:pPr lvl="1"/>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400</a:t>
            </a:fld>
            <a:endParaRPr lang="da-DK"/>
          </a:p>
        </p:txBody>
      </p:sp>
      <p:pic>
        <p:nvPicPr>
          <p:cNvPr id="7172" name="Picture 4" descr="https://statistics.laerd.com/statistical-guides/img/pearson-1.png"/>
          <p:cNvPicPr>
            <a:picLocks noChangeAspect="1" noChangeArrowheads="1"/>
          </p:cNvPicPr>
          <p:nvPr/>
        </p:nvPicPr>
        <p:blipFill>
          <a:blip r:embed="rId4">
            <a:extLst>
              <a:ext uri="{28A0092B-C50C-407E-A947-70E740481C1C}">
                <a14:useLocalDpi xmlns:a14="http://schemas.microsoft.com/office/drawing/2010/main" val="0"/>
              </a:ext>
            </a:extLst>
          </a:blip>
          <a:srcRect t="6430" b="3090"/>
          <a:stretch>
            <a:fillRect/>
          </a:stretch>
        </p:blipFill>
        <p:spPr bwMode="auto">
          <a:xfrm>
            <a:off x="395535" y="3946759"/>
            <a:ext cx="8580107" cy="291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502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Korrelationskoefficienten </a:t>
                </a:r>
                <a14:m>
                  <m:oMathPara>
                    <m:oMathParaPr>
                      <m:jc/>
                    </m:oMathParaPr>
                    <m:oMath>
                      <m:r>
                        <m:rPr>
                          <m:sty m:val="bi"/>
                        </m:rPr>
                        <a:rPr lang="en-US" b="1" i="1" smtClean="0">
                          <a:latin typeface="Cambria Math" panose="02040503050406030204" pitchFamily="18" charset="0"/>
                        </a:rPr>
                        <m:t>𝒓</m:t>
                      </m:r>
                    </m:oMath>
                  </m:oMathPara>
                </a14:m>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Vi har </a:t>
                </a:r>
                <a14:m>
                  <m:oMathPara>
                    <m:oMathParaPr>
                      <m:jc/>
                    </m:oMathParaPr>
                    <m:oMath>
                      <m:r>
                        <a:rPr lang="en-US" i="1" smtClean="0">
                          <a:latin typeface="Cambria Math" panose="02040503050406030204" pitchFamily="18" charset="0"/>
                        </a:rPr>
                        <m:t>𝑛</m:t>
                      </m:r>
                    </m:oMath>
                  </m:oMathPara>
                </a14:m>
                <a:r>
                  <a:rPr lang="en-US" smtClean="0"/>
                  <a:t> observationer </a:t>
                </a:r>
                <a14:m>
                  <m:oMathPara>
                    <m:oMathParaPr>
                      <m:jc/>
                    </m:oMathParaPr>
                    <m:o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m:rPr>
                          <m:sty m:val="p"/>
                        </m:rP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m:t>
                      </m:r>
                    </m:oMath>
                  </m:oMathPara>
                </a14:m>
                <a:r>
                  <a:rPr lang="en-GB" smtClean="0"/>
                  <a:t>. I hvor høj grad er der korrelation mellem </a:t>
                </a:r>
                <a14:m>
                  <m:oMathPara>
                    <m:oMathParaPr>
                      <m:jc/>
                    </m:oMathParaPr>
                    <m:oMath>
                      <m:r>
                        <a:rPr lang="en-GB" i="1" smtClean="0">
                          <a:latin typeface="Cambria Math" panose="02040503050406030204" pitchFamily="18" charset="0"/>
                        </a:rPr>
                        <m:t>𝑥</m:t>
                      </m:r>
                    </m:oMath>
                  </m:oMathPara>
                </a14:m>
                <a:r>
                  <a:rPr lang="en-GB" smtClean="0"/>
                  <a:t> og </a:t>
                </a:r>
                <a14:m>
                  <m:oMathPara>
                    <m:oMathParaPr>
                      <m:jc/>
                    </m:oMathParaPr>
                    <m:oMath>
                      <m:r>
                        <a:rPr lang="en-GB" i="1" smtClean="0">
                          <a:latin typeface="Cambria Math" panose="02040503050406030204" pitchFamily="18" charset="0"/>
                        </a:rPr>
                        <m:t>𝑦</m:t>
                      </m:r>
                    </m:oMath>
                  </m:oMathPara>
                </a14:m>
                <a:r>
                  <a:rPr lang="en-GB" smtClean="0"/>
                  <a:t>?</a:t>
                </a:r>
              </a:p>
              <a:p>
                <a:r>
                  <a:rPr lang="en-US" smtClean="0"/>
                  <a:t>Vi kan standardisere hver måling af </a:t>
                </a:r>
                <a14:m>
                  <m:oMathPara>
                    <m:oMathParaPr>
                      <m:jc/>
                    </m:oMathParaPr>
                    <m:oMath>
                      <m:r>
                        <a:rPr lang="en-US" i="1" smtClean="0">
                          <a:latin typeface="Cambria Math" panose="02040503050406030204" pitchFamily="18" charset="0"/>
                        </a:rPr>
                        <m:t>𝑥</m:t>
                      </m:r>
                    </m:oMath>
                  </m:oMathPara>
                </a14:m>
                <a:r>
                  <a:rPr lang="en-US" smtClean="0"/>
                  <a:t> ved at trække middelværdien </a:t>
                </a:r>
                <a14:m>
                  <m:oMathPara>
                    <m:oMathParaPr>
                      <m:jc/>
                    </m:oMathParaPr>
                    <m:o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m:oMathPara>
                </a14:m>
                <a:r>
                  <a:rPr lang="en-US" smtClean="0"/>
                  <a:t> fra målingen og dele med standardafvigelsen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𝑥</m:t>
                          </m:r>
                        </m:sub>
                      </m:sSub>
                    </m:oMath>
                  </m:oMathPara>
                </a14:m>
                <a:r>
                  <a:rPr lang="en-US" smtClean="0"/>
                  <a:t>: 	</a:t>
                </a:r>
                <a14:m>
                  <m:oMathPara>
                    <m:oMathParaPr>
                      <m:jc/>
                    </m:oMathParaPr>
                    <m:oMath>
                      <m:sSubSup>
                        <m:sSubSupPr>
                          <m:alnScr m:val="off"/>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type m:val="ba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num>
                        <m:den>
                          <m:sSubSup>
                            <m:sSubSupPr>
                              <m:alnScr m:val="off"/>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𝑥</m:t>
                              </m:r>
                            </m:sub>
                            <m:sup>
                              <m:r>
                                <a:rPr lang="en-US" b="0" i="1" smtClean="0">
                                  <a:latin typeface="Cambria Math" panose="02040503050406030204" pitchFamily="18" charset="0"/>
                                </a:rPr>
                                <m:t> </m:t>
                              </m:r>
                            </m:sup>
                          </m:sSubSup>
                        </m:den>
                      </m:f>
                    </m:oMath>
                  </m:oMathPara>
                </a14:m>
                <a:r>
                  <a:rPr lang="en-GB" smtClean="0"/>
                  <a:t> </a:t>
                </a:r>
              </a:p>
              <a:p>
                <a:r>
                  <a:rPr lang="en-US" smtClean="0"/>
                  <a:t>Vi kan gøre tilsvarende for målingerne af </a:t>
                </a:r>
                <a14:m>
                  <m:oMathPara>
                    <m:oMathParaPr>
                      <m:jc/>
                    </m:oMathParaPr>
                    <m:oMath>
                      <m:r>
                        <a:rPr lang="en-US" i="1" smtClean="0">
                          <a:latin typeface="Cambria Math" panose="02040503050406030204" pitchFamily="18" charset="0"/>
                        </a:rPr>
                        <m:t>𝑦</m:t>
                      </m:r>
                    </m:oMath>
                  </m:oMathPara>
                </a14:m>
                <a:r>
                  <a:rPr lang="en-US" smtClean="0"/>
                  <a:t>: 		</a:t>
                </a:r>
                <a14:m>
                  <m:oMathPara>
                    <m:oMathParaPr>
                      <m:jc/>
                    </m:oMathParaPr>
                    <m:oMath>
                      <m:sSubSup>
                        <m:sSubSupPr>
                          <m:alnScr m:val="off"/>
                          <m:ctrlPr>
                            <a:rPr lang="en-US"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num>
                        <m:den>
                          <m:sSubSup>
                            <m:sSubSupPr>
                              <m:alnScr m:val="off"/>
                              <m:ctrlPr>
                                <a:rPr lang="en-US"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𝑦</m:t>
                              </m:r>
                            </m:sub>
                            <m:sup>
                              <m:r>
                                <a:rPr lang="en-US" i="1">
                                  <a:latin typeface="Cambria Math" panose="02040503050406030204" pitchFamily="18" charset="0"/>
                                </a:rPr>
                                <m:t> </m:t>
                              </m:r>
                            </m:sup>
                          </m:sSubSup>
                        </m:den>
                      </m:f>
                    </m:oMath>
                  </m:oMathPara>
                </a14:m>
                <a:endParaRPr lang="en-GB" smtClean="0"/>
              </a:p>
              <a:p>
                <a:r>
                  <a:rPr lang="en-US" smtClean="0"/>
                  <a:t>Vores standardiserede målinger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oMath>
                  </m:oMathPara>
                </a14:m>
                <a:r>
                  <a:rPr lang="en-GB" smtClean="0"/>
                  <a:t> og </a:t>
                </a:r>
                <a14:m>
                  <m:oMathPara>
                    <m:oMathParaPr>
                      <m:jc/>
                    </m:oMathParaPr>
                    <m:oMath>
                      <m:sSubSup>
                        <m:sSubSupPr>
                          <m:alnScr m:val="off"/>
                          <m:ctrlPr>
                            <a:rPr lang="en-US" i="1">
                              <a:latin typeface="Cambria Math" panose="02040503050406030204" pitchFamily="18" charset="0"/>
                            </a:rPr>
                          </m:ctrlPr>
                        </m:sSubSupPr>
                        <m:e>
                          <m:r>
                            <a:rPr lang="en-US" b="0" i="1" smtClean="0">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oMath>
                  </m:oMathPara>
                </a14:m>
                <a:r>
                  <a:rPr lang="en-GB" smtClean="0"/>
                  <a:t> er uden enhed og i sammenlignelig størrelsesorden, fordelt omkring 0</a:t>
                </a:r>
              </a:p>
              <a:p>
                <a:r>
                  <a:rPr lang="en-US" smtClean="0"/>
                  <a:t>Datasættets </a:t>
                </a:r>
                <a:r>
                  <a:rPr lang="en-US" b="1" smtClean="0">
                    <a:solidFill>
                      <a:schemeClr val="accent1">
                        <a:lumMod val="75000"/>
                      </a:schemeClr>
                    </a:solidFill>
                  </a:rPr>
                  <a:t>korrelationskoefficient</a:t>
                </a:r>
                <a:r>
                  <a:rPr lang="en-US" smtClean="0"/>
                  <a:t> </a:t>
                </a:r>
                <a14:m>
                  <m:oMathPara>
                    <m:oMathParaPr>
                      <m:jc/>
                    </m:oMathParaPr>
                    <m:oMath>
                      <m:r>
                        <m:rPr>
                          <m:sty m:val="bi"/>
                        </m:rPr>
                        <a:rPr lang="en-US" b="1" i="1" smtClean="0">
                          <a:solidFill>
                            <a:schemeClr val="accent1">
                              <a:lumMod val="75000"/>
                            </a:schemeClr>
                          </a:solidFill>
                          <a:latin typeface="Cambria Math" panose="02040503050406030204" pitchFamily="18" charset="0"/>
                        </a:rPr>
                        <m:t>𝒓</m:t>
                      </m:r>
                    </m:oMath>
                  </m:oMathPara>
                </a14:m>
                <a:r>
                  <a:rPr lang="en-US" smtClean="0"/>
                  <a:t> defineres som:</a:t>
                </a:r>
                <a:br>
                  <a:rPr lang="en-GB" smtClean="0"/>
                </a:br>
                <a14:m>
                  <m:oMathPara>
                    <m:oMathParaPr>
                      <m:jc/>
                    </m:oMathParaPr>
                    <m:oMath>
                      <m:r>
                        <a:rPr lang="en-US" b="0" i="1" smtClean="0">
                          <a:latin typeface="Cambria Math" panose="02040503050406030204" pitchFamily="18" charset="0"/>
                        </a:rPr>
                        <m:t>𝑟</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−1</m:t>
                          </m:r>
                        </m:den>
                      </m:f>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Sup>
                            <m:sSubSupPr>
                              <m:alnScr m:val="off"/>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e>
                      </m:nary>
                      <m:r>
                        <a:rPr lang="en-US" b="0" i="1" smtClean="0">
                          <a:latin typeface="Cambria Math" panose="02040503050406030204" pitchFamily="18" charset="0"/>
                          <a:ea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1" smtClean="0">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−1</m:t>
                          </m:r>
                        </m:den>
                      </m:f>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begChr m:val="("/>
                              <m:sepChr m:val="|"/>
                              <m:endChr m:val=")"/>
                              <m:grow m:val="on"/>
                              <m:shp m:val="centered"/>
                              <m:ctrlPr>
                                <a:rPr lang="en-US" i="1" smtClean="0">
                                  <a:latin typeface="Cambria Math" panose="02040503050406030204" pitchFamily="18" charset="0"/>
                                </a:rPr>
                              </m:ctrlPr>
                            </m:dPr>
                            <m:e>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num>
                                <m:den>
                                  <m:sSubSup>
                                    <m:sSubSupPr>
                                      <m:alnScr m:val="off"/>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𝑥</m:t>
                                      </m:r>
                                    </m:sub>
                                    <m:sup>
                                      <m:r>
                                        <a:rPr lang="en-US" i="1">
                                          <a:latin typeface="Cambria Math" panose="02040503050406030204" pitchFamily="18" charset="0"/>
                                        </a:rPr>
                                        <m:t> </m:t>
                                      </m:r>
                                    </m:sup>
                                  </m:sSubSup>
                                </m:den>
                              </m:f>
                            </m:e>
                          </m:d>
                        </m:e>
                      </m:nary>
                      <m:r>
                        <a:rPr lang="en-US" i="1">
                          <a:latin typeface="Cambria Math" panose="02040503050406030204" pitchFamily="18" charset="0"/>
                          <a:ea typeface="Cambria Math" panose="02040503050406030204" pitchFamily="18" charset="0"/>
                        </a:rPr>
                        <m:t>∙</m:t>
                      </m:r>
                      <m:d>
                        <m:dPr>
                          <m:begChr m:val="("/>
                          <m:sepChr m:val="|"/>
                          <m:endChr m:val=")"/>
                          <m:grow m:val="on"/>
                          <m:shp m:val="centered"/>
                          <m:ctrlPr>
                            <a:rPr lang="en-US" i="1" smtClean="0">
                              <a:latin typeface="Cambria Math" panose="02040503050406030204" pitchFamily="18" charset="0"/>
                              <a:ea typeface="Cambria Math" panose="02040503050406030204" pitchFamily="18" charset="0"/>
                            </a:rPr>
                          </m:ctrlPr>
                        </m:dPr>
                        <m:e>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num>
                            <m:den>
                              <m:sSubSup>
                                <m:sSubSupPr>
                                  <m:alnScr m:val="off"/>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𝑦</m:t>
                                  </m:r>
                                </m:sub>
                                <m:sup>
                                  <m:r>
                                    <a:rPr lang="en-US" i="1">
                                      <a:latin typeface="Cambria Math" panose="02040503050406030204" pitchFamily="18" charset="0"/>
                                    </a:rPr>
                                    <m:t> </m:t>
                                  </m:r>
                                </m:sup>
                              </m:sSubSup>
                            </m:den>
                          </m:f>
                        </m:e>
                      </m:d>
                    </m:oMath>
                  </m:oMathPara>
                </a14:m>
                <a:endParaRPr lang="en-US" smtClean="0">
                  <a:ea typeface="Cambria Math" panose="02040503050406030204" pitchFamily="18" charset="0"/>
                </a:endParaRPr>
              </a:p>
              <a:p>
                <a:r>
                  <a:rPr lang="en-US" smtClean="0"/>
                  <a:t>Hvis data er sådan, så </a:t>
                </a:r>
                <a14:m>
                  <m:oMathPara>
                    <m:oMathParaPr>
                      <m:jc/>
                    </m:oMathParaPr>
                    <m:oMath>
                      <m:sSubSup>
                        <m:sSubSupPr>
                          <m:alnScr m:val="off"/>
                          <m:ctrlPr>
                            <a:rPr lang="en-US" i="1">
                              <a:latin typeface="Cambria Math" panose="02040503050406030204" pitchFamily="18" charset="0"/>
                            </a:rPr>
                          </m:ctrlPr>
                        </m:sSubSupPr>
                        <m:e>
                          <m:r>
                            <a:rPr lang="en-US" b="0" i="1" smtClean="0">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oMath>
                  </m:oMathPara>
                </a14:m>
                <a:r>
                  <a:rPr lang="en-US" smtClean="0"/>
                  <a:t> og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oMath>
                  </m:oMathPara>
                </a14:m>
                <a:r>
                  <a:rPr lang="en-US" smtClean="0"/>
                  <a:t> typisk har samme fortegn, så er </a:t>
                </a:r>
                <a14:m>
                  <m:oMathPara>
                    <m:oMathParaPr>
                      <m:jc/>
                    </m:oMathParaPr>
                    <m:oMath>
                      <m:r>
                        <a:rPr lang="en-US" b="0" i="1" smtClean="0">
                          <a:latin typeface="Cambria Math" panose="02040503050406030204" pitchFamily="18" charset="0"/>
                        </a:rPr>
                        <m:t>𝑟</m:t>
                      </m:r>
                      <m:r>
                        <a:rPr lang="en-US" b="0" i="1" smtClean="0">
                          <a:latin typeface="Cambria Math" panose="02040503050406030204" pitchFamily="18" charset="0"/>
                        </a:rPr>
                        <m:t>&gt;0</m:t>
                      </m:r>
                    </m:oMath>
                  </m:oMathPara>
                </a14:m>
                <a:endParaRPr lang="en-US" smtClean="0"/>
              </a:p>
              <a:p>
                <a:r>
                  <a:rPr lang="en-US" smtClean="0"/>
                  <a:t>Det svarer til, at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r>
                  <a:rPr lang="en-US" smtClean="0"/>
                  <a:t> er over/under </a:t>
                </a: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r>
                  <a:rPr lang="en-US" smtClean="0"/>
                  <a:t>, så 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m:oMathPara>
                </a14:m>
                <a:r>
                  <a:rPr lang="en-US" smtClean="0"/>
                  <a:t> også over/under </a:t>
                </a:r>
                <a14:m>
                  <m:oMathPara>
                    <m:oMathParaPr>
                      <m:jc/>
                    </m:oMathParaPr>
                    <m:oMath>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oMath>
                  </m:oMathPara>
                </a14:m>
                <a:r>
                  <a:rPr lang="en-US" smtClean="0"/>
                  <a:t> </a:t>
                </a:r>
              </a:p>
              <a:p>
                <a:r>
                  <a:rPr lang="en-US" smtClean="0"/>
                  <a:t>Hvis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oMath>
                  </m:oMathPara>
                </a14:m>
                <a:r>
                  <a:rPr lang="en-US"/>
                  <a:t> og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oMath>
                  </m:oMathPara>
                </a14:m>
                <a:r>
                  <a:rPr lang="en-US"/>
                  <a:t> typisk har </a:t>
                </a:r>
                <a:r>
                  <a:rPr lang="en-US" smtClean="0"/>
                  <a:t>modsat </a:t>
                </a:r>
                <a:r>
                  <a:rPr lang="en-US"/>
                  <a:t>fortegn, så er </a:t>
                </a:r>
                <a14:m>
                  <m:oMathPara>
                    <m:oMathParaPr>
                      <m:jc/>
                    </m:oMathParaPr>
                    <m:oMath>
                      <m:r>
                        <a:rPr lang="en-US" i="1">
                          <a:latin typeface="Cambria Math" panose="02040503050406030204" pitchFamily="18" charset="0"/>
                        </a:rPr>
                        <m:t>𝑟</m:t>
                      </m:r>
                      <m:r>
                        <a:rPr lang="en-US" b="0" i="1" smtClean="0">
                          <a:latin typeface="Cambria Math" panose="02040503050406030204" pitchFamily="18" charset="0"/>
                        </a:rPr>
                        <m:t>&lt;</m:t>
                      </m:r>
                      <m:r>
                        <a:rPr lang="en-US" i="1">
                          <a:latin typeface="Cambria Math" panose="02040503050406030204" pitchFamily="18" charset="0"/>
                        </a:rPr>
                        <m:t>0</m:t>
                      </m:r>
                    </m:oMath>
                  </m:oMathPara>
                </a14:m>
                <a:r>
                  <a:rPr lang="en-US" smtClean="0"/>
                  <a:t>.</a:t>
                </a:r>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r="-2750" b="-249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401</a:t>
            </a:fld>
            <a:endParaRPr lang="da-DK">
              <a:solidFill>
                <a:prstClr val="black">
                  <a:tint val="75000"/>
                </a:prstClr>
              </a:solidFill>
            </a:endParaRPr>
          </a:p>
        </p:txBody>
      </p:sp>
    </p:spTree>
    <p:extLst>
      <p:ext uri="{BB962C8B-B14F-4D97-AF65-F5344CB8AC3E}">
        <p14:creationId xmlns:p14="http://schemas.microsoft.com/office/powerpoint/2010/main" val="26110468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Korrelationskoefficienten </a:t>
                </a:r>
                <a14:m>
                  <m:oMathPara>
                    <m:oMathParaPr>
                      <m:jc/>
                    </m:oMathParaPr>
                    <m:oMath>
                      <m:r>
                        <m:rPr>
                          <m:sty m:val="bi"/>
                        </m:rPr>
                        <a:rPr lang="en-US" b="1" i="1" smtClean="0">
                          <a:latin typeface="Cambria Math" panose="02040503050406030204" pitchFamily="18" charset="0"/>
                        </a:rPr>
                        <m:t>𝒓</m:t>
                      </m:r>
                    </m:oMath>
                  </m:oMathPara>
                </a14:m>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Man kan vise, at </a:t>
                </a:r>
                <a14:m>
                  <m:oMathPara>
                    <m:oMathParaPr>
                      <m:jc/>
                    </m:oMathParaPr>
                    <m:oMath>
                      <m:r>
                        <m:rPr>
                          <m:sty m:val="p"/>
                        </m:rPr>
                        <a:rPr lang="en-US" b="0" i="0"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≤1</m:t>
                      </m:r>
                    </m:oMath>
                  </m:oMathPara>
                </a14:m>
                <a:endParaRPr lang="en-US" smtClean="0"/>
              </a:p>
              <a:p>
                <a:r>
                  <a:rPr lang="en-US" smtClean="0"/>
                  <a:t>Hvis </a:t>
                </a:r>
                <a14:m>
                  <m:oMathPara>
                    <m:oMathParaPr>
                      <m:jc/>
                    </m:oMathParaPr>
                    <m:oMath>
                      <m:r>
                        <a:rPr lang="en-US" b="0" i="1" smtClean="0">
                          <a:latin typeface="Cambria Math" panose="02040503050406030204" pitchFamily="18" charset="0"/>
                        </a:rPr>
                        <m:t>𝑟</m:t>
                      </m:r>
                      <m:r>
                        <a:rPr lang="en-US" b="0" i="1" smtClean="0">
                          <a:latin typeface="Cambria Math" panose="02040503050406030204" pitchFamily="18" charset="0"/>
                        </a:rPr>
                        <m:t>&gt;0</m:t>
                      </m:r>
                    </m:oMath>
                  </m:oMathPara>
                </a14:m>
                <a:r>
                  <a:rPr lang="en-US" smtClean="0"/>
                  <a:t>: Positiv korrelation mellem </a:t>
                </a:r>
                <a14:m>
                  <m:oMathPara>
                    <m:oMathParaPr>
                      <m:jc/>
                    </m:oMathParaPr>
                    <m:oMath>
                      <m:r>
                        <a:rPr lang="en-US" i="1" smtClean="0">
                          <a:latin typeface="Cambria Math" panose="02040503050406030204" pitchFamily="18" charset="0"/>
                        </a:rPr>
                        <m:t>𝑥</m:t>
                      </m:r>
                    </m:oMath>
                  </m:oMathPara>
                </a14:m>
                <a:r>
                  <a:rPr lang="en-US" smtClean="0"/>
                  <a:t> og </a:t>
                </a:r>
                <a14:m>
                  <m:oMathPara>
                    <m:oMathParaPr>
                      <m:jc/>
                    </m:oMathParaPr>
                    <m:oMath>
                      <m:r>
                        <a:rPr lang="en-US" i="1" smtClean="0">
                          <a:latin typeface="Cambria Math" panose="02040503050406030204" pitchFamily="18" charset="0"/>
                        </a:rPr>
                        <m:t>𝑦</m:t>
                      </m:r>
                    </m:oMath>
                  </m:oMathPara>
                </a14:m>
                <a:r>
                  <a:rPr lang="en-US" smtClean="0"/>
                  <a:t>. Jo større værdi desto tættere på en ret linje ligger punkterne</a:t>
                </a:r>
                <a:br>
                  <a:rPr lang="en-US" smtClean="0"/>
                </a:br>
                <a:br>
                  <a:rPr lang="en-US" smtClean="0"/>
                </a:br>
                <a:br>
                  <a:rPr lang="en-US" smtClean="0"/>
                </a:br>
                <a:br>
                  <a:rPr lang="en-US" smtClean="0"/>
                </a:br>
                <a:br>
                  <a:rPr lang="en-US" smtClean="0"/>
                </a:br>
                <a:br>
                  <a:rPr lang="en-US" smtClean="0"/>
                </a:br>
                <a:endParaRPr lang="en-US" smtClean="0"/>
              </a:p>
              <a:p>
                <a:r>
                  <a:rPr lang="en-US"/>
                  <a:t>Hvis </a:t>
                </a:r>
                <a14:m>
                  <m:oMathPara>
                    <m:oMathParaPr>
                      <m:jc/>
                    </m:oMathParaPr>
                    <m:oMath>
                      <m:r>
                        <a:rPr lang="en-US" i="1">
                          <a:latin typeface="Cambria Math" panose="02040503050406030204" pitchFamily="18" charset="0"/>
                        </a:rPr>
                        <m:t>𝑟</m:t>
                      </m:r>
                      <m:r>
                        <a:rPr lang="en-US" b="0" i="1" smtClean="0">
                          <a:latin typeface="Cambria Math" panose="02040503050406030204" pitchFamily="18" charset="0"/>
                        </a:rPr>
                        <m:t>&lt;</m:t>
                      </m:r>
                      <m:r>
                        <a:rPr lang="en-US" i="1">
                          <a:latin typeface="Cambria Math" panose="02040503050406030204" pitchFamily="18" charset="0"/>
                        </a:rPr>
                        <m:t>0</m:t>
                      </m:r>
                    </m:oMath>
                  </m:oMathPara>
                </a14:m>
                <a:r>
                  <a:rPr lang="en-US"/>
                  <a:t>: </a:t>
                </a:r>
                <a:r>
                  <a:rPr lang="en-US" smtClean="0"/>
                  <a:t>Negativ </a:t>
                </a:r>
                <a:r>
                  <a:rPr lang="en-US"/>
                  <a:t>korrelation mellem </a:t>
                </a:r>
                <a14:m>
                  <m:oMathPara>
                    <m:oMathParaPr>
                      <m:jc/>
                    </m:oMathParaPr>
                    <m:oMath>
                      <m:r>
                        <a:rPr lang="en-US" i="1">
                          <a:latin typeface="Cambria Math" panose="02040503050406030204" pitchFamily="18" charset="0"/>
                        </a:rPr>
                        <m:t>𝑥</m:t>
                      </m:r>
                    </m:oMath>
                  </m:oMathPara>
                </a14:m>
                <a:r>
                  <a:rPr lang="en-US"/>
                  <a:t> og </a:t>
                </a:r>
                <a14:m>
                  <m:oMathPara>
                    <m:oMathParaPr>
                      <m:jc/>
                    </m:oMathParaPr>
                    <m:oMath>
                      <m:r>
                        <a:rPr lang="en-US" i="1">
                          <a:latin typeface="Cambria Math" panose="02040503050406030204" pitchFamily="18" charset="0"/>
                        </a:rPr>
                        <m:t>𝑦</m:t>
                      </m:r>
                    </m:oMath>
                  </m:oMathPara>
                </a14:m>
                <a:r>
                  <a:rPr lang="en-US" smtClean="0"/>
                  <a:t>.</a:t>
                </a:r>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402</a:t>
            </a:fld>
            <a:endParaRPr lang="da-DK">
              <a:solidFill>
                <a:prstClr val="black">
                  <a:tint val="75000"/>
                </a:prstClr>
              </a:solidFill>
            </a:endParaRPr>
          </a:p>
        </p:txBody>
      </p:sp>
      <p:pic>
        <p:nvPicPr>
          <p:cNvPr id="5" name="Picture 4"/>
          <p:cNvPicPr>
            <a:picLocks noChangeAspect="1"/>
          </p:cNvPicPr>
          <p:nvPr/>
        </p:nvPicPr>
        <p:blipFill>
          <a:blip r:embed="rId4"/>
          <a:stretch>
            <a:fillRect/>
          </a:stretch>
        </p:blipFill>
        <p:spPr>
          <a:xfrm>
            <a:off x="1443116" y="2283693"/>
            <a:ext cx="1648194" cy="1948501"/>
          </a:xfrm>
          <a:prstGeom prst="rect">
            <a:avLst/>
          </a:prstGeom>
        </p:spPr>
      </p:pic>
      <p:pic>
        <p:nvPicPr>
          <p:cNvPr id="6" name="Picture 5"/>
          <p:cNvPicPr>
            <a:picLocks noChangeAspect="1"/>
          </p:cNvPicPr>
          <p:nvPr/>
        </p:nvPicPr>
        <p:blipFill>
          <a:blip r:embed="rId5"/>
          <a:stretch>
            <a:fillRect/>
          </a:stretch>
        </p:blipFill>
        <p:spPr>
          <a:xfrm>
            <a:off x="3718535" y="2307506"/>
            <a:ext cx="1662163" cy="1913582"/>
          </a:xfrm>
          <a:prstGeom prst="rect">
            <a:avLst/>
          </a:prstGeom>
        </p:spPr>
      </p:pic>
      <p:grpSp>
        <p:nvGrpSpPr>
          <p:cNvPr id="9" name="Group 8"/>
          <p:cNvGrpSpPr/>
          <p:nvPr/>
        </p:nvGrpSpPr>
        <p:grpSpPr>
          <a:xfrm>
            <a:off x="1403648" y="4797368"/>
            <a:ext cx="3977050" cy="1944000"/>
            <a:chOff x="1403648" y="4797368"/>
            <a:chExt cx="3977050" cy="1944000"/>
          </a:xfrm>
        </p:grpSpPr>
        <p:pic>
          <p:nvPicPr>
            <p:cNvPr id="7" name="Picture 6"/>
            <p:cNvPicPr>
              <a:picLocks noChangeAspect="1"/>
            </p:cNvPicPr>
            <p:nvPr/>
          </p:nvPicPr>
          <p:blipFill>
            <a:blip r:embed="rId6"/>
            <a:stretch>
              <a:fillRect/>
            </a:stretch>
          </p:blipFill>
          <p:spPr>
            <a:xfrm>
              <a:off x="1403648" y="4797368"/>
              <a:ext cx="1687662" cy="1944000"/>
            </a:xfrm>
            <a:prstGeom prst="rect">
              <a:avLst/>
            </a:prstGeom>
          </p:spPr>
        </p:pic>
        <p:pic>
          <p:nvPicPr>
            <p:cNvPr id="8" name="Picture 7"/>
            <p:cNvPicPr>
              <a:picLocks noChangeAspect="1"/>
            </p:cNvPicPr>
            <p:nvPr/>
          </p:nvPicPr>
          <p:blipFill>
            <a:blip r:embed="rId7"/>
            <a:stretch>
              <a:fillRect/>
            </a:stretch>
          </p:blipFill>
          <p:spPr>
            <a:xfrm>
              <a:off x="3699192" y="4797368"/>
              <a:ext cx="1681506" cy="1944000"/>
            </a:xfrm>
            <a:prstGeom prst="rect">
              <a:avLst/>
            </a:prstGeom>
          </p:spPr>
        </p:pic>
      </p:grpSp>
    </p:spTree>
    <p:extLst>
      <p:ext uri="{BB962C8B-B14F-4D97-AF65-F5344CB8AC3E}">
        <p14:creationId xmlns:p14="http://schemas.microsoft.com/office/powerpoint/2010/main" val="5679916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Korrelationskoefficienten </a:t>
                </a:r>
                <a14:m>
                  <m:oMathPara>
                    <m:oMathParaPr>
                      <m:jc/>
                    </m:oMathParaPr>
                    <m:oMath>
                      <m:r>
                        <m:rPr>
                          <m:sty m:val="bi"/>
                        </m:rPr>
                        <a:rPr lang="en-US" b="1" i="1" smtClean="0">
                          <a:latin typeface="Cambria Math" panose="02040503050406030204" pitchFamily="18" charset="0"/>
                        </a:rPr>
                        <m:t>𝒓</m:t>
                      </m:r>
                    </m:oMath>
                  </m:oMathPara>
                </a14:m>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Hvis </a:t>
                </a:r>
                <a14:m>
                  <m:oMathPara>
                    <m:oMathParaPr>
                      <m:jc/>
                    </m:oMathParaPr>
                    <m:oMath>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oMath>
                  </m:oMathPara>
                </a14:m>
                <a:r>
                  <a:rPr lang="en-US" smtClean="0"/>
                  <a:t>: Der er ikke en lineær sammenhæng mellem </a:t>
                </a:r>
                <a14:m>
                  <m:oMathPara>
                    <m:oMathParaPr>
                      <m:jc/>
                    </m:oMathParaPr>
                    <m:oMath>
                      <m:r>
                        <a:rPr lang="en-US" i="1" smtClean="0">
                          <a:latin typeface="Cambria Math" panose="02040503050406030204" pitchFamily="18" charset="0"/>
                        </a:rPr>
                        <m:t>𝑥</m:t>
                      </m:r>
                    </m:oMath>
                  </m:oMathPara>
                </a14:m>
                <a:r>
                  <a:rPr lang="en-US" smtClean="0"/>
                  <a:t> og </a:t>
                </a:r>
                <a14:m>
                  <m:oMathPara>
                    <m:oMathParaPr>
                      <m:jc/>
                    </m:oMathParaPr>
                    <m:oMath>
                      <m:r>
                        <a:rPr lang="en-US" i="1" smtClean="0">
                          <a:latin typeface="Cambria Math" panose="02040503050406030204" pitchFamily="18" charset="0"/>
                        </a:rPr>
                        <m:t>𝑦</m:t>
                      </m:r>
                    </m:oMath>
                  </m:oMathPara>
                </a14:m>
                <a:br>
                  <a:rPr lang="en-US" smtClean="0"/>
                </a:br>
                <a:br>
                  <a:rPr lang="en-US" smtClean="0"/>
                </a:br>
                <a:br>
                  <a:rPr lang="en-US" smtClean="0"/>
                </a:br>
                <a:br>
                  <a:rPr lang="en-US" smtClean="0"/>
                </a:br>
                <a:br>
                  <a:rPr lang="en-US" smtClean="0"/>
                </a:br>
                <a:br>
                  <a:rPr lang="en-US" smtClean="0"/>
                </a:br>
                <a:endParaRPr lang="en-US" smtClean="0"/>
              </a:p>
              <a:p>
                <a:r>
                  <a:rPr lang="en-US" smtClean="0"/>
                  <a:t>Der kan dog godt være en ikke-lineær sammenhæng </a:t>
                </a:r>
                <a:r>
                  <a:rPr lang="en-US"/>
                  <a:t>mellem </a:t>
                </a:r>
                <a14:m>
                  <m:oMathPara>
                    <m:oMathParaPr>
                      <m:jc/>
                    </m:oMathParaPr>
                    <m:oMath>
                      <m:r>
                        <a:rPr lang="en-US" i="1">
                          <a:latin typeface="Cambria Math" panose="02040503050406030204" pitchFamily="18" charset="0"/>
                        </a:rPr>
                        <m:t>𝑥</m:t>
                      </m:r>
                    </m:oMath>
                  </m:oMathPara>
                </a14:m>
                <a:r>
                  <a:rPr lang="en-US"/>
                  <a:t> og </a:t>
                </a:r>
                <a14:m>
                  <m:oMathPara>
                    <m:oMathParaPr>
                      <m:jc/>
                    </m:oMathParaPr>
                    <m:oMath>
                      <m:r>
                        <a:rPr lang="en-US" i="1">
                          <a:latin typeface="Cambria Math" panose="02040503050406030204" pitchFamily="18" charset="0"/>
                        </a:rPr>
                        <m:t>𝑦</m:t>
                      </m:r>
                    </m:oMath>
                  </m:oMathPara>
                </a14:m>
                <a:r>
                  <a:rPr lang="en-US" smtClean="0"/>
                  <a:t>.</a:t>
                </a:r>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403</a:t>
            </a:fld>
            <a:endParaRPr lang="da-DK">
              <a:solidFill>
                <a:prstClr val="black">
                  <a:tint val="75000"/>
                </a:prstClr>
              </a:solidFill>
            </a:endParaRPr>
          </a:p>
        </p:txBody>
      </p:sp>
      <p:pic>
        <p:nvPicPr>
          <p:cNvPr id="9" name="Picture 8"/>
          <p:cNvPicPr>
            <a:picLocks noChangeAspect="1"/>
          </p:cNvPicPr>
          <p:nvPr/>
        </p:nvPicPr>
        <p:blipFill>
          <a:blip r:embed="rId4"/>
          <a:stretch>
            <a:fillRect/>
          </a:stretch>
        </p:blipFill>
        <p:spPr>
          <a:xfrm>
            <a:off x="1456916" y="1628800"/>
            <a:ext cx="1692930" cy="1944000"/>
          </a:xfrm>
          <a:prstGeom prst="rect">
            <a:avLst/>
          </a:prstGeom>
        </p:spPr>
      </p:pic>
      <p:pic>
        <p:nvPicPr>
          <p:cNvPr id="10" name="Picture 9"/>
          <p:cNvPicPr>
            <a:picLocks noChangeAspect="1"/>
          </p:cNvPicPr>
          <p:nvPr/>
        </p:nvPicPr>
        <p:blipFill>
          <a:blip r:embed="rId5"/>
          <a:stretch>
            <a:fillRect/>
          </a:stretch>
        </p:blipFill>
        <p:spPr>
          <a:xfrm>
            <a:off x="1456916" y="4077288"/>
            <a:ext cx="1683836" cy="1944000"/>
          </a:xfrm>
          <a:prstGeom prst="rect">
            <a:avLst/>
          </a:prstGeom>
        </p:spPr>
      </p:pic>
    </p:spTree>
    <p:extLst>
      <p:ext uri="{BB962C8B-B14F-4D97-AF65-F5344CB8AC3E}">
        <p14:creationId xmlns:p14="http://schemas.microsoft.com/office/powerpoint/2010/main" val="14797272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Korrelationskoefficienten </a:t>
                </a:r>
                <a14:m>
                  <m:oMathPara>
                    <m:oMathParaPr>
                      <m:jc/>
                    </m:oMathParaPr>
                    <m:oMath>
                      <m:r>
                        <m:rPr>
                          <m:sty m:val="bi"/>
                        </m:rPr>
                        <a:rPr lang="en-US" b="1" i="1" smtClean="0">
                          <a:latin typeface="Cambria Math" panose="02040503050406030204" pitchFamily="18" charset="0"/>
                        </a:rPr>
                        <m:t>𝒓</m:t>
                      </m:r>
                    </m:oMath>
                  </m:oMathPara>
                </a14:m>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Man kan også vise:</a:t>
                </a:r>
                <a:br>
                  <a:rPr lang="en-US" smtClean="0"/>
                </a:br>
                <a14:m>
                  <m:oMathPara>
                    <m:oMathParaPr>
                      <m:jc/>
                    </m:oMathParaPr>
                    <m:oMath>
                      <m:r>
                        <a:rPr lang="en-US" b="0" i="1" smtClean="0">
                          <a:latin typeface="Cambria Math" panose="02040503050406030204" pitchFamily="18" charset="0"/>
                        </a:rPr>
                        <m:t>𝑟</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𝑥𝑦</m:t>
                              </m:r>
                            </m:sub>
                          </m:sSub>
                        </m:num>
                        <m:den>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m:t>
                                  </m:r>
                                  <m:r>
                                    <a:rPr lang="en-US" b="0" i="1" smtClean="0">
                                      <a:latin typeface="Cambria Math" panose="02040503050406030204" pitchFamily="18" charset="0"/>
                                    </a:rPr>
                                    <m:t>𝑥</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𝑦</m:t>
                                  </m:r>
                                  <m:r>
                                    <a:rPr lang="en-US" i="1">
                                      <a:latin typeface="Cambria Math" panose="02040503050406030204" pitchFamily="18" charset="0"/>
                                    </a:rPr>
                                    <m:t>𝑦</m:t>
                                  </m:r>
                                </m:sub>
                              </m:sSub>
                            </m:e>
                          </m:rad>
                        </m:den>
                      </m:f>
                    </m:oMath>
                  </m:oMathPara>
                </a14:m>
                <a:endParaRPr lang="en-US" b="0" smtClean="0"/>
              </a:p>
              <a:p>
                <a:r>
                  <a:rPr lang="en-US" smtClean="0"/>
                  <a:t>... og: </a:t>
                </a:r>
                <a:br>
                  <a:rPr lang="en-US" smtClean="0"/>
                </a:br>
                <a14:m>
                  <m:oMathPara>
                    <m:oMathParaPr>
                      <m:jc/>
                    </m:oMathParaPr>
                    <m:oMath>
                      <m:r>
                        <a:rPr lang="en-US" b="0" i="1" smtClean="0">
                          <a:latin typeface="Cambria Math" panose="02040503050406030204" pitchFamily="18" charset="0"/>
                        </a:rPr>
                        <m:t>𝑟</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rad>
                    </m:oMath>
                  </m:oMathPara>
                </a14:m>
                <a:br>
                  <a:rPr lang="en-US" b="0" smtClean="0"/>
                </a:br>
                <a:r>
                  <a:rPr lang="en-US" b="0" smtClean="0"/>
                  <a:t>hvor </a:t>
                </a:r>
                <a14:m>
                  <m:oMathPara>
                    <m:oMathParaPr>
                      <m:jc/>
                    </m:oMathParaPr>
                    <m:o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m:oMathPara>
                </a14:m>
                <a:r>
                  <a:rPr lang="en-US" smtClean="0"/>
                  <a:t> er </a:t>
                </a:r>
                <a:r>
                  <a:rPr lang="en-US" i="1" smtClean="0">
                    <a:solidFill>
                      <a:schemeClr val="accent1">
                        <a:lumMod val="75000"/>
                      </a:schemeClr>
                    </a:solidFill>
                  </a:rPr>
                  <a:t>determinationskoefficienten</a:t>
                </a:r>
                <a:r>
                  <a:rPr lang="en-US" smtClean="0"/>
                  <a:t>, der er angivet i output fra lineær regression.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m:oMathPara>
                </a14:m>
                <a:r>
                  <a:rPr lang="en-US" smtClean="0"/>
                  <a:t> betegner, hvor stor en del af variationen i data, der kan forklares af den lineære sammenhæng</a:t>
                </a:r>
              </a:p>
              <a:p>
                <a:r>
                  <a:rPr lang="en-US" smtClean="0"/>
                  <a:t>Beregning af korrelationskoefficienten mellem </a:t>
                </a:r>
                <a14:m>
                  <m:oMathPara>
                    <m:oMathParaPr>
                      <m:jc/>
                    </m:oMathParaPr>
                    <m:oMath>
                      <m:r>
                        <a:rPr lang="en-US" i="1">
                          <a:latin typeface="Cambria Math" panose="02040503050406030204" pitchFamily="18" charset="0"/>
                        </a:rPr>
                        <m:t>𝑥</m:t>
                      </m:r>
                    </m:oMath>
                  </m:oMathPara>
                </a14:m>
                <a:r>
                  <a:rPr lang="en-US"/>
                  <a:t> og </a:t>
                </a:r>
                <a14:m>
                  <m:oMathPara>
                    <m:oMathParaPr>
                      <m:jc/>
                    </m:oMathParaPr>
                    <m:oMath>
                      <m:r>
                        <a:rPr lang="en-US" i="1">
                          <a:latin typeface="Cambria Math" panose="02040503050406030204" pitchFamily="18" charset="0"/>
                        </a:rPr>
                        <m:t>𝑦</m:t>
                      </m:r>
                    </m:oMath>
                  </m:oMathPara>
                </a14:m>
                <a:r>
                  <a:rPr lang="en-US" smtClean="0"/>
                  <a:t> i R:</a:t>
                </a:r>
                <a:br>
                  <a:rPr lang="en-US"/>
                </a:br>
                <a:r>
                  <a:rPr lang="en-US" smtClean="0"/>
                  <a:t> 	</a:t>
                </a:r>
                <a:r>
                  <a:rPr lang="en-US" smtClean="0">
                    <a:latin typeface="Courier New" panose="02070309020205020404" pitchFamily="49" charset="0"/>
                    <a:cs typeface="Courier New" panose="02070309020205020404" pitchFamily="49" charset="0"/>
                  </a:rPr>
                  <a:t>r = cor(x, 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r="-123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404</a:t>
            </a:fld>
            <a:endParaRPr lang="da-DK">
              <a:solidFill>
                <a:prstClr val="black">
                  <a:tint val="75000"/>
                </a:prstClr>
              </a:solidFill>
            </a:endParaRPr>
          </a:p>
        </p:txBody>
      </p:sp>
    </p:spTree>
    <p:extLst>
      <p:ext uri="{BB962C8B-B14F-4D97-AF65-F5344CB8AC3E}">
        <p14:creationId xmlns:p14="http://schemas.microsoft.com/office/powerpoint/2010/main" val="37973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Mindste kvadraters metode (Matrix) (11.7)</a:t>
            </a:r>
            <a:endParaRPr lang="da-DK"/>
          </a:p>
        </p:txBody>
      </p:sp>
      <mc:AlternateContent>
        <mc:Choice Requires="a14">
          <p:sp>
            <p:nvSpPr>
              <p:cNvPr id="3" name="Content Placeholder 2"/>
              <p:cNvSpPr>
                <a:spLocks noGrp="1"/>
              </p:cNvSpPr>
              <p:nvPr>
                <p:ph idx="1"/>
              </p:nvPr>
            </p:nvSpPr>
            <p:spPr/>
            <p:txBody>
              <a:bodyPr/>
              <a:lstStyle/>
              <a:p>
                <a:pPr>
                  <a:lnSpc>
                    <a:spcPct val="130000"/>
                  </a:lnSpc>
                </a:pPr>
                <a:r>
                  <a:rPr lang="da-DK" smtClean="0"/>
                  <a:t>Simpel: To </a:t>
                </a:r>
                <a:r>
                  <a:rPr lang="da-DK"/>
                  <a:t>partielle </a:t>
                </a:r>
                <a:r>
                  <a:rPr lang="da-DK" smtClean="0"/>
                  <a:t>differentialligninger</a:t>
                </a:r>
                <a:r>
                  <a:rPr lang="da-DK"/>
                  <a:t>:</a:t>
                </a:r>
                <a:br>
                  <a:rPr lang="da-DK"/>
                </a:br>
                <a:r>
                  <a:rPr lang="da-DK"/>
                  <a:t> 	</a:t>
                </a:r>
                <a14:m>
                  <m:oMathPara>
                    <m:oMathParaPr>
                      <m:jc/>
                    </m:oMathParaPr>
                    <m:oMath>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r>
                                <a:rPr lang="da-DK" i="1">
                                  <a:latin typeface="Cambria Math"/>
                                  <a:ea typeface="Cambria Math"/>
                                </a:rPr>
                                <m:t>𝜕</m:t>
                              </m:r>
                            </m:num>
                            <m:den>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𝑏</m:t>
                                  </m:r>
                                </m:e>
                                <m:sub>
                                  <m:r>
                                    <a:rPr lang="da-DK" i="1">
                                      <a:latin typeface="Cambria Math"/>
                                      <a:ea typeface="Cambria Math"/>
                                    </a:rPr>
                                    <m:t>0</m:t>
                                  </m:r>
                                </m:sub>
                              </m:sSub>
                            </m:den>
                          </m:f>
                        </m:e>
                      </m:box>
                      <m:d>
                        <m:dPr>
                          <m:begChr m:val="("/>
                          <m:sepChr m:val="|"/>
                          <m:endChr m:val=")"/>
                          <m:grow m:val="on"/>
                          <m:shp m:val="centered"/>
                          <m:ctrlPr>
                            <a:rPr lang="da-DK" i="1">
                              <a:latin typeface="Cambria Math" panose="02040503050406030204" pitchFamily="18" charset="0"/>
                            </a:rPr>
                          </m:ctrlPr>
                        </m:dPr>
                        <m:e>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d>
                                </m:e>
                                <m:sup>
                                  <m:r>
                                    <a:rPr lang="en-US" i="1">
                                      <a:latin typeface="Cambria Math" panose="02040503050406030204" pitchFamily="18" charset="0"/>
                                    </a:rPr>
                                    <m:t>2</m:t>
                                  </m:r>
                                </m:sup>
                              </m:sSup>
                            </m:e>
                          </m:nary>
                        </m:e>
                      </m:d>
                      <m:r>
                        <a:rPr lang="da-DK" i="1">
                          <a:latin typeface="Cambria Math"/>
                        </a:rPr>
                        <m:t>=0</m:t>
                      </m:r>
                    </m:oMath>
                  </m:oMathPara>
                </a14:m>
                <a:r>
                  <a:rPr lang="da-DK"/>
                  <a:t> </a:t>
                </a:r>
                <a:br>
                  <a:rPr lang="da-DK"/>
                </a:br>
                <a:r>
                  <a:rPr lang="da-DK"/>
                  <a:t> 	</a:t>
                </a:r>
                <a14:m>
                  <m:oMathPara>
                    <m:oMathParaPr>
                      <m:jc/>
                    </m:oMathParaPr>
                    <m:oMath>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r>
                                <a:rPr lang="da-DK" i="1">
                                  <a:latin typeface="Cambria Math"/>
                                  <a:ea typeface="Cambria Math"/>
                                </a:rPr>
                                <m:t>𝜕</m:t>
                              </m:r>
                            </m:num>
                            <m:den>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𝑏</m:t>
                                  </m:r>
                                </m:e>
                                <m:sub>
                                  <m:r>
                                    <a:rPr lang="en-US" i="1">
                                      <a:latin typeface="Cambria Math" panose="02040503050406030204" pitchFamily="18" charset="0"/>
                                      <a:ea typeface="Cambria Math"/>
                                    </a:rPr>
                                    <m:t>1</m:t>
                                  </m:r>
                                </m:sub>
                              </m:sSub>
                            </m:den>
                          </m:f>
                        </m:e>
                      </m:box>
                      <m:d>
                        <m:dPr>
                          <m:begChr m:val="("/>
                          <m:sepChr m:val="|"/>
                          <m:endChr m:val=")"/>
                          <m:grow m:val="on"/>
                          <m:shp m:val="centered"/>
                          <m:ctrlPr>
                            <a:rPr lang="da-DK" i="1">
                              <a:latin typeface="Cambria Math" panose="02040503050406030204" pitchFamily="18" charset="0"/>
                            </a:rPr>
                          </m:ctrlPr>
                        </m:dPr>
                        <m:e>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d>
                                </m:e>
                                <m:sup>
                                  <m:r>
                                    <a:rPr lang="en-US" i="1">
                                      <a:latin typeface="Cambria Math" panose="02040503050406030204" pitchFamily="18" charset="0"/>
                                    </a:rPr>
                                    <m:t>2</m:t>
                                  </m:r>
                                </m:sup>
                              </m:sSup>
                            </m:e>
                          </m:nary>
                        </m:e>
                      </m:d>
                      <m:r>
                        <a:rPr lang="da-DK" i="1">
                          <a:latin typeface="Cambria Math"/>
                        </a:rPr>
                        <m:t>=0</m:t>
                      </m:r>
                    </m:oMath>
                  </m:oMathPara>
                </a14:m>
                <a:r>
                  <a:rPr lang="da-DK"/>
                  <a:t> </a:t>
                </a:r>
              </a:p>
              <a:p>
                <a:pPr>
                  <a:lnSpc>
                    <a:spcPct val="130000"/>
                  </a:lnSpc>
                </a:pPr>
                <a:r>
                  <a:rPr lang="da-DK" smtClean="0"/>
                  <a:t>Multipel:  </a:t>
                </a:r>
                <a14:m>
                  <m:oMathPara>
                    <m:oMathParaPr>
                      <m:jc/>
                    </m:oMathParaPr>
                    <m:oMath>
                      <m:r>
                        <a:rPr lang="en-US" b="0" i="1" smtClean="0">
                          <a:latin typeface="Cambria Math" panose="02040503050406030204" pitchFamily="18" charset="0"/>
                        </a:rPr>
                        <m:t>𝑟</m:t>
                      </m:r>
                      <m:r>
                        <a:rPr lang="en-US" b="0" i="1" smtClean="0">
                          <a:latin typeface="Cambria Math" panose="02040503050406030204" pitchFamily="18" charset="0"/>
                        </a:rPr>
                        <m:t>+1</m:t>
                      </m:r>
                    </m:oMath>
                  </m:oMathPara>
                </a14:m>
                <a:r>
                  <a:rPr lang="da-DK" smtClean="0"/>
                  <a:t> partielle differentialligninger:</a:t>
                </a:r>
                <a:br>
                  <a:rPr lang="da-DK"/>
                </a:br>
                <a:r>
                  <a:rPr lang="da-DK"/>
                  <a:t> 	</a:t>
                </a:r>
                <a14:m>
                  <m:oMathPara>
                    <m:oMathParaPr>
                      <m:jc/>
                    </m:oMathParaPr>
                    <m:oMath>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r>
                                <a:rPr lang="da-DK" i="1">
                                  <a:latin typeface="Cambria Math"/>
                                  <a:ea typeface="Cambria Math"/>
                                </a:rPr>
                                <m:t>𝜕</m:t>
                              </m:r>
                            </m:num>
                            <m:den>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𝑏</m:t>
                                  </m:r>
                                </m:e>
                                <m:sub>
                                  <m:r>
                                    <a:rPr lang="da-DK" i="1">
                                      <a:latin typeface="Cambria Math"/>
                                      <a:ea typeface="Cambria Math"/>
                                    </a:rPr>
                                    <m:t>0</m:t>
                                  </m:r>
                                </m:sub>
                              </m:sSub>
                            </m:den>
                          </m:f>
                        </m:e>
                      </m:box>
                      <m:d>
                        <m:dPr>
                          <m:begChr m:val="("/>
                          <m:sepChr m:val="|"/>
                          <m:endChr m:val=")"/>
                          <m:grow m:val="on"/>
                          <m:shp m:val="centered"/>
                          <m:ctrlPr>
                            <a:rPr lang="da-DK" i="1">
                              <a:latin typeface="Cambria Math" panose="02040503050406030204" pitchFamily="18" charset="0"/>
                            </a:rPr>
                          </m:ctrlPr>
                        </m:dPr>
                        <m:e>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𝑟</m:t>
                                          </m:r>
                                        </m:sub>
                                      </m:sSub>
                                      <m:r>
                                        <a:rPr lang="en-US" i="1">
                                          <a:latin typeface="Cambria Math" panose="02040503050406030204" pitchFamily="18" charset="0"/>
                                        </a:rPr>
                                        <m:t>)</m:t>
                                      </m:r>
                                    </m:e>
                                  </m:d>
                                </m:e>
                                <m:sup>
                                  <m:r>
                                    <a:rPr lang="en-US" i="1">
                                      <a:latin typeface="Cambria Math" panose="02040503050406030204" pitchFamily="18" charset="0"/>
                                    </a:rPr>
                                    <m:t>2</m:t>
                                  </m:r>
                                </m:sup>
                              </m:sSup>
                            </m:e>
                          </m:nary>
                        </m:e>
                      </m:d>
                      <m:r>
                        <a:rPr lang="da-DK" i="1">
                          <a:latin typeface="Cambria Math"/>
                        </a:rPr>
                        <m:t>=0</m:t>
                      </m:r>
                    </m:oMath>
                  </m:oMathPara>
                </a14:m>
                <a:r>
                  <a:rPr lang="da-DK"/>
                  <a:t> </a:t>
                </a:r>
                <a:br>
                  <a:rPr lang="da-DK"/>
                </a:br>
                <a:r>
                  <a:rPr lang="da-DK"/>
                  <a:t> 	</a:t>
                </a:r>
                <a14:m>
                  <m:oMathPara>
                    <m:oMathParaPr>
                      <m:jc/>
                    </m:oMathParaPr>
                    <m:oMath>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r>
                                <a:rPr lang="da-DK" i="1">
                                  <a:latin typeface="Cambria Math"/>
                                  <a:ea typeface="Cambria Math"/>
                                </a:rPr>
                                <m:t>𝜕</m:t>
                              </m:r>
                            </m:num>
                            <m:den>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𝑏</m:t>
                                  </m:r>
                                </m:e>
                                <m:sub>
                                  <m:r>
                                    <a:rPr lang="en-US" i="1">
                                      <a:latin typeface="Cambria Math" panose="02040503050406030204" pitchFamily="18" charset="0"/>
                                      <a:ea typeface="Cambria Math"/>
                                    </a:rPr>
                                    <m:t>1</m:t>
                                  </m:r>
                                </m:sub>
                              </m:sSub>
                            </m:den>
                          </m:f>
                        </m:e>
                      </m:box>
                      <m:d>
                        <m:dPr>
                          <m:begChr m:val="("/>
                          <m:sepChr m:val="|"/>
                          <m:endChr m:val=")"/>
                          <m:grow m:val="on"/>
                          <m:shp m:val="centered"/>
                          <m:ctrlPr>
                            <a:rPr lang="da-DK" i="1">
                              <a:latin typeface="Cambria Math" panose="02040503050406030204" pitchFamily="18" charset="0"/>
                            </a:rPr>
                          </m:ctrlPr>
                        </m:dPr>
                        <m:e>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𝑖𝑟</m:t>
                                          </m:r>
                                        </m:sub>
                                      </m:sSub>
                                      <m:r>
                                        <a:rPr lang="en-US" i="1">
                                          <a:latin typeface="Cambria Math" panose="02040503050406030204" pitchFamily="18" charset="0"/>
                                        </a:rPr>
                                        <m:t>)</m:t>
                                      </m:r>
                                    </m:e>
                                  </m:d>
                                </m:e>
                                <m:sup>
                                  <m:r>
                                    <a:rPr lang="en-US" i="1">
                                      <a:latin typeface="Cambria Math" panose="02040503050406030204" pitchFamily="18" charset="0"/>
                                    </a:rPr>
                                    <m:t>2</m:t>
                                  </m:r>
                                </m:sup>
                              </m:sSup>
                            </m:e>
                          </m:nary>
                        </m:e>
                      </m:d>
                      <m:r>
                        <a:rPr lang="da-DK" i="1">
                          <a:latin typeface="Cambria Math"/>
                        </a:rPr>
                        <m:t>=0</m:t>
                      </m:r>
                    </m:oMath>
                  </m:oMathPara>
                </a14:m>
                <a:endParaRPr lang="en-US" i="1" smtClean="0">
                  <a:latin typeface="Cambria Math"/>
                </a:endParaRPr>
              </a:p>
              <a:p>
                <a:pPr marL="0" indent="0">
                  <a:lnSpc>
                    <a:spcPct val="130000"/>
                  </a:lnSpc>
                  <a:spcBef>
                    <a:spcPct val="0"/>
                  </a:spcBef>
                  <a:buNone/>
                </a:pPr>
                <a14:m>
                  <m:oMathPara>
                    <m:oMathParaPr>
                      <m:jc/>
                    </m:oMathParaPr>
                    <m:oMath>
                      <m:r>
                        <a:rPr lang="en-US" i="1" smtClean="0">
                          <a:latin typeface="Cambria Math" panose="02040503050406030204" pitchFamily="18" charset="0"/>
                          <a:ea typeface="Cambria Math" panose="02040503050406030204" pitchFamily="18" charset="0"/>
                        </a:rPr>
                        <m:t>⋮</m:t>
                      </m:r>
                    </m:oMath>
                  </m:oMathPara>
                </a14:m>
                <a:br>
                  <a:rPr lang="en-US" i="1" smtClean="0">
                    <a:latin typeface="Cambria Math"/>
                  </a:rPr>
                </a:br>
                <a:r>
                  <a:rPr lang="en-US" i="1" smtClean="0">
                    <a:latin typeface="Cambria Math"/>
                  </a:rPr>
                  <a:t> 	</a:t>
                </a:r>
                <a14:m>
                  <m:oMathPara>
                    <m:oMathParaPr>
                      <m:jc/>
                    </m:oMathParaPr>
                    <m:oMath>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r>
                                <a:rPr lang="da-DK" i="1">
                                  <a:latin typeface="Cambria Math"/>
                                  <a:ea typeface="Cambria Math"/>
                                </a:rPr>
                                <m:t>𝜕</m:t>
                              </m:r>
                            </m:num>
                            <m:den>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𝑏</m:t>
                                  </m:r>
                                </m:e>
                                <m:sub>
                                  <m:r>
                                    <a:rPr lang="en-US" b="0" i="1" smtClean="0">
                                      <a:latin typeface="Cambria Math" panose="02040503050406030204" pitchFamily="18" charset="0"/>
                                      <a:ea typeface="Cambria Math"/>
                                    </a:rPr>
                                    <m:t>𝑟</m:t>
                                  </m:r>
                                </m:sub>
                              </m:sSub>
                            </m:den>
                          </m:f>
                        </m:e>
                      </m:box>
                      <m:d>
                        <m:dPr>
                          <m:begChr m:val="("/>
                          <m:sepChr m:val="|"/>
                          <m:endChr m:val=")"/>
                          <m:grow m:val="on"/>
                          <m:shp m:val="centered"/>
                          <m:ctrlPr>
                            <a:rPr lang="da-DK" i="1">
                              <a:latin typeface="Cambria Math" panose="02040503050406030204" pitchFamily="18" charset="0"/>
                            </a:rPr>
                          </m:ctrlPr>
                        </m:dPr>
                        <m:e>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da-DK" i="1">
                                      <a:latin typeface="Cambria Math" panose="02040503050406030204" pitchFamily="18" charset="0"/>
                                    </a:rPr>
                                  </m:ctrlPr>
                                </m:sSupPr>
                                <m:e>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𝑖𝑟</m:t>
                                          </m:r>
                                        </m:sub>
                                      </m:sSub>
                                      <m:r>
                                        <a:rPr lang="en-US" i="1">
                                          <a:latin typeface="Cambria Math" panose="02040503050406030204" pitchFamily="18" charset="0"/>
                                        </a:rPr>
                                        <m:t>)</m:t>
                                      </m:r>
                                    </m:e>
                                  </m:d>
                                </m:e>
                                <m:sup>
                                  <m:r>
                                    <a:rPr lang="en-US" i="1">
                                      <a:latin typeface="Cambria Math" panose="02040503050406030204" pitchFamily="18" charset="0"/>
                                    </a:rPr>
                                    <m:t>2</m:t>
                                  </m:r>
                                </m:sup>
                              </m:sSup>
                            </m:e>
                          </m:nary>
                        </m:e>
                      </m:d>
                      <m:r>
                        <a:rPr lang="da-DK" i="1">
                          <a:latin typeface="Cambria Math"/>
                        </a:rPr>
                        <m:t>=0</m:t>
                      </m:r>
                    </m:oMath>
                  </m:oMathPara>
                </a14:m>
                <a:r>
                  <a:rPr lang="da-DK"/>
                  <a:t> </a:t>
                </a:r>
              </a:p>
              <a:p>
                <a:pPr marL="0" indent="0">
                  <a:buNone/>
                </a:pP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405</a:t>
            </a:fld>
            <a:endParaRPr lang="da-DK"/>
          </a:p>
        </p:txBody>
      </p:sp>
    </p:spTree>
    <p:extLst>
      <p:ext uri="{BB962C8B-B14F-4D97-AF65-F5344CB8AC3E}">
        <p14:creationId xmlns:p14="http://schemas.microsoft.com/office/powerpoint/2010/main" val="11720918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Mindste kvadraters metode</a:t>
            </a:r>
          </a:p>
        </p:txBody>
      </p:sp>
      <mc:AlternateContent>
        <mc:Choice Requires="a14">
          <p:sp>
            <p:nvSpPr>
              <p:cNvPr id="3" name="Content Placeholder 2"/>
              <p:cNvSpPr>
                <a:spLocks noGrp="1"/>
              </p:cNvSpPr>
              <p:nvPr>
                <p:ph idx="1"/>
              </p:nvPr>
            </p:nvSpPr>
            <p:spPr>
              <a:xfrm>
                <a:off x="251520" y="1052736"/>
                <a:ext cx="8892480" cy="5688632"/>
              </a:xfrm>
            </p:spPr>
            <p:txBody>
              <a:bodyPr/>
              <a:lstStyle/>
              <a:p>
                <a:pPr>
                  <a:lnSpc>
                    <a:spcPct val="130000"/>
                  </a:lnSpc>
                </a:pPr>
                <a:r>
                  <a:rPr lang="da-DK" smtClean="0"/>
                  <a:t>Simpel: To ligninger med to ubekendte (normalligningerne)</a:t>
                </a:r>
                <a:br>
                  <a:rPr lang="da-DK" smtClean="0"/>
                </a:br>
                <a:r>
                  <a:rPr lang="da-DK"/>
                  <a:t> 	</a:t>
                </a:r>
                <a14:m>
                  <m:oMathPara>
                    <m:oMathParaPr>
                      <m:jc/>
                    </m:oMathParaPr>
                    <m:oMath>
                      <m:r>
                        <a:rPr lang="en-US" i="1">
                          <a:latin typeface="Cambria Math" panose="02040503050406030204" pitchFamily="18" charset="0"/>
                        </a:rPr>
                        <m:t>𝑛</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r>
                        <a:rPr lang="en-US" i="1">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oMath>
                  </m:oMathPara>
                </a14:m>
                <a:br>
                  <a:rPr lang="en-US"/>
                </a:b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alnScr m:val="off"/>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𝑦</m:t>
                              </m:r>
                            </m:e>
                            <m:sub>
                              <m:r>
                                <a:rPr lang="en-US" i="1">
                                  <a:latin typeface="Cambria Math" panose="02040503050406030204" pitchFamily="18" charset="0"/>
                                </a:rPr>
                                <m:t>𝑖</m:t>
                              </m:r>
                            </m:sub>
                          </m:sSub>
                        </m:e>
                      </m:nary>
                    </m:oMath>
                  </m:oMathPara>
                </a14:m>
                <a:r>
                  <a:rPr lang="da-DK"/>
                  <a:t> </a:t>
                </a:r>
                <a:br>
                  <a:rPr lang="da-DK" smtClean="0"/>
                </a:br>
                <a:endParaRPr lang="da-DK" smtClean="0"/>
              </a:p>
              <a:p>
                <a:pPr>
                  <a:lnSpc>
                    <a:spcPct val="130000"/>
                  </a:lnSpc>
                </a:pPr>
                <a:r>
                  <a:rPr lang="da-DK"/>
                  <a:t>Multipel: </a:t>
                </a:r>
                <a14:m>
                  <m:oMathPara>
                    <m:oMathParaPr>
                      <m:jc/>
                    </m:oMathParaPr>
                    <m:oMath>
                      <m:r>
                        <m:rPr>
                          <m:sty m:val="p"/>
                        </m:rPr>
                        <a:rPr lang="en-US">
                          <a:latin typeface="Cambria Math" panose="02040503050406030204" pitchFamily="18" charset="0"/>
                        </a:rPr>
                        <m:t>r</m:t>
                      </m:r>
                      <m:r>
                        <m:rPr>
                          <m:sty m:val="p"/>
                        </m:rPr>
                        <a:rPr lang="en-US">
                          <a:latin typeface="Cambria Math" panose="02040503050406030204" pitchFamily="18" charset="0"/>
                        </a:rPr>
                        <m:t>+1</m:t>
                      </m:r>
                    </m:oMath>
                  </m:oMathPara>
                </a14:m>
                <a:r>
                  <a:rPr lang="da-DK"/>
                  <a:t> ligninger med </a:t>
                </a:r>
                <a14:m>
                  <m:oMathPara>
                    <m:oMathParaPr>
                      <m:jc/>
                    </m:oMathParaPr>
                    <m:oMath>
                      <m:r>
                        <m:rPr>
                          <m:sty m:val="p"/>
                        </m:rPr>
                        <a:rPr lang="en-US">
                          <a:latin typeface="Cambria Math" panose="02040503050406030204" pitchFamily="18" charset="0"/>
                        </a:rPr>
                        <m:t>r</m:t>
                      </m:r>
                      <m:r>
                        <m:rPr>
                          <m:sty m:val="p"/>
                        </m:rPr>
                        <a:rPr lang="en-US">
                          <a:latin typeface="Cambria Math" panose="02040503050406030204" pitchFamily="18" charset="0"/>
                        </a:rPr>
                        <m:t>+1</m:t>
                      </m:r>
                    </m:oMath>
                  </m:oMathPara>
                </a14:m>
                <a:r>
                  <a:rPr lang="da-DK"/>
                  <a:t> ubekendte: </a:t>
                </a:r>
                <a:br>
                  <a:rPr lang="da-DK"/>
                </a:br>
                <a:r>
                  <a:rPr lang="da-DK" smtClean="0"/>
                  <a:t> </a:t>
                </a:r>
                <a:r>
                  <a:rPr lang="da-DK" sz="2000" smtClean="0"/>
                  <a:t>  </a:t>
                </a:r>
                <a14:m>
                  <m:oMathPara>
                    <m:oMathParaPr>
                      <m:jc/>
                    </m:oMathParaPr>
                    <m:oMath>
                      <m:r>
                        <m:rPr>
                          <m:sty m:val="p"/>
                        </m:rPr>
                        <a:rPr lang="en-US" sz="2000">
                          <a:latin typeface="Cambria Math" panose="02040503050406030204" pitchFamily="18" charset="0"/>
                        </a:rPr>
                        <m:t>n</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0</m:t>
                          </m:r>
                        </m:sub>
                      </m:sSub>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1</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Sub>
                        </m:e>
                      </m:nary>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2</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2</m:t>
                              </m:r>
                            </m:sub>
                          </m:sSub>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r</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ir</m:t>
                                  </m:r>
                                </m:sub>
                              </m:sSub>
                            </m:e>
                          </m:nary>
                        </m:e>
                      </m:nary>
                      <m:r>
                        <m:rPr>
                          <m:sty m:val="p"/>
                        </m:rPr>
                        <a:rPr lang="en-US" sz="2000">
                          <a:latin typeface="Cambria Math" panose="02040503050406030204" pitchFamily="18" charset="0"/>
                        </a:rPr>
                        <m:t>=</m:t>
                      </m:r>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y</m:t>
                              </m:r>
                            </m:e>
                            <m:sub>
                              <m:r>
                                <m:rPr>
                                  <m:sty m:val="p"/>
                                </m:rPr>
                                <a:rPr lang="en-US" sz="2000">
                                  <a:latin typeface="Cambria Math" panose="02040503050406030204" pitchFamily="18" charset="0"/>
                                </a:rPr>
                                <m:t>i</m:t>
                              </m:r>
                            </m:sub>
                          </m:sSub>
                        </m:e>
                      </m:nary>
                    </m:oMath>
                  </m:oMathPara>
                </a14:m>
                <a:br>
                  <a:rPr lang="en-US" sz="2000"/>
                </a:br>
                <a:r>
                  <a:rPr lang="en-US" sz="2000"/>
                  <a:t>  </a:t>
                </a:r>
                <a:r>
                  <a:rPr lang="en-US" sz="2000" smtClean="0"/>
                  <a:t> </a:t>
                </a:r>
                <a14:m>
                  <m:oMathPara>
                    <m:oMathParaPr>
                      <m:jc/>
                    </m:oMathParaPr>
                    <m:o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0</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Sub>
                        </m:e>
                      </m:nary>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1</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2</m:t>
                              </m:r>
                            </m:sup>
                          </m:sSubSup>
                        </m:e>
                      </m:nary>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2</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 </m:t>
                              </m:r>
                            </m:sup>
                          </m:sSubSup>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2</m:t>
                              </m:r>
                            </m:sub>
                            <m:sup>
                              <m:r>
                                <m:rPr>
                                  <m:sty m:val="p"/>
                                </m:rPr>
                                <a:rPr lang="en-US" sz="2000">
                                  <a:latin typeface="Cambria Math" panose="02040503050406030204" pitchFamily="18" charset="0"/>
                                </a:rPr>
                                <m:t> </m:t>
                              </m:r>
                            </m:sup>
                          </m:sSubSup>
                        </m:e>
                      </m:nary>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r</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Sub>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ir</m:t>
                              </m:r>
                            </m:sub>
                          </m:sSub>
                        </m:e>
                      </m:nary>
                      <m:r>
                        <m:rPr>
                          <m:sty m:val="p"/>
                        </m:rPr>
                        <a:rPr lang="en-US" sz="2000">
                          <a:latin typeface="Cambria Math" panose="02040503050406030204" pitchFamily="18" charset="0"/>
                        </a:rPr>
                        <m:t>=</m:t>
                      </m:r>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Sub>
                              <m:r>
                                <m:rPr>
                                  <m:sty m:val="p"/>
                                </m:rPr>
                                <a:rPr lang="en-US" sz="2000">
                                  <a:latin typeface="Cambria Math" panose="02040503050406030204" pitchFamily="18" charset="0"/>
                                </a:rPr>
                                <m:t>y</m:t>
                              </m:r>
                            </m:e>
                            <m:sub>
                              <m:r>
                                <m:rPr>
                                  <m:sty m:val="p"/>
                                </m:rPr>
                                <a:rPr lang="en-US" sz="2000">
                                  <a:latin typeface="Cambria Math" panose="02040503050406030204" pitchFamily="18" charset="0"/>
                                </a:rPr>
                                <m:t>i</m:t>
                              </m:r>
                            </m:sub>
                          </m:sSub>
                        </m:e>
                      </m:nary>
                    </m:oMath>
                  </m:oMathPara>
                </a14:m>
                <a:br>
                  <a:rPr lang="en-US" sz="2000"/>
                </a:br>
                <a:r>
                  <a:rPr lang="en-US" sz="2000"/>
                  <a:t> </a:t>
                </a:r>
                <a:r>
                  <a:rPr lang="en-US" sz="2000" smtClean="0"/>
                  <a:t>  </a:t>
                </a:r>
                <a14:m>
                  <m:oMathPara>
                    <m:oMathParaPr>
                      <m:jc/>
                    </m:oMathParaPr>
                    <m:o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0</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2</m:t>
                              </m:r>
                            </m:sub>
                          </m:sSub>
                        </m:e>
                      </m:nary>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1</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Sup>
                            <m:sSubSupPr>
                              <m:alnScr m:val="off"/>
                              <m:ctrlPr>
                                <a:rPr lang="en-US" sz="2000" i="1">
                                  <a:latin typeface="Cambria Math" panose="02040503050406030204" pitchFamily="18" charset="0"/>
                                </a:rPr>
                              </m:ctrlPr>
                            </m:sSubSupPr>
                            <m:e>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 </m:t>
                                  </m:r>
                                </m:sup>
                              </m:sSubSup>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2</m:t>
                                  </m:r>
                                </m:sub>
                                <m:sup>
                                  <m:r>
                                    <m:rPr>
                                      <m:sty m:val="p"/>
                                    </m:rPr>
                                    <a:rPr lang="en-US" sz="2000">
                                      <a:latin typeface="Cambria Math" panose="02040503050406030204" pitchFamily="18" charset="0"/>
                                    </a:rPr>
                                    <m:t> </m:t>
                                  </m:r>
                                </m:sup>
                              </m:sSubSup>
                            </m:e>
                            <m:sub>
                              <m:r>
                                <m:rPr>
                                  <m:sty m:val="p"/>
                                </m:rPr>
                                <a:rPr lang="en-US" sz="2000">
                                  <a:latin typeface="Cambria Math" panose="02040503050406030204" pitchFamily="18" charset="0"/>
                                </a:rPr>
                                <m:t> </m:t>
                              </m:r>
                            </m:sub>
                            <m:sup>
                              <m:r>
                                <m:rPr>
                                  <m:sty m:val="p"/>
                                </m:rPr>
                                <a:rPr lang="en-US" sz="2000">
                                  <a:latin typeface="Cambria Math" panose="02040503050406030204" pitchFamily="18" charset="0"/>
                                </a:rPr>
                                <m:t> </m:t>
                              </m:r>
                            </m:sup>
                          </m:sSubSup>
                        </m:e>
                      </m:nary>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2</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2</m:t>
                              </m:r>
                            </m:sub>
                            <m:sup>
                              <m:r>
                                <m:rPr>
                                  <m:sty m:val="p"/>
                                </m:rPr>
                                <a:rPr lang="en-US" sz="2000">
                                  <a:latin typeface="Cambria Math" panose="02040503050406030204" pitchFamily="18" charset="0"/>
                                </a:rPr>
                                <m:t>2</m:t>
                              </m:r>
                            </m:sup>
                          </m:sSubSup>
                        </m:e>
                      </m:nary>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r</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2</m:t>
                              </m:r>
                            </m:sub>
                          </m:sSub>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ir</m:t>
                              </m:r>
                            </m:sub>
                          </m:sSub>
                        </m:e>
                      </m:nary>
                      <m:r>
                        <m:rPr>
                          <m:sty m:val="p"/>
                        </m:rPr>
                        <a:rPr lang="en-US" sz="2000">
                          <a:latin typeface="Cambria Math" panose="02040503050406030204" pitchFamily="18" charset="0"/>
                        </a:rPr>
                        <m:t>=</m:t>
                      </m:r>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2</m:t>
                                  </m:r>
                                </m:sub>
                              </m:sSub>
                              <m:r>
                                <m:rPr>
                                  <m:sty m:val="p"/>
                                </m:rPr>
                                <a:rPr lang="en-US" sz="2000">
                                  <a:latin typeface="Cambria Math" panose="02040503050406030204" pitchFamily="18" charset="0"/>
                                </a:rPr>
                                <m:t>y</m:t>
                              </m:r>
                            </m:e>
                            <m:sub>
                              <m:r>
                                <m:rPr>
                                  <m:sty m:val="p"/>
                                </m:rPr>
                                <a:rPr lang="en-US" sz="2000">
                                  <a:latin typeface="Cambria Math" panose="02040503050406030204" pitchFamily="18" charset="0"/>
                                </a:rPr>
                                <m:t>i</m:t>
                              </m:r>
                            </m:sub>
                          </m:sSub>
                        </m:e>
                      </m:nary>
                    </m:oMath>
                  </m:oMathPara>
                </a14:m>
                <a:r>
                  <a:rPr lang="da-DK" sz="2000"/>
                  <a:t> </a:t>
                </a:r>
                <a:br>
                  <a:rPr lang="da-DK" sz="2000"/>
                </a:br>
                <a14:m>
                  <m:oMathPara>
                    <m:oMathParaPr>
                      <m:jc/>
                    </m:oMathParaPr>
                    <m:oMath>
                      <m:r>
                        <m:rPr>
                          <m:sty m:val="p"/>
                        </m:rPr>
                        <a:rPr lang="da-DK" sz="2000">
                          <a:latin typeface="Cambria Math" panose="02040503050406030204" pitchFamily="18" charset="0"/>
                        </a:rPr>
                        <m:t>⋮</m:t>
                      </m:r>
                    </m:oMath>
                  </m:oMathPara>
                </a14:m>
                <a:br>
                  <a:rPr lang="en-US" sz="2000"/>
                </a:br>
                <a:r>
                  <a:rPr lang="en-US" sz="2000" smtClean="0"/>
                  <a:t> </a:t>
                </a:r>
                <a14:m>
                  <m:oMathPara>
                    <m:oMathParaPr>
                      <m:jc/>
                    </m:oMathParaPr>
                    <m:oMath>
                      <m:r>
                        <m:rPr>
                          <m:sty m:val="p"/>
                        </m:rPr>
                        <a:rPr lang="en-US" sz="2000"/>
                        <m:t>  </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0</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ir</m:t>
                              </m:r>
                            </m:sub>
                          </m:sSub>
                        </m:e>
                      </m:nary>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1</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Sup>
                            <m:sSubSupPr>
                              <m:alnScr m:val="off"/>
                              <m:ctrlPr>
                                <a:rPr lang="en-US" sz="2000" i="1">
                                  <a:latin typeface="Cambria Math" panose="02040503050406030204" pitchFamily="18" charset="0"/>
                                </a:rPr>
                              </m:ctrlPr>
                            </m:sSubSupPr>
                            <m:e>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 </m:t>
                                  </m:r>
                                </m:sup>
                              </m:sSubSup>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ir</m:t>
                                  </m:r>
                                </m:sub>
                                <m:sup>
                                  <m:r>
                                    <m:rPr>
                                      <m:sty m:val="p"/>
                                    </m:rPr>
                                    <a:rPr lang="en-US" sz="2000">
                                      <a:latin typeface="Cambria Math" panose="02040503050406030204" pitchFamily="18" charset="0"/>
                                    </a:rPr>
                                    <m:t> </m:t>
                                  </m:r>
                                </m:sup>
                              </m:sSubSup>
                            </m:e>
                            <m:sub>
                              <m:r>
                                <m:rPr>
                                  <m:sty m:val="p"/>
                                </m:rPr>
                                <a:rPr lang="en-US" sz="2000">
                                  <a:latin typeface="Cambria Math" panose="02040503050406030204" pitchFamily="18" charset="0"/>
                                </a:rPr>
                                <m:t> </m:t>
                              </m:r>
                            </m:sub>
                            <m:sup>
                              <m:r>
                                <m:rPr>
                                  <m:sty m:val="p"/>
                                </m:rPr>
                                <a:rPr lang="en-US" sz="2000">
                                  <a:latin typeface="Cambria Math" panose="02040503050406030204" pitchFamily="18" charset="0"/>
                                </a:rPr>
                                <m:t> </m:t>
                              </m:r>
                            </m:sup>
                          </m:sSubSup>
                        </m:e>
                      </m:nary>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2</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Sup>
                            <m:sSubSupPr>
                              <m:alnScr m:val="off"/>
                              <m:ctrlPr>
                                <a:rPr lang="en-US" sz="2000" i="1">
                                  <a:latin typeface="Cambria Math" panose="02040503050406030204" pitchFamily="18" charset="0"/>
                                </a:rPr>
                              </m:ctrlPr>
                            </m:sSubSupPr>
                            <m:e>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m:t>
                                  </m:r>
                                  <m:r>
                                    <m:rPr>
                                      <m:sty m:val="p"/>
                                    </m:rPr>
                                    <a:rPr lang="en-US" sz="2000">
                                      <a:latin typeface="Cambria Math" panose="02040503050406030204" pitchFamily="18" charset="0"/>
                                    </a:rPr>
                                    <m:t>2</m:t>
                                  </m:r>
                                </m:sub>
                                <m:sup>
                                  <m:r>
                                    <m:rPr>
                                      <m:sty m:val="p"/>
                                    </m:rPr>
                                    <a:rPr lang="en-US" sz="2000">
                                      <a:latin typeface="Cambria Math" panose="02040503050406030204" pitchFamily="18" charset="0"/>
                                    </a:rPr>
                                    <m:t> </m:t>
                                  </m:r>
                                </m:sup>
                              </m:sSubSup>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ir</m:t>
                                  </m:r>
                                </m:sub>
                                <m:sup>
                                  <m:r>
                                    <m:rPr>
                                      <m:sty m:val="p"/>
                                    </m:rPr>
                                    <a:rPr lang="en-US" sz="2000">
                                      <a:latin typeface="Cambria Math" panose="02040503050406030204" pitchFamily="18" charset="0"/>
                                    </a:rPr>
                                    <m:t> </m:t>
                                  </m:r>
                                </m:sup>
                              </m:sSubSup>
                            </m:e>
                            <m:sub>
                              <m:r>
                                <m:rPr>
                                  <m:sty m:val="p"/>
                                </m:rPr>
                                <a:rPr lang="en-US" sz="2000">
                                  <a:latin typeface="Cambria Math" panose="02040503050406030204" pitchFamily="18" charset="0"/>
                                </a:rPr>
                                <m:t> </m:t>
                              </m:r>
                            </m:sub>
                            <m:sup>
                              <m:r>
                                <m:rPr>
                                  <m:sty m:val="p"/>
                                </m:rPr>
                                <a:rPr lang="en-US" sz="2000">
                                  <a:latin typeface="Cambria Math" panose="02040503050406030204" pitchFamily="18" charset="0"/>
                                </a:rPr>
                                <m:t> </m:t>
                              </m:r>
                            </m:sup>
                          </m:sSubSup>
                        </m:e>
                      </m:nary>
                      <m:r>
                        <m:rPr>
                          <m:sty m:val="p"/>
                        </m:rP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b</m:t>
                          </m:r>
                        </m:e>
                        <m:sub>
                          <m:r>
                            <m:rPr>
                              <m:sty m:val="p"/>
                            </m:rPr>
                            <a:rPr lang="en-US" sz="2000">
                              <a:latin typeface="Cambria Math" panose="02040503050406030204" pitchFamily="18" charset="0"/>
                            </a:rPr>
                            <m:t>r</m:t>
                          </m:r>
                        </m:sub>
                      </m:sSub>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Sup>
                            <m:sSubSupPr>
                              <m:alnScr m:val="off"/>
                              <m:ctrlPr>
                                <a:rPr lang="en-US" sz="2000" i="1">
                                  <a:latin typeface="Cambria Math" panose="02040503050406030204" pitchFamily="18" charset="0"/>
                                </a:rPr>
                              </m:ctrlPr>
                            </m:sSubSup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ir</m:t>
                              </m:r>
                            </m:sub>
                            <m:sup>
                              <m:r>
                                <m:rPr>
                                  <m:sty m:val="p"/>
                                </m:rPr>
                                <a:rPr lang="en-US" sz="2000">
                                  <a:latin typeface="Cambria Math" panose="02040503050406030204" pitchFamily="18" charset="0"/>
                                </a:rPr>
                                <m:t>2</m:t>
                              </m:r>
                            </m:sup>
                          </m:sSubSup>
                        </m:e>
                      </m:nary>
                      <m:r>
                        <m:rPr>
                          <m:sty m:val="p"/>
                        </m:rPr>
                        <a:rPr lang="en-US" sz="2000">
                          <a:latin typeface="Cambria Math" panose="02040503050406030204" pitchFamily="18" charset="0"/>
                        </a:rPr>
                        <m:t>=</m:t>
                      </m:r>
                      <m:nary>
                        <m:naryPr>
                          <m:chr m:val="∑"/>
                          <m:grow m:val="off"/>
                          <m:subHide m:val="off"/>
                          <m:supHide m:val="off"/>
                          <m:ctrlPr>
                            <a:rPr lang="da-DK" sz="2000" i="1">
                              <a:latin typeface="Cambria Math" panose="02040503050406030204" pitchFamily="18" charset="0"/>
                            </a:rPr>
                          </m:ctrlPr>
                        </m:naryPr>
                        <m:sub>
                          <m:r>
                            <m:rPr>
                              <m:sty m:val="p"/>
                            </m:rPr>
                            <a:rPr lang="en-US" sz="2000">
                              <a:latin typeface="Cambria Math" panose="02040503050406030204" pitchFamily="18" charset="0"/>
                            </a:rPr>
                            <m:t>i</m:t>
                          </m:r>
                          <m:r>
                            <m:rPr>
                              <m:sty m:val="p"/>
                            </m:rPr>
                            <a:rPr lang="en-US" sz="2000">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x</m:t>
                                  </m:r>
                                </m:e>
                                <m:sub>
                                  <m:r>
                                    <m:rPr>
                                      <m:sty m:val="p"/>
                                    </m:rPr>
                                    <a:rPr lang="en-US" sz="2000">
                                      <a:latin typeface="Cambria Math" panose="02040503050406030204" pitchFamily="18" charset="0"/>
                                    </a:rPr>
                                    <m:t>ir</m:t>
                                  </m:r>
                                </m:sub>
                              </m:sSub>
                              <m:r>
                                <m:rPr>
                                  <m:sty m:val="p"/>
                                </m:rPr>
                                <a:rPr lang="en-US" sz="2000">
                                  <a:latin typeface="Cambria Math" panose="02040503050406030204" pitchFamily="18" charset="0"/>
                                </a:rPr>
                                <m:t>y</m:t>
                              </m:r>
                            </m:e>
                            <m:sub>
                              <m:r>
                                <m:rPr>
                                  <m:sty m:val="p"/>
                                </m:rPr>
                                <a:rPr lang="en-US" sz="2000">
                                  <a:latin typeface="Cambria Math" panose="02040503050406030204" pitchFamily="18" charset="0"/>
                                </a:rPr>
                                <m:t>i</m:t>
                              </m:r>
                            </m:sub>
                          </m:sSub>
                        </m:e>
                      </m:nary>
                    </m:oMath>
                  </m:oMathPara>
                </a14:m>
                <a:r>
                  <a:rPr lang="da-DK" sz="2000"/>
                  <a:t>  </a:t>
                </a:r>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1052736"/>
                <a:ext cx="8892480" cy="5688632"/>
              </a:xfrm>
              <a:blipFill>
                <a:blip r:embed="rId3"/>
                <a:stretch>
                  <a:fillRect l="-754" t="-857"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406</a:t>
            </a:fld>
            <a:endParaRPr lang="da-DK"/>
          </a:p>
        </p:txBody>
      </p:sp>
    </p:spTree>
    <p:extLst>
      <p:ext uri="{BB962C8B-B14F-4D97-AF65-F5344CB8AC3E}">
        <p14:creationId xmlns:p14="http://schemas.microsoft.com/office/powerpoint/2010/main" val="2270409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Løsning med matrix notation</a:t>
            </a:r>
            <a:endParaRPr lang="da-DK"/>
          </a:p>
        </p:txBody>
      </p:sp>
      <mc:AlternateContent>
        <mc:Choice Requires="a14">
          <p:sp>
            <p:nvSpPr>
              <p:cNvPr id="3" name="Content Placeholder 2"/>
              <p:cNvSpPr>
                <a:spLocks noGrp="1"/>
              </p:cNvSpPr>
              <p:nvPr>
                <p:ph idx="1"/>
              </p:nvPr>
            </p:nvSpPr>
            <p:spPr>
              <a:xfrm>
                <a:off x="251520" y="1268760"/>
                <a:ext cx="8820472" cy="5472608"/>
              </a:xfrm>
            </p:spPr>
            <p:txBody>
              <a:bodyPr/>
              <a:lstStyle/>
              <a:p>
                <a:r>
                  <a:rPr lang="da-DK" smtClean="0"/>
                  <a:t>Det kan vises, at de </a:t>
                </a:r>
                <a14:m>
                  <m:oMathPara>
                    <m:oMathParaPr>
                      <m:jc/>
                    </m:oMathParaPr>
                    <m:oMath>
                      <m:r>
                        <m:rPr>
                          <m:sty m:val="p"/>
                        </m:rPr>
                        <a:rPr lang="en-US">
                          <a:latin typeface="Cambria Math" panose="02040503050406030204" pitchFamily="18" charset="0"/>
                        </a:rPr>
                        <m:t>r</m:t>
                      </m:r>
                      <m:r>
                        <m:rPr>
                          <m:sty m:val="p"/>
                        </m:rPr>
                        <a:rPr lang="en-US">
                          <a:latin typeface="Cambria Math" panose="02040503050406030204" pitchFamily="18" charset="0"/>
                        </a:rPr>
                        <m:t>+1</m:t>
                      </m:r>
                    </m:oMath>
                  </m:oMathPara>
                </a14:m>
                <a:r>
                  <a:rPr lang="da-DK"/>
                  <a:t> ligninger med </a:t>
                </a:r>
                <a14:m>
                  <m:oMathPara>
                    <m:oMathParaPr>
                      <m:jc/>
                    </m:oMathParaPr>
                    <m:oMath>
                      <m:r>
                        <m:rPr>
                          <m:sty m:val="p"/>
                        </m:rPr>
                        <a:rPr lang="en-US">
                          <a:latin typeface="Cambria Math" panose="02040503050406030204" pitchFamily="18" charset="0"/>
                        </a:rPr>
                        <m:t>r</m:t>
                      </m:r>
                      <m:r>
                        <m:rPr>
                          <m:sty m:val="p"/>
                        </m:rPr>
                        <a:rPr lang="en-US">
                          <a:latin typeface="Cambria Math" panose="02040503050406030204" pitchFamily="18" charset="0"/>
                        </a:rPr>
                        <m:t>+1</m:t>
                      </m:r>
                    </m:oMath>
                  </m:oMathPara>
                </a14:m>
                <a:r>
                  <a:rPr lang="da-DK"/>
                  <a:t> ubekendte</a:t>
                </a:r>
                <a:r>
                  <a:rPr lang="da-DK" smtClean="0"/>
                  <a:t> kan skrives som (</a:t>
                </a:r>
                <a14:m>
                  <m:oMathPara>
                    <m:oMathParaPr>
                      <m:jc/>
                    </m:oMathParaPr>
                    <m:oMath>
                      <m:sSup>
                        <m:sSupPr>
                          <m:ctrlPr>
                            <a:rPr lang="en-US" i="1">
                              <a:latin typeface="Cambria Math" panose="02040503050406030204" pitchFamily="18" charset="0"/>
                            </a:rPr>
                          </m:ctrlPr>
                        </m:sSupPr>
                        <m:e>
                          <m:r>
                            <m:rPr>
                              <m:sty m:val="bi"/>
                            </m:rPr>
                            <a:rPr lang="en-US" b="1" i="1">
                              <a:latin typeface="Cambria Math" panose="02040503050406030204" pitchFamily="18" charset="0"/>
                            </a:rPr>
                            <m:t>𝑿</m:t>
                          </m:r>
                        </m:e>
                        <m:sup>
                          <m:r>
                            <a:rPr lang="en-US" i="1">
                              <a:latin typeface="Cambria Math" panose="02040503050406030204" pitchFamily="18" charset="0"/>
                            </a:rPr>
                            <m:t>′</m:t>
                          </m:r>
                        </m:sup>
                      </m:sSup>
                    </m:oMath>
                  </m:oMathPara>
                </a14:m>
                <a:r>
                  <a:rPr lang="da-DK"/>
                  <a:t> er den transponerede </a:t>
                </a:r>
                <a:r>
                  <a:rPr lang="da-DK" smtClean="0"/>
                  <a:t>matrix til </a:t>
                </a:r>
                <a14:m>
                  <m:oMathPara>
                    <m:oMathParaPr>
                      <m:jc/>
                    </m:oMathParaPr>
                    <m:oMath>
                      <m:r>
                        <m:rPr>
                          <m:sty m:val="bi"/>
                        </m:rPr>
                        <a:rPr lang="da-DK" b="1" i="1" smtClean="0">
                          <a:latin typeface="Cambria Math" panose="02040503050406030204" pitchFamily="18" charset="0"/>
                        </a:rPr>
                        <m:t>𝑿</m:t>
                      </m:r>
                    </m:oMath>
                  </m:oMathPara>
                </a14:m>
                <a:r>
                  <a:rPr lang="da-DK" smtClean="0"/>
                  <a:t>): </a:t>
                </a:r>
                <a:br>
                  <a:rPr lang="da-DK" smtClean="0"/>
                </a:br>
                <a:r>
                  <a:rPr lang="da-DK" smtClean="0"/>
                  <a:t> 	</a:t>
                </a:r>
                <a14:m>
                  <m:oMathPara>
                    <m:oMathParaPr>
                      <m:jc/>
                    </m:oMathParaPr>
                    <m:oMath>
                      <m:sSup>
                        <m:sSupPr>
                          <m:ctrlPr>
                            <a:rPr lang="en-US" b="0" i="1" smtClean="0">
                              <a:latin typeface="Cambria Math" panose="02040503050406030204" pitchFamily="18" charset="0"/>
                            </a:rPr>
                          </m:ctrlPr>
                        </m:sSupPr>
                        <m:e>
                          <m:r>
                            <m:rPr>
                              <m:sty m:val="bi"/>
                            </m:rPr>
                            <a:rPr lang="en-US" b="1" i="1" smtClean="0">
                              <a:latin typeface="Cambria Math" panose="02040503050406030204" pitchFamily="18" charset="0"/>
                            </a:rPr>
                            <m:t>𝑿</m:t>
                          </m:r>
                        </m:e>
                        <m:sup>
                          <m:r>
                            <a:rPr lang="en-US" b="0" i="1" smtClean="0">
                              <a:latin typeface="Cambria Math" panose="02040503050406030204" pitchFamily="18" charset="0"/>
                            </a:rPr>
                            <m:t>′</m:t>
                          </m:r>
                        </m:sup>
                      </m:sSup>
                      <m:r>
                        <m:rPr>
                          <m:sty m:val="bi"/>
                        </m:rPr>
                        <a:rPr lang="en-US" b="1" i="1" smtClean="0">
                          <a:latin typeface="Cambria Math" panose="02040503050406030204" pitchFamily="18" charset="0"/>
                        </a:rPr>
                        <m:t>𝑿𝒃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bi"/>
                            </m:rPr>
                            <a:rPr lang="en-US" b="1" i="1" smtClean="0">
                              <a:latin typeface="Cambria Math" panose="02040503050406030204" pitchFamily="18" charset="0"/>
                            </a:rPr>
                            <m:t>𝑿</m:t>
                          </m:r>
                        </m:e>
                        <m:sup>
                          <m:r>
                            <a:rPr lang="en-US" b="0" i="1" smtClean="0">
                              <a:latin typeface="Cambria Math" panose="02040503050406030204" pitchFamily="18" charset="0"/>
                            </a:rPr>
                            <m:t>′</m:t>
                          </m:r>
                        </m:sup>
                      </m:sSup>
                      <m:r>
                        <m:rPr>
                          <m:sty m:val="bi"/>
                        </m:rPr>
                        <a:rPr lang="en-US" b="1" i="1" smtClean="0">
                          <a:latin typeface="Cambria Math" panose="02040503050406030204" pitchFamily="18" charset="0"/>
                        </a:rPr>
                        <m:t>𝒚</m:t>
                      </m:r>
                    </m:oMath>
                  </m:oMathPara>
                </a14:m>
                <a:r>
                  <a:rPr lang="da-DK" smtClean="0"/>
                  <a:t> </a:t>
                </a:r>
                <a:br>
                  <a:rPr lang="da-DK" smtClean="0"/>
                </a:br>
                <a:r>
                  <a:rPr lang="da-DK" smtClean="0"/>
                  <a:t>hvor  </a:t>
                </a:r>
                <a:br>
                  <a:rPr lang="da-DK" smtClean="0"/>
                </a:br>
                <a:r>
                  <a:rPr lang="da-DK" sz="1050" smtClean="0"/>
                  <a:t> </a:t>
                </a:r>
                <a:br>
                  <a:rPr lang="da-DK" smtClean="0"/>
                </a:br>
                <a:r>
                  <a:rPr lang="da-DK"/>
                  <a:t> </a:t>
                </a:r>
                <a:r>
                  <a:rPr lang="da-DK" smtClean="0"/>
                  <a:t>	</a:t>
                </a:r>
                <a14:m>
                  <m:oMathPara>
                    <m:oMathParaPr>
                      <m:jc/>
                    </m:oMathParaPr>
                    <m:oMath>
                      <m:r>
                        <m:rPr>
                          <m:sty m:val="bi"/>
                        </m:rPr>
                        <a:rPr lang="en-US" b="1" i="1" smtClean="0">
                          <a:latin typeface="Cambria Math" panose="02040503050406030204" pitchFamily="18" charset="0"/>
                        </a:rPr>
                        <m:t>𝑿</m:t>
                      </m:r>
                      <m:r>
                        <a:rPr lang="en-US" b="0" i="1" smtClean="0">
                          <a:latin typeface="Cambria Math" panose="02040503050406030204" pitchFamily="18" charset="0"/>
                        </a:rPr>
                        <m:t>=</m:t>
                      </m:r>
                      <m:d>
                        <m:dPr>
                          <m:begChr m:val="["/>
                          <m:sepChr m:val="|"/>
                          <m:endChr m:val="]"/>
                          <m:grow m:val="on"/>
                          <m:shp m:val="centered"/>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11</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12</m:t>
                                          </m:r>
                                        </m:sub>
                                      </m:sSub>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21</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22</m:t>
                                          </m:r>
                                        </m:sub>
                                      </m:sSub>
                                    </m:e>
                                  </m:mr>
                                </m:m>
                              </m:e>
                              <m:e>
                                <m:r>
                                  <a:rPr lang="en-US" i="1">
                                    <a:latin typeface="Cambria Math" panose="02040503050406030204" pitchFamily="18" charset="0"/>
                                  </a:rPr>
                                  <m:t>⋯</m:t>
                                </m:r>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𝑟</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r>
                                            <a:rPr lang="en-US" i="1">
                                              <a:latin typeface="Cambria Math" panose="02040503050406030204" pitchFamily="18" charset="0"/>
                                            </a:rPr>
                                            <m:t>𝑟</m:t>
                                          </m:r>
                                        </m:sub>
                                      </m:sSub>
                                    </m:e>
                                  </m:mr>
                                </m:m>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2</m:t>
                                          </m:r>
                                        </m:sub>
                                      </m:sSub>
                                    </m:e>
                                  </m:mr>
                                </m:m>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𝑛𝑟</m:t>
                                    </m:r>
                                  </m:sub>
                                </m:sSub>
                              </m:e>
                            </m:mr>
                          </m:m>
                        </m:e>
                      </m:d>
                    </m:oMath>
                  </m:oMathPara>
                </a14:m>
                <a:r>
                  <a:rPr lang="en-US" smtClean="0"/>
                  <a:t> </a:t>
                </a:r>
                <a:br>
                  <a:rPr lang="en-US" smtClean="0"/>
                </a:br>
                <a:r>
                  <a:rPr lang="en-US" sz="1000" smtClean="0"/>
                  <a:t> </a:t>
                </a:r>
                <a:br>
                  <a:rPr lang="en-US" smtClean="0"/>
                </a:br>
                <a14:m>
                  <m:oMathPara>
                    <m:oMathParaPr>
                      <m:jc/>
                    </m:oMathParaPr>
                    <m:oMath>
                      <m:r>
                        <a:rPr lang="en-US" b="0" i="1" smtClean="0">
                          <a:latin typeface="Cambria Math" panose="02040503050406030204" pitchFamily="18" charset="0"/>
                        </a:rPr>
                        <m:t> </m:t>
                      </m:r>
                    </m:oMath>
                  </m:oMathPara>
                </a14:m>
                <a:r>
                  <a:rPr lang="en-US" smtClean="0"/>
                  <a:t> 	</a:t>
                </a:r>
                <a14:m>
                  <m:oMathPara>
                    <m:oMathParaPr>
                      <m:jc/>
                    </m:oMathParaPr>
                    <m:oMath>
                      <m:r>
                        <m:rPr>
                          <m:sty m:val="bi"/>
                        </m:rPr>
                        <a:rPr lang="en-US" b="1" i="1">
                          <a:latin typeface="Cambria Math" panose="02040503050406030204" pitchFamily="18" charset="0"/>
                        </a:rPr>
                        <m:t>𝒃</m:t>
                      </m:r>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𝑟</m:t>
                          </m:r>
                        </m:sub>
                      </m:sSub>
                      <m:r>
                        <m:rPr>
                          <m:sty m:val="p"/>
                        </m:rPr>
                        <a:rPr lang="en-US" b="0" i="0" smtClean="0">
                          <a:latin typeface="Cambria Math" panose="02040503050406030204" pitchFamily="18" charset="0"/>
                        </a:rPr>
                        <m:t>]</m:t>
                      </m:r>
                    </m:oMath>
                  </m:oMathPara>
                </a14:m>
                <a:r>
                  <a:rPr lang="da-DK" smtClean="0"/>
                  <a:t>’  </a:t>
                </a:r>
                <a:br>
                  <a:rPr lang="da-DK" smtClean="0"/>
                </a:br>
                <a:r>
                  <a:rPr lang="da-DK" sz="1000" smtClean="0"/>
                  <a:t> </a:t>
                </a:r>
                <a:br>
                  <a:rPr lang="da-DK" smtClean="0"/>
                </a:br>
                <a:r>
                  <a:rPr lang="da-DK" smtClean="0"/>
                  <a:t> 	</a:t>
                </a:r>
                <a14:m>
                  <m:oMathPara>
                    <m:oMathParaPr>
                      <m:jc/>
                    </m:oMathParaPr>
                    <m:oMath>
                      <m:r>
                        <m:rPr>
                          <m:sty m:val="bi"/>
                        </m:rPr>
                        <a:rPr lang="en-US" b="1" i="1">
                          <a:latin typeface="Cambria Math" panose="02040503050406030204" pitchFamily="18" charset="0"/>
                        </a:rPr>
                        <m:t>𝒚</m:t>
                      </m:r>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oMath>
                  </m:oMathPara>
                </a14:m>
                <a:r>
                  <a:rPr lang="da-DK" smtClean="0"/>
                  <a:t>]’ </a:t>
                </a:r>
                <a:br>
                  <a:rPr lang="da-DK"/>
                </a:br>
                <a:endParaRPr lang="da-DK" smtClean="0"/>
              </a:p>
              <a:p>
                <a:r>
                  <a:rPr lang="da-DK" smtClean="0"/>
                  <a:t>Hvis </a:t>
                </a:r>
                <a14:m>
                  <m:oMathPara>
                    <m:oMathParaPr>
                      <m:jc/>
                    </m:oMathParaPr>
                    <m:oMath>
                      <m:sSup>
                        <m:sSupPr>
                          <m:ctrlPr>
                            <a:rPr lang="en-US" b="0" i="1" smtClean="0">
                              <a:latin typeface="Cambria Math" panose="02040503050406030204" pitchFamily="18" charset="0"/>
                            </a:rPr>
                          </m:ctrlPr>
                        </m:sSupPr>
                        <m:e>
                          <m:r>
                            <m:rPr>
                              <m:sty m:val="bi"/>
                            </m:rPr>
                            <a:rPr lang="en-US" b="1" i="1" smtClean="0">
                              <a:latin typeface="Cambria Math" panose="02040503050406030204" pitchFamily="18" charset="0"/>
                            </a:rPr>
                            <m:t>𝑿</m:t>
                          </m:r>
                        </m:e>
                        <m:sup>
                          <m:r>
                            <a:rPr lang="en-US" b="0" i="1" smtClean="0">
                              <a:latin typeface="Cambria Math" panose="02040503050406030204" pitchFamily="18" charset="0"/>
                            </a:rPr>
                            <m:t>′</m:t>
                          </m:r>
                        </m:sup>
                      </m:sSup>
                      <m:r>
                        <m:rPr>
                          <m:sty m:val="bi"/>
                        </m:rPr>
                        <a:rPr lang="en-US" b="1" i="1" smtClean="0">
                          <a:latin typeface="Cambria Math" panose="02040503050406030204" pitchFamily="18" charset="0"/>
                        </a:rPr>
                        <m:t>𝑿</m:t>
                      </m:r>
                    </m:oMath>
                  </m:oMathPara>
                </a14:m>
                <a:r>
                  <a:rPr lang="da-DK" smtClean="0"/>
                  <a:t> er ikke-singulær er det muligt at finde den inverse matrix og dermed bestemme koefficienterne </a:t>
                </a:r>
                <a14:m>
                  <m:oMathPara>
                    <m:oMathParaPr>
                      <m:jc/>
                    </m:oMathParaPr>
                    <m:oMath>
                      <m:r>
                        <m:rPr>
                          <m:sty m:val="bi"/>
                        </m:rPr>
                        <a:rPr lang="en-US" b="1" i="1" smtClean="0">
                          <a:latin typeface="Cambria Math" panose="02040503050406030204" pitchFamily="18" charset="0"/>
                        </a:rPr>
                        <m:t>𝒃</m:t>
                      </m:r>
                    </m:oMath>
                  </m:oMathPara>
                </a14:m>
                <a:r>
                  <a:rPr lang="da-DK" smtClean="0"/>
                  <a:t>:</a:t>
                </a:r>
                <a:br>
                  <a:rPr lang="da-DK" smtClean="0"/>
                </a:br>
                <a:r>
                  <a:rPr lang="da-DK" smtClean="0"/>
                  <a:t> 	</a:t>
                </a:r>
                <a14:m>
                  <m:oMathPara>
                    <m:oMathParaPr>
                      <m:jc/>
                    </m:oMathParaPr>
                    <m:oMath>
                      <m:r>
                        <m:rPr>
                          <m:sty m:val="bi"/>
                        </m:rPr>
                        <a:rPr lang="en-US" b="1" i="1" smtClean="0">
                          <a:latin typeface="Cambria Math" panose="02040503050406030204" pitchFamily="18" charset="0"/>
                        </a:rPr>
                        <m:t>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m:rPr>
                                  <m:sty m:val="bi"/>
                                </m:rPr>
                                <a:rPr lang="en-US" b="1" i="1">
                                  <a:latin typeface="Cambria Math" panose="02040503050406030204" pitchFamily="18" charset="0"/>
                                </a:rPr>
                                <m:t>𝑿</m:t>
                              </m:r>
                            </m:e>
                            <m:sup>
                              <m:r>
                                <a:rPr lang="en-US" i="1">
                                  <a:latin typeface="Cambria Math" panose="02040503050406030204" pitchFamily="18" charset="0"/>
                                </a:rPr>
                                <m:t>′</m:t>
                              </m:r>
                            </m:sup>
                          </m:sSup>
                          <m:r>
                            <m:rPr>
                              <m:sty m:val="bi"/>
                            </m:rPr>
                            <a:rPr lang="en-US" b="1" i="1">
                              <a:latin typeface="Cambria Math" panose="02040503050406030204" pitchFamily="18" charset="0"/>
                            </a:rPr>
                            <m:t>𝑿</m:t>
                          </m:r>
                          <m:r>
                            <a:rPr lang="en-US" i="1">
                              <a:latin typeface="Cambria Math" panose="02040503050406030204" pitchFamily="18" charset="0"/>
                            </a:rPr>
                            <m:t>)</m:t>
                          </m:r>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m:rPr>
                              <m:sty m:val="bi"/>
                            </m:rPr>
                            <a:rPr lang="en-US" b="1" i="1" smtClean="0">
                              <a:latin typeface="Cambria Math" panose="02040503050406030204" pitchFamily="18" charset="0"/>
                            </a:rPr>
                            <m:t>𝑿</m:t>
                          </m:r>
                        </m:e>
                        <m:sup>
                          <m:r>
                            <a:rPr lang="en-US" b="0" i="1" smtClean="0">
                              <a:latin typeface="Cambria Math" panose="02040503050406030204" pitchFamily="18" charset="0"/>
                            </a:rPr>
                            <m:t>′</m:t>
                          </m:r>
                        </m:sup>
                      </m:sSup>
                      <m:r>
                        <m:rPr>
                          <m:sty m:val="bi"/>
                        </m:rPr>
                        <a:rPr lang="en-US" b="1" i="1" smtClean="0">
                          <a:latin typeface="Cambria Math" panose="02040503050406030204" pitchFamily="18" charset="0"/>
                        </a:rPr>
                        <m:t>𝒚</m:t>
                      </m:r>
                    </m:oMath>
                  </m:oMathPara>
                </a14:m>
                <a:r>
                  <a:rPr lang="da-DK"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1268760"/>
                <a:ext cx="8820472" cy="5472608"/>
              </a:xfrm>
              <a:blipFill>
                <a:blip r:embed="rId3"/>
                <a:stretch>
                  <a:fillRect l="-760" t="-780"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407</a:t>
            </a:fld>
            <a:endParaRPr lang="da-DK"/>
          </a:p>
        </p:txBody>
      </p:sp>
    </p:spTree>
    <p:extLst>
      <p:ext uri="{BB962C8B-B14F-4D97-AF65-F5344CB8AC3E}">
        <p14:creationId xmlns:p14="http://schemas.microsoft.com/office/powerpoint/2010/main" val="21989092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11.20, s. 380</a:t>
            </a:r>
            <a:endParaRPr lang="en-GB"/>
          </a:p>
        </p:txBody>
      </p:sp>
      <p:pic>
        <p:nvPicPr>
          <p:cNvPr id="6" name="Picture 5"/>
          <p:cNvPicPr>
            <a:picLocks noChangeAspect="1"/>
          </p:cNvPicPr>
          <p:nvPr/>
        </p:nvPicPr>
        <p:blipFill>
          <a:blip r:embed="rId2"/>
          <a:srcRect t="27977"/>
          <a:stretch>
            <a:fillRect/>
          </a:stretch>
        </p:blipFill>
        <p:spPr>
          <a:xfrm>
            <a:off x="1475656" y="2492896"/>
            <a:ext cx="6642685" cy="3685877"/>
          </a:xfrm>
          <a:prstGeom prst="rect">
            <a:avLst/>
          </a:prstGeom>
        </p:spPr>
      </p:pic>
      <p:sp>
        <p:nvSpPr>
          <p:cNvPr id="3" name="Content Placeholder 2"/>
          <p:cNvSpPr>
            <a:spLocks noGrp="1"/>
          </p:cNvSpPr>
          <p:nvPr>
            <p:ph idx="1"/>
          </p:nvPr>
        </p:nvSpPr>
        <p:spPr>
          <a:xfrm>
            <a:off x="467544" y="6021288"/>
            <a:ext cx="8424936" cy="720080"/>
          </a:xfrm>
        </p:spPr>
        <p:txBody>
          <a:bodyPr/>
          <a:lstStyle/>
          <a:p>
            <a:r>
              <a:rPr lang="en-US" smtClean="0"/>
              <a:t>Lad os prøve i R.</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408</a:t>
            </a:fld>
            <a:endParaRPr lang="da-DK">
              <a:solidFill>
                <a:prstClr val="black">
                  <a:tint val="75000"/>
                </a:prstClr>
              </a:solidFill>
            </a:endParaRPr>
          </a:p>
        </p:txBody>
      </p:sp>
      <p:pic>
        <p:nvPicPr>
          <p:cNvPr id="5" name="Picture 4"/>
          <p:cNvPicPr>
            <a:picLocks noChangeAspect="1"/>
          </p:cNvPicPr>
          <p:nvPr/>
        </p:nvPicPr>
        <p:blipFill>
          <a:blip r:embed="rId2"/>
          <a:srcRect b="70452"/>
          <a:stretch>
            <a:fillRect/>
          </a:stretch>
        </p:blipFill>
        <p:spPr>
          <a:xfrm>
            <a:off x="1475656" y="980729"/>
            <a:ext cx="6642685" cy="1512168"/>
          </a:xfrm>
          <a:prstGeom prst="rect">
            <a:avLst/>
          </a:prstGeom>
        </p:spPr>
      </p:pic>
    </p:spTree>
    <p:extLst>
      <p:ext uri="{BB962C8B-B14F-4D97-AF65-F5344CB8AC3E}">
        <p14:creationId xmlns:p14="http://schemas.microsoft.com/office/powerpoint/2010/main" val="17791865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31640" y="3766668"/>
            <a:ext cx="3384376" cy="3091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67544" y="116632"/>
            <a:ext cx="8424936" cy="778098"/>
          </a:xfrm>
        </p:spPr>
        <p:txBody>
          <a:bodyPr/>
          <a:lstStyle/>
          <a:p>
            <a:r>
              <a:rPr lang="da-DK" smtClean="0"/>
              <a:t>Eksempel (optimeret popcorn-popning)</a:t>
            </a:r>
            <a:endParaRPr lang="da-DK"/>
          </a:p>
        </p:txBody>
      </p:sp>
      <mc:AlternateContent>
        <mc:Choice Requires="a14">
          <p:sp>
            <p:nvSpPr>
              <p:cNvPr id="3" name="Content Placeholder 2"/>
              <p:cNvSpPr>
                <a:spLocks noGrp="1"/>
              </p:cNvSpPr>
              <p:nvPr>
                <p:ph idx="1"/>
              </p:nvPr>
            </p:nvSpPr>
            <p:spPr>
              <a:xfrm>
                <a:off x="467544" y="907456"/>
                <a:ext cx="8424936" cy="5833912"/>
              </a:xfrm>
            </p:spPr>
            <p:txBody>
              <a:bodyPr/>
              <a:lstStyle/>
              <a:p>
                <a:r>
                  <a:rPr lang="da-DK" smtClean="0"/>
                  <a:t>Minimering af antal uspiselige popcorn-</a:t>
                </a:r>
                <a:br>
                  <a:rPr lang="da-DK" smtClean="0"/>
                </a:br>
                <a:r>
                  <a:rPr lang="da-DK" smtClean="0"/>
                  <a:t>kerner, enten brændte eller upoppede (</a:t>
                </a:r>
                <a14:m>
                  <m:oMathPara>
                    <m:oMathParaPr>
                      <m:jc/>
                    </m:oMathParaPr>
                    <m:oMath>
                      <m:r>
                        <a:rPr lang="da-DK" b="0" i="1" smtClean="0">
                          <a:latin typeface="Cambria Math"/>
                        </a:rPr>
                        <m:t>𝑦</m:t>
                      </m:r>
                    </m:oMath>
                  </m:oMathPara>
                </a14:m>
                <a:r>
                  <a:rPr lang="da-DK" smtClean="0"/>
                  <a:t>) </a:t>
                </a:r>
              </a:p>
              <a:p>
                <a:r>
                  <a:rPr lang="da-DK" smtClean="0"/>
                  <a:t>Tre faktorer med hver tre niveauer:</a:t>
                </a:r>
              </a:p>
              <a:p>
                <a:pPr lvl="1"/>
                <a:r>
                  <a:rPr lang="da-DK" smtClean="0"/>
                  <a:t>Kogepladens varme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𝑥</m:t>
                          </m:r>
                        </m:e>
                        <m:sub>
                          <m:r>
                            <a:rPr lang="da-DK" b="0" i="1" smtClean="0">
                              <a:latin typeface="Cambria Math"/>
                            </a:rPr>
                            <m:t>1</m:t>
                          </m:r>
                        </m:sub>
                      </m:sSub>
                      <m:r>
                        <a:rPr lang="da-DK" b="0" i="1" smtClean="0">
                          <a:latin typeface="Cambria Math"/>
                        </a:rPr>
                        <m:t>: </m:t>
                      </m:r>
                    </m:oMath>
                  </m:oMathPara>
                </a14:m>
                <a:r>
                  <a:rPr lang="da-DK" smtClean="0"/>
                  <a:t>Temp.): 5, 6, 7</a:t>
                </a:r>
              </a:p>
              <a:p>
                <a:pPr lvl="1"/>
                <a:r>
                  <a:rPr lang="da-DK" smtClean="0"/>
                  <a:t>Oliemængde </a:t>
                </a:r>
                <a:r>
                  <a:rPr lang="da-DK"/>
                  <a:t>(</a:t>
                </a:r>
                <a14:m>
                  <m:oMathPara>
                    <m:oMathParaPr>
                      <m:jc/>
                    </m:oMathParaPr>
                    <m:oMath>
                      <m:sSub>
                        <m:sSubPr>
                          <m:ctrlPr>
                            <a:rPr lang="da-DK" i="1">
                              <a:latin typeface="Cambria Math" panose="02040503050406030204" pitchFamily="18" charset="0"/>
                            </a:rPr>
                          </m:ctrlPr>
                        </m:sSubPr>
                        <m:e>
                          <m:r>
                            <a:rPr lang="da-DK" i="1">
                              <a:latin typeface="Cambria Math"/>
                            </a:rPr>
                            <m:t>𝑥</m:t>
                          </m:r>
                        </m:e>
                        <m:sub>
                          <m:r>
                            <a:rPr lang="da-DK" b="0" i="1" smtClean="0">
                              <a:latin typeface="Cambria Math"/>
                            </a:rPr>
                            <m:t>2</m:t>
                          </m:r>
                        </m:sub>
                      </m:sSub>
                      <m:r>
                        <a:rPr lang="da-DK" i="1">
                          <a:latin typeface="Cambria Math"/>
                        </a:rPr>
                        <m:t>: </m:t>
                      </m:r>
                    </m:oMath>
                  </m:oMathPara>
                </a14:m>
                <a:r>
                  <a:rPr lang="da-DK" smtClean="0"/>
                  <a:t>Oil): 2, 3, 4</a:t>
                </a:r>
              </a:p>
              <a:p>
                <a:pPr lvl="1"/>
                <a:r>
                  <a:rPr lang="da-DK" err="1" smtClean="0"/>
                  <a:t>Popningstid </a:t>
                </a:r>
                <a:r>
                  <a:rPr lang="da-DK"/>
                  <a:t>(</a:t>
                </a:r>
                <a14:m>
                  <m:oMathPara>
                    <m:oMathParaPr>
                      <m:jc/>
                    </m:oMathParaPr>
                    <m:oMath>
                      <m:sSub>
                        <m:sSubPr>
                          <m:ctrlPr>
                            <a:rPr lang="da-DK" i="1">
                              <a:latin typeface="Cambria Math" panose="02040503050406030204" pitchFamily="18" charset="0"/>
                            </a:rPr>
                          </m:ctrlPr>
                        </m:sSubPr>
                        <m:e>
                          <m:r>
                            <a:rPr lang="da-DK" i="1">
                              <a:latin typeface="Cambria Math"/>
                            </a:rPr>
                            <m:t>𝑥</m:t>
                          </m:r>
                        </m:e>
                        <m:sub>
                          <m:r>
                            <a:rPr lang="da-DK" b="0" i="1" smtClean="0">
                              <a:latin typeface="Cambria Math"/>
                            </a:rPr>
                            <m:t>3</m:t>
                          </m:r>
                        </m:sub>
                      </m:sSub>
                      <m:r>
                        <a:rPr lang="da-DK" i="1">
                          <a:latin typeface="Cambria Math"/>
                        </a:rPr>
                        <m:t>: </m:t>
                      </m:r>
                    </m:oMath>
                  </m:oMathPara>
                </a14:m>
                <a:r>
                  <a:rPr lang="da-DK" smtClean="0"/>
                  <a:t>Time): 75, 90, 105</a:t>
                </a:r>
              </a:p>
              <a:p>
                <a:r>
                  <a:rPr lang="da-DK" smtClean="0"/>
                  <a:t>I alt </a:t>
                </a:r>
                <a14:m>
                  <m:oMathPara>
                    <m:oMathParaPr>
                      <m:jc/>
                    </m:oMathParaPr>
                    <m:oMath>
                      <m:sSup>
                        <m:sSupPr>
                          <m:ctrlPr>
                            <a:rPr lang="da-DK" i="1" smtClean="0">
                              <a:latin typeface="Cambria Math" panose="02040503050406030204" pitchFamily="18" charset="0"/>
                            </a:rPr>
                          </m:ctrlPr>
                        </m:sSupPr>
                        <m:e>
                          <m:r>
                            <a:rPr lang="da-DK" b="0" i="1" smtClean="0">
                              <a:latin typeface="Cambria Math"/>
                            </a:rPr>
                            <m:t>3</m:t>
                          </m:r>
                        </m:e>
                        <m:sup>
                          <m:r>
                            <a:rPr lang="da-DK" b="0" i="1" smtClean="0">
                              <a:latin typeface="Cambria Math"/>
                            </a:rPr>
                            <m:t>3</m:t>
                          </m:r>
                        </m:sup>
                      </m:sSup>
                      <m:r>
                        <a:rPr lang="da-DK" b="0" i="1" smtClean="0">
                          <a:latin typeface="Cambria Math"/>
                        </a:rPr>
                        <m:t>=27</m:t>
                      </m:r>
                    </m:oMath>
                  </m:oMathPara>
                </a14:m>
                <a:r>
                  <a:rPr lang="da-DK" smtClean="0"/>
                  <a:t> kombinationer, her reduceret</a:t>
                </a:r>
                <a:br>
                  <a:rPr lang="da-DK" smtClean="0"/>
                </a:br>
                <a:r>
                  <a:rPr lang="da-DK" smtClean="0"/>
                  <a:t>til 15 med et såkaldt ‘Box-Behnken design’:</a:t>
                </a:r>
                <a:br>
                  <a:rPr lang="da-DK" smtClean="0"/>
                </a:br>
                <a:endParaRPr lang="da-DK" smtClean="0"/>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907456"/>
                <a:ext cx="8424936" cy="5833912"/>
              </a:xfrm>
              <a:blipFill>
                <a:blip r:embed="rId4"/>
                <a:stretch>
                  <a:fillRect l="-868" t="-73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409</a:t>
            </a:fld>
            <a:endParaRPr lang="da-DK"/>
          </a:p>
        </p:txBody>
      </p:sp>
      <p:grpSp>
        <p:nvGrpSpPr>
          <p:cNvPr id="6" name="Group 5"/>
          <p:cNvGrpSpPr/>
          <p:nvPr/>
        </p:nvGrpSpPr>
        <p:grpSpPr>
          <a:xfrm>
            <a:off x="6288375" y="907456"/>
            <a:ext cx="2704700" cy="4321744"/>
            <a:chOff x="6439301" y="837398"/>
            <a:chExt cx="2704700" cy="4321744"/>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l="7878" t="3713" r="5764" b="24649"/>
            <a:stretch>
              <a:fillRect/>
            </a:stretch>
          </p:blipFill>
          <p:spPr bwMode="auto">
            <a:xfrm>
              <a:off x="6439301" y="837398"/>
              <a:ext cx="2704700" cy="1402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l="7686" t="11371" r="5078" b="4950"/>
            <a:stretch>
              <a:fillRect/>
            </a:stretch>
          </p:blipFill>
          <p:spPr bwMode="auto">
            <a:xfrm>
              <a:off x="6439301" y="2230652"/>
              <a:ext cx="2627697" cy="2928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xtBox 6"/>
          <p:cNvSpPr txBox="1"/>
          <p:nvPr/>
        </p:nvSpPr>
        <p:spPr>
          <a:xfrm>
            <a:off x="5508104" y="5312334"/>
            <a:ext cx="3663506" cy="1200329"/>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Box-Behnken har </a:t>
            </a:r>
            <a:r>
              <a:rPr lang="da-DK" smtClean="0"/>
              <a:t>13 </a:t>
            </a:r>
            <a:r>
              <a:rPr lang="da-DK"/>
              <a:t>observationer, </a:t>
            </a:r>
            <a:br>
              <a:rPr lang="da-DK"/>
            </a:br>
            <a:r>
              <a:rPr lang="da-DK"/>
              <a:t>vi har 15. Hvorfor?</a:t>
            </a:r>
            <a:br>
              <a:rPr lang="da-DK"/>
            </a:br>
            <a:r>
              <a:rPr lang="da-DK"/>
              <a:t>Der er 3 gentagelser af kombina-</a:t>
            </a:r>
            <a:br>
              <a:rPr lang="da-DK"/>
            </a:br>
            <a:r>
              <a:rPr lang="da-DK"/>
              <a:t>tionen 6, 3, 90 (centrum i boksen)</a:t>
            </a:r>
          </a:p>
        </p:txBody>
      </p:sp>
      <p:sp>
        <p:nvSpPr>
          <p:cNvPr id="8" name="Rectangle 7"/>
          <p:cNvSpPr/>
          <p:nvPr/>
        </p:nvSpPr>
        <p:spPr>
          <a:xfrm>
            <a:off x="6337803" y="2540190"/>
            <a:ext cx="2572008" cy="2880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 name="Rectangle 10"/>
          <p:cNvSpPr/>
          <p:nvPr/>
        </p:nvSpPr>
        <p:spPr>
          <a:xfrm>
            <a:off x="6318682" y="4365104"/>
            <a:ext cx="2572008" cy="2880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2" name="Rectangle 11"/>
          <p:cNvSpPr/>
          <p:nvPr/>
        </p:nvSpPr>
        <p:spPr>
          <a:xfrm>
            <a:off x="6318682" y="4653136"/>
            <a:ext cx="2572008" cy="2880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2286087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11" grpId="0"/>
      <p:bldP spid="12" grpId="0"/>
    </p:bldLst>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Frekvensdiagram (histogram)</a:t>
            </a:r>
            <a:endParaRPr lang="en-GB"/>
          </a:p>
        </p:txBody>
      </p:sp>
      <p:sp>
        <p:nvSpPr>
          <p:cNvPr id="3" name="Content Placeholder 2"/>
          <p:cNvSpPr>
            <a:spLocks noGrp="1"/>
          </p:cNvSpPr>
          <p:nvPr>
            <p:ph idx="1"/>
          </p:nvPr>
        </p:nvSpPr>
        <p:spPr>
          <a:xfrm>
            <a:off x="467544" y="1268760"/>
            <a:ext cx="8568952" cy="5472608"/>
          </a:xfrm>
        </p:spPr>
        <p:txBody>
          <a:bodyPr/>
          <a:lstStyle/>
          <a:p>
            <a:r>
              <a:rPr lang="en-US"/>
              <a:t>Ved store datasæt kan det være en fordel at gruppere observationerne i en </a:t>
            </a:r>
            <a:r>
              <a:rPr lang="en-US">
                <a:solidFill>
                  <a:schemeClr val="accent1">
                    <a:lumMod val="75000"/>
                  </a:schemeClr>
                </a:solidFill>
              </a:rPr>
              <a:t>frekvensfordeling</a:t>
            </a:r>
            <a:r>
              <a:rPr lang="en-US"/>
              <a:t>. </a:t>
            </a:r>
          </a:p>
          <a:p>
            <a:r>
              <a:rPr lang="en-US"/>
              <a:t>Frekvensfordelingen kan præsenteres i et histogram</a:t>
            </a:r>
          </a:p>
          <a:p>
            <a:r>
              <a:rPr lang="en-US"/>
              <a:t>Fordel: Større overblik. Ulempe: Detaljer mistet</a:t>
            </a:r>
          </a:p>
          <a:p>
            <a:r>
              <a:rPr lang="en-US"/>
              <a:t>Histogrammet viser antal elever i hver højdekategori (lavet i R med </a:t>
            </a:r>
            <a:r>
              <a:rPr lang="en-US">
                <a:solidFill>
                  <a:schemeClr val="accent1">
                    <a:lumMod val="75000"/>
                  </a:schemeClr>
                </a:solidFill>
              </a:rPr>
              <a:t>hist()</a:t>
            </a:r>
            <a:r>
              <a:rPr lang="en-US"/>
              <a:t>).</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41</a:t>
            </a:fld>
            <a:endParaRPr lang="da-DK"/>
          </a:p>
        </p:txBody>
      </p:sp>
      <p:pic>
        <p:nvPicPr>
          <p:cNvPr id="11" name="Picture 10"/>
          <p:cNvPicPr>
            <a:picLocks noChangeAspect="1"/>
          </p:cNvPicPr>
          <p:nvPr/>
        </p:nvPicPr>
        <p:blipFill>
          <a:blip r:embed="rId2"/>
          <a:stretch>
            <a:fillRect/>
          </a:stretch>
        </p:blipFill>
        <p:spPr>
          <a:xfrm>
            <a:off x="496672" y="3624387"/>
            <a:ext cx="5371471" cy="3044974"/>
          </a:xfrm>
          <a:prstGeom prst="rect">
            <a:avLst/>
          </a:prstGeom>
          <a:ln>
            <a:noFill/>
          </a:ln>
          <a:effectLst>
            <a:outerShdw blurRad="292100" dist="139700" dir="2700000" algn="tl" rotWithShape="0">
              <a:srgbClr val="333333">
                <a:alpha val="65000"/>
              </a:srgbClr>
            </a:outerShdw>
          </a:effectLst>
        </p:spPr>
      </p:pic>
      <p:grpSp>
        <p:nvGrpSpPr>
          <p:cNvPr id="10" name="Group 9"/>
          <p:cNvGrpSpPr/>
          <p:nvPr/>
        </p:nvGrpSpPr>
        <p:grpSpPr>
          <a:xfrm>
            <a:off x="6118491" y="3501009"/>
            <a:ext cx="2773989" cy="3206060"/>
            <a:chOff x="5956628" y="1263675"/>
            <a:chExt cx="2647820" cy="3060239"/>
          </a:xfrm>
        </p:grpSpPr>
        <p:pic>
          <p:nvPicPr>
            <p:cNvPr id="6" name="Picture 5"/>
            <p:cNvPicPr>
              <a:picLocks noChangeAspect="1"/>
            </p:cNvPicPr>
            <p:nvPr/>
          </p:nvPicPr>
          <p:blipFill>
            <a:blip r:embed="rId3"/>
            <a:stretch>
              <a:fillRect/>
            </a:stretch>
          </p:blipFill>
          <p:spPr>
            <a:xfrm>
              <a:off x="6041216" y="1659618"/>
              <a:ext cx="2563232" cy="2664296"/>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956628" y="1263675"/>
              <a:ext cx="191494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Frekvensfordeling:</a:t>
              </a:r>
              <a:endParaRPr lang="en-GB"/>
            </a:p>
          </p:txBody>
        </p:sp>
      </p:grpSp>
    </p:spTree>
    <p:extLst>
      <p:ext uri="{BB962C8B-B14F-4D97-AF65-F5344CB8AC3E}">
        <p14:creationId xmlns:p14="http://schemas.microsoft.com/office/powerpoint/2010/main" val="16342976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116632"/>
            <a:ext cx="8424936" cy="778098"/>
          </a:xfrm>
        </p:spPr>
        <p:txBody>
          <a:bodyPr/>
          <a:lstStyle/>
          <a:p>
            <a:r>
              <a:rPr lang="da-DK"/>
              <a:t>Eksempel </a:t>
            </a:r>
            <a:r>
              <a:rPr lang="da-DK" smtClean="0"/>
              <a:t>(‘poptimering’)</a:t>
            </a:r>
            <a:endParaRPr lang="da-DK"/>
          </a:p>
        </p:txBody>
      </p:sp>
      <mc:AlternateContent>
        <mc:Choice Requires="a14">
          <p:sp>
            <p:nvSpPr>
              <p:cNvPr id="3" name="Content Placeholder 2"/>
              <p:cNvSpPr>
                <a:spLocks noGrp="1"/>
              </p:cNvSpPr>
              <p:nvPr>
                <p:ph idx="1"/>
              </p:nvPr>
            </p:nvSpPr>
            <p:spPr>
              <a:xfrm>
                <a:off x="467544" y="907456"/>
                <a:ext cx="8424936" cy="5833912"/>
              </a:xfrm>
            </p:spPr>
            <p:txBody>
              <a:bodyPr/>
              <a:lstStyle/>
              <a:p>
                <a:r>
                  <a:rPr lang="da-DK" smtClean="0"/>
                  <a:t>Minimering af antal uspiselige popcorn-</a:t>
                </a:r>
                <a:br>
                  <a:rPr lang="da-DK" smtClean="0"/>
                </a:br>
                <a:r>
                  <a:rPr lang="da-DK" smtClean="0"/>
                  <a:t>kerner, enten brændte eller upoppede (</a:t>
                </a:r>
                <a14:m>
                  <m:oMathPara>
                    <m:oMathParaPr>
                      <m:jc/>
                    </m:oMathParaPr>
                    <m:oMath>
                      <m:r>
                        <a:rPr lang="da-DK" b="0" i="1" smtClean="0">
                          <a:latin typeface="Cambria Math"/>
                        </a:rPr>
                        <m:t>𝑦</m:t>
                      </m:r>
                    </m:oMath>
                  </m:oMathPara>
                </a14:m>
                <a:r>
                  <a:rPr lang="da-DK" smtClean="0"/>
                  <a:t>) </a:t>
                </a:r>
              </a:p>
              <a:p>
                <a:r>
                  <a:rPr lang="da-DK" smtClean="0"/>
                  <a:t>Tre faktorer med hver tre niveauer:</a:t>
                </a:r>
              </a:p>
              <a:p>
                <a:pPr lvl="1"/>
                <a:r>
                  <a:rPr lang="da-DK" smtClean="0"/>
                  <a:t>Kogepladens varme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𝑥</m:t>
                          </m:r>
                        </m:e>
                        <m:sub>
                          <m:r>
                            <a:rPr lang="da-DK" b="0" i="1" smtClean="0">
                              <a:latin typeface="Cambria Math"/>
                            </a:rPr>
                            <m:t>1</m:t>
                          </m:r>
                        </m:sub>
                      </m:sSub>
                      <m:r>
                        <a:rPr lang="da-DK" b="0" i="1" smtClean="0">
                          <a:latin typeface="Cambria Math"/>
                        </a:rPr>
                        <m:t>: </m:t>
                      </m:r>
                    </m:oMath>
                  </m:oMathPara>
                </a14:m>
                <a:r>
                  <a:rPr lang="da-DK" smtClean="0"/>
                  <a:t>Temp.): 5, 6, 7</a:t>
                </a:r>
              </a:p>
              <a:p>
                <a:pPr lvl="1"/>
                <a:r>
                  <a:rPr lang="da-DK" smtClean="0"/>
                  <a:t>Oliemængde </a:t>
                </a:r>
                <a:r>
                  <a:rPr lang="da-DK"/>
                  <a:t>(</a:t>
                </a:r>
                <a14:m>
                  <m:oMathPara>
                    <m:oMathParaPr>
                      <m:jc/>
                    </m:oMathParaPr>
                    <m:oMath>
                      <m:sSub>
                        <m:sSubPr>
                          <m:ctrlPr>
                            <a:rPr lang="da-DK" i="1">
                              <a:latin typeface="Cambria Math" panose="02040503050406030204" pitchFamily="18" charset="0"/>
                            </a:rPr>
                          </m:ctrlPr>
                        </m:sSubPr>
                        <m:e>
                          <m:r>
                            <a:rPr lang="da-DK" i="1">
                              <a:latin typeface="Cambria Math"/>
                            </a:rPr>
                            <m:t>𝑥</m:t>
                          </m:r>
                        </m:e>
                        <m:sub>
                          <m:r>
                            <a:rPr lang="da-DK" b="0" i="1" smtClean="0">
                              <a:latin typeface="Cambria Math"/>
                            </a:rPr>
                            <m:t>2</m:t>
                          </m:r>
                        </m:sub>
                      </m:sSub>
                      <m:r>
                        <a:rPr lang="da-DK" i="1">
                          <a:latin typeface="Cambria Math"/>
                        </a:rPr>
                        <m:t>: </m:t>
                      </m:r>
                    </m:oMath>
                  </m:oMathPara>
                </a14:m>
                <a:r>
                  <a:rPr lang="da-DK" smtClean="0"/>
                  <a:t>Oil): 2, 3, 4</a:t>
                </a:r>
              </a:p>
              <a:p>
                <a:pPr lvl="1"/>
                <a:r>
                  <a:rPr lang="da-DK" err="1" smtClean="0"/>
                  <a:t>Popningstid </a:t>
                </a:r>
                <a:r>
                  <a:rPr lang="da-DK"/>
                  <a:t>(</a:t>
                </a:r>
                <a14:m>
                  <m:oMathPara>
                    <m:oMathParaPr>
                      <m:jc/>
                    </m:oMathParaPr>
                    <m:oMath>
                      <m:sSub>
                        <m:sSubPr>
                          <m:ctrlPr>
                            <a:rPr lang="da-DK" i="1">
                              <a:latin typeface="Cambria Math" panose="02040503050406030204" pitchFamily="18" charset="0"/>
                            </a:rPr>
                          </m:ctrlPr>
                        </m:sSubPr>
                        <m:e>
                          <m:r>
                            <a:rPr lang="da-DK" i="1">
                              <a:latin typeface="Cambria Math"/>
                            </a:rPr>
                            <m:t>𝑥</m:t>
                          </m:r>
                        </m:e>
                        <m:sub>
                          <m:r>
                            <a:rPr lang="da-DK" b="0" i="1" smtClean="0">
                              <a:latin typeface="Cambria Math"/>
                            </a:rPr>
                            <m:t>3</m:t>
                          </m:r>
                        </m:sub>
                      </m:sSub>
                      <m:r>
                        <a:rPr lang="da-DK" i="1">
                          <a:latin typeface="Cambria Math"/>
                        </a:rPr>
                        <m:t>: </m:t>
                      </m:r>
                    </m:oMath>
                  </m:oMathPara>
                </a14:m>
                <a:r>
                  <a:rPr lang="da-DK" smtClean="0"/>
                  <a:t>Time): 75, 90, 105</a:t>
                </a:r>
              </a:p>
              <a:p>
                <a:r>
                  <a:rPr lang="da-DK" smtClean="0"/>
                  <a:t>I alt </a:t>
                </a:r>
                <a14:m>
                  <m:oMathPara>
                    <m:oMathParaPr>
                      <m:jc/>
                    </m:oMathParaPr>
                    <m:oMath>
                      <m:sSup>
                        <m:sSupPr>
                          <m:ctrlPr>
                            <a:rPr lang="da-DK" i="1" smtClean="0">
                              <a:latin typeface="Cambria Math" panose="02040503050406030204" pitchFamily="18" charset="0"/>
                            </a:rPr>
                          </m:ctrlPr>
                        </m:sSupPr>
                        <m:e>
                          <m:r>
                            <a:rPr lang="da-DK" b="0" i="1" smtClean="0">
                              <a:latin typeface="Cambria Math"/>
                            </a:rPr>
                            <m:t>3</m:t>
                          </m:r>
                        </m:e>
                        <m:sup>
                          <m:r>
                            <a:rPr lang="da-DK" b="0" i="1" smtClean="0">
                              <a:latin typeface="Cambria Math"/>
                            </a:rPr>
                            <m:t>3</m:t>
                          </m:r>
                        </m:sup>
                      </m:sSup>
                      <m:r>
                        <a:rPr lang="da-DK" b="0" i="1" smtClean="0">
                          <a:latin typeface="Cambria Math"/>
                        </a:rPr>
                        <m:t>=27</m:t>
                      </m:r>
                    </m:oMath>
                  </m:oMathPara>
                </a14:m>
                <a:r>
                  <a:rPr lang="da-DK" smtClean="0"/>
                  <a:t> kombinationer, her reduceret</a:t>
                </a:r>
                <a:br>
                  <a:rPr lang="da-DK" smtClean="0"/>
                </a:br>
                <a:r>
                  <a:rPr lang="da-DK" smtClean="0"/>
                  <a:t>til 15 med Box-Behnken design</a:t>
                </a:r>
                <a:br>
                  <a:rPr lang="da-DK" smtClean="0"/>
                </a:br>
                <a:endParaRPr lang="da-DK" smtClean="0"/>
              </a:p>
              <a:p>
                <a:r>
                  <a:rPr lang="da-DK"/>
                  <a:t>Lineær model: </a:t>
                </a:r>
                <a:br>
                  <a:rPr lang="da-DK"/>
                </a:br>
                <a:r>
                  <a:rPr lang="da-DK" smtClean="0"/>
                  <a:t> 	</a:t>
                </a:r>
                <a14:m>
                  <m:oMathPara>
                    <m:oMathParaPr>
                      <m:jc/>
                    </m:oMathParaPr>
                    <m:oMath>
                      <m:r>
                        <a:rPr lang="da-DK" sz="2000" i="1">
                          <a:latin typeface="Cambria Math"/>
                        </a:rPr>
                        <m:t>𝑦</m:t>
                      </m:r>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0</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1</m:t>
                          </m:r>
                        </m:sub>
                      </m:sSub>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1</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2</m:t>
                          </m:r>
                        </m:sub>
                      </m:sSub>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2</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3</m:t>
                          </m:r>
                        </m:sub>
                      </m:sSub>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3</m:t>
                          </m:r>
                        </m:sub>
                      </m:sSub>
                    </m:oMath>
                  </m:oMathPara>
                </a14:m>
                <a:r>
                  <a:rPr lang="da-DK" i="1" smtClean="0">
                    <a:latin typeface="Cambria Math"/>
                  </a:rPr>
                  <a:t> </a:t>
                </a:r>
              </a:p>
              <a:p>
                <a:r>
                  <a:rPr lang="da-DK" smtClean="0"/>
                  <a:t>Lineær </a:t>
                </a:r>
                <a:r>
                  <a:rPr lang="da-DK"/>
                  <a:t>model med </a:t>
                </a:r>
                <a:r>
                  <a:rPr lang="da-DK" i="1">
                    <a:solidFill>
                      <a:schemeClr val="accent1">
                        <a:lumMod val="75000"/>
                      </a:schemeClr>
                    </a:solidFill>
                  </a:rPr>
                  <a:t>kvadratled</a:t>
                </a:r>
                <a:r>
                  <a:rPr lang="da-DK"/>
                  <a:t>: </a:t>
                </a:r>
                <a:br>
                  <a:rPr lang="da-DK"/>
                </a:br>
                <a:r>
                  <a:rPr lang="da-DK" smtClean="0"/>
                  <a:t> 	</a:t>
                </a:r>
                <a14:m>
                  <m:oMathPara>
                    <m:oMathParaPr>
                      <m:jc/>
                    </m:oMathParaPr>
                    <m:oMath>
                      <m:r>
                        <a:rPr lang="da-DK" sz="2000" i="1">
                          <a:latin typeface="Cambria Math"/>
                        </a:rPr>
                        <m:t>𝑦</m:t>
                      </m:r>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0</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1</m:t>
                          </m:r>
                        </m:sub>
                      </m:sSub>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1</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2</m:t>
                          </m:r>
                        </m:sub>
                      </m:sSub>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2</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3</m:t>
                          </m:r>
                        </m:sub>
                      </m:sSub>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3</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11</m:t>
                          </m:r>
                        </m:sub>
                      </m:sSub>
                      <m:sSubSup>
                        <m:sSubSupPr>
                          <m:alnScr m:val="off"/>
                          <m:ctrlPr>
                            <a:rPr lang="da-DK" sz="2000" i="1">
                              <a:latin typeface="Cambria Math" panose="02040503050406030204" pitchFamily="18" charset="0"/>
                            </a:rPr>
                          </m:ctrlPr>
                        </m:sSubSupPr>
                        <m:e>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1</m:t>
                              </m:r>
                            </m:sub>
                          </m:sSub>
                        </m:e>
                        <m:sub>
                          <m:r>
                            <a:rPr lang="en-US" sz="2000" b="0" i="1" smtClean="0">
                              <a:latin typeface="Cambria Math" panose="02040503050406030204" pitchFamily="18" charset="0"/>
                            </a:rPr>
                            <m:t> </m:t>
                          </m:r>
                        </m:sub>
                        <m:sup>
                          <m:r>
                            <a:rPr lang="da-DK" sz="2000" i="1">
                              <a:latin typeface="Cambria Math"/>
                            </a:rPr>
                            <m:t>2</m:t>
                          </m:r>
                        </m:sup>
                      </m:sSubSup>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22</m:t>
                          </m:r>
                        </m:sub>
                      </m:sSub>
                      <m:sSubSup>
                        <m:sSubSupPr>
                          <m:alnScr m:val="off"/>
                          <m:ctrlPr>
                            <a:rPr lang="da-DK" sz="2000" i="1">
                              <a:latin typeface="Cambria Math" panose="02040503050406030204" pitchFamily="18" charset="0"/>
                            </a:rPr>
                          </m:ctrlPr>
                        </m:sSubSupPr>
                        <m:e>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2</m:t>
                              </m:r>
                            </m:sub>
                          </m:sSub>
                        </m:e>
                        <m:sub>
                          <m:r>
                            <a:rPr lang="en-US" sz="2000" b="0" i="1" smtClean="0">
                              <a:latin typeface="Cambria Math" panose="02040503050406030204" pitchFamily="18" charset="0"/>
                            </a:rPr>
                            <m:t> </m:t>
                          </m:r>
                        </m:sub>
                        <m:sup>
                          <m:r>
                            <a:rPr lang="da-DK" sz="2000" i="1">
                              <a:latin typeface="Cambria Math"/>
                            </a:rPr>
                            <m:t>2</m:t>
                          </m:r>
                        </m:sup>
                      </m:sSubSup>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33</m:t>
                          </m:r>
                        </m:sub>
                      </m:sSub>
                      <m:sSubSup>
                        <m:sSubSupPr>
                          <m:alnScr m:val="off"/>
                          <m:ctrlPr>
                            <a:rPr lang="da-DK" sz="2000" i="1">
                              <a:latin typeface="Cambria Math" panose="02040503050406030204" pitchFamily="18" charset="0"/>
                            </a:rPr>
                          </m:ctrlPr>
                        </m:sSubSupPr>
                        <m:e>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3</m:t>
                              </m:r>
                            </m:sub>
                          </m:sSub>
                        </m:e>
                        <m:sub>
                          <m:r>
                            <a:rPr lang="en-US" sz="2000" b="0" i="1" smtClean="0">
                              <a:latin typeface="Cambria Math" panose="02040503050406030204" pitchFamily="18" charset="0"/>
                            </a:rPr>
                            <m:t> </m:t>
                          </m:r>
                        </m:sub>
                        <m:sup>
                          <m:r>
                            <a:rPr lang="da-DK" sz="2000" i="1">
                              <a:latin typeface="Cambria Math"/>
                            </a:rPr>
                            <m:t>2</m:t>
                          </m:r>
                        </m:sup>
                      </m:sSubSup>
                      <m:r>
                        <a:rPr lang="da-DK" sz="2000" i="1">
                          <a:latin typeface="Cambria Math"/>
                        </a:rPr>
                        <m:t> </m:t>
                      </m:r>
                    </m:oMath>
                  </m:oMathPara>
                </a14:m>
                <a:endParaRPr lang="da-DK" smtClean="0"/>
              </a:p>
              <a:p>
                <a:r>
                  <a:rPr lang="da-DK"/>
                  <a:t>Lineær model med </a:t>
                </a:r>
                <a:r>
                  <a:rPr lang="da-DK" i="1" smtClean="0">
                    <a:solidFill>
                      <a:schemeClr val="accent1">
                        <a:lumMod val="75000"/>
                      </a:schemeClr>
                    </a:solidFill>
                  </a:rPr>
                  <a:t>kvadratled og interaktioner </a:t>
                </a:r>
                <a:r>
                  <a:rPr lang="da-DK" smtClean="0"/>
                  <a:t>mellem faktorer: </a:t>
                </a:r>
                <a:br>
                  <a:rPr lang="da-DK"/>
                </a:br>
                <a:r>
                  <a:rPr lang="da-DK" smtClean="0"/>
                  <a:t> 	</a:t>
                </a:r>
                <a14:m>
                  <m:oMathPara>
                    <m:oMathParaPr>
                      <m:jc/>
                    </m:oMathParaPr>
                    <m:oMath>
                      <m:r>
                        <a:rPr lang="da-DK" sz="2000" i="1">
                          <a:latin typeface="Cambria Math"/>
                        </a:rPr>
                        <m:t>𝑦</m:t>
                      </m:r>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0</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1</m:t>
                          </m:r>
                        </m:sub>
                      </m:sSub>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1</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2</m:t>
                          </m:r>
                        </m:sub>
                      </m:sSub>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2</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3</m:t>
                          </m:r>
                        </m:sub>
                      </m:sSub>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3</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11</m:t>
                          </m:r>
                        </m:sub>
                      </m:sSub>
                      <m:sSubSup>
                        <m:sSubSupPr>
                          <m:alnScr m:val="off"/>
                          <m:ctrlPr>
                            <a:rPr lang="da-DK" sz="2000" i="1">
                              <a:latin typeface="Cambria Math" panose="02040503050406030204" pitchFamily="18" charset="0"/>
                            </a:rPr>
                          </m:ctrlPr>
                        </m:sSubSupPr>
                        <m:e>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1</m:t>
                              </m:r>
                            </m:sub>
                          </m:sSub>
                        </m:e>
                        <m:sub>
                          <m:r>
                            <a:rPr lang="en-US" sz="2000" b="0" i="1" smtClean="0">
                              <a:latin typeface="Cambria Math" panose="02040503050406030204" pitchFamily="18" charset="0"/>
                            </a:rPr>
                            <m:t> </m:t>
                          </m:r>
                        </m:sub>
                        <m:sup>
                          <m:r>
                            <a:rPr lang="da-DK" sz="2000" i="1">
                              <a:latin typeface="Cambria Math"/>
                            </a:rPr>
                            <m:t>2</m:t>
                          </m:r>
                        </m:sup>
                      </m:sSubSup>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22</m:t>
                          </m:r>
                        </m:sub>
                      </m:sSub>
                      <m:sSubSup>
                        <m:sSubSupPr>
                          <m:alnScr m:val="off"/>
                          <m:ctrlPr>
                            <a:rPr lang="da-DK" sz="2000" i="1">
                              <a:latin typeface="Cambria Math" panose="02040503050406030204" pitchFamily="18" charset="0"/>
                            </a:rPr>
                          </m:ctrlPr>
                        </m:sSubSupPr>
                        <m:e>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2</m:t>
                              </m:r>
                            </m:sub>
                          </m:sSub>
                        </m:e>
                        <m:sub>
                          <m:r>
                            <a:rPr lang="en-US" sz="2000" b="0" i="1" smtClean="0">
                              <a:latin typeface="Cambria Math" panose="02040503050406030204" pitchFamily="18" charset="0"/>
                            </a:rPr>
                            <m:t> </m:t>
                          </m:r>
                        </m:sub>
                        <m:sup>
                          <m:r>
                            <a:rPr lang="da-DK" sz="2000" i="1">
                              <a:latin typeface="Cambria Math"/>
                            </a:rPr>
                            <m:t>2</m:t>
                          </m:r>
                        </m:sup>
                      </m:sSubSup>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33</m:t>
                          </m:r>
                        </m:sub>
                      </m:sSub>
                      <m:sSubSup>
                        <m:sSubSupPr>
                          <m:alnScr m:val="off"/>
                          <m:ctrlPr>
                            <a:rPr lang="da-DK" sz="2000" i="1">
                              <a:latin typeface="Cambria Math" panose="02040503050406030204" pitchFamily="18" charset="0"/>
                            </a:rPr>
                          </m:ctrlPr>
                        </m:sSubSupPr>
                        <m:e>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3</m:t>
                              </m:r>
                            </m:sub>
                          </m:sSub>
                        </m:e>
                        <m:sub>
                          <m:r>
                            <a:rPr lang="en-US" sz="2000" b="0" i="1" smtClean="0">
                              <a:latin typeface="Cambria Math" panose="02040503050406030204" pitchFamily="18" charset="0"/>
                            </a:rPr>
                            <m:t> </m:t>
                          </m:r>
                        </m:sub>
                        <m:sup>
                          <m:r>
                            <a:rPr lang="da-DK" sz="2000" i="1">
                              <a:latin typeface="Cambria Math"/>
                            </a:rPr>
                            <m:t>2</m:t>
                          </m:r>
                        </m:sup>
                      </m:sSubSup>
                      <m:r>
                        <a:rPr lang="da-DK" sz="2000" i="1">
                          <a:latin typeface="Cambria Math"/>
                        </a:rPr>
                        <m:t> </m:t>
                      </m:r>
                    </m:oMath>
                  </m:oMathPara>
                </a14:m>
                <a:br>
                  <a:rPr lang="da-DK" smtClean="0"/>
                </a:br>
                <a:r>
                  <a:rPr lang="da-DK" smtClean="0"/>
                  <a:t> 	       </a:t>
                </a:r>
                <a14:m>
                  <m:oMathPara>
                    <m:oMathParaPr>
                      <m:jc/>
                    </m:oMathParaPr>
                    <m:oMath>
                      <m:r>
                        <a:rPr lang="da-DK" sz="2000" i="1">
                          <a:latin typeface="Cambria Math"/>
                        </a:rPr>
                        <m:t>+</m:t>
                      </m:r>
                      <m:r>
                        <a:rPr lang="da-DK" sz="2000" b="0" i="1" smtClean="0">
                          <a:latin typeface="Cambria Math"/>
                        </a:rPr>
                        <m:t> </m:t>
                      </m:r>
                      <m:sSub>
                        <m:sSubPr>
                          <m:ctrlPr>
                            <a:rPr lang="da-DK" sz="2000" i="1">
                              <a:latin typeface="Cambria Math" panose="02040503050406030204" pitchFamily="18" charset="0"/>
                            </a:rPr>
                          </m:ctrlPr>
                        </m:sSubPr>
                        <m:e>
                          <m:r>
                            <a:rPr lang="da-DK" sz="2000" i="1">
                              <a:latin typeface="Cambria Math"/>
                            </a:rPr>
                            <m:t>𝑏</m:t>
                          </m:r>
                        </m:e>
                        <m:sub>
                          <m:r>
                            <a:rPr lang="da-DK" sz="2000" i="1">
                              <a:latin typeface="Cambria Math"/>
                            </a:rPr>
                            <m:t>1</m:t>
                          </m:r>
                          <m:r>
                            <a:rPr lang="da-DK" sz="2000" b="0" i="1" smtClean="0">
                              <a:latin typeface="Cambria Math"/>
                            </a:rPr>
                            <m:t>2</m:t>
                          </m:r>
                        </m:sub>
                      </m:sSub>
                      <m:sSub>
                        <m:sSubPr>
                          <m:ctrlPr>
                            <a:rPr lang="da-DK" sz="2000" i="1">
                              <a:latin typeface="Cambria Math" panose="02040503050406030204" pitchFamily="18" charset="0"/>
                            </a:rPr>
                          </m:ctrlPr>
                        </m:sSubPr>
                        <m:e>
                          <m:r>
                            <a:rPr lang="da-DK" sz="2000" i="1">
                              <a:latin typeface="Cambria Math"/>
                            </a:rPr>
                            <m:t>𝑥</m:t>
                          </m:r>
                        </m:e>
                        <m:sub>
                          <m:r>
                            <a:rPr lang="da-DK" sz="2000" i="1">
                              <a:latin typeface="Cambria Math"/>
                            </a:rPr>
                            <m:t>1</m:t>
                          </m:r>
                        </m:sub>
                      </m:sSub>
                      <m:sSub>
                        <m:sSubPr>
                          <m:ctrlPr>
                            <a:rPr lang="da-DK" sz="2000" i="1">
                              <a:latin typeface="Cambria Math" panose="02040503050406030204" pitchFamily="18" charset="0"/>
                            </a:rPr>
                          </m:ctrlPr>
                        </m:sSubPr>
                        <m:e>
                          <m:r>
                            <a:rPr lang="da-DK" sz="2000" i="1">
                              <a:latin typeface="Cambria Math"/>
                            </a:rPr>
                            <m:t>𝑥</m:t>
                          </m:r>
                        </m:e>
                        <m:sub>
                          <m:r>
                            <a:rPr lang="da-DK" sz="2000" b="0" i="1" smtClean="0">
                              <a:latin typeface="Cambria Math"/>
                            </a:rPr>
                            <m:t>2</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b="0" i="1" smtClean="0">
                              <a:latin typeface="Cambria Math"/>
                            </a:rPr>
                            <m:t>13</m:t>
                          </m:r>
                        </m:sub>
                      </m:sSub>
                      <m:sSub>
                        <m:sSubPr>
                          <m:ctrlPr>
                            <a:rPr lang="da-DK" sz="2000" i="1">
                              <a:latin typeface="Cambria Math" panose="02040503050406030204" pitchFamily="18" charset="0"/>
                            </a:rPr>
                          </m:ctrlPr>
                        </m:sSubPr>
                        <m:e>
                          <m:r>
                            <a:rPr lang="da-DK" sz="2000" i="1">
                              <a:latin typeface="Cambria Math"/>
                            </a:rPr>
                            <m:t>𝑥</m:t>
                          </m:r>
                        </m:e>
                        <m:sub>
                          <m:r>
                            <a:rPr lang="da-DK" sz="2000" b="0" i="1" smtClean="0">
                              <a:latin typeface="Cambria Math"/>
                            </a:rPr>
                            <m:t>1</m:t>
                          </m:r>
                        </m:sub>
                      </m:sSub>
                      <m:sSub>
                        <m:sSubPr>
                          <m:ctrlPr>
                            <a:rPr lang="da-DK" sz="2000" i="1">
                              <a:latin typeface="Cambria Math" panose="02040503050406030204" pitchFamily="18" charset="0"/>
                            </a:rPr>
                          </m:ctrlPr>
                        </m:sSubPr>
                        <m:e>
                          <m:r>
                            <a:rPr lang="da-DK" sz="2000" i="1">
                              <a:latin typeface="Cambria Math"/>
                            </a:rPr>
                            <m:t>𝑥</m:t>
                          </m:r>
                        </m:e>
                        <m:sub>
                          <m:r>
                            <a:rPr lang="da-DK" sz="2000" b="0" i="1" smtClean="0">
                              <a:latin typeface="Cambria Math"/>
                            </a:rPr>
                            <m:t>3</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𝑏</m:t>
                          </m:r>
                        </m:e>
                        <m:sub>
                          <m:r>
                            <a:rPr lang="da-DK" sz="2000" b="0" i="1" smtClean="0">
                              <a:latin typeface="Cambria Math"/>
                            </a:rPr>
                            <m:t>2</m:t>
                          </m:r>
                          <m:r>
                            <a:rPr lang="da-DK" sz="2000" i="1">
                              <a:latin typeface="Cambria Math"/>
                            </a:rPr>
                            <m:t>3</m:t>
                          </m:r>
                        </m:sub>
                      </m:sSub>
                      <m:sSub>
                        <m:sSubPr>
                          <m:ctrlPr>
                            <a:rPr lang="da-DK" sz="2000" i="1">
                              <a:latin typeface="Cambria Math" panose="02040503050406030204" pitchFamily="18" charset="0"/>
                            </a:rPr>
                          </m:ctrlPr>
                        </m:sSubPr>
                        <m:e>
                          <m:sSub>
                            <m:sSubPr>
                              <m:ctrlPr>
                                <a:rPr lang="da-DK" sz="2000" i="1">
                                  <a:latin typeface="Cambria Math" panose="02040503050406030204" pitchFamily="18" charset="0"/>
                                </a:rPr>
                              </m:ctrlPr>
                            </m:sSubPr>
                            <m:e>
                              <m:r>
                                <a:rPr lang="da-DK" sz="2000" i="1">
                                  <a:latin typeface="Cambria Math"/>
                                </a:rPr>
                                <m:t>𝑥</m:t>
                              </m:r>
                            </m:e>
                            <m:sub>
                              <m:r>
                                <a:rPr lang="da-DK" sz="2000" b="0" i="1" smtClean="0">
                                  <a:latin typeface="Cambria Math"/>
                                </a:rPr>
                                <m:t>2</m:t>
                              </m:r>
                            </m:sub>
                          </m:sSub>
                          <m:r>
                            <a:rPr lang="da-DK" sz="2000" i="1">
                              <a:latin typeface="Cambria Math"/>
                            </a:rPr>
                            <m:t>𝑥</m:t>
                          </m:r>
                        </m:e>
                        <m:sub>
                          <m:r>
                            <a:rPr lang="da-DK" sz="2000" i="1">
                              <a:latin typeface="Cambria Math"/>
                            </a:rPr>
                            <m:t>3</m:t>
                          </m:r>
                        </m:sub>
                      </m:sSub>
                    </m:oMath>
                  </m:oMathPara>
                </a14:m>
                <a:r>
                  <a:rPr lang="da-DK" smtClean="0"/>
                  <a:t> .</a:t>
                </a:r>
                <a:endParaRPr lang="da-DK"/>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907456"/>
                <a:ext cx="8424936" cy="5833912"/>
              </a:xfrm>
              <a:blipFill>
                <a:blip r:embed="rId3"/>
                <a:stretch>
                  <a:fillRect l="-868" t="-731" b="-313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410</a:t>
            </a:fld>
            <a:endParaRPr lang="da-DK"/>
          </a:p>
        </p:txBody>
      </p:sp>
      <p:grpSp>
        <p:nvGrpSpPr>
          <p:cNvPr id="14" name="Group 13"/>
          <p:cNvGrpSpPr/>
          <p:nvPr/>
        </p:nvGrpSpPr>
        <p:grpSpPr>
          <a:xfrm>
            <a:off x="6288375" y="907456"/>
            <a:ext cx="2704700" cy="4321744"/>
            <a:chOff x="6439301" y="837398"/>
            <a:chExt cx="2704700" cy="4321744"/>
          </a:xfrm>
        </p:grpSpPr>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l="7878" t="3713" r="5764" b="24649"/>
            <a:stretch>
              <a:fillRect/>
            </a:stretch>
          </p:blipFill>
          <p:spPr bwMode="auto">
            <a:xfrm>
              <a:off x="6439301" y="837398"/>
              <a:ext cx="2704700" cy="1402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l="7686" t="11371" r="5078" b="4950"/>
            <a:stretch>
              <a:fillRect/>
            </a:stretch>
          </p:blipFill>
          <p:spPr bwMode="auto">
            <a:xfrm>
              <a:off x="6439301" y="2230652"/>
              <a:ext cx="2627697" cy="2928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4633758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Eksempel ‘poptimering’ regnet i R</a:t>
            </a:r>
            <a:endParaRPr lang="da-DK"/>
          </a:p>
        </p:txBody>
      </p:sp>
      <p:sp>
        <p:nvSpPr>
          <p:cNvPr id="3" name="Content Placeholder 2"/>
          <p:cNvSpPr>
            <a:spLocks noGrp="1"/>
          </p:cNvSpPr>
          <p:nvPr>
            <p:ph idx="1"/>
          </p:nvPr>
        </p:nvSpPr>
        <p:spPr>
          <a:xfrm>
            <a:off x="467544" y="1052736"/>
            <a:ext cx="8424936" cy="5805264"/>
          </a:xfrm>
        </p:spPr>
        <p:txBody>
          <a:bodyPr/>
          <a:lstStyle/>
          <a:p>
            <a:r>
              <a:rPr lang="da-DK" smtClean="0"/>
              <a:t>Hvordan laver man model med kvadratled og interaktioner?</a:t>
            </a:r>
          </a:p>
          <a:p>
            <a:r>
              <a:rPr lang="es-ES" smtClean="0"/>
              <a:t>Almindelig lineær model:</a:t>
            </a:r>
            <a:br>
              <a:rPr lang="es-ES" smtClean="0"/>
            </a:br>
            <a:r>
              <a:rPr lang="es-ES" smtClean="0"/>
              <a:t>	m = </a:t>
            </a:r>
            <a:r>
              <a:rPr lang="es-ES"/>
              <a:t>lm(y ~ x1 + x2 + x3</a:t>
            </a:r>
            <a:r>
              <a:rPr lang="es-ES" smtClean="0"/>
              <a:t>)</a:t>
            </a:r>
          </a:p>
          <a:p>
            <a:r>
              <a:rPr lang="es-ES" smtClean="0"/>
              <a:t>Model med interaktioner:</a:t>
            </a:r>
            <a:br>
              <a:rPr lang="es-ES" smtClean="0"/>
            </a:br>
            <a:r>
              <a:rPr lang="es-ES" smtClean="0"/>
              <a:t>	m </a:t>
            </a:r>
            <a:r>
              <a:rPr lang="es-ES"/>
              <a:t>= lm(y ~ x1 + x2 + </a:t>
            </a:r>
            <a:r>
              <a:rPr lang="es-ES" smtClean="0"/>
              <a:t>x3</a:t>
            </a:r>
            <a:r>
              <a:rPr lang="es-ES" smtClean="0">
                <a:solidFill>
                  <a:schemeClr val="accent1">
                    <a:lumMod val="75000"/>
                  </a:schemeClr>
                </a:solidFill>
              </a:rPr>
              <a:t> + x1:x2 + x1:x3 + x2:x3</a:t>
            </a:r>
            <a:r>
              <a:rPr lang="es-ES" smtClean="0"/>
              <a:t>)</a:t>
            </a:r>
          </a:p>
          <a:p>
            <a:r>
              <a:rPr lang="es-ES"/>
              <a:t>Model med </a:t>
            </a:r>
            <a:r>
              <a:rPr lang="es-ES" smtClean="0"/>
              <a:t>interaktioner og kvadratled:</a:t>
            </a:r>
          </a:p>
          <a:p>
            <a:pPr marL="357187" lvl="1" indent="0">
              <a:spcBef>
                <a:spcPct val="0"/>
              </a:spcBef>
              <a:buNone/>
            </a:pPr>
            <a:r>
              <a:rPr lang="es-ES" sz="2200" smtClean="0"/>
              <a:t>Dette virker ikke:</a:t>
            </a:r>
            <a:br>
              <a:rPr lang="es-ES" sz="2200"/>
            </a:br>
            <a:r>
              <a:rPr lang="es-ES" sz="2200" smtClean="0"/>
              <a:t>	m </a:t>
            </a:r>
            <a:r>
              <a:rPr lang="es-ES" sz="2200"/>
              <a:t>= lm(y ~ x1 + x2 + </a:t>
            </a:r>
            <a:r>
              <a:rPr lang="es-ES" sz="2200" smtClean="0"/>
              <a:t>x3</a:t>
            </a:r>
            <a:br>
              <a:rPr lang="es-ES" sz="2200" smtClean="0"/>
            </a:br>
            <a:r>
              <a:rPr lang="es-ES" sz="2200" smtClean="0"/>
              <a:t>  		</a:t>
            </a:r>
            <a:r>
              <a:rPr lang="es-ES" sz="2200" smtClean="0">
                <a:solidFill>
                  <a:schemeClr val="accent1">
                    <a:lumMod val="75000"/>
                  </a:schemeClr>
                </a:solidFill>
              </a:rPr>
              <a:t>+ x1^2 + x2^2 + x3^2</a:t>
            </a:r>
            <a:br>
              <a:rPr lang="es-ES" sz="2200" smtClean="0"/>
            </a:br>
            <a:r>
              <a:rPr lang="es-ES" sz="2200" smtClean="0"/>
              <a:t> 		+ </a:t>
            </a:r>
            <a:r>
              <a:rPr lang="es-ES" sz="2200"/>
              <a:t>x1:x2 + x1:x3 + </a:t>
            </a:r>
            <a:r>
              <a:rPr lang="es-ES" sz="2200" smtClean="0"/>
              <a:t>x2:x3)</a:t>
            </a:r>
          </a:p>
          <a:p>
            <a:pPr marL="357187" lvl="1" indent="0">
              <a:spcBef>
                <a:spcPct val="0"/>
              </a:spcBef>
              <a:buNone/>
            </a:pPr>
            <a:r>
              <a:rPr lang="es-ES" sz="2200" smtClean="0"/>
              <a:t>Dette virker (sæt ‘I()’ omkring hvert kvadratled):</a:t>
            </a:r>
            <a:br>
              <a:rPr lang="es-ES" sz="2200"/>
            </a:br>
            <a:r>
              <a:rPr lang="es-ES" sz="2200" smtClean="0"/>
              <a:t> 	m = </a:t>
            </a:r>
            <a:r>
              <a:rPr lang="nn-NO" sz="2200" smtClean="0"/>
              <a:t>lm(y </a:t>
            </a:r>
            <a:r>
              <a:rPr lang="nn-NO" sz="2200"/>
              <a:t>~ x1 + x2 + x3 </a:t>
            </a:r>
            <a:br>
              <a:rPr lang="nn-NO" sz="2200" smtClean="0"/>
            </a:br>
            <a:r>
              <a:rPr lang="nn-NO" sz="2200" smtClean="0"/>
              <a:t> 		</a:t>
            </a:r>
            <a:r>
              <a:rPr lang="nn-NO" sz="2200" smtClean="0">
                <a:solidFill>
                  <a:schemeClr val="accent1">
                    <a:lumMod val="75000"/>
                  </a:schemeClr>
                </a:solidFill>
              </a:rPr>
              <a:t>+ </a:t>
            </a:r>
            <a:r>
              <a:rPr lang="nn-NO" sz="2200">
                <a:solidFill>
                  <a:schemeClr val="accent1">
                    <a:lumMod val="75000"/>
                  </a:schemeClr>
                </a:solidFill>
              </a:rPr>
              <a:t>I(x1^2) + I(x2^2) + I(x3^2)</a:t>
            </a:r>
            <a:r>
              <a:rPr lang="nn-NO" sz="2200"/>
              <a:t> </a:t>
            </a:r>
            <a:br>
              <a:rPr lang="nn-NO" sz="2200" smtClean="0"/>
            </a:br>
            <a:r>
              <a:rPr lang="nn-NO" sz="2200" smtClean="0"/>
              <a:t> 		+ </a:t>
            </a:r>
            <a:r>
              <a:rPr lang="nn-NO" sz="2200"/>
              <a:t>x1:x2 + x1:x3 + x2:x3)</a:t>
            </a:r>
            <a:endParaRPr lang="es-ES" sz="2200"/>
          </a:p>
          <a:p>
            <a:r>
              <a:rPr lang="es-ES" smtClean="0">
                <a:solidFill>
                  <a:schemeClr val="tx2"/>
                </a:solidFill>
              </a:rPr>
              <a:t>Skridtvis heuristisk metode</a:t>
            </a:r>
            <a:r>
              <a:rPr lang="es-ES" smtClean="0"/>
              <a:t>: Fjern det mindst signifikante led, med mindre det reducerer Adj. R</a:t>
            </a:r>
            <a:r>
              <a:rPr lang="es-ES" baseline="30000" smtClean="0"/>
              <a:t>2</a:t>
            </a:r>
            <a:r>
              <a:rPr lang="es-ES" smtClean="0"/>
              <a:t> for meget. Demo! </a:t>
            </a:r>
            <a:endParaRPr lang="es-ES"/>
          </a:p>
          <a:p>
            <a:pPr lvl="1"/>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411</a:t>
            </a:fld>
            <a:endParaRPr lang="da-DK"/>
          </a:p>
        </p:txBody>
      </p:sp>
    </p:spTree>
    <p:extLst>
      <p:ext uri="{BB962C8B-B14F-4D97-AF65-F5344CB8AC3E}">
        <p14:creationId xmlns:p14="http://schemas.microsoft.com/office/powerpoint/2010/main" val="315321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12. </a:t>
            </a:r>
            <a:br>
              <a:rPr lang="da-DK" smtClean="0">
                <a:solidFill>
                  <a:schemeClr val="tx1"/>
                </a:solidFill>
              </a:rPr>
            </a:br>
            <a:r>
              <a:rPr lang="da-DK" smtClean="0">
                <a:solidFill>
                  <a:schemeClr val="tx1"/>
                </a:solidFill>
              </a:rPr>
              <a:t>Variansanalyse (ANOVA) og</a:t>
            </a:r>
            <a:br>
              <a:rPr lang="da-DK" smtClean="0">
                <a:solidFill>
                  <a:schemeClr val="tx1"/>
                </a:solidFill>
              </a:rPr>
            </a:br>
            <a:r>
              <a:rPr lang="da-DK" smtClean="0">
                <a:solidFill>
                  <a:schemeClr val="tx1"/>
                </a:solidFill>
              </a:rPr>
              <a:t>eksperimenter med en faktor</a:t>
            </a:r>
            <a:br>
              <a:rPr lang="da-DK" smtClean="0">
                <a:solidFill>
                  <a:schemeClr val="tx1"/>
                </a:solidFill>
              </a:rPr>
            </a:br>
            <a:r>
              <a:rPr lang="da-DK" sz="2400">
                <a:solidFill>
                  <a:prstClr val="black"/>
                </a:solidFill>
              </a:rPr>
              <a:t>(afsnit </a:t>
            </a:r>
            <a:r>
              <a:rPr lang="da-DK" sz="2400" smtClean="0">
                <a:solidFill>
                  <a:prstClr val="black"/>
                </a:solidFill>
              </a:rPr>
              <a:t>12.1-12.2, 12.4)</a:t>
            </a:r>
            <a:r>
              <a:rPr lang="da-DK" sz="1000" smtClean="0"/>
              <a:t> </a:t>
            </a:r>
            <a:br>
              <a:rPr lang="da-DK" smtClean="0"/>
            </a:b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412</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4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Eksperimenter</a:t>
            </a:r>
            <a:endParaRPr lang="da-DK"/>
          </a:p>
        </p:txBody>
      </p:sp>
      <p:sp>
        <p:nvSpPr>
          <p:cNvPr id="3" name="Content Placeholder 2"/>
          <p:cNvSpPr>
            <a:spLocks noGrp="1"/>
          </p:cNvSpPr>
          <p:nvPr>
            <p:ph idx="1"/>
          </p:nvPr>
        </p:nvSpPr>
        <p:spPr>
          <a:xfrm>
            <a:off x="467544" y="1052736"/>
            <a:ext cx="8424936" cy="5688632"/>
          </a:xfrm>
        </p:spPr>
        <p:txBody>
          <a:bodyPr/>
          <a:lstStyle/>
          <a:p>
            <a:pPr>
              <a:buFont typeface="Arial" pitchFamily="34" charset="0"/>
              <a:buChar char="•"/>
            </a:pPr>
            <a:r>
              <a:rPr lang="da-DK" smtClean="0"/>
              <a:t>De fleste processer påvirkes samtidig af mange forskellige forhold, f.eks. tryk, temperatur, tid, støkiometri i en produktionsproces</a:t>
            </a:r>
          </a:p>
          <a:p>
            <a:pPr>
              <a:buFont typeface="Arial" pitchFamily="34" charset="0"/>
              <a:buChar char="•"/>
            </a:pPr>
            <a:r>
              <a:rPr lang="da-DK" smtClean="0"/>
              <a:t>Ofte spiller kendte og ukendte faktorer ind og giver anledning til usikkerhed (variation i processens udbytte)</a:t>
            </a:r>
          </a:p>
          <a:p>
            <a:pPr>
              <a:buFont typeface="Arial" pitchFamily="34" charset="0"/>
              <a:buChar char="•"/>
            </a:pPr>
            <a:r>
              <a:rPr lang="da-DK" smtClean="0"/>
              <a:t>Ofte ved man ikke nok om, hvordan man skal forbedre/optimere processen. Så kan man </a:t>
            </a:r>
            <a:r>
              <a:rPr lang="da-DK" smtClean="0">
                <a:solidFill>
                  <a:schemeClr val="accent1">
                    <a:lumMod val="75000"/>
                  </a:schemeClr>
                </a:solidFill>
              </a:rPr>
              <a:t>eksperimentere</a:t>
            </a:r>
          </a:p>
          <a:p>
            <a:pPr>
              <a:buFont typeface="Arial" pitchFamily="34" charset="0"/>
              <a:buChar char="•"/>
            </a:pPr>
            <a:r>
              <a:rPr lang="da-DK" smtClean="0"/>
              <a:t>Sekvens af aktiviteter i forbindelse med et eksperiment:</a:t>
            </a:r>
          </a:p>
          <a:p>
            <a:pPr marL="814388" lvl="1" indent="-457200">
              <a:buFont typeface="+mj-lt"/>
              <a:buAutoNum type="arabicPeriod"/>
            </a:pPr>
            <a:r>
              <a:rPr lang="da-DK" smtClean="0">
                <a:solidFill>
                  <a:schemeClr val="accent1">
                    <a:lumMod val="75000"/>
                  </a:schemeClr>
                </a:solidFill>
              </a:rPr>
              <a:t>Formodning</a:t>
            </a:r>
            <a:r>
              <a:rPr lang="da-DK" smtClean="0"/>
              <a:t> – hvad er det man vil undersøge? F.eks. om temperatur påvirker processen</a:t>
            </a:r>
          </a:p>
          <a:p>
            <a:pPr marL="814388" lvl="1" indent="-457200">
              <a:buFont typeface="+mj-lt"/>
              <a:buAutoNum type="arabicPeriod"/>
            </a:pPr>
            <a:r>
              <a:rPr lang="da-DK" smtClean="0">
                <a:solidFill>
                  <a:schemeClr val="accent1">
                    <a:lumMod val="75000"/>
                  </a:schemeClr>
                </a:solidFill>
              </a:rPr>
              <a:t>Eksperiment</a:t>
            </a:r>
            <a:r>
              <a:rPr lang="da-DK" smtClean="0"/>
              <a:t> – man afprøver formodningen struktureret ved at måle responsen med forskellige niveauer af en eller flere variable, mens alle andre forhold forsøges at holdes ensartet</a:t>
            </a:r>
          </a:p>
          <a:p>
            <a:pPr marL="814388" lvl="1" indent="-457200">
              <a:buFont typeface="+mj-lt"/>
              <a:buAutoNum type="arabicPeriod"/>
            </a:pPr>
            <a:r>
              <a:rPr lang="da-DK" smtClean="0">
                <a:solidFill>
                  <a:schemeClr val="accent1">
                    <a:lumMod val="75000"/>
                  </a:schemeClr>
                </a:solidFill>
              </a:rPr>
              <a:t>Analyse</a:t>
            </a:r>
            <a:r>
              <a:rPr lang="da-DK" smtClean="0"/>
              <a:t> – de målte resultater af eksperimentet analyseres statistisk</a:t>
            </a:r>
          </a:p>
          <a:p>
            <a:pPr marL="814388" lvl="1" indent="-457200">
              <a:buFont typeface="+mj-lt"/>
              <a:buAutoNum type="arabicPeriod"/>
            </a:pPr>
            <a:r>
              <a:rPr lang="da-DK" smtClean="0">
                <a:solidFill>
                  <a:schemeClr val="accent1">
                    <a:lumMod val="75000"/>
                  </a:schemeClr>
                </a:solidFill>
              </a:rPr>
              <a:t>Konklusion</a:t>
            </a:r>
            <a:r>
              <a:rPr lang="da-DK" smtClean="0"/>
              <a:t> – resultatet af eksperimentet gøres op, hvad har vi lært?</a:t>
            </a:r>
          </a:p>
          <a:p>
            <a:pPr marL="814388" lvl="1" indent="-457200">
              <a:buFont typeface="+mj-lt"/>
              <a:buAutoNum type="arabicPeriod"/>
            </a:pPr>
            <a:r>
              <a:rPr lang="da-DK" smtClean="0"/>
              <a:t>Evt. ny formodning og nyt eksperiment – hvis temperatur påvirker processen ønsker vi at finde det optimale temperatur-område.</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413</a:t>
            </a:fld>
            <a:endParaRPr lang="da-DK"/>
          </a:p>
        </p:txBody>
      </p:sp>
    </p:spTree>
    <p:extLst>
      <p:ext uri="{BB962C8B-B14F-4D97-AF65-F5344CB8AC3E}">
        <p14:creationId xmlns:p14="http://schemas.microsoft.com/office/powerpoint/2010/main" val="9533727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Eksempel 12.3, s. 397 (styrke af resiner)</a:t>
            </a:r>
            <a:endParaRPr lang="da-DK"/>
          </a:p>
        </p:txBody>
      </p:sp>
      <mc:AlternateContent>
        <mc:Choice Requires="a14">
          <p:sp>
            <p:nvSpPr>
              <p:cNvPr id="3" name="Content Placeholder 2"/>
              <p:cNvSpPr>
                <a:spLocks noGrp="1"/>
              </p:cNvSpPr>
              <p:nvPr>
                <p:ph idx="1"/>
              </p:nvPr>
            </p:nvSpPr>
            <p:spPr>
              <a:xfrm>
                <a:off x="467544" y="1052736"/>
                <a:ext cx="8424936" cy="5688632"/>
              </a:xfrm>
            </p:spPr>
            <p:txBody>
              <a:bodyPr/>
              <a:lstStyle/>
              <a:p>
                <a:r>
                  <a:rPr lang="da-DK" smtClean="0"/>
                  <a:t>‘Resin’ betyder harpiks, men der findes også syntetiske resiner, som bruges i epoxylim. </a:t>
                </a:r>
                <a:r>
                  <a:rPr lang="da-DK" smtClean="0">
                    <a:solidFill>
                      <a:schemeClr val="accent1">
                        <a:lumMod val="75000"/>
                      </a:schemeClr>
                    </a:solidFill>
                  </a:rPr>
                  <a:t>Formodningen</a:t>
                </a:r>
                <a:r>
                  <a:rPr lang="da-DK" smtClean="0"/>
                  <a:t> er, at der er forskel i styrken af de indre, kemiske bindinger for 3 udvalgte resiner, EM, MD og PF</a:t>
                </a:r>
              </a:p>
              <a:p>
                <a:r>
                  <a:rPr lang="da-DK" smtClean="0"/>
                  <a:t>Vi laver et </a:t>
                </a:r>
                <a:r>
                  <a:rPr lang="da-DK" i="1" smtClean="0">
                    <a:solidFill>
                      <a:schemeClr val="accent1">
                        <a:lumMod val="75000"/>
                      </a:schemeClr>
                    </a:solidFill>
                  </a:rPr>
                  <a:t>fuldstændigt randomiseret enkelt-faktor eksperiment</a:t>
                </a:r>
                <a:endParaRPr lang="da-DK" i="1" smtClean="0">
                  <a:solidFill>
                    <a:schemeClr val="accent1">
                      <a:lumMod val="75000"/>
                    </a:schemeClr>
                  </a:solidFill>
                </a:endParaRPr>
              </a:p>
              <a:p>
                <a:r>
                  <a:rPr lang="da-DK" smtClean="0"/>
                  <a:t>1 </a:t>
                </a:r>
                <a:r>
                  <a:rPr lang="da-DK" smtClean="0">
                    <a:solidFill>
                      <a:schemeClr val="tx2"/>
                    </a:solidFill>
                  </a:rPr>
                  <a:t>faktor</a:t>
                </a:r>
                <a:r>
                  <a:rPr lang="da-DK" smtClean="0"/>
                  <a:t>: Type af resin</a:t>
                </a:r>
                <a:br>
                  <a:rPr lang="da-DK" smtClean="0"/>
                </a:br>
                <a:r>
                  <a:rPr lang="da-DK" smtClean="0"/>
                  <a:t>3 </a:t>
                </a:r>
                <a:r>
                  <a:rPr lang="da-DK">
                    <a:solidFill>
                      <a:schemeClr val="tx2"/>
                    </a:solidFill>
                  </a:rPr>
                  <a:t>n</a:t>
                </a:r>
                <a:r>
                  <a:rPr lang="da-DK" smtClean="0">
                    <a:solidFill>
                      <a:schemeClr val="tx2"/>
                    </a:solidFill>
                  </a:rPr>
                  <a:t>iveauer (treatments, behandlinger)</a:t>
                </a:r>
                <a:r>
                  <a:rPr lang="da-DK" smtClean="0"/>
                  <a:t>: EM, MD og PF</a:t>
                </a:r>
                <a:br>
                  <a:rPr lang="da-DK" smtClean="0"/>
                </a:br>
                <a:r>
                  <a:rPr lang="da-DK" smtClean="0"/>
                  <a:t>5 </a:t>
                </a:r>
                <a:r>
                  <a:rPr lang="da-DK">
                    <a:solidFill>
                      <a:schemeClr val="tx2"/>
                    </a:solidFill>
                  </a:rPr>
                  <a:t>g</a:t>
                </a:r>
                <a:r>
                  <a:rPr lang="da-DK" smtClean="0">
                    <a:solidFill>
                      <a:schemeClr val="tx2"/>
                    </a:solidFill>
                  </a:rPr>
                  <a:t>entagelser (replications)</a:t>
                </a:r>
                <a:endParaRPr lang="da-DK" smtClean="0"/>
              </a:p>
              <a:p>
                <a:r>
                  <a:rPr lang="da-DK" smtClean="0"/>
                  <a:t>Antal </a:t>
                </a:r>
                <a:r>
                  <a:rPr lang="da-DK" smtClean="0">
                    <a:solidFill>
                      <a:schemeClr val="tx2"/>
                    </a:solidFill>
                  </a:rPr>
                  <a:t>prøver</a:t>
                </a:r>
                <a:r>
                  <a:rPr lang="da-DK" smtClean="0"/>
                  <a:t>: </a:t>
                </a:r>
                <a14:m>
                  <m:oMathPara>
                    <m:oMathParaPr>
                      <m:jc/>
                    </m:oMathParaPr>
                    <m:oMath>
                      <m:r>
                        <a:rPr lang="da-DK" b="0" i="1" smtClean="0">
                          <a:latin typeface="Cambria Math"/>
                        </a:rPr>
                        <m:t>1</m:t>
                      </m:r>
                      <m:r>
                        <a:rPr lang="da-DK" b="0" i="1" smtClean="0">
                          <a:latin typeface="Cambria Math"/>
                          <a:ea typeface="Cambria Math"/>
                        </a:rPr>
                        <m:t>∙</m:t>
                      </m:r>
                      <m:r>
                        <a:rPr lang="en-US" b="0" i="1" smtClean="0">
                          <a:latin typeface="Cambria Math" panose="02040503050406030204" pitchFamily="18" charset="0"/>
                          <a:ea typeface="Cambria Math"/>
                        </a:rPr>
                        <m:t>3</m:t>
                      </m:r>
                      <m:r>
                        <a:rPr lang="da-DK" b="0" i="1" smtClean="0">
                          <a:latin typeface="Cambria Math"/>
                          <a:ea typeface="Cambria Math"/>
                        </a:rPr>
                        <m:t>∙</m:t>
                      </m:r>
                      <m:r>
                        <a:rPr lang="en-US" b="0" i="1" smtClean="0">
                          <a:latin typeface="Cambria Math" panose="02040503050406030204" pitchFamily="18" charset="0"/>
                          <a:ea typeface="Cambria Math"/>
                        </a:rPr>
                        <m:t>5</m:t>
                      </m:r>
                      <m:r>
                        <a:rPr lang="da-DK" b="0" i="1" smtClean="0">
                          <a:latin typeface="Cambria Math"/>
                          <a:ea typeface="Cambria Math"/>
                        </a:rPr>
                        <m:t>=</m:t>
                      </m:r>
                      <m:r>
                        <a:rPr lang="en-US" b="0" i="1" smtClean="0">
                          <a:latin typeface="Cambria Math" panose="02040503050406030204" pitchFamily="18" charset="0"/>
                          <a:ea typeface="Cambria Math"/>
                        </a:rPr>
                        <m:t>15</m:t>
                      </m:r>
                    </m:oMath>
                  </m:oMathPara>
                </a14:m>
                <a:r>
                  <a:rPr lang="da-DK" smtClean="0"/>
                  <a:t> </a:t>
                </a:r>
              </a:p>
              <a:p>
                <a:r>
                  <a:rPr lang="da-DK" smtClean="0">
                    <a:solidFill>
                      <a:schemeClr val="tx2"/>
                    </a:solidFill>
                  </a:rPr>
                  <a:t>Respons</a:t>
                </a:r>
                <a:r>
                  <a:rPr lang="da-DK" smtClean="0"/>
                  <a:t>: </a:t>
                </a:r>
                <a:r>
                  <a:rPr lang="da-DK"/>
                  <a:t>Resinens bindingsstyrke </a:t>
                </a:r>
                <a:r>
                  <a:rPr lang="da-DK" smtClean="0"/>
                  <a:t>måles for hver prøve</a:t>
                </a:r>
              </a:p>
              <a:p>
                <a:r>
                  <a:rPr lang="da-DK"/>
                  <a:t>Hver prøve fremstilles og </a:t>
                </a:r>
                <a:r>
                  <a:rPr lang="da-DK" smtClean="0"/>
                  <a:t>måles i </a:t>
                </a:r>
                <a:r>
                  <a:rPr lang="da-DK"/>
                  <a:t>tilfældig rækkefølge (</a:t>
                </a:r>
                <a:r>
                  <a:rPr lang="da-DK" err="1">
                    <a:solidFill>
                      <a:schemeClr val="tx2"/>
                    </a:solidFill>
                  </a:rPr>
                  <a:t>randomiseret</a:t>
                </a:r>
                <a:r>
                  <a:rPr lang="da-DK" smtClean="0"/>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3"/>
                <a:stretch>
                  <a:fillRect l="-868" t="-750" r="-28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414</a:t>
            </a:fld>
            <a:endParaRPr lang="da-DK"/>
          </a:p>
        </p:txBody>
      </p:sp>
      <p:pic>
        <p:nvPicPr>
          <p:cNvPr id="5" name="Picture 4"/>
          <p:cNvPicPr>
            <a:picLocks noChangeAspect="1"/>
          </p:cNvPicPr>
          <p:nvPr/>
        </p:nvPicPr>
        <p:blipFill>
          <a:blip r:embed="rId4"/>
          <a:stretch>
            <a:fillRect/>
          </a:stretch>
        </p:blipFill>
        <p:spPr>
          <a:xfrm>
            <a:off x="1268164" y="4969621"/>
            <a:ext cx="6530876" cy="15557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38157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Eksempel </a:t>
            </a:r>
            <a:r>
              <a:rPr lang="da-DK" smtClean="0"/>
              <a:t>12.3</a:t>
            </a:r>
            <a:r>
              <a:rPr lang="da-DK"/>
              <a:t>, s. 397</a:t>
            </a:r>
            <a:r>
              <a:rPr lang="da-DK" smtClean="0"/>
              <a:t> </a:t>
            </a:r>
            <a:r>
              <a:rPr lang="da-DK"/>
              <a:t>(styrke af resiner)</a:t>
            </a:r>
          </a:p>
        </p:txBody>
      </p:sp>
      <p:sp>
        <p:nvSpPr>
          <p:cNvPr id="3" name="Content Placeholder 2"/>
          <p:cNvSpPr>
            <a:spLocks noGrp="1"/>
          </p:cNvSpPr>
          <p:nvPr>
            <p:ph idx="1"/>
          </p:nvPr>
        </p:nvSpPr>
        <p:spPr>
          <a:xfrm>
            <a:off x="467544" y="3429000"/>
            <a:ext cx="8424936" cy="3312368"/>
          </a:xfrm>
        </p:spPr>
        <p:txBody>
          <a:bodyPr/>
          <a:lstStyle/>
          <a:p>
            <a:r>
              <a:rPr lang="da-DK" smtClean="0"/>
              <a:t>Der er forskel på gns. styrke</a:t>
            </a:r>
            <a:br>
              <a:rPr lang="da-DK" smtClean="0"/>
            </a:br>
            <a:r>
              <a:rPr lang="da-DK" smtClean="0"/>
              <a:t>for de tre resiner. Men er for-</a:t>
            </a:r>
            <a:br>
              <a:rPr lang="da-DK" smtClean="0"/>
            </a:br>
            <a:r>
              <a:rPr lang="da-DK" smtClean="0"/>
              <a:t>skellene signifikante?</a:t>
            </a:r>
          </a:p>
          <a:p>
            <a:r>
              <a:rPr lang="da-DK" smtClean="0"/>
              <a:t>Parallelt boksplot for hvert niveau </a:t>
            </a:r>
            <a:br>
              <a:rPr lang="da-DK" smtClean="0"/>
            </a:br>
            <a:r>
              <a:rPr lang="da-DK" smtClean="0"/>
              <a:t>viser ligeledes, at styrken er forskellig. MD lader til at være bedst. </a:t>
            </a:r>
            <a:br>
              <a:rPr lang="da-DK" smtClean="0"/>
            </a:br>
            <a:r>
              <a:rPr lang="da-DK" smtClean="0"/>
              <a:t>ED er måske bedre end PF, men forskellen kan være tilfældig</a:t>
            </a:r>
          </a:p>
          <a:p>
            <a:r>
              <a:rPr lang="da-DK" smtClean="0"/>
              <a:t>For hvert niveau er fordelingerne </a:t>
            </a:r>
            <a:r>
              <a:rPr lang="da-DK" u="sng" smtClean="0"/>
              <a:t>nogenlunde</a:t>
            </a:r>
            <a:r>
              <a:rPr lang="da-DK" smtClean="0"/>
              <a:t> ensartede: sym-</a:t>
            </a:r>
            <a:br>
              <a:rPr lang="da-DK" smtClean="0"/>
            </a:br>
            <a:r>
              <a:rPr lang="da-DK" smtClean="0"/>
              <a:t>metriske og med ensartet varians, men det er et tyndt grundlag at vurdere ud fra (5 observationer pr. boksplot).</a:t>
            </a:r>
          </a:p>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415</a:t>
            </a:fld>
            <a:endParaRPr lang="da-DK"/>
          </a:p>
        </p:txBody>
      </p:sp>
      <p:pic>
        <p:nvPicPr>
          <p:cNvPr id="5" name="Picture 4"/>
          <p:cNvPicPr>
            <a:picLocks noChangeAspect="1"/>
          </p:cNvPicPr>
          <p:nvPr/>
        </p:nvPicPr>
        <p:blipFill>
          <a:blip r:embed="rId3"/>
          <a:stretch>
            <a:fillRect/>
          </a:stretch>
        </p:blipFill>
        <p:spPr>
          <a:xfrm>
            <a:off x="4806496" y="1124744"/>
            <a:ext cx="3939371" cy="345638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952964" y="1139577"/>
            <a:ext cx="1171575" cy="1857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87209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Generelt enkelt-faktor eksperiment</a:t>
            </a:r>
            <a:endParaRPr lang="da-DK"/>
          </a:p>
        </p:txBody>
      </p:sp>
      <mc:AlternateContent>
        <mc:Choice Requires="a14">
          <p:sp>
            <p:nvSpPr>
              <p:cNvPr id="3" name="Content Placeholder 2"/>
              <p:cNvSpPr>
                <a:spLocks noGrp="1"/>
              </p:cNvSpPr>
              <p:nvPr>
                <p:ph idx="1"/>
              </p:nvPr>
            </p:nvSpPr>
            <p:spPr>
              <a:xfrm>
                <a:off x="467544" y="1052736"/>
                <a:ext cx="8424936" cy="5688632"/>
              </a:xfrm>
            </p:spPr>
            <p:txBody>
              <a:bodyPr/>
              <a:lstStyle/>
              <a:p>
                <a14:m>
                  <m:oMathPara>
                    <m:oMathParaPr>
                      <m:jc/>
                    </m:oMathParaPr>
                    <m:oMath>
                      <m:r>
                        <a:rPr lang="da-DK" i="1" smtClean="0">
                          <a:latin typeface="Cambria Math" panose="02040503050406030204" pitchFamily="18" charset="0"/>
                        </a:rPr>
                        <m:t>1</m:t>
                      </m:r>
                    </m:oMath>
                  </m:oMathPara>
                </a14:m>
                <a:r>
                  <a:rPr lang="da-DK" smtClean="0"/>
                  <a:t> faktor med </a:t>
                </a:r>
                <a14:m>
                  <m:oMathPara>
                    <m:oMathParaPr>
                      <m:jc/>
                    </m:oMathParaPr>
                    <m:oMath>
                      <m:r>
                        <a:rPr lang="da-DK" i="1" smtClean="0">
                          <a:latin typeface="Cambria Math" panose="02040503050406030204" pitchFamily="18" charset="0"/>
                        </a:rPr>
                        <m:t>𝑘</m:t>
                      </m:r>
                    </m:oMath>
                  </m:oMathPara>
                </a14:m>
                <a:r>
                  <a:rPr lang="da-DK" smtClean="0"/>
                  <a:t> niveauer (behandlinger)</a:t>
                </a:r>
              </a:p>
              <a:p>
                <a:r>
                  <a:rPr lang="da-DK" smtClean="0"/>
                  <a:t>For den </a:t>
                </a:r>
                <a14:m>
                  <m:oMathPara>
                    <m:oMathParaPr>
                      <m:jc/>
                    </m:oMathParaPr>
                    <m:oMath>
                      <m:r>
                        <a:rPr lang="da-DK" i="1" smtClean="0">
                          <a:latin typeface="Cambria Math" panose="02040503050406030204" pitchFamily="18" charset="0"/>
                        </a:rPr>
                        <m:t>𝑖</m:t>
                      </m:r>
                    </m:oMath>
                  </m:oMathPara>
                </a14:m>
                <a:r>
                  <a:rPr lang="da-DK" smtClean="0"/>
                  <a:t>’te behandling har vi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m:oMathPara>
                </a14:m>
                <a:r>
                  <a:rPr lang="da-DK" smtClean="0"/>
                  <a:t> gentagelser</a:t>
                </a:r>
                <a:endParaRPr lang="da-DK" smtClean="0"/>
              </a:p>
              <a:p>
                <a:r>
                  <a:rPr lang="da-DK" smtClean="0"/>
                  <a:t>Antal prøver, der skal måles respons på er </a:t>
                </a:r>
                <a14:m>
                  <m:oMathPara>
                    <m:oMathParaPr>
                      <m:jc/>
                    </m:oMathParaPr>
                    <m:oMath>
                      <m:r>
                        <a:rPr lang="en-US" b="0" i="1" smtClean="0">
                          <a:latin typeface="Cambria Math" panose="02040503050406030204" pitchFamily="18" charset="0"/>
                        </a:rPr>
                        <m:t>𝑁</m:t>
                      </m:r>
                      <m:r>
                        <a:rPr lang="en-US" b="0" i="1" smtClean="0">
                          <a:latin typeface="Cambria Math" panose="02040503050406030204" pitchFamily="18" charset="0"/>
                        </a:rPr>
                        <m:t>=</m:t>
                      </m:r>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da-DK"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oMath>
                  </m:oMathPara>
                </a14:m>
                <a:endParaRPr lang="da-DK" smtClean="0"/>
              </a:p>
              <a:p>
                <a14:m>
                  <m:oMathPara>
                    <m:oMathParaPr>
                      <m:jc/>
                    </m:oMathParaPr>
                    <m:oMath>
                      <m:sSub>
                        <m:sSubPr>
                          <m:ctrlPr>
                            <a:rPr lang="da-DK" i="1">
                              <a:latin typeface="Cambria Math" panose="02040503050406030204" pitchFamily="18" charset="0"/>
                            </a:rPr>
                          </m:ctrlPr>
                        </m:sSubPr>
                        <m:e>
                          <m:r>
                            <a:rPr lang="da-DK" i="1">
                              <a:latin typeface="Cambria Math"/>
                            </a:rPr>
                            <m:t>𝑦</m:t>
                          </m:r>
                        </m:e>
                        <m:sub>
                          <m:r>
                            <a:rPr lang="da-DK" i="1">
                              <a:latin typeface="Cambria Math"/>
                            </a:rPr>
                            <m:t>𝑖𝑗</m:t>
                          </m:r>
                        </m:sub>
                      </m:sSub>
                    </m:oMath>
                  </m:oMathPara>
                </a14:m>
                <a:r>
                  <a:rPr lang="da-DK" smtClean="0"/>
                  <a:t> er responsen af </a:t>
                </a:r>
                <a14:m>
                  <m:oMathPara>
                    <m:oMathParaPr>
                      <m:jc/>
                    </m:oMathParaPr>
                    <m:oMath>
                      <m:r>
                        <a:rPr lang="da-DK" i="1" smtClean="0">
                          <a:latin typeface="Cambria Math" panose="02040503050406030204" pitchFamily="18" charset="0"/>
                        </a:rPr>
                        <m:t>𝑗</m:t>
                      </m:r>
                    </m:oMath>
                  </m:oMathPara>
                </a14:m>
                <a:r>
                  <a:rPr lang="da-DK" err="1" smtClean="0"/>
                  <a:t>’te gentagelse af </a:t>
                </a:r>
                <a14:m>
                  <m:oMathPara>
                    <m:oMathParaPr>
                      <m:jc/>
                    </m:oMathParaPr>
                    <m:oMath>
                      <m:r>
                        <a:rPr lang="en-US" b="0" i="1" smtClean="0">
                          <a:latin typeface="Cambria Math" panose="02040503050406030204" pitchFamily="18" charset="0"/>
                        </a:rPr>
                        <m:t>𝑖</m:t>
                      </m:r>
                    </m:oMath>
                  </m:oMathPara>
                </a14:m>
                <a:r>
                  <a:rPr lang="da-DK" smtClean="0"/>
                  <a:t>’te behandling</a:t>
                </a:r>
              </a:p>
              <a:p>
                <a:r>
                  <a:rPr lang="da-DK" smtClean="0"/>
                  <a:t>Middelværdi af den i’te behandling:</a:t>
                </a:r>
                <a:br>
                  <a:rPr lang="da-DK" smtClean="0"/>
                </a:br>
                <a:r>
                  <a:rPr lang="da-DK" smtClean="0"/>
                  <a:t> 	</a:t>
                </a:r>
                <a14:m>
                  <m:oMathPara>
                    <m:oMathParaPr>
                      <m:jc/>
                    </m:oMathParaPr>
                    <m:oMath>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da-DK" i="1">
                              <a:latin typeface="Cambria Math"/>
                            </a:rPr>
                            <m:t>𝑖</m:t>
                          </m:r>
                        </m:sub>
                      </m:sSub>
                      <m:r>
                        <a:rPr lang="da-DK" b="0" i="1" smtClean="0">
                          <a:latin typeface="Cambria Math"/>
                        </a:rPr>
                        <m:t>=</m:t>
                      </m:r>
                      <m:f>
                        <m:fPr>
                          <m:type m:val="bar"/>
                          <m:ctrlPr>
                            <a:rPr lang="da-DK"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da-DK"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den>
                      </m:f>
                      <m:nary>
                        <m:naryPr>
                          <m:chr m:val="∑"/>
                          <m:grow m:val="off"/>
                          <m:subHide m:val="off"/>
                          <m:supHide m:val="off"/>
                          <m:ctrlPr>
                            <a:rPr lang="da-DK" b="0" i="1" smtClean="0">
                              <a:latin typeface="Cambria Math" panose="02040503050406030204" pitchFamily="18" charset="0"/>
                            </a:rPr>
                          </m:ctrlPr>
                        </m:naryPr>
                        <m:sub>
                          <m:r>
                            <a:rPr lang="da-DK" b="0" i="1" smtClean="0">
                              <a:latin typeface="Cambria Math"/>
                            </a:rPr>
                            <m:t>𝑗</m:t>
                          </m:r>
                          <m:r>
                            <a:rPr lang="da-DK" b="0" i="1" smtClean="0">
                              <a:latin typeface="Cambria Math"/>
                            </a:rPr>
                            <m:t>=1</m:t>
                          </m:r>
                        </m:sub>
                        <m:sup>
                          <m:sSub>
                            <m:sSubPr>
                              <m:ctrlPr>
                                <a:rPr lang="da-DK"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b>
                            <m:sSubPr>
                              <m:ctrlPr>
                                <a:rPr lang="da-DK" b="0" i="1" smtClean="0">
                                  <a:latin typeface="Cambria Math" panose="02040503050406030204" pitchFamily="18" charset="0"/>
                                </a:rPr>
                              </m:ctrlPr>
                            </m:sSubPr>
                            <m:e>
                              <m:r>
                                <a:rPr lang="da-DK" b="0" i="1" smtClean="0">
                                  <a:latin typeface="Cambria Math"/>
                                </a:rPr>
                                <m:t>𝑦</m:t>
                              </m:r>
                            </m:e>
                            <m:sub>
                              <m:r>
                                <a:rPr lang="da-DK" b="0" i="1" smtClean="0">
                                  <a:latin typeface="Cambria Math"/>
                                </a:rPr>
                                <m:t>𝑖𝑗</m:t>
                              </m:r>
                            </m:sub>
                          </m:sSub>
                        </m:e>
                      </m:nary>
                    </m:oMath>
                  </m:oMathPara>
                </a14:m>
                <a:r>
                  <a:rPr lang="da-DK" smtClean="0"/>
                  <a:t>   for </a:t>
                </a:r>
                <a14:m>
                  <m:oMathPara>
                    <m:oMathParaPr>
                      <m:jc/>
                    </m:oMathParaPr>
                    <m:oMath>
                      <m:r>
                        <a:rPr lang="da-DK" i="1">
                          <a:latin typeface="Cambria Math"/>
                        </a:rPr>
                        <m:t>𝑖</m:t>
                      </m:r>
                      <m:r>
                        <a:rPr lang="da-DK" i="1">
                          <a:latin typeface="Cambria Math"/>
                        </a:rPr>
                        <m:t>=1, 2,…, </m:t>
                      </m:r>
                      <m:r>
                        <a:rPr lang="en-US" b="0" i="1" smtClean="0">
                          <a:latin typeface="Cambria Math" panose="02040503050406030204" pitchFamily="18" charset="0"/>
                        </a:rPr>
                        <m:t>𝑘</m:t>
                      </m:r>
                    </m:oMath>
                  </m:oMathPara>
                </a14:m>
                <a:endParaRPr lang="da-DK" smtClean="0"/>
              </a:p>
              <a:p>
                <a:r>
                  <a:rPr lang="da-DK" smtClean="0"/>
                  <a:t>Overordnet middelværdi:</a:t>
                </a:r>
                <a:br>
                  <a:rPr lang="da-DK" smtClean="0"/>
                </a:br>
                <a:r>
                  <a:rPr lang="da-DK"/>
                  <a:t> </a:t>
                </a:r>
                <a:r>
                  <a:rPr lang="da-DK" smtClean="0"/>
                  <a:t>	</a:t>
                </a:r>
                <a14:m>
                  <m:oMathPara>
                    <m:oMathParaPr>
                      <m:jc/>
                    </m:oMathParaPr>
                    <m:oMath>
                      <m:sSub>
                        <m:sSubPr>
                          <m:ctrlPr>
                            <a:rPr lang="da-DK" i="1">
                              <a:latin typeface="Cambria Math" panose="02040503050406030204" pitchFamily="18" charset="0"/>
                            </a:rPr>
                          </m:ctrlPr>
                        </m:sSubPr>
                        <m:e>
                          <m:acc>
                            <m:accPr>
                              <m:chr m:val="̅"/>
                              <m:ctrlPr>
                                <a:rPr lang="da-DK" i="1" smtClean="0">
                                  <a:latin typeface="Cambria Math" panose="02040503050406030204" pitchFamily="18" charset="0"/>
                                </a:rPr>
                              </m:ctrlPr>
                            </m:accPr>
                            <m:e>
                              <m:r>
                                <a:rPr lang="da-DK" b="0" i="1" smtClean="0">
                                  <a:latin typeface="Cambria Math"/>
                                </a:rPr>
                                <m:t>𝑦</m:t>
                              </m:r>
                            </m:e>
                          </m:acc>
                        </m:e>
                        <m:sub>
                          <m:r>
                            <a:rPr lang="en-US" b="0" i="1" smtClean="0">
                              <a:latin typeface="Cambria Math" panose="02040503050406030204" pitchFamily="18" charset="0"/>
                            </a:rPr>
                            <m:t> </m:t>
                          </m:r>
                        </m:sub>
                      </m:sSub>
                      <m:r>
                        <a:rPr lang="da-DK" i="1">
                          <a:latin typeface="Cambria Math"/>
                        </a:rPr>
                        <m:t>=</m:t>
                      </m:r>
                      <m:f>
                        <m:fPr>
                          <m:type m:val="bar"/>
                          <m:ctrlPr>
                            <a:rPr lang="da-DK"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en-US" b="0" i="1" smtClean="0">
                              <a:latin typeface="Cambria Math" panose="02040503050406030204" pitchFamily="18" charset="0"/>
                            </a:rPr>
                            <m:t>𝑘</m:t>
                          </m:r>
                        </m:sup>
                        <m:e>
                          <m:nary>
                            <m:naryPr>
                              <m:chr m:val="∑"/>
                              <m:grow m:val="off"/>
                              <m:subHide m:val="off"/>
                              <m:supHide m:val="off"/>
                              <m:ctrlPr>
                                <a:rPr lang="da-DK" i="1">
                                  <a:latin typeface="Cambria Math" panose="02040503050406030204" pitchFamily="18" charset="0"/>
                                </a:rPr>
                              </m:ctrlPr>
                            </m:naryPr>
                            <m:sub>
                              <m:r>
                                <a:rPr lang="da-DK" i="1">
                                  <a:latin typeface="Cambria Math"/>
                                </a:rPr>
                                <m:t>𝑗</m:t>
                              </m:r>
                              <m:r>
                                <a:rPr lang="da-DK" i="1">
                                  <a:latin typeface="Cambria Math"/>
                                </a:rPr>
                                <m:t>=1</m:t>
                              </m:r>
                            </m:sub>
                            <m:sup>
                              <m:sSub>
                                <m:sSubPr>
                                  <m:ctrlPr>
                                    <a:rPr lang="da-DK"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b>
                                <m:sSubPr>
                                  <m:ctrlPr>
                                    <a:rPr lang="da-DK" i="1">
                                      <a:latin typeface="Cambria Math" panose="02040503050406030204" pitchFamily="18" charset="0"/>
                                    </a:rPr>
                                  </m:ctrlPr>
                                </m:sSubPr>
                                <m:e>
                                  <m:r>
                                    <a:rPr lang="da-DK" i="1">
                                      <a:latin typeface="Cambria Math"/>
                                    </a:rPr>
                                    <m:t>𝑦</m:t>
                                  </m:r>
                                </m:e>
                                <m:sub>
                                  <m:r>
                                    <a:rPr lang="da-DK" i="1">
                                      <a:latin typeface="Cambria Math"/>
                                    </a:rPr>
                                    <m:t>𝑖𝑗</m:t>
                                  </m:r>
                                </m:sub>
                              </m:sSub>
                            </m:e>
                          </m:nary>
                        </m:e>
                      </m:nary>
                    </m:oMath>
                  </m:oMathPara>
                </a14:m>
                <a:br>
                  <a:rPr lang="en-US" smtClean="0"/>
                </a:br>
                <a:endParaRPr lang="da-DK" smtClean="0"/>
              </a:p>
              <a:p>
                <a:r>
                  <a:rPr lang="da-DK" smtClean="0"/>
                  <a:t>Et eksperiment med samme</a:t>
                </a:r>
                <a:br>
                  <a:rPr lang="da-DK" smtClean="0"/>
                </a:br>
                <a:r>
                  <a:rPr lang="da-DK" smtClean="0"/>
                  <a:t>antal gentagelser for hver </a:t>
                </a:r>
                <a:br>
                  <a:rPr lang="da-DK" smtClean="0"/>
                </a:br>
                <a:r>
                  <a:rPr lang="da-DK" smtClean="0"/>
                  <a:t>behandling, altså</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𝑘</m:t>
                          </m:r>
                        </m:sub>
                      </m:sSub>
                    </m:oMath>
                  </m:oMathPara>
                </a14:m>
                <a:br>
                  <a:rPr lang="en-US" smtClean="0"/>
                </a:br>
                <a:r>
                  <a:rPr lang="da-DK"/>
                  <a:t>kaldes </a:t>
                </a:r>
                <a:r>
                  <a:rPr lang="da-DK" i="1" smtClean="0">
                    <a:solidFill>
                      <a:schemeClr val="accent1">
                        <a:lumMod val="75000"/>
                      </a:schemeClr>
                    </a:solidFill>
                  </a:rPr>
                  <a:t>balanceret</a:t>
                </a:r>
                <a:r>
                  <a:rPr lang="da-DK" i="1" smtClean="0"/>
                  <a:t>.</a:t>
                </a: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3"/>
                <a:stretch>
                  <a:fillRect l="-868" t="-750" b="-10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416</a:t>
            </a:fld>
            <a:endParaRPr lang="da-DK"/>
          </a:p>
        </p:txBody>
      </p:sp>
      <p:pic>
        <p:nvPicPr>
          <p:cNvPr id="7" name="Picture 6"/>
          <p:cNvPicPr>
            <a:picLocks noChangeAspect="1"/>
          </p:cNvPicPr>
          <p:nvPr/>
        </p:nvPicPr>
        <p:blipFill>
          <a:blip r:embed="rId4"/>
          <a:stretch>
            <a:fillRect/>
          </a:stretch>
        </p:blipFill>
        <p:spPr>
          <a:xfrm>
            <a:off x="4322350" y="3591756"/>
            <a:ext cx="4553357" cy="31683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1753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Lineær statistisk model</a:t>
            </a:r>
            <a:endParaRPr lang="da-DK"/>
          </a:p>
        </p:txBody>
      </p:sp>
      <mc:AlternateContent>
        <mc:Choice Requires="a14">
          <p:sp>
            <p:nvSpPr>
              <p:cNvPr id="3" name="Content Placeholder 2"/>
              <p:cNvSpPr>
                <a:spLocks noGrp="1"/>
              </p:cNvSpPr>
              <p:nvPr>
                <p:ph idx="1"/>
              </p:nvPr>
            </p:nvSpPr>
            <p:spPr>
              <a:xfrm>
                <a:off x="251520" y="1268760"/>
                <a:ext cx="8640960" cy="5472608"/>
              </a:xfrm>
            </p:spPr>
            <p:txBody>
              <a:bodyPr/>
              <a:lstStyle/>
              <a:p>
                <a14:m>
                  <m:oMathPara>
                    <m:oMathParaPr>
                      <m:jc/>
                    </m:oMathParaPr>
                    <m:oMath>
                      <m:sSub>
                        <m:sSubPr>
                          <m:ctrlPr>
                            <a:rPr lang="da-DK" i="1" smtClean="0">
                              <a:latin typeface="Cambria Math" panose="02040503050406030204" pitchFamily="18" charset="0"/>
                            </a:rPr>
                          </m:ctrlPr>
                        </m:sSubPr>
                        <m:e>
                          <m:r>
                            <a:rPr lang="da-DK" i="1">
                              <a:latin typeface="Cambria Math"/>
                            </a:rPr>
                            <m:t>𝑦</m:t>
                          </m:r>
                        </m:e>
                        <m:sub>
                          <m:r>
                            <a:rPr lang="da-DK" i="1">
                              <a:latin typeface="Cambria Math"/>
                            </a:rPr>
                            <m:t>𝑖𝑗</m:t>
                          </m:r>
                        </m:sub>
                      </m:sSub>
                    </m:oMath>
                  </m:oMathPara>
                </a14:m>
                <a:r>
                  <a:rPr lang="da-DK" smtClean="0"/>
                  <a:t> kommer fra en stokastisk variabel:</a:t>
                </a:r>
                <a:br>
                  <a:rPr lang="da-DK" smtClean="0"/>
                </a:b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𝑌</m:t>
                          </m:r>
                        </m:e>
                        <m:sub>
                          <m:r>
                            <a:rPr lang="da-DK" i="1">
                              <a:latin typeface="Cambria Math"/>
                            </a:rPr>
                            <m:t>𝑖𝑗</m:t>
                          </m:r>
                        </m:sub>
                      </m:sSub>
                      <m:r>
                        <a:rPr lang="da-DK" b="0" i="1" smtClean="0">
                          <a:latin typeface="Cambria Math"/>
                        </a:rPr>
                        <m:t>=</m:t>
                      </m:r>
                      <m:r>
                        <a:rPr lang="da-DK" b="0" i="1" smtClean="0">
                          <a:latin typeface="Cambria Math"/>
                          <a:ea typeface="Cambria Math"/>
                        </a:rPr>
                        <m:t>𝜇</m:t>
                      </m:r>
                      <m:r>
                        <a:rPr lang="da-DK" b="0" i="1" smtClean="0">
                          <a:latin typeface="Cambria Math"/>
                          <a:ea typeface="Cambria Math"/>
                        </a:rPr>
                        <m:t>+</m:t>
                      </m:r>
                      <m:sSub>
                        <m:sSubPr>
                          <m:ctrlPr>
                            <a:rPr lang="da-DK" b="0" i="1" smtClean="0">
                              <a:latin typeface="Cambria Math" panose="02040503050406030204" pitchFamily="18" charset="0"/>
                              <a:ea typeface="Cambria Math"/>
                            </a:rPr>
                          </m:ctrlPr>
                        </m:sSubPr>
                        <m:e>
                          <m:r>
                            <a:rPr lang="da-DK" b="0" i="1" smtClean="0">
                              <a:latin typeface="Cambria Math" panose="02040503050406030204" pitchFamily="18" charset="0"/>
                              <a:ea typeface="Cambria Math" panose="02040503050406030204" pitchFamily="18" charset="0"/>
                            </a:rPr>
                            <m:t>𝛼</m:t>
                          </m:r>
                        </m:e>
                        <m:sub>
                          <m:r>
                            <a:rPr lang="da-DK" b="0" i="1" smtClean="0">
                              <a:latin typeface="Cambria Math"/>
                              <a:ea typeface="Cambria Math"/>
                            </a:rPr>
                            <m:t>𝑖</m:t>
                          </m:r>
                        </m:sub>
                      </m:sSub>
                      <m:r>
                        <a:rPr lang="da-DK" b="0" i="1" smtClean="0">
                          <a:latin typeface="Cambria Math"/>
                          <a:ea typeface="Cambria Math"/>
                        </a:rPr>
                        <m:t>+</m:t>
                      </m:r>
                      <m:sSub>
                        <m:sSubPr>
                          <m:ctrlPr>
                            <a:rPr lang="da-DK" b="0" i="1" smtClean="0">
                              <a:latin typeface="Cambria Math" panose="02040503050406030204" pitchFamily="18" charset="0"/>
                              <a:ea typeface="Cambria Math"/>
                            </a:rPr>
                          </m:ctrlPr>
                        </m:sSubPr>
                        <m:e>
                          <m:r>
                            <a:rPr lang="da-DK" b="0" i="1" smtClean="0">
                              <a:latin typeface="Cambria Math"/>
                              <a:ea typeface="Cambria Math"/>
                            </a:rPr>
                            <m:t>𝜀</m:t>
                          </m:r>
                        </m:e>
                        <m:sub>
                          <m:r>
                            <a:rPr lang="da-DK" b="0" i="1" smtClean="0">
                              <a:latin typeface="Cambria Math"/>
                              <a:ea typeface="Cambria Math"/>
                            </a:rPr>
                            <m:t>𝑖𝑗</m:t>
                          </m:r>
                        </m:sub>
                      </m:sSub>
                      <m:r>
                        <a:rPr lang="da-DK" b="0" i="1" smtClean="0">
                          <a:latin typeface="Cambria Math"/>
                          <a:ea typeface="Cambria Math"/>
                        </a:rPr>
                        <m:t> </m:t>
                      </m:r>
                      <m:r>
                        <m:rPr>
                          <m:sty m:val="p"/>
                        </m:rPr>
                        <a:rPr lang="da-DK" b="0" i="0" smtClean="0">
                          <a:latin typeface="Cambria Math"/>
                          <a:ea typeface="Cambria Math"/>
                        </a:rPr>
                        <m:t>        </m:t>
                      </m:r>
                      <m:r>
                        <a:rPr lang="da-DK" b="0" i="1" smtClean="0">
                          <a:latin typeface="Cambria Math"/>
                          <a:ea typeface="Cambria Math"/>
                        </a:rPr>
                        <m:t>𝑖</m:t>
                      </m:r>
                      <m:r>
                        <a:rPr lang="da-DK" b="0" i="1" smtClean="0">
                          <a:latin typeface="Cambria Math"/>
                          <a:ea typeface="Cambria Math"/>
                        </a:rPr>
                        <m:t>=1,…,</m:t>
                      </m:r>
                      <m:r>
                        <a:rPr lang="en-US" b="0" i="1" smtClean="0">
                          <a:latin typeface="Cambria Math" panose="02040503050406030204" pitchFamily="18" charset="0"/>
                          <a:ea typeface="Cambria Math"/>
                        </a:rPr>
                        <m:t>𝑘</m:t>
                      </m:r>
                      <m:r>
                        <a:rPr lang="da-DK" b="0" i="1" smtClean="0">
                          <a:latin typeface="Cambria Math"/>
                          <a:ea typeface="Cambria Math"/>
                        </a:rPr>
                        <m:t>;</m:t>
                      </m:r>
                      <m:r>
                        <m:rPr>
                          <m:sty m:val="p"/>
                        </m:rPr>
                        <a:rPr lang="da-DK" b="0" i="0" smtClean="0">
                          <a:latin typeface="Cambria Math"/>
                          <a:ea typeface="Cambria Math"/>
                        </a:rPr>
                        <m:t>    </m:t>
                      </m:r>
                      <m:r>
                        <a:rPr lang="da-DK" b="0" i="1" smtClean="0">
                          <a:latin typeface="Cambria Math"/>
                          <a:ea typeface="Cambria Math"/>
                        </a:rPr>
                        <m:t>𝑗</m:t>
                      </m:r>
                      <m:r>
                        <a:rPr lang="da-DK" b="0" i="1" smtClean="0">
                          <a:latin typeface="Cambria Math"/>
                          <a:ea typeface="Cambria Math"/>
                        </a:rPr>
                        <m:t>=1,…, </m:t>
                      </m:r>
                      <m:sSub>
                        <m:sSubPr>
                          <m:ctrlPr>
                            <a:rPr lang="da-DK"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𝑛</m:t>
                          </m:r>
                        </m:e>
                        <m:sub>
                          <m:r>
                            <a:rPr lang="en-US" b="0" i="1" smtClean="0">
                              <a:latin typeface="Cambria Math" panose="02040503050406030204" pitchFamily="18" charset="0"/>
                              <a:ea typeface="Cambria Math"/>
                            </a:rPr>
                            <m:t>𝑖</m:t>
                          </m:r>
                        </m:sub>
                      </m:sSub>
                    </m:oMath>
                  </m:oMathPara>
                </a14:m>
                <a:endParaRPr lang="da-DK" smtClean="0"/>
              </a:p>
              <a:p>
                <a14:m>
                  <m:oMathPara>
                    <m:oMathParaPr>
                      <m:jc/>
                    </m:oMathParaPr>
                    <m:oMath>
                      <m:r>
                        <a:rPr lang="da-DK" i="1">
                          <a:latin typeface="Cambria Math"/>
                          <a:ea typeface="Cambria Math"/>
                        </a:rPr>
                        <m:t>𝜇</m:t>
                      </m:r>
                    </m:oMath>
                  </m:oMathPara>
                </a14:m>
                <a:r>
                  <a:rPr lang="da-DK" smtClean="0"/>
                  <a:t> er den forventede respons (her styrke) på tværs af behandlinger</a:t>
                </a:r>
              </a:p>
              <a:p>
                <a14:m>
                  <m:oMathPara>
                    <m:oMathParaPr>
                      <m:jc/>
                    </m:oMathParaPr>
                    <m:oMath>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𝛼</m:t>
                          </m:r>
                        </m:e>
                        <m:sub>
                          <m:r>
                            <a:rPr lang="da-DK" i="1">
                              <a:latin typeface="Cambria Math"/>
                              <a:ea typeface="Cambria Math"/>
                            </a:rPr>
                            <m:t>𝑖</m:t>
                          </m:r>
                        </m:sub>
                      </m:sSub>
                    </m:oMath>
                  </m:oMathPara>
                </a14:m>
                <a:r>
                  <a:rPr lang="da-DK" smtClean="0"/>
                  <a:t> er </a:t>
                </a:r>
                <a:r>
                  <a:rPr lang="da-DK" smtClean="0">
                    <a:solidFill>
                      <a:schemeClr val="tx2"/>
                    </a:solidFill>
                  </a:rPr>
                  <a:t>effekten</a:t>
                </a:r>
                <a:r>
                  <a:rPr lang="da-DK" smtClean="0"/>
                  <a:t> af den </a:t>
                </a:r>
                <a14:m>
                  <m:oMathPara>
                    <m:oMathParaPr>
                      <m:jc/>
                    </m:oMathParaPr>
                    <m:oMath>
                      <m:r>
                        <a:rPr lang="da-DK" i="1" smtClean="0">
                          <a:latin typeface="Cambria Math" panose="02040503050406030204" pitchFamily="18" charset="0"/>
                        </a:rPr>
                        <m:t>𝑖</m:t>
                      </m:r>
                    </m:oMath>
                  </m:oMathPara>
                </a14:m>
                <a:r>
                  <a:rPr lang="da-DK" err="1" smtClean="0"/>
                  <a:t>’te behandling. </a:t>
                </a:r>
                <a14:m>
                  <m:oMathPara>
                    <m:oMathParaPr>
                      <m:jc/>
                    </m:oMathParaPr>
                    <m:oMath>
                      <m:nary>
                        <m:naryPr>
                          <m:chr m:val="∑"/>
                          <m:grow m:val="off"/>
                          <m:subHide m:val="on"/>
                          <m:supHide m:val="on"/>
                          <m:ctrlPr>
                            <a:rPr lang="da-DK" i="1" smtClean="0">
                              <a:latin typeface="Cambria Math" panose="02040503050406030204" pitchFamily="18" charset="0"/>
                            </a:rPr>
                          </m:ctrlPr>
                        </m:naryPr>
                        <m:sub/>
                        <m:sup/>
                        <m:e>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𝛼</m:t>
                              </m:r>
                            </m:e>
                            <m:sub>
                              <m:r>
                                <a:rPr lang="da-DK" i="1">
                                  <a:latin typeface="Cambria Math"/>
                                  <a:ea typeface="Cambria Math"/>
                                </a:rPr>
                                <m:t>𝑖</m:t>
                              </m:r>
                            </m:sub>
                          </m:sSub>
                        </m:e>
                      </m:nary>
                      <m:r>
                        <m:rPr>
                          <m:sty m:val="p"/>
                        </m:rPr>
                        <a:rPr lang="da-DK" b="0" i="0" smtClean="0">
                          <a:latin typeface="Cambria Math"/>
                        </a:rPr>
                        <m:t>=0</m:t>
                      </m:r>
                    </m:oMath>
                  </m:oMathPara>
                </a14:m>
                <a:endParaRPr lang="da-DK" smtClean="0"/>
              </a:p>
              <a:p>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𝜀</m:t>
                          </m:r>
                        </m:e>
                        <m:sub>
                          <m:r>
                            <a:rPr lang="da-DK" i="1">
                              <a:latin typeface="Cambria Math"/>
                              <a:ea typeface="Cambria Math"/>
                            </a:rPr>
                            <m:t>𝑖𝑗</m:t>
                          </m:r>
                        </m:sub>
                      </m:sSub>
                    </m:oMath>
                  </m:oMathPara>
                </a14:m>
                <a:r>
                  <a:rPr lang="da-DK" smtClean="0"/>
                  <a:t> er tilfældig afvigelse (random error). Antages normalfordelt </a:t>
                </a:r>
                <a14:m>
                  <m:oMathPara>
                    <m:oMathParaPr>
                      <m:jc/>
                    </m:oMathParaPr>
                    <m:oMath>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br>
                  <a:rPr lang="da-DK" smtClean="0"/>
                </a:br>
                <a:br>
                  <a:rPr lang="da-DK" smtClean="0"/>
                </a:br>
                <a:br>
                  <a:rPr lang="da-DK" smtClean="0"/>
                </a:br>
                <a:br>
                  <a:rPr lang="da-DK" smtClean="0"/>
                </a:br>
                <a:br>
                  <a:rPr lang="da-DK" smtClean="0"/>
                </a:br>
                <a:br>
                  <a:rPr lang="da-DK" smtClean="0"/>
                </a:br>
                <a:endParaRPr lang="da-DK" smtClean="0"/>
              </a:p>
              <a:p>
                <a:r>
                  <a:rPr lang="da-DK" smtClean="0"/>
                  <a:t>Det svarer til, at hver behandling </a:t>
                </a:r>
                <a14:m>
                  <m:oMathPara>
                    <m:oMathParaPr>
                      <m:jc/>
                    </m:oMathParaPr>
                    <m:oMath>
                      <m:r>
                        <a:rPr lang="da-DK" i="1">
                          <a:latin typeface="Cambria Math"/>
                          <a:ea typeface="Cambria Math"/>
                        </a:rPr>
                        <m:t>𝑖</m:t>
                      </m:r>
                    </m:oMath>
                  </m:oMathPara>
                </a14:m>
                <a:r>
                  <a:rPr lang="da-DK" smtClean="0"/>
                  <a:t> er normalfordelt </a:t>
                </a:r>
                <a14:m>
                  <m:oMathPara>
                    <m:oMathParaPr>
                      <m:jc/>
                    </m:oMathParaPr>
                    <m:oMath>
                      <m:r>
                        <a:rPr lang="en-US" i="1">
                          <a:latin typeface="Cambria Math" panose="02040503050406030204" pitchFamily="18" charset="0"/>
                        </a:rPr>
                        <m:t>𝑁</m:t>
                      </m:r>
                      <m:r>
                        <a:rPr lang="en-US" i="1">
                          <a:latin typeface="Cambria Math" panose="02040503050406030204" pitchFamily="18" charset="0"/>
                        </a:rPr>
                        <m:t>(</m:t>
                      </m:r>
                      <m:r>
                        <a:rPr lang="da-DK" i="1">
                          <a:latin typeface="Cambria Math"/>
                          <a:ea typeface="Cambria Math"/>
                        </a:rPr>
                        <m:t>𝜇</m:t>
                      </m:r>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𝛼</m:t>
                          </m:r>
                        </m:e>
                        <m:sub>
                          <m:r>
                            <a:rPr lang="da-DK" i="1">
                              <a:latin typeface="Cambria Math"/>
                              <a:ea typeface="Cambria Math"/>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oMath>
                  </m:oMathPara>
                </a14:m>
                <a:r>
                  <a:rPr lang="da-DK" smtClean="0"/>
                  <a:t> </a:t>
                </a:r>
              </a:p>
              <a:p>
                <a:r>
                  <a:rPr lang="da-DK"/>
                  <a:t>Vi antager </a:t>
                </a:r>
                <a:r>
                  <a:rPr lang="da-DK">
                    <a:solidFill>
                      <a:schemeClr val="accent1">
                        <a:lumMod val="75000"/>
                      </a:schemeClr>
                    </a:solidFill>
                  </a:rPr>
                  <a:t>varianshomogenitet</a:t>
                </a:r>
                <a:r>
                  <a:rPr lang="da-DK"/>
                  <a:t>, altså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oMath>
                  </m:oMathPara>
                </a14:m>
                <a:r>
                  <a:rPr lang="da-DK"/>
                  <a:t> er uafhængig af behandling.</a:t>
                </a:r>
              </a:p>
              <a:p>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1268760"/>
                <a:ext cx="8640960" cy="5472608"/>
              </a:xfrm>
              <a:blipFill>
                <a:blip r:embed="rId3"/>
                <a:stretch>
                  <a:fillRect l="-776" t="-6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417</a:t>
            </a:fld>
            <a:endParaRPr lang="da-DK"/>
          </a:p>
        </p:txBody>
      </p:sp>
      <p:pic>
        <p:nvPicPr>
          <p:cNvPr id="6" name="Picture 2"/>
          <p:cNvPicPr>
            <a:picLocks noChangeAspect="1" noChangeArrowheads="1"/>
          </p:cNvPicPr>
          <p:nvPr/>
        </p:nvPicPr>
        <p:blipFill>
          <a:blip r:embed="rId4"/>
          <a:srcRect b="16426"/>
          <a:stretch>
            <a:fillRect/>
          </a:stretch>
        </p:blipFill>
        <p:spPr bwMode="auto">
          <a:xfrm>
            <a:off x="755576" y="3393488"/>
            <a:ext cx="7599628" cy="1886280"/>
          </a:xfrm>
          <a:prstGeom prst="rect">
            <a:avLst/>
          </a:prstGeom>
          <a:noFill/>
          <a:ln w="9525">
            <a:noFill/>
            <a:miter lim="800000"/>
          </a:ln>
          <a:effectLst/>
        </p:spPr>
      </p:pic>
    </p:spTree>
    <p:extLst>
      <p:ext uri="{BB962C8B-B14F-4D97-AF65-F5344CB8AC3E}">
        <p14:creationId xmlns:p14="http://schemas.microsoft.com/office/powerpoint/2010/main" val="2734762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Hypotesetest</a:t>
            </a:r>
            <a:endParaRPr lang="da-DK"/>
          </a:p>
        </p:txBody>
      </p:sp>
      <mc:AlternateContent>
        <mc:Choice Requires="a14">
          <p:sp>
            <p:nvSpPr>
              <p:cNvPr id="3" name="Content Placeholder 2"/>
              <p:cNvSpPr>
                <a:spLocks noGrp="1"/>
              </p:cNvSpPr>
              <p:nvPr>
                <p:ph idx="1"/>
              </p:nvPr>
            </p:nvSpPr>
            <p:spPr/>
            <p:txBody>
              <a:bodyPr/>
              <a:lstStyle/>
              <a:p>
                <a:r>
                  <a:rPr lang="da-DK" smtClean="0"/>
                  <a:t>Er der en effekt af behandlingerne?</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r>
                        <a:rPr lang="da-DK" i="1">
                          <a:latin typeface="Cambria Math"/>
                        </a:rPr>
                        <m:t>: </m:t>
                      </m:r>
                      <m:sSub>
                        <m:sSubPr>
                          <m:ctrlPr>
                            <a:rPr lang="da-DK" i="1">
                              <a:latin typeface="Cambria Math" panose="02040503050406030204" pitchFamily="18" charset="0"/>
                            </a:rPr>
                          </m:ctrlPr>
                        </m:sSubPr>
                        <m:e>
                          <m:r>
                            <a:rPr lang="da-DK" i="1" smtClean="0">
                              <a:latin typeface="Cambria Math" panose="02040503050406030204" pitchFamily="18" charset="0"/>
                              <a:ea typeface="Cambria Math" panose="02040503050406030204" pitchFamily="18" charset="0"/>
                            </a:rPr>
                            <m:t>𝛼</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𝛼</m:t>
                          </m:r>
                        </m:e>
                        <m:sub>
                          <m:r>
                            <a:rPr lang="da-DK" i="1">
                              <a:latin typeface="Cambria Math"/>
                              <a:ea typeface="Cambria Math"/>
                            </a:rPr>
                            <m:t>2</m:t>
                          </m:r>
                        </m:sub>
                      </m:sSub>
                      <m:r>
                        <m:rPr>
                          <m:sty m:val="p"/>
                        </m:rPr>
                        <a:rPr lang="da-DK">
                          <a:latin typeface="Cambria Math"/>
                        </a:rPr>
                        <m:t>=</m:t>
                      </m:r>
                      <m:r>
                        <a:rPr lang="da-DK" i="1">
                          <a:latin typeface="Cambria Math"/>
                          <a:ea typeface="Cambria Math"/>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a:rPr>
                            <m:t>𝑘</m:t>
                          </m:r>
                        </m:sub>
                      </m:sSub>
                      <m:r>
                        <a:rPr lang="da-DK" i="1">
                          <a:latin typeface="Cambria Math"/>
                        </a:rPr>
                        <m:t>=0</m:t>
                      </m:r>
                    </m:oMath>
                  </m:oMathPara>
                </a14:m>
                <a:r>
                  <a:rPr lang="da-DK"/>
                  <a:t> </a:t>
                </a:r>
                <a:br>
                  <a:rPr lang="da-DK"/>
                </a:br>
                <a:r>
                  <a:rPr lang="da-DK"/>
                  <a:t>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1</m:t>
                          </m:r>
                        </m:sub>
                      </m:sSub>
                      <m:r>
                        <a:rPr lang="da-DK" i="1">
                          <a:latin typeface="Cambria Math"/>
                        </a:rPr>
                        <m:t>: </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𝛼</m:t>
                          </m:r>
                        </m:e>
                        <m:sub>
                          <m:r>
                            <a:rPr lang="da-DK" i="1">
                              <a:latin typeface="Cambria Math"/>
                              <a:ea typeface="Cambria Math"/>
                            </a:rPr>
                            <m:t>𝑖</m:t>
                          </m:r>
                        </m:sub>
                      </m:sSub>
                      <m:r>
                        <a:rPr lang="da-DK" i="1">
                          <a:latin typeface="Cambria Math"/>
                          <a:ea typeface="Cambria Math"/>
                        </a:rPr>
                        <m:t>≠0</m:t>
                      </m:r>
                    </m:oMath>
                  </m:oMathPara>
                </a14:m>
                <a:r>
                  <a:rPr lang="da-DK"/>
                  <a:t> for mindst een behandling </a:t>
                </a:r>
                <a14:m>
                  <m:oMathPara>
                    <m:oMathParaPr>
                      <m:jc/>
                    </m:oMathParaPr>
                    <m:oMath>
                      <m:r>
                        <a:rPr lang="da-DK" i="1">
                          <a:latin typeface="Cambria Math"/>
                          <a:ea typeface="Cambria Math"/>
                        </a:rPr>
                        <m:t>𝑖</m:t>
                      </m:r>
                    </m:oMath>
                  </m:oMathPara>
                </a14:m>
                <a:r>
                  <a:rPr lang="da-DK"/>
                  <a:t> </a:t>
                </a:r>
                <a:endParaRPr lang="da-DK" i="1"/>
              </a:p>
              <a:p>
                <a:r>
                  <a:rPr lang="da-DK" smtClean="0"/>
                  <a:t>Hvis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smtClean="0"/>
                  <a:t> er sand: 	</a:t>
                </a:r>
                <a14:m>
                  <m:oMathPara>
                    <m:oMathParaPr>
                      <m:jc/>
                    </m:oMathParaPr>
                    <m:oMath>
                      <m:sSub>
                        <m:sSubPr>
                          <m:ctrlPr>
                            <a:rPr lang="da-DK" i="1">
                              <a:latin typeface="Cambria Math" panose="02040503050406030204" pitchFamily="18" charset="0"/>
                            </a:rPr>
                          </m:ctrlPr>
                        </m:sSubPr>
                        <m:e>
                          <m:r>
                            <a:rPr lang="da-DK" i="1">
                              <a:latin typeface="Cambria Math"/>
                            </a:rPr>
                            <m:t>𝑦</m:t>
                          </m:r>
                        </m:e>
                        <m:sub>
                          <m:r>
                            <a:rPr lang="da-DK" i="1">
                              <a:latin typeface="Cambria Math"/>
                            </a:rPr>
                            <m:t>𝑖𝑗</m:t>
                          </m:r>
                        </m:sub>
                      </m:sSub>
                      <m:r>
                        <a:rPr lang="da-DK" i="1">
                          <a:latin typeface="Cambria Math"/>
                        </a:rPr>
                        <m:t>=</m:t>
                      </m:r>
                      <m:r>
                        <a:rPr lang="da-DK" i="1">
                          <a:latin typeface="Cambria Math"/>
                          <a:ea typeface="Cambria Math"/>
                        </a:rPr>
                        <m:t>𝜇</m:t>
                      </m:r>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𝜀</m:t>
                          </m:r>
                        </m:e>
                        <m:sub>
                          <m:r>
                            <a:rPr lang="da-DK" i="1">
                              <a:latin typeface="Cambria Math"/>
                              <a:ea typeface="Cambria Math"/>
                            </a:rPr>
                            <m:t>𝑖𝑗</m:t>
                          </m:r>
                        </m:sub>
                      </m:sSub>
                      <m:r>
                        <a:rPr lang="da-DK" i="1">
                          <a:latin typeface="Cambria Math"/>
                          <a:ea typeface="Cambria Math"/>
                        </a:rPr>
                        <m:t> </m:t>
                      </m:r>
                      <m:r>
                        <m:rPr>
                          <m:sty m:val="p"/>
                        </m:rPr>
                        <a:rPr lang="da-DK">
                          <a:latin typeface="Cambria Math"/>
                          <a:ea typeface="Cambria Math"/>
                        </a:rPr>
                        <m:t>        </m:t>
                      </m:r>
                      <m:r>
                        <a:rPr lang="da-DK" i="1">
                          <a:latin typeface="Cambria Math"/>
                          <a:ea typeface="Cambria Math"/>
                        </a:rPr>
                        <m:t>𝑖</m:t>
                      </m:r>
                      <m:r>
                        <a:rPr lang="da-DK" i="1">
                          <a:latin typeface="Cambria Math"/>
                          <a:ea typeface="Cambria Math"/>
                        </a:rPr>
                        <m:t>=1,…,</m:t>
                      </m:r>
                      <m:r>
                        <a:rPr lang="en-US" b="0" i="1" smtClean="0">
                          <a:latin typeface="Cambria Math" panose="02040503050406030204" pitchFamily="18" charset="0"/>
                          <a:ea typeface="Cambria Math"/>
                        </a:rPr>
                        <m:t>𝑘</m:t>
                      </m:r>
                      <m:r>
                        <a:rPr lang="da-DK" i="1">
                          <a:latin typeface="Cambria Math"/>
                          <a:ea typeface="Cambria Math"/>
                        </a:rPr>
                        <m:t>;</m:t>
                      </m:r>
                      <m:r>
                        <m:rPr>
                          <m:sty m:val="p"/>
                        </m:rPr>
                        <a:rPr lang="da-DK">
                          <a:latin typeface="Cambria Math"/>
                          <a:ea typeface="Cambria Math"/>
                        </a:rPr>
                        <m:t>    </m:t>
                      </m:r>
                      <m:r>
                        <a:rPr lang="da-DK" i="1">
                          <a:latin typeface="Cambria Math"/>
                          <a:ea typeface="Cambria Math"/>
                        </a:rPr>
                        <m:t>𝑗</m:t>
                      </m:r>
                      <m:r>
                        <a:rPr lang="da-DK" i="1">
                          <a:latin typeface="Cambria Math"/>
                          <a:ea typeface="Cambria Math"/>
                        </a:rPr>
                        <m:t>=1,…, </m:t>
                      </m:r>
                      <m:sSub>
                        <m:sSubPr>
                          <m:ctrlPr>
                            <a:rPr lang="da-DK"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m:oMathPara>
                </a14:m>
                <a:r>
                  <a:rPr lang="da-DK" smtClean="0"/>
                  <a:t> </a:t>
                </a:r>
                <a:br>
                  <a:rPr lang="da-DK" smtClean="0"/>
                </a:br>
                <a:r>
                  <a:rPr lang="da-DK" smtClean="0"/>
                  <a:t>dvs. alle </a:t>
                </a:r>
                <a14:m>
                  <m:oMathPara>
                    <m:oMathParaPr>
                      <m:jc/>
                    </m:oMathParaPr>
                    <m:oMath>
                      <m:r>
                        <a:rPr lang="da-DK" b="0" i="1" smtClean="0">
                          <a:latin typeface="Cambria Math"/>
                          <a:ea typeface="Cambria Math"/>
                        </a:rPr>
                        <m:t>𝑁</m:t>
                      </m:r>
                    </m:oMath>
                  </m:oMathPara>
                </a14:m>
                <a:r>
                  <a:rPr lang="da-DK" smtClean="0"/>
                  <a:t> observationer er </a:t>
                </a:r>
                <a14:m>
                  <m:oMathPara>
                    <m:oMathParaPr>
                      <m:jc/>
                    </m:oMathParaPr>
                    <m:oMath>
                      <m:r>
                        <a:rPr lang="en-US" i="1">
                          <a:latin typeface="Cambria Math" panose="02040503050406030204" pitchFamily="18" charset="0"/>
                        </a:rPr>
                        <m:t>𝑁</m:t>
                      </m:r>
                      <m:r>
                        <a:rPr lang="en-US" i="1">
                          <a:latin typeface="Cambria Math" panose="02040503050406030204" pitchFamily="18" charset="0"/>
                        </a:rPr>
                        <m:t>(</m:t>
                      </m:r>
                      <m:r>
                        <a:rPr lang="da-DK" i="1">
                          <a:latin typeface="Cambria Math"/>
                          <a:ea typeface="Cambria Math"/>
                        </a:rPr>
                        <m:t>𝜇</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oMath>
                  </m:oMathPara>
                </a14:m>
                <a:r>
                  <a:rPr lang="da-DK"/>
                  <a:t> </a:t>
                </a:r>
                <a:r>
                  <a:rPr lang="da-DK" smtClean="0"/>
                  <a:t> </a:t>
                </a:r>
                <a:endParaRPr lang="da-DK" smtClean="0"/>
              </a:p>
              <a:p>
                <a:r>
                  <a:rPr lang="da-DK" smtClean="0"/>
                  <a:t>Hvis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er </a:t>
                </a:r>
                <a:r>
                  <a:rPr lang="da-DK" smtClean="0"/>
                  <a:t>sand for eksemplet med resiners styrke, så betyder det, at alle tre resiner har samme styrke. Så er </a:t>
                </a:r>
                <a:br>
                  <a:rPr lang="da-DK" smtClean="0"/>
                </a:br>
                <a:r>
                  <a:rPr lang="da-DK" smtClean="0"/>
                  <a:t>forskellene i det parallelle boksplot </a:t>
                </a:r>
                <a:br>
                  <a:rPr lang="da-DK" smtClean="0"/>
                </a:br>
                <a:r>
                  <a:rPr lang="da-DK" smtClean="0"/>
                  <a:t>tilfældige </a:t>
                </a:r>
                <a:endParaRPr lang="da-DK" smtClean="0"/>
              </a:p>
              <a:p>
                <a:r>
                  <a:rPr lang="da-DK" smtClean="0"/>
                  <a:t>Vi undersøger hypotesen med varians-</a:t>
                </a:r>
                <a:br>
                  <a:rPr lang="da-DK"/>
                </a:br>
                <a:r>
                  <a:rPr lang="da-DK"/>
                  <a:t>analyse, </a:t>
                </a:r>
                <a:r>
                  <a:rPr lang="da-DK" smtClean="0"/>
                  <a:t>ANOVA. Vi undersøger, om </a:t>
                </a:r>
                <a:br>
                  <a:rPr lang="da-DK" smtClean="0"/>
                </a:br>
                <a:r>
                  <a:rPr lang="da-DK" smtClean="0"/>
                  <a:t>hvor meget af variationen, der kan </a:t>
                </a:r>
                <a:br>
                  <a:rPr lang="da-DK" smtClean="0"/>
                </a:br>
                <a:r>
                  <a:rPr lang="da-DK" smtClean="0"/>
                  <a:t>forklares med behandlingerne.</a:t>
                </a:r>
                <a:endParaRPr lang="da-DK"/>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50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418</a:t>
            </a:fld>
            <a:endParaRPr lang="da-DK"/>
          </a:p>
        </p:txBody>
      </p:sp>
      <p:pic>
        <p:nvPicPr>
          <p:cNvPr id="6" name="Picture 5"/>
          <p:cNvPicPr>
            <a:picLocks noChangeAspect="1"/>
          </p:cNvPicPr>
          <p:nvPr/>
        </p:nvPicPr>
        <p:blipFill>
          <a:blip r:embed="rId4"/>
          <a:stretch>
            <a:fillRect/>
          </a:stretch>
        </p:blipFill>
        <p:spPr>
          <a:xfrm>
            <a:off x="5623394" y="3483252"/>
            <a:ext cx="3056836" cy="26820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0931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ANOVA fra </a:t>
            </a:r>
            <a:r>
              <a:rPr lang="da-DK" smtClean="0">
                <a:solidFill>
                  <a:srgbClr val="C00000"/>
                </a:solidFill>
              </a:rPr>
              <a:t>regression</a:t>
            </a:r>
            <a:r>
              <a:rPr lang="da-DK" smtClean="0">
                <a:solidFill>
                  <a:srgbClr val="385D8A"/>
                </a:solidFill>
              </a:rPr>
              <a:t> </a:t>
            </a:r>
            <a:r>
              <a:rPr lang="da-DK"/>
              <a:t>(kap. 11)</a:t>
            </a:r>
          </a:p>
        </p:txBody>
      </p:sp>
      <p:sp>
        <p:nvSpPr>
          <p:cNvPr id="4" name="Slide Number Placeholder 3"/>
          <p:cNvSpPr>
            <a:spLocks noGrp="1"/>
          </p:cNvSpPr>
          <p:nvPr>
            <p:ph type="sldNum" sz="quarter" idx="12"/>
          </p:nvPr>
        </p:nvSpPr>
        <p:spPr/>
        <p:txBody>
          <a:bodyPr/>
          <a:lstStyle/>
          <a:p>
            <a:fld id="{2CD97C06-EC96-4259-9516-82894ECCBF7D}" type="slidenum">
              <a:rPr lang="da-DK" smtClean="0"/>
              <a:t>419</a:t>
            </a:fld>
            <a:endParaRPr lang="da-DK"/>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73322694"/>
              </p:ext>
            </p:extLst>
          </p:nvPr>
        </p:nvGraphicFramePr>
        <p:xfrm>
          <a:off x="468313" y="1504664"/>
          <a:ext cx="8247334" cy="4228592"/>
        </p:xfrm>
        <a:graphic>
          <a:graphicData uri="http://schemas.openxmlformats.org/drawingml/2006/table">
            <a:tbl>
              <a:tblPr firstRow="1" bandRow="1">
                <a:tableStyleId>{5940675A-B579-460E-94D1-54222C63F5DA}</a:tableStyleId>
              </a:tblPr>
              <a:tblGrid>
                <a:gridCol w="1223367">
                  <a:extLst>
                    <a:ext uri="{9D8B030D-6E8A-4147-A177-3AD203B41FA5}">
                      <a16:colId xmlns:a16="http://schemas.microsoft.com/office/drawing/2014/main" val="3955120211"/>
                    </a:ext>
                  </a:extLst>
                </a:gridCol>
                <a:gridCol w="2520280">
                  <a:extLst>
                    <a:ext uri="{9D8B030D-6E8A-4147-A177-3AD203B41FA5}">
                      <a16:colId xmlns:a16="http://schemas.microsoft.com/office/drawing/2014/main" val="1190826296"/>
                    </a:ext>
                  </a:extLst>
                </a:gridCol>
                <a:gridCol w="2016224">
                  <a:extLst>
                    <a:ext uri="{9D8B030D-6E8A-4147-A177-3AD203B41FA5}">
                      <a16:colId xmlns:a16="http://schemas.microsoft.com/office/drawing/2014/main" val="2924982019"/>
                    </a:ext>
                  </a:extLst>
                </a:gridCol>
                <a:gridCol w="1512168">
                  <a:extLst>
                    <a:ext uri="{9D8B030D-6E8A-4147-A177-3AD203B41FA5}">
                      <a16:colId xmlns:a16="http://schemas.microsoft.com/office/drawing/2014/main" val="1410446796"/>
                    </a:ext>
                  </a:extLst>
                </a:gridCol>
                <a:gridCol w="975295">
                  <a:extLst>
                    <a:ext uri="{9D8B030D-6E8A-4147-A177-3AD203B41FA5}">
                      <a16:colId xmlns:a16="http://schemas.microsoft.com/office/drawing/2014/main" val="535233530"/>
                    </a:ext>
                  </a:extLst>
                </a:gridCol>
              </a:tblGrid>
              <a:tr h="370840">
                <a:tc>
                  <a:txBody>
                    <a:bodyPr vert="horz" wrap="square"/>
                    <a:lstStyle/>
                    <a:p>
                      <a:pPr algn="l"/>
                      <a:r>
                        <a:rPr lang="da-DK" sz="1800" b="0" smtClean="0">
                          <a:solidFill>
                            <a:schemeClr val="tx1"/>
                          </a:solidFill>
                        </a:rPr>
                        <a:t>Kilder</a:t>
                      </a:r>
                      <a:endParaRPr lang="da-DK" sz="1800" b="0">
                        <a:solidFill>
                          <a:schemeClr val="tx1"/>
                        </a:solidFill>
                      </a:endParaRPr>
                    </a:p>
                  </a:txBody>
                  <a:tcPr/>
                </a:tc>
                <a:tc>
                  <a:txBody>
                    <a:bodyPr vert="horz" wrap="square"/>
                    <a:lstStyle/>
                    <a:p>
                      <a:pPr algn="l"/>
                      <a:r>
                        <a:rPr lang="da-DK" sz="1800" b="0" smtClean="0">
                          <a:solidFill>
                            <a:schemeClr val="tx1"/>
                          </a:solidFill>
                        </a:rPr>
                        <a:t>Frihedsgrader </a:t>
                      </a:r>
                      <a:br>
                        <a:rPr lang="da-DK" sz="1800" b="0" smtClean="0">
                          <a:solidFill>
                            <a:schemeClr val="tx1"/>
                          </a:solidFill>
                        </a:rPr>
                      </a:br>
                      <a:r>
                        <a:rPr lang="da-DK" sz="1800" b="0" smtClean="0">
                          <a:solidFill>
                            <a:schemeClr val="tx1"/>
                          </a:solidFill>
                        </a:rPr>
                        <a:t>(DF)</a:t>
                      </a:r>
                      <a:endParaRPr lang="da-DK" sz="1800" b="0">
                        <a:solidFill>
                          <a:schemeClr val="tx1"/>
                        </a:solidFill>
                      </a:endParaRPr>
                    </a:p>
                  </a:txBody>
                  <a:tcPr/>
                </a:tc>
                <a:tc>
                  <a:txBody>
                    <a:bodyPr vert="horz" wrap="square"/>
                    <a:lstStyle/>
                    <a:p>
                      <a:pPr algn="l"/>
                      <a:r>
                        <a:rPr lang="da-DK" sz="1800" b="0" smtClean="0">
                          <a:solidFill>
                            <a:schemeClr val="tx1"/>
                          </a:solidFill>
                        </a:rPr>
                        <a:t>Sum of Squares (SS)</a:t>
                      </a:r>
                      <a:endParaRPr lang="da-DK" sz="1800" b="0">
                        <a:solidFill>
                          <a:schemeClr val="tx1"/>
                        </a:solidFill>
                      </a:endParaRPr>
                    </a:p>
                  </a:txBody>
                  <a:tcPr/>
                </a:tc>
                <a:tc>
                  <a:txBody>
                    <a:bodyPr vert="horz" wrap="square"/>
                    <a:lstStyle/>
                    <a:p>
                      <a:pPr algn="l"/>
                      <a:r>
                        <a:rPr lang="da-DK" sz="1800" b="0" smtClean="0">
                          <a:solidFill>
                            <a:schemeClr val="tx1"/>
                          </a:solidFill>
                        </a:rPr>
                        <a:t>Mean Squares (MS)</a:t>
                      </a:r>
                      <a:endParaRPr lang="da-DK" sz="1800" b="0">
                        <a:solidFill>
                          <a:schemeClr val="tx1"/>
                        </a:solidFill>
                      </a:endParaRPr>
                    </a:p>
                  </a:txBody>
                  <a:tcPr/>
                </a:tc>
                <a:tc>
                  <a:txBody>
                    <a:bodyPr vert="horz" wrap="square"/>
                    <a:lstStyle/>
                    <a:p>
                      <a:pPr algn="l"/>
                      <a:r>
                        <a:rPr lang="da-DK" sz="1800" b="0" smtClean="0">
                          <a:solidFill>
                            <a:schemeClr val="tx1"/>
                          </a:solidFill>
                        </a:rPr>
                        <a:t>F</a:t>
                      </a:r>
                      <a:endParaRPr lang="da-DK" sz="1800" b="0">
                        <a:solidFill>
                          <a:schemeClr val="tx1"/>
                        </a:solidFill>
                      </a:endParaRPr>
                    </a:p>
                  </a:txBody>
                  <a:tcPr/>
                </a:tc>
                <a:extLst>
                  <a:ext uri="{0D108BD9-81ED-4DB2-BD59-A6C34878D82A}">
                    <a16:rowId xmlns:a16="http://schemas.microsoft.com/office/drawing/2014/main" val="2849721193"/>
                  </a:ext>
                </a:extLst>
              </a:tr>
              <a:tr h="370840">
                <a:tc>
                  <a:txBody>
                    <a:bodyPr vert="horz" wrap="square"/>
                    <a:lstStyle/>
                    <a:p>
                      <a:pPr algn="l"/>
                      <a:r>
                        <a:rPr lang="da-DK" sz="1800" b="0" smtClean="0">
                          <a:solidFill>
                            <a:schemeClr val="tx1"/>
                          </a:solidFill>
                        </a:rPr>
                        <a:t>Regression</a:t>
                      </a:r>
                      <a:endParaRPr lang="da-DK" sz="1800" b="0">
                        <a:solidFill>
                          <a:schemeClr val="tx1"/>
                        </a:solidFill>
                      </a:endParaRPr>
                    </a:p>
                  </a:txBody>
                  <a:tcPr/>
                </a:tc>
                <a:tc>
                  <a:txBody>
                    <a:bodyPr vert="horz" wrap="square"/>
                    <a:lstStyle/>
                    <a:p>
                      <a:pPr algn="l"/>
                      <a14:m>
                        <m:oMathPara>
                          <m:oMathParaPr>
                            <m:jc m:val="left"/>
                          </m:oMathParaPr>
                          <m:oMath>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𝑑𝑓</m:t>
                                </m:r>
                              </m:e>
                              <m:sub>
                                <m:r>
                                  <a:rPr lang="da-DK" sz="1800" b="0" i="1" smtClean="0">
                                    <a:solidFill>
                                      <a:schemeClr val="tx1"/>
                                    </a:solidFill>
                                    <a:latin typeface="Cambria Math"/>
                                  </a:rPr>
                                  <m:t>𝑟𝑒𝑔</m:t>
                                </m:r>
                              </m:sub>
                            </m:sSub>
                          </m:oMath>
                          <m:oMath>
                            <m:r>
                              <m:rPr>
                                <m:sty m:val="p"/>
                              </m:rPr>
                              <a:rPr lang="da-DK" sz="1800" b="0" smtClean="0">
                                <a:solidFill>
                                  <a:schemeClr val="tx1"/>
                                </a:solidFill>
                                <a:latin typeface="Cambria Math"/>
                              </a:rPr>
                              <m:t>=</m:t>
                            </m:r>
                            <m:r>
                              <m:rPr>
                                <m:sty m:val="p"/>
                              </m:rPr>
                              <a:rPr lang="da-DK" sz="1800" b="0" smtClean="0">
                                <a:solidFill>
                                  <a:schemeClr val="tx1"/>
                                </a:solidFill>
                              </a:rPr>
                              <m:t>#</m:t>
                            </m:r>
                            <m:r>
                              <m:rPr>
                                <m:sty m:val="p"/>
                              </m:rPr>
                              <a:rPr lang="da-DK" sz="1800" b="0" smtClean="0">
                                <a:solidFill>
                                  <a:schemeClr val="tx1"/>
                                </a:solidFill>
                              </a:rPr>
                              <m:t>parametre</m:t>
                            </m:r>
                            <m:r>
                              <m:rPr>
                                <m:sty m:val="p"/>
                              </m:rPr>
                              <a:rPr lang="da-DK" sz="1800" b="0" smtClean="0">
                                <a:solidFill>
                                  <a:schemeClr val="tx1"/>
                                </a:solidFill>
                                <a:latin typeface="Cambria Math"/>
                              </a:rPr>
                              <m:t>−</m:t>
                            </m:r>
                            <m:r>
                              <a:rPr lang="da-DK" sz="1800" b="0" i="1" smtClean="0">
                                <a:solidFill>
                                  <a:schemeClr val="tx1"/>
                                </a:solidFill>
                                <a:latin typeface="Cambria Math"/>
                              </a:rPr>
                              <m:t>1</m:t>
                            </m:r>
                          </m:oMath>
                        </m:oMathPara>
                      </a14:m>
                      <a:br>
                        <a:rPr lang="da-DK" sz="1800" b="0" smtClean="0">
                          <a:solidFill>
                            <a:schemeClr val="tx1"/>
                          </a:solidFill>
                        </a:rPr>
                      </a:br>
                      <a14:m>
                        <m:oMathPara>
                          <m:oMathParaPr>
                            <m:jc/>
                          </m:oMathParaPr>
                          <m:oMath>
                            <m:r>
                              <m:rPr>
                                <m:sty m:val="p"/>
                              </m:rPr>
                              <a:rPr lang="da-DK" sz="1800" b="0" smtClean="0">
                                <a:solidFill>
                                  <a:schemeClr val="tx1"/>
                                </a:solidFill>
                                <a:latin typeface="Cambria Math"/>
                              </a:rPr>
                              <m:t>=</m:t>
                            </m:r>
                            <m:d>
                              <m:dPr>
                                <m:begChr m:val="("/>
                                <m:sepChr m:val="|"/>
                                <m:endChr m:val=")"/>
                                <m:grow m:val="on"/>
                                <m:shp m:val="centered"/>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𝑟</m:t>
                                </m:r>
                                <m:r>
                                  <a:rPr lang="en-US" sz="1800" b="0" i="1" smtClean="0">
                                    <a:solidFill>
                                      <a:schemeClr val="tx1"/>
                                    </a:solidFill>
                                    <a:latin typeface="Cambria Math" panose="02040503050406030204" pitchFamily="18" charset="0"/>
                                  </a:rPr>
                                  <m:t>+1</m:t>
                                </m:r>
                              </m:e>
                            </m:d>
                            <m:r>
                              <m:rPr>
                                <m:sty m:val="p"/>
                              </m:rPr>
                              <a:rPr lang="da-DK" sz="1800" b="0" smtClean="0">
                                <a:solidFill>
                                  <a:schemeClr val="tx1"/>
                                </a:solidFill>
                                <a:latin typeface="Cambria Math"/>
                              </a:rPr>
                              <m:t>−</m:t>
                            </m:r>
                            <m:r>
                              <a:rPr lang="da-DK" sz="1800" b="0" i="1" smtClean="0">
                                <a:solidFill>
                                  <a:schemeClr val="tx1"/>
                                </a:solidFill>
                                <a:latin typeface="Cambria Math"/>
                              </a:rPr>
                              <m:t>1</m:t>
                            </m:r>
                            <m:r>
                              <m:rPr>
                                <m:sty m:val="p"/>
                              </m:rPr>
                              <a:rPr lang="en-US" sz="1800" b="0" i="0"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𝑟</m:t>
                            </m:r>
                          </m:oMath>
                        </m:oMathPara>
                      </a14:m>
                      <a:r>
                        <a:rPr lang="da-DK" sz="1800" b="0" smtClean="0">
                          <a:solidFill>
                            <a:schemeClr val="tx1"/>
                          </a:solidFill>
                        </a:rPr>
                        <a:t> </a:t>
                      </a:r>
                      <a:br>
                        <a:rPr lang="da-DK" sz="1800" b="0" smtClean="0">
                          <a:solidFill>
                            <a:schemeClr val="tx1"/>
                          </a:solidFill>
                        </a:rPr>
                      </a:br>
                      <a:endParaRPr lang="da-DK" sz="1800" b="0">
                        <a:solidFill>
                          <a:schemeClr val="tx1"/>
                        </a:solidFill>
                      </a:endParaRPr>
                    </a:p>
                  </a:txBody>
                  <a:tcPr/>
                </a:tc>
                <a:tc>
                  <a:txBody>
                    <a:bodyPr vert="horz" wrap="square"/>
                    <a:lstStyle/>
                    <a:p>
                      <a:pPr algn="l"/>
                      <a14:m>
                        <m:oMathPara>
                          <m:oMathParaPr>
                            <m:jc m:val="left"/>
                          </m:oMathParaPr>
                          <m:oMath>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𝑆𝑆</m:t>
                                </m:r>
                              </m:e>
                              <m:sub>
                                <m:r>
                                  <a:rPr lang="da-DK" sz="1800" b="0" i="1" smtClean="0">
                                    <a:solidFill>
                                      <a:schemeClr val="tx1"/>
                                    </a:solidFill>
                                    <a:latin typeface="Cambria Math"/>
                                  </a:rPr>
                                  <m:t>𝑟𝑒𝑔</m:t>
                                </m:r>
                              </m:sub>
                            </m:sSub>
                          </m:oMath>
                        </m:oMathPara>
                      </a14:m>
                      <a:br>
                        <a:rPr lang="da-DK" sz="1800" b="0" smtClean="0">
                          <a:solidFill>
                            <a:schemeClr val="tx1"/>
                          </a:solidFill>
                        </a:rPr>
                      </a:br>
                      <a14:m>
                        <m:oMathPara>
                          <m:oMathParaPr>
                            <m:jc/>
                          </m:oMathParaPr>
                          <m:oMath>
                            <m:r>
                              <m:rPr>
                                <m:sty m:val="p"/>
                              </m:rPr>
                              <a:rPr lang="da-DK" sz="1800" b="0" smtClean="0">
                                <a:solidFill>
                                  <a:schemeClr val="tx1"/>
                                </a:solidFill>
                                <a:latin typeface="Cambria Math"/>
                              </a:rPr>
                              <m:t>=</m:t>
                            </m:r>
                            <m:nary>
                              <m:naryPr>
                                <m:chr m:val="∑"/>
                                <m:grow m:val="off"/>
                                <m:subHide m:val="off"/>
                                <m:supHide m:val="off"/>
                                <m:ctrlPr>
                                  <a:rPr lang="da-DK" sz="1800" b="0" i="1" smtClean="0">
                                    <a:solidFill>
                                      <a:schemeClr val="tx1"/>
                                    </a:solidFill>
                                    <a:latin typeface="Cambria Math" panose="02040503050406030204" pitchFamily="18" charset="0"/>
                                  </a:rPr>
                                </m:ctrlPr>
                              </m:naryPr>
                              <m:sub>
                                <m:r>
                                  <a:rPr lang="da-DK" sz="1800" b="0" i="1">
                                    <a:solidFill>
                                      <a:schemeClr val="tx1"/>
                                    </a:solidFill>
                                    <a:latin typeface="Cambria Math"/>
                                  </a:rPr>
                                  <m:t>𝑖</m:t>
                                </m:r>
                                <m:r>
                                  <m:rPr>
                                    <m:sty m:val="p"/>
                                  </m:rPr>
                                  <a:rPr lang="da-DK" sz="1800" b="0">
                                    <a:solidFill>
                                      <a:schemeClr val="tx1"/>
                                    </a:solidFill>
                                    <a:latin typeface="Cambria Math"/>
                                  </a:rPr>
                                  <m:t>=</m:t>
                                </m:r>
                                <m:r>
                                  <a:rPr lang="da-DK" sz="1800" b="0" i="1">
                                    <a:solidFill>
                                      <a:schemeClr val="tx1"/>
                                    </a:solidFill>
                                    <a:latin typeface="Cambria Math"/>
                                  </a:rPr>
                                  <m:t>1</m:t>
                                </m:r>
                              </m:sub>
                              <m:sup>
                                <m:r>
                                  <a:rPr lang="da-DK" sz="1800" b="0" i="1">
                                    <a:solidFill>
                                      <a:schemeClr val="tx1"/>
                                    </a:solidFill>
                                    <a:latin typeface="Cambria Math"/>
                                  </a:rPr>
                                  <m:t>𝑛</m:t>
                                </m:r>
                              </m:sup>
                              <m:e>
                                <m:sSub>
                                  <m:sSubPr>
                                    <m:ctrlPr>
                                      <a:rPr lang="da-DK" sz="1800" b="0" i="1">
                                        <a:solidFill>
                                          <a:schemeClr val="tx1"/>
                                        </a:solidFill>
                                        <a:latin typeface="Cambria Math" panose="02040503050406030204" pitchFamily="18" charset="0"/>
                                      </a:rPr>
                                    </m:ctrlPr>
                                  </m:sSubPr>
                                  <m:e>
                                    <m:sSubSup>
                                      <m:sSubSupPr>
                                        <m:alnScr m:val="off"/>
                                        <m:ctrlPr>
                                          <a:rPr lang="da-DK" sz="1800" b="0" i="1">
                                            <a:solidFill>
                                              <a:schemeClr val="tx1"/>
                                            </a:solidFill>
                                            <a:latin typeface="Cambria Math" panose="02040503050406030204" pitchFamily="18" charset="0"/>
                                          </a:rPr>
                                        </m:ctrlPr>
                                      </m:sSubSupPr>
                                      <m:e>
                                        <m:r>
                                          <m:rPr>
                                            <m:sty m:val="p"/>
                                          </m:rPr>
                                          <a:rPr lang="da-DK" sz="1800" b="0">
                                            <a:solidFill>
                                              <a:schemeClr val="tx1"/>
                                            </a:solidFill>
                                            <a:latin typeface="Cambria Math"/>
                                          </a:rPr>
                                          <m:t>(</m:t>
                                        </m:r>
                                        <m:sSub>
                                          <m:sSubPr>
                                            <m:ctrlPr>
                                              <a:rPr lang="da-DK" sz="1800" b="0" i="1">
                                                <a:solidFill>
                                                  <a:schemeClr val="tx1"/>
                                                </a:solidFill>
                                                <a:latin typeface="Cambria Math" panose="02040503050406030204" pitchFamily="18" charset="0"/>
                                              </a:rPr>
                                            </m:ctrlPr>
                                          </m:sSubPr>
                                          <m:e>
                                            <m:acc>
                                              <m:accPr>
                                                <m:chr m:val="̂"/>
                                                <m:ctrlPr>
                                                  <a:rPr lang="da-DK" sz="1800" b="0" i="1">
                                                    <a:solidFill>
                                                      <a:schemeClr val="tx1"/>
                                                    </a:solidFill>
                                                    <a:latin typeface="Cambria Math" panose="02040503050406030204" pitchFamily="18" charset="0"/>
                                                  </a:rPr>
                                                </m:ctrlPr>
                                              </m:accPr>
                                              <m:e>
                                                <m:r>
                                                  <a:rPr lang="da-DK" sz="1800" b="0" i="1">
                                                    <a:solidFill>
                                                      <a:schemeClr val="tx1"/>
                                                    </a:solidFill>
                                                    <a:latin typeface="Cambria Math"/>
                                                  </a:rPr>
                                                  <m:t>𝑦</m:t>
                                                </m:r>
                                              </m:e>
                                            </m:acc>
                                          </m:e>
                                          <m:sub>
                                            <m:r>
                                              <a:rPr lang="da-DK" sz="1800" b="0" i="1">
                                                <a:solidFill>
                                                  <a:schemeClr val="tx1"/>
                                                </a:solidFill>
                                                <a:latin typeface="Cambria Math"/>
                                              </a:rPr>
                                              <m:t>𝑖</m:t>
                                            </m:r>
                                          </m:sub>
                                        </m:sSub>
                                        <m:r>
                                          <m:rPr>
                                            <m:sty m:val="p"/>
                                          </m:rPr>
                                          <a:rPr lang="da-DK" sz="1800" b="0" smtClean="0">
                                            <a:solidFill>
                                              <a:schemeClr val="tx1"/>
                                            </a:solidFill>
                                            <a:latin typeface="Cambria Math"/>
                                          </a:rPr>
                                          <m:t>−</m:t>
                                        </m:r>
                                        <m:acc>
                                          <m:accPr>
                                            <m:chr m:val="̅"/>
                                            <m:ctrlPr>
                                              <a:rPr lang="da-DK" sz="1800" b="0" i="1" smtClean="0">
                                                <a:solidFill>
                                                  <a:schemeClr val="tx1"/>
                                                </a:solidFill>
                                                <a:latin typeface="Cambria Math" panose="02040503050406030204" pitchFamily="18" charset="0"/>
                                              </a:rPr>
                                            </m:ctrlPr>
                                          </m:accPr>
                                          <m:e>
                                            <m:r>
                                              <a:rPr lang="da-DK" sz="1800" b="0" i="1" smtClean="0">
                                                <a:solidFill>
                                                  <a:schemeClr val="tx1"/>
                                                </a:solidFill>
                                                <a:latin typeface="Cambria Math"/>
                                              </a:rPr>
                                              <m:t>𝑦</m:t>
                                            </m:r>
                                          </m:e>
                                        </m:acc>
                                        <m:r>
                                          <m:rPr>
                                            <m:sty m:val="p"/>
                                          </m:rPr>
                                          <a:rPr lang="da-DK" sz="1800" b="0">
                                            <a:solidFill>
                                              <a:schemeClr val="tx1"/>
                                            </a:solidFill>
                                            <a:latin typeface="Cambria Math"/>
                                          </a:rPr>
                                          <m:t>)</m:t>
                                        </m:r>
                                      </m:e>
                                      <m:sub>
                                        <m:r>
                                          <a:rPr lang="en-US" sz="1800" b="0" i="1" smtClean="0">
                                            <a:solidFill>
                                              <a:schemeClr val="tx1"/>
                                            </a:solidFill>
                                            <a:latin typeface="Cambria Math" panose="02040503050406030204" pitchFamily="18" charset="0"/>
                                          </a:rPr>
                                          <m:t> </m:t>
                                        </m:r>
                                      </m:sub>
                                      <m:sup>
                                        <m:r>
                                          <a:rPr lang="da-DK" sz="1800" b="0" i="1">
                                            <a:solidFill>
                                              <a:schemeClr val="tx1"/>
                                            </a:solidFill>
                                            <a:latin typeface="Cambria Math"/>
                                          </a:rPr>
                                          <m:t>2</m:t>
                                        </m:r>
                                      </m:sup>
                                    </m:sSubSup>
                                  </m:e>
                                  <m:sub>
                                    <m:r>
                                      <a:rPr lang="en-US" sz="1800" b="0" i="1" smtClean="0">
                                        <a:solidFill>
                                          <a:schemeClr val="tx1"/>
                                        </a:solidFill>
                                        <a:latin typeface="Cambria Math" panose="02040503050406030204" pitchFamily="18" charset="0"/>
                                      </a:rPr>
                                      <m:t> </m:t>
                                    </m:r>
                                  </m:sub>
                                </m:sSub>
                              </m:e>
                            </m:nary>
                          </m:oMath>
                        </m:oMathPara>
                      </a14:m>
                      <a:r>
                        <a:rPr lang="da-DK" sz="1800" b="0" smtClean="0">
                          <a:solidFill>
                            <a:schemeClr val="tx1"/>
                          </a:solidFill>
                        </a:rPr>
                        <a:t> </a:t>
                      </a:r>
                      <a:endParaRPr lang="da-DK" sz="1800" b="0">
                        <a:solidFill>
                          <a:schemeClr val="tx1"/>
                        </a:solidFill>
                      </a:endParaRPr>
                    </a:p>
                  </a:txBody>
                  <a:tcPr/>
                </a:tc>
                <a:tc>
                  <a:txBody>
                    <a:bodyPr vert="horz" wrap="square"/>
                    <a:lstStyle/>
                    <a:p>
                      <a:pPr algn="l"/>
                      <a14:m>
                        <m:oMathPara>
                          <m:oMathParaPr>
                            <m:jc m:val="left"/>
                          </m:oMathParaPr>
                          <m:oMath>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𝑀𝑆</m:t>
                                </m:r>
                              </m:e>
                              <m:sub>
                                <m:r>
                                  <a:rPr lang="da-DK" sz="1800" b="0" i="1" smtClean="0">
                                    <a:solidFill>
                                      <a:schemeClr val="tx1"/>
                                    </a:solidFill>
                                    <a:latin typeface="Cambria Math"/>
                                  </a:rPr>
                                  <m:t>𝑟𝑒𝑔</m:t>
                                </m:r>
                              </m:sub>
                            </m:sSub>
                          </m:oMath>
                          <m:oMath>
                            <m:r>
                              <m:rPr>
                                <m:sty m:val="p"/>
                              </m:rPr>
                              <a:rPr lang="da-DK" sz="1800" b="0" smtClean="0">
                                <a:solidFill>
                                  <a:schemeClr val="tx1"/>
                                </a:solidFill>
                                <a:latin typeface="Cambria Math"/>
                              </a:rPr>
                              <m:t>=</m:t>
                            </m:r>
                            <m:box>
                              <m:boxPr>
                                <m:noBreak m:val="off"/>
                                <m:ctrlPr>
                                  <a:rPr lang="da-DK" sz="1800" b="0" i="1" smtClean="0">
                                    <a:solidFill>
                                      <a:schemeClr val="tx1"/>
                                    </a:solidFill>
                                    <a:latin typeface="Cambria Math" panose="02040503050406030204" pitchFamily="18" charset="0"/>
                                  </a:rPr>
                                </m:ctrlPr>
                              </m:boxPr>
                              <m:e>
                                <m:f>
                                  <m:fPr>
                                    <m:type m:val="bar"/>
                                    <m:ctrlPr>
                                      <a:rPr lang="da-DK" sz="1800" b="0" i="1" smtClean="0">
                                        <a:solidFill>
                                          <a:schemeClr val="tx1"/>
                                        </a:solidFill>
                                        <a:latin typeface="Cambria Math" panose="02040503050406030204" pitchFamily="18" charset="0"/>
                                      </a:rPr>
                                    </m:ctrlPr>
                                  </m:fPr>
                                  <m:num>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𝑆𝑆</m:t>
                                        </m:r>
                                      </m:e>
                                      <m:sub>
                                        <m:r>
                                          <a:rPr lang="da-DK" sz="1800" b="0" i="1" smtClean="0">
                                            <a:solidFill>
                                              <a:schemeClr val="tx1"/>
                                            </a:solidFill>
                                            <a:latin typeface="Cambria Math"/>
                                          </a:rPr>
                                          <m:t>𝑟𝑒𝑔</m:t>
                                        </m:r>
                                      </m:sub>
                                    </m:sSub>
                                  </m:num>
                                  <m:den>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𝑑𝑓</m:t>
                                        </m:r>
                                      </m:e>
                                      <m:sub>
                                        <m:r>
                                          <a:rPr lang="da-DK" sz="1800" b="0" i="1" smtClean="0">
                                            <a:solidFill>
                                              <a:schemeClr val="tx1"/>
                                            </a:solidFill>
                                            <a:latin typeface="Cambria Math"/>
                                          </a:rPr>
                                          <m:t>𝑟𝑒𝑔</m:t>
                                        </m:r>
                                      </m:sub>
                                    </m:sSub>
                                  </m:den>
                                </m:f>
                              </m:e>
                            </m:box>
                          </m:oMath>
                        </m:oMathPara>
                      </a14:m>
                      <a:endParaRPr lang="da-DK" sz="1800" b="0">
                        <a:solidFill>
                          <a:schemeClr val="tx1"/>
                        </a:solidFill>
                      </a:endParaRPr>
                    </a:p>
                  </a:txBody>
                  <a:tcPr/>
                </a:tc>
                <a:tc>
                  <a:txBody>
                    <a:bodyPr vert="horz" wrap="square"/>
                    <a:lstStyle/>
                    <a:p>
                      <a:pPr algn="l"/>
                      <a14:m>
                        <m:oMathPara>
                          <m:oMathParaPr>
                            <m:jc m:val="left"/>
                          </m:oMathParaPr>
                          <m:oMath>
                            <m:r>
                              <a:rPr lang="da-DK" sz="1800" b="0" i="1" smtClean="0">
                                <a:solidFill>
                                  <a:schemeClr val="tx1"/>
                                </a:solidFill>
                                <a:latin typeface="Cambria Math"/>
                              </a:rPr>
                              <m:t>𝐹</m:t>
                            </m:r>
                          </m:oMath>
                          <m:oMath>
                            <m:r>
                              <m:rPr>
                                <m:sty m:val="p"/>
                              </m:rPr>
                              <a:rPr lang="da-DK" sz="1800" b="0" smtClean="0">
                                <a:solidFill>
                                  <a:schemeClr val="tx1"/>
                                </a:solidFill>
                                <a:latin typeface="Cambria Math"/>
                              </a:rPr>
                              <m:t>=</m:t>
                            </m:r>
                            <m:box>
                              <m:boxPr>
                                <m:noBreak m:val="off"/>
                                <m:ctrlPr>
                                  <a:rPr lang="da-DK" sz="1800" b="0" i="1" smtClean="0">
                                    <a:solidFill>
                                      <a:schemeClr val="tx1"/>
                                    </a:solidFill>
                                    <a:latin typeface="Cambria Math" panose="02040503050406030204" pitchFamily="18" charset="0"/>
                                  </a:rPr>
                                </m:ctrlPr>
                              </m:boxPr>
                              <m:e>
                                <m:f>
                                  <m:fPr>
                                    <m:type m:val="bar"/>
                                    <m:ctrlPr>
                                      <a:rPr lang="da-DK" sz="1800" b="0" i="1" smtClean="0">
                                        <a:solidFill>
                                          <a:schemeClr val="tx1"/>
                                        </a:solidFill>
                                        <a:latin typeface="Cambria Math" panose="02040503050406030204" pitchFamily="18" charset="0"/>
                                      </a:rPr>
                                    </m:ctrlPr>
                                  </m:fPr>
                                  <m:num>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𝑀𝑆</m:t>
                                        </m:r>
                                      </m:e>
                                      <m:sub>
                                        <m:r>
                                          <a:rPr lang="da-DK" sz="1800" b="0" i="1" smtClean="0">
                                            <a:solidFill>
                                              <a:schemeClr val="tx1"/>
                                            </a:solidFill>
                                            <a:latin typeface="Cambria Math"/>
                                          </a:rPr>
                                          <m:t>𝑟𝑒𝑔</m:t>
                                        </m:r>
                                      </m:sub>
                                    </m:sSub>
                                  </m:num>
                                  <m:den>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𝑀𝑆</m:t>
                                        </m:r>
                                      </m:e>
                                      <m:sub>
                                        <m:r>
                                          <a:rPr lang="da-DK" sz="1800" b="0" i="1" smtClean="0">
                                            <a:solidFill>
                                              <a:schemeClr val="tx1"/>
                                            </a:solidFill>
                                            <a:latin typeface="Cambria Math"/>
                                          </a:rPr>
                                          <m:t>𝑟𝑒𝑠</m:t>
                                        </m:r>
                                      </m:sub>
                                    </m:sSub>
                                  </m:den>
                                </m:f>
                              </m:e>
                            </m:box>
                          </m:oMath>
                        </m:oMathPara>
                      </a14:m>
                      <a:br>
                        <a:rPr lang="da-DK" sz="1800" b="0" smtClean="0">
                          <a:solidFill>
                            <a:schemeClr val="tx1"/>
                          </a:solidFill>
                        </a:rPr>
                      </a:br>
                      <a:endParaRPr lang="da-DK" sz="1800" b="0">
                        <a:solidFill>
                          <a:schemeClr val="tx1"/>
                        </a:solidFill>
                      </a:endParaRPr>
                    </a:p>
                  </a:txBody>
                  <a:tcPr/>
                </a:tc>
                <a:extLst>
                  <a:ext uri="{0D108BD9-81ED-4DB2-BD59-A6C34878D82A}">
                    <a16:rowId xmlns:a16="http://schemas.microsoft.com/office/drawing/2014/main" val="1420795670"/>
                  </a:ext>
                </a:extLst>
              </a:tr>
              <a:tr h="370840">
                <a:tc>
                  <a:txBody>
                    <a:bodyPr vert="horz" wrap="square"/>
                    <a:lstStyle/>
                    <a:p>
                      <a:pPr algn="l"/>
                      <a:r>
                        <a:rPr lang="da-DK" sz="1800" b="0" smtClean="0">
                          <a:solidFill>
                            <a:schemeClr val="tx1"/>
                          </a:solidFill>
                        </a:rPr>
                        <a:t>Residual</a:t>
                      </a:r>
                      <a:endParaRPr lang="da-DK" sz="1800" b="0">
                        <a:solidFill>
                          <a:schemeClr val="tx1"/>
                        </a:solidFill>
                      </a:endParaRPr>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𝑑𝑓</m:t>
                                </m:r>
                              </m:e>
                              <m:sub>
                                <m:r>
                                  <a:rPr lang="da-DK" sz="1800" b="0" i="1" smtClean="0">
                                    <a:solidFill>
                                      <a:schemeClr val="tx1"/>
                                    </a:solidFill>
                                    <a:latin typeface="Cambria Math"/>
                                  </a:rPr>
                                  <m:t>𝑟𝑒𝑠</m:t>
                                </m:r>
                              </m:sub>
                            </m:sSub>
                          </m:oMath>
                          <m:oMath>
                            <m:r>
                              <m:rPr>
                                <m:sty m:val="p"/>
                              </m:rPr>
                              <a:rPr lang="da-DK" sz="1800" b="0" smtClean="0">
                                <a:solidFill>
                                  <a:schemeClr val="tx1"/>
                                </a:solidFill>
                                <a:latin typeface="Cambria Math"/>
                              </a:rPr>
                              <m:t>=</m:t>
                            </m:r>
                            <m:r>
                              <m:rPr>
                                <m:sty m:val="p"/>
                              </m:rPr>
                              <a:rPr lang="da-DK" sz="1800" b="0" smtClean="0">
                                <a:solidFill>
                                  <a:schemeClr val="tx1"/>
                                </a:solidFill>
                              </a:rPr>
                              <m:t>#</m:t>
                            </m:r>
                            <m:r>
                              <m:rPr>
                                <m:sty m:val="p"/>
                              </m:rPr>
                              <a:rPr lang="da-DK" sz="1800" b="0" smtClean="0">
                                <a:solidFill>
                                  <a:schemeClr val="tx1"/>
                                </a:solidFill>
                              </a:rPr>
                              <m:t>obs</m:t>
                            </m:r>
                            <m:r>
                              <m:rPr>
                                <m:sty m:val="p"/>
                              </m:rPr>
                              <a:rPr lang="da-DK" sz="1800" b="0" smtClean="0">
                                <a:solidFill>
                                  <a:schemeClr val="tx1"/>
                                </a:solidFill>
                              </a:rPr>
                              <m:t>.</m:t>
                            </m:r>
                            <m:r>
                              <m:rPr>
                                <m:sty m:val="p"/>
                              </m:rPr>
                              <a:rPr lang="da-DK" sz="1800" b="0" smtClean="0">
                                <a:solidFill>
                                  <a:schemeClr val="tx1"/>
                                </a:solidFill>
                                <a:latin typeface="Cambria Math"/>
                              </a:rPr>
                              <m:t>−</m:t>
                            </m:r>
                            <m:r>
                              <m:rPr>
                                <m:sty m:val="p"/>
                              </m:rPr>
                              <a:rPr lang="da-DK" sz="1800" b="0" smtClean="0">
                                <a:solidFill>
                                  <a:schemeClr val="tx1"/>
                                </a:solidFill>
                              </a:rPr>
                              <m:t>#</m:t>
                            </m:r>
                            <m:r>
                              <m:rPr>
                                <m:sty m:val="p"/>
                              </m:rPr>
                              <a:rPr lang="da-DK" sz="1800" b="0" smtClean="0">
                                <a:solidFill>
                                  <a:schemeClr val="tx1"/>
                                </a:solidFill>
                              </a:rPr>
                              <m:t>parametre</m:t>
                            </m:r>
                          </m:oMath>
                          <m:oMath>
                            <m:r>
                              <m:rPr>
                                <m:sty m:val="p"/>
                              </m:rPr>
                              <a:rPr lang="da-DK" sz="1800" b="0" smtClean="0">
                                <a:solidFill>
                                  <a:schemeClr val="tx1"/>
                                </a:solidFill>
                                <a:latin typeface="Cambria Math"/>
                              </a:rPr>
                              <m:t>=</m:t>
                            </m:r>
                            <m:r>
                              <a:rPr lang="da-DK" sz="1800" b="0" i="1" smtClean="0">
                                <a:solidFill>
                                  <a:schemeClr val="tx1"/>
                                </a:solidFill>
                                <a:latin typeface="Cambria Math"/>
                              </a:rPr>
                              <m:t>𝑛</m:t>
                            </m:r>
                            <m:r>
                              <m:rPr>
                                <m:sty m:val="p"/>
                              </m:rPr>
                              <a:rPr lang="da-DK" sz="1800" b="0" smtClean="0">
                                <a:solidFill>
                                  <a:schemeClr val="tx1"/>
                                </a:solidFill>
                                <a:latin typeface="Cambria Math"/>
                              </a:rPr>
                              <m:t>−</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𝑟</m:t>
                            </m:r>
                            <m:r>
                              <a:rPr lang="en-US" sz="1800" b="0" i="1" smtClean="0">
                                <a:solidFill>
                                  <a:schemeClr val="tx1"/>
                                </a:solidFill>
                                <a:latin typeface="Cambria Math" panose="02040503050406030204" pitchFamily="18" charset="0"/>
                              </a:rPr>
                              <m:t>+1)</m:t>
                            </m:r>
                          </m:oMath>
                        </m:oMathPara>
                      </a14:m>
                      <a:endParaRPr lang="da-DK" sz="1800" b="0" i="1">
                        <a:solidFill>
                          <a:schemeClr val="tx1"/>
                        </a:solidFill>
                      </a:endParaRPr>
                    </a:p>
                    <a:p>
                      <a:pPr algn="l"/>
                      <a:endParaRPr lang="da-DK" sz="1800" b="0">
                        <a:solidFill>
                          <a:schemeClr val="tx1"/>
                        </a:solidFill>
                      </a:endParaRPr>
                    </a:p>
                  </a:txBody>
                  <a:tcPr/>
                </a:tc>
                <a:tc>
                  <a:txBody>
                    <a:bodyPr vert="horz" wrap="square"/>
                    <a:lstStyle/>
                    <a:p>
                      <a:pPr algn="l"/>
                      <a14:m>
                        <m:oMathPara>
                          <m:oMathParaPr>
                            <m:jc m:val="left"/>
                          </m:oMathParaPr>
                          <m:oMath>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𝑆𝑆</m:t>
                                </m:r>
                              </m:e>
                              <m:sub>
                                <m:r>
                                  <a:rPr lang="da-DK" sz="1800" b="0" i="1" smtClean="0">
                                    <a:solidFill>
                                      <a:schemeClr val="tx1"/>
                                    </a:solidFill>
                                    <a:latin typeface="Cambria Math"/>
                                  </a:rPr>
                                  <m:t>𝑟𝑒𝑠</m:t>
                                </m:r>
                              </m:sub>
                            </m:sSub>
                          </m:oMath>
                        </m:oMathPara>
                      </a14:m>
                      <a:br>
                        <a:rPr lang="da-DK" sz="1800" b="0" smtClean="0">
                          <a:solidFill>
                            <a:schemeClr val="tx1"/>
                          </a:solidFill>
                        </a:rPr>
                      </a:br>
                      <a14:m>
                        <m:oMathPara>
                          <m:oMathParaPr>
                            <m:jc/>
                          </m:oMathParaPr>
                          <m:oMath>
                            <m:r>
                              <m:rPr>
                                <m:sty m:val="p"/>
                              </m:rPr>
                              <a:rPr lang="da-DK" sz="1800" b="0" smtClean="0">
                                <a:solidFill>
                                  <a:schemeClr val="tx1"/>
                                </a:solidFill>
                                <a:latin typeface="Cambria Math"/>
                              </a:rPr>
                              <m:t>=</m:t>
                            </m:r>
                            <m:nary>
                              <m:naryPr>
                                <m:chr m:val="∑"/>
                                <m:grow m:val="off"/>
                                <m:subHide m:val="off"/>
                                <m:supHide m:val="off"/>
                                <m:ctrlPr>
                                  <a:rPr lang="da-DK" sz="1800" b="0" i="1" smtClean="0">
                                    <a:solidFill>
                                      <a:schemeClr val="tx1"/>
                                    </a:solidFill>
                                    <a:latin typeface="Cambria Math" panose="02040503050406030204" pitchFamily="18" charset="0"/>
                                  </a:rPr>
                                </m:ctrlPr>
                              </m:naryPr>
                              <m:sub>
                                <m:r>
                                  <a:rPr lang="da-DK" sz="1800" b="0" i="1">
                                    <a:solidFill>
                                      <a:schemeClr val="tx1"/>
                                    </a:solidFill>
                                    <a:latin typeface="Cambria Math"/>
                                  </a:rPr>
                                  <m:t>𝑖</m:t>
                                </m:r>
                                <m:r>
                                  <m:rPr>
                                    <m:sty m:val="p"/>
                                  </m:rPr>
                                  <a:rPr lang="da-DK" sz="1800" b="0">
                                    <a:solidFill>
                                      <a:schemeClr val="tx1"/>
                                    </a:solidFill>
                                    <a:latin typeface="Cambria Math"/>
                                  </a:rPr>
                                  <m:t>=</m:t>
                                </m:r>
                                <m:r>
                                  <a:rPr lang="da-DK" sz="1800" b="0" i="1">
                                    <a:solidFill>
                                      <a:schemeClr val="tx1"/>
                                    </a:solidFill>
                                    <a:latin typeface="Cambria Math"/>
                                  </a:rPr>
                                  <m:t>1</m:t>
                                </m:r>
                              </m:sub>
                              <m:sup>
                                <m:r>
                                  <a:rPr lang="da-DK" sz="1800" b="0" i="1">
                                    <a:solidFill>
                                      <a:schemeClr val="tx1"/>
                                    </a:solidFill>
                                    <a:latin typeface="Cambria Math"/>
                                  </a:rPr>
                                  <m:t>𝑛</m:t>
                                </m:r>
                              </m:sup>
                              <m:e>
                                <m:sSub>
                                  <m:sSubPr>
                                    <m:ctrlPr>
                                      <a:rPr lang="da-DK" sz="1800" b="0" i="1">
                                        <a:solidFill>
                                          <a:schemeClr val="tx1"/>
                                        </a:solidFill>
                                        <a:latin typeface="Cambria Math" panose="02040503050406030204" pitchFamily="18" charset="0"/>
                                      </a:rPr>
                                    </m:ctrlPr>
                                  </m:sSubPr>
                                  <m:e>
                                    <m:sSubSup>
                                      <m:sSubSupPr>
                                        <m:alnScr m:val="off"/>
                                        <m:ctrlPr>
                                          <a:rPr lang="da-DK" sz="1800" b="0" i="1">
                                            <a:solidFill>
                                              <a:schemeClr val="tx1"/>
                                            </a:solidFill>
                                            <a:latin typeface="Cambria Math" panose="02040503050406030204" pitchFamily="18" charset="0"/>
                                          </a:rPr>
                                        </m:ctrlPr>
                                      </m:sSubSupPr>
                                      <m:e>
                                        <m:r>
                                          <m:rPr>
                                            <m:sty m:val="p"/>
                                          </m:rPr>
                                          <a:rPr lang="da-DK" sz="1800" b="0">
                                            <a:solidFill>
                                              <a:schemeClr val="tx1"/>
                                            </a:solidFill>
                                            <a:latin typeface="Cambria Math"/>
                                          </a:rPr>
                                          <m:t>(</m:t>
                                        </m:r>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𝑦</m:t>
                                            </m:r>
                                          </m:e>
                                          <m:sub>
                                            <m:r>
                                              <a:rPr lang="da-DK" sz="1800" b="0" i="1" smtClean="0">
                                                <a:solidFill>
                                                  <a:schemeClr val="tx1"/>
                                                </a:solidFill>
                                                <a:latin typeface="Cambria Math"/>
                                              </a:rPr>
                                              <m:t>𝑖</m:t>
                                            </m:r>
                                          </m:sub>
                                        </m:sSub>
                                        <m:r>
                                          <m:rPr>
                                            <m:sty m:val="p"/>
                                          </m:rPr>
                                          <a:rPr lang="da-DK" sz="1800" b="0" smtClean="0">
                                            <a:solidFill>
                                              <a:schemeClr val="tx1"/>
                                            </a:solidFill>
                                            <a:latin typeface="Cambria Math"/>
                                          </a:rPr>
                                          <m:t>−</m:t>
                                        </m:r>
                                        <m:sSub>
                                          <m:sSubPr>
                                            <m:ctrlPr>
                                              <a:rPr lang="da-DK" sz="1800" b="0" i="1" smtClean="0">
                                                <a:solidFill>
                                                  <a:schemeClr val="tx1"/>
                                                </a:solidFill>
                                                <a:latin typeface="Cambria Math" panose="02040503050406030204" pitchFamily="18" charset="0"/>
                                              </a:rPr>
                                            </m:ctrlPr>
                                          </m:sSubPr>
                                          <m:e>
                                            <m:acc>
                                              <m:accPr>
                                                <m:chr m:val="̂"/>
                                                <m:ctrlPr>
                                                  <a:rPr lang="da-DK" sz="1800" b="0" i="1" smtClean="0">
                                                    <a:solidFill>
                                                      <a:schemeClr val="tx1"/>
                                                    </a:solidFill>
                                                    <a:latin typeface="Cambria Math" panose="02040503050406030204" pitchFamily="18" charset="0"/>
                                                  </a:rPr>
                                                </m:ctrlPr>
                                              </m:accPr>
                                              <m:e>
                                                <m:r>
                                                  <a:rPr lang="da-DK" sz="1800" b="0" i="1">
                                                    <a:solidFill>
                                                      <a:schemeClr val="tx1"/>
                                                    </a:solidFill>
                                                    <a:latin typeface="Cambria Math"/>
                                                  </a:rPr>
                                                  <m:t>𝑦</m:t>
                                                </m:r>
                                              </m:e>
                                            </m:acc>
                                          </m:e>
                                          <m:sub>
                                            <m:r>
                                              <a:rPr lang="da-DK" sz="1800" b="0" i="1">
                                                <a:solidFill>
                                                  <a:schemeClr val="tx1"/>
                                                </a:solidFill>
                                                <a:latin typeface="Cambria Math"/>
                                              </a:rPr>
                                              <m:t>𝑖</m:t>
                                            </m:r>
                                          </m:sub>
                                        </m:sSub>
                                        <m:r>
                                          <m:rPr>
                                            <m:sty m:val="p"/>
                                          </m:rPr>
                                          <a:rPr lang="da-DK" sz="1800" b="0">
                                            <a:solidFill>
                                              <a:schemeClr val="tx1"/>
                                            </a:solidFill>
                                            <a:latin typeface="Cambria Math"/>
                                          </a:rPr>
                                          <m:t>)</m:t>
                                        </m:r>
                                      </m:e>
                                      <m:sub>
                                        <m:r>
                                          <a:rPr lang="en-US" sz="1800" b="0" i="1" smtClean="0">
                                            <a:solidFill>
                                              <a:schemeClr val="tx1"/>
                                            </a:solidFill>
                                            <a:latin typeface="Cambria Math" panose="02040503050406030204" pitchFamily="18" charset="0"/>
                                          </a:rPr>
                                          <m:t> </m:t>
                                        </m:r>
                                      </m:sub>
                                      <m:sup>
                                        <m:r>
                                          <a:rPr lang="da-DK" sz="1800" b="0" i="1">
                                            <a:solidFill>
                                              <a:schemeClr val="tx1"/>
                                            </a:solidFill>
                                            <a:latin typeface="Cambria Math"/>
                                          </a:rPr>
                                          <m:t>2</m:t>
                                        </m:r>
                                      </m:sup>
                                    </m:sSubSup>
                                  </m:e>
                                  <m:sub>
                                    <m:r>
                                      <a:rPr lang="en-US" sz="1800" b="0" i="1" smtClean="0">
                                        <a:solidFill>
                                          <a:schemeClr val="tx1"/>
                                        </a:solidFill>
                                        <a:latin typeface="Cambria Math" panose="02040503050406030204" pitchFamily="18" charset="0"/>
                                      </a:rPr>
                                      <m:t> </m:t>
                                    </m:r>
                                  </m:sub>
                                </m:sSub>
                              </m:e>
                            </m:nary>
                          </m:oMath>
                        </m:oMathPara>
                      </a14:m>
                      <a:r>
                        <a:rPr lang="da-DK" sz="1800" b="0" smtClean="0">
                          <a:solidFill>
                            <a:schemeClr val="tx1"/>
                          </a:solidFill>
                        </a:rPr>
                        <a:t> </a:t>
                      </a:r>
                      <a:endParaRPr lang="da-DK" sz="1800" b="0">
                        <a:solidFill>
                          <a:schemeClr val="tx1"/>
                        </a:solidFill>
                      </a:endParaRPr>
                    </a:p>
                  </a:txBody>
                  <a:tcPr/>
                </a:tc>
                <a:tc>
                  <a:txBody>
                    <a:bodyPr vert="horz" wrap="square"/>
                    <a:lstStyle/>
                    <a:p>
                      <a:pPr algn="l"/>
                      <a14:m>
                        <m:oMathPara>
                          <m:oMathParaPr>
                            <m:jc m:val="left"/>
                          </m:oMathParaPr>
                          <m:oMath>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𝑀𝑆</m:t>
                                </m:r>
                              </m:e>
                              <m:sub>
                                <m:r>
                                  <a:rPr lang="da-DK" sz="1800" b="0" i="1" smtClean="0">
                                    <a:solidFill>
                                      <a:schemeClr val="tx1"/>
                                    </a:solidFill>
                                    <a:latin typeface="Cambria Math"/>
                                  </a:rPr>
                                  <m:t>𝑟𝑒𝑠</m:t>
                                </m:r>
                              </m:sub>
                            </m:sSub>
                          </m:oMath>
                          <m:oMath>
                            <m:r>
                              <m:rPr>
                                <m:sty m:val="p"/>
                              </m:rPr>
                              <a:rPr lang="da-DK" sz="1800" b="0" smtClean="0">
                                <a:solidFill>
                                  <a:schemeClr val="tx1"/>
                                </a:solidFill>
                                <a:latin typeface="Cambria Math"/>
                              </a:rPr>
                              <m:t>=</m:t>
                            </m:r>
                            <m:box>
                              <m:boxPr>
                                <m:noBreak m:val="off"/>
                                <m:ctrlPr>
                                  <a:rPr lang="da-DK" sz="1800" b="0" i="1" smtClean="0">
                                    <a:solidFill>
                                      <a:schemeClr val="tx1"/>
                                    </a:solidFill>
                                    <a:latin typeface="Cambria Math" panose="02040503050406030204" pitchFamily="18" charset="0"/>
                                  </a:rPr>
                                </m:ctrlPr>
                              </m:boxPr>
                              <m:e>
                                <m:f>
                                  <m:fPr>
                                    <m:type m:val="bar"/>
                                    <m:ctrlPr>
                                      <a:rPr lang="da-DK" sz="1800" b="0" i="1" smtClean="0">
                                        <a:solidFill>
                                          <a:schemeClr val="tx1"/>
                                        </a:solidFill>
                                        <a:latin typeface="Cambria Math" panose="02040503050406030204" pitchFamily="18" charset="0"/>
                                      </a:rPr>
                                    </m:ctrlPr>
                                  </m:fPr>
                                  <m:num>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𝑆𝑆</m:t>
                                        </m:r>
                                      </m:e>
                                      <m:sub>
                                        <m:r>
                                          <a:rPr lang="da-DK" sz="1800" b="0" i="1" smtClean="0">
                                            <a:solidFill>
                                              <a:schemeClr val="tx1"/>
                                            </a:solidFill>
                                            <a:latin typeface="Cambria Math"/>
                                          </a:rPr>
                                          <m:t>𝑟𝑒𝑠</m:t>
                                        </m:r>
                                      </m:sub>
                                    </m:sSub>
                                  </m:num>
                                  <m:den>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𝑑𝑓</m:t>
                                        </m:r>
                                      </m:e>
                                      <m:sub>
                                        <m:r>
                                          <a:rPr lang="da-DK" sz="1800" b="0" i="1" smtClean="0">
                                            <a:solidFill>
                                              <a:schemeClr val="tx1"/>
                                            </a:solidFill>
                                            <a:latin typeface="Cambria Math"/>
                                          </a:rPr>
                                          <m:t>𝑟𝑒𝑠</m:t>
                                        </m:r>
                                      </m:sub>
                                    </m:sSub>
                                  </m:den>
                                </m:f>
                              </m:e>
                            </m:box>
                          </m:oMath>
                        </m:oMathPara>
                      </a14:m>
                      <a:endParaRPr lang="da-DK" sz="1800" b="0">
                        <a:solidFill>
                          <a:schemeClr val="tx1"/>
                        </a:solidFill>
                      </a:endParaRPr>
                    </a:p>
                  </a:txBody>
                  <a:tcPr/>
                </a:tc>
                <a:tc>
                  <a:txBody>
                    <a:bodyPr vert="horz" wrap="square"/>
                    <a:lstStyle/>
                    <a:p>
                      <a:pPr algn="l"/>
                      <a:endParaRPr lang="da-DK" sz="1800" b="0">
                        <a:solidFill>
                          <a:schemeClr val="tx1"/>
                        </a:solidFill>
                      </a:endParaRPr>
                    </a:p>
                  </a:txBody>
                  <a:tcPr/>
                </a:tc>
                <a:extLst>
                  <a:ext uri="{0D108BD9-81ED-4DB2-BD59-A6C34878D82A}">
                    <a16:rowId xmlns:a16="http://schemas.microsoft.com/office/drawing/2014/main" val="1323291600"/>
                  </a:ext>
                </a:extLst>
              </a:tr>
              <a:tr h="370840">
                <a:tc>
                  <a:txBody>
                    <a:bodyPr vert="horz" wrap="square"/>
                    <a:lstStyle/>
                    <a:p>
                      <a:pPr algn="l"/>
                      <a:r>
                        <a:rPr lang="da-DK" sz="1800" b="0" smtClean="0">
                          <a:solidFill>
                            <a:schemeClr val="tx1"/>
                          </a:solidFill>
                        </a:rPr>
                        <a:t>Total</a:t>
                      </a:r>
                      <a:endParaRPr lang="da-DK" sz="1800" b="0">
                        <a:solidFill>
                          <a:schemeClr val="tx1"/>
                        </a:solidFill>
                      </a:endParaRPr>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𝑑𝑓</m:t>
                                </m:r>
                              </m:e>
                              <m:sub>
                                <m:r>
                                  <a:rPr lang="da-DK" sz="1800" b="0" i="1" smtClean="0">
                                    <a:solidFill>
                                      <a:schemeClr val="tx1"/>
                                    </a:solidFill>
                                    <a:latin typeface="Cambria Math"/>
                                  </a:rPr>
                                  <m:t>𝑡𝑜𝑡𝑎𝑙</m:t>
                                </m:r>
                              </m:sub>
                            </m:sSub>
                          </m:oMath>
                          <m:oMath>
                            <m:r>
                              <m:rPr>
                                <m:sty m:val="p"/>
                              </m:rPr>
                              <a:rPr lang="da-DK" sz="1800" b="0" smtClean="0">
                                <a:solidFill>
                                  <a:schemeClr val="tx1"/>
                                </a:solidFill>
                                <a:latin typeface="Cambria Math"/>
                              </a:rPr>
                              <m:t>=</m:t>
                            </m:r>
                            <m:r>
                              <m:rPr>
                                <m:sty m:val="p"/>
                              </m:rPr>
                              <a:rPr lang="da-DK" sz="1800" b="0" smtClean="0">
                                <a:solidFill>
                                  <a:schemeClr val="tx1"/>
                                </a:solidFill>
                              </a:rPr>
                              <m:t>#</m:t>
                            </m:r>
                            <m:r>
                              <m:rPr>
                                <m:sty m:val="p"/>
                              </m:rPr>
                              <a:rPr lang="da-DK" sz="1800" b="0" smtClean="0">
                                <a:solidFill>
                                  <a:schemeClr val="tx1"/>
                                </a:solidFill>
                              </a:rPr>
                              <m:t>observationer</m:t>
                            </m:r>
                            <m:r>
                              <m:rPr>
                                <m:sty m:val="p"/>
                              </m:rPr>
                              <a:rPr lang="da-DK" sz="1800" b="0" smtClean="0">
                                <a:solidFill>
                                  <a:schemeClr val="tx1"/>
                                </a:solidFill>
                                <a:latin typeface="Cambria Math"/>
                              </a:rPr>
                              <m:t>−</m:t>
                            </m:r>
                            <m:r>
                              <a:rPr lang="da-DK" sz="1800" b="0" i="1" smtClean="0">
                                <a:solidFill>
                                  <a:schemeClr val="tx1"/>
                                </a:solidFill>
                                <a:latin typeface="Cambria Math"/>
                              </a:rPr>
                              <m:t>1</m:t>
                            </m:r>
                          </m:oMath>
                        </m:oMathPara>
                      </a14:m>
                      <a:br>
                        <a:rPr lang="da-DK" sz="1800" b="0" smtClean="0">
                          <a:solidFill>
                            <a:schemeClr val="tx1"/>
                          </a:solidFill>
                        </a:rPr>
                      </a:br>
                      <a14:m>
                        <m:oMathPara>
                          <m:oMathParaPr>
                            <m:jc/>
                          </m:oMathParaPr>
                          <m:oMath>
                            <m:r>
                              <m:rPr>
                                <m:sty m:val="p"/>
                              </m:rPr>
                              <a:rPr lang="da-DK" sz="1800" b="0" smtClean="0">
                                <a:solidFill>
                                  <a:schemeClr val="tx1"/>
                                </a:solidFill>
                                <a:latin typeface="Cambria Math"/>
                              </a:rPr>
                              <m:t>=</m:t>
                            </m:r>
                            <m:r>
                              <a:rPr lang="da-DK" sz="1800" b="0" i="1" smtClean="0">
                                <a:solidFill>
                                  <a:schemeClr val="tx1"/>
                                </a:solidFill>
                                <a:latin typeface="Cambria Math"/>
                              </a:rPr>
                              <m:t>𝑛</m:t>
                            </m:r>
                            <m:r>
                              <m:rPr>
                                <m:sty m:val="p"/>
                              </m:rPr>
                              <a:rPr lang="da-DK" sz="1800" b="0" smtClean="0">
                                <a:solidFill>
                                  <a:schemeClr val="tx1"/>
                                </a:solidFill>
                                <a:latin typeface="Cambria Math"/>
                              </a:rPr>
                              <m:t>−</m:t>
                            </m:r>
                            <m:r>
                              <a:rPr lang="da-DK" sz="1800" b="0" i="1" smtClean="0">
                                <a:solidFill>
                                  <a:schemeClr val="tx1"/>
                                </a:solidFill>
                                <a:latin typeface="Cambria Math"/>
                              </a:rPr>
                              <m:t>1</m:t>
                            </m:r>
                          </m:oMath>
                        </m:oMathPara>
                      </a14:m>
                      <a:r>
                        <a:rPr lang="da-DK" sz="1800" b="0" smtClean="0">
                          <a:solidFill>
                            <a:schemeClr val="tx1"/>
                          </a:solidFill>
                        </a:rPr>
                        <a:t> </a:t>
                      </a:r>
                      <a:br>
                        <a:rPr lang="da-DK" sz="1800" b="0" smtClean="0">
                          <a:solidFill>
                            <a:schemeClr val="tx1"/>
                          </a:solidFill>
                        </a:rPr>
                      </a:br>
                      <a:endParaRPr lang="da-DK" sz="1800" b="0">
                        <a:solidFill>
                          <a:schemeClr val="tx1"/>
                        </a:solidFill>
                      </a:endParaRPr>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𝑆𝑆</m:t>
                                </m:r>
                              </m:e>
                              <m:sub>
                                <m:r>
                                  <a:rPr lang="da-DK" sz="1800" b="0" i="1" smtClean="0">
                                    <a:solidFill>
                                      <a:schemeClr val="tx1"/>
                                    </a:solidFill>
                                    <a:latin typeface="Cambria Math"/>
                                  </a:rPr>
                                  <m:t>𝑡𝑜𝑡𝑎𝑙</m:t>
                                </m:r>
                              </m:sub>
                            </m:sSub>
                          </m:oMath>
                        </m:oMathPara>
                      </a14:m>
                      <a:br>
                        <a:rPr lang="da-DK" sz="1800" b="0" smtClean="0">
                          <a:solidFill>
                            <a:schemeClr val="tx1"/>
                          </a:solidFill>
                        </a:rPr>
                      </a:br>
                      <a14:m>
                        <m:oMathPara>
                          <m:oMathParaPr>
                            <m:jc/>
                          </m:oMathParaPr>
                          <m:oMath>
                            <m:r>
                              <m:rPr>
                                <m:sty m:val="p"/>
                              </m:rPr>
                              <a:rPr lang="da-DK" sz="1800" b="0" smtClean="0">
                                <a:solidFill>
                                  <a:schemeClr val="tx1"/>
                                </a:solidFill>
                                <a:latin typeface="Cambria Math"/>
                              </a:rPr>
                              <m:t>=</m:t>
                            </m:r>
                            <m:nary>
                              <m:naryPr>
                                <m:chr m:val="∑"/>
                                <m:grow m:val="off"/>
                                <m:subHide m:val="off"/>
                                <m:supHide m:val="off"/>
                                <m:ctrlPr>
                                  <a:rPr lang="da-DK" sz="1800" b="0" i="1" smtClean="0">
                                    <a:solidFill>
                                      <a:schemeClr val="tx1"/>
                                    </a:solidFill>
                                    <a:latin typeface="Cambria Math" panose="02040503050406030204" pitchFamily="18" charset="0"/>
                                  </a:rPr>
                                </m:ctrlPr>
                              </m:naryPr>
                              <m:sub>
                                <m:r>
                                  <a:rPr lang="da-DK" sz="1800" b="0" i="1">
                                    <a:solidFill>
                                      <a:schemeClr val="tx1"/>
                                    </a:solidFill>
                                    <a:latin typeface="Cambria Math"/>
                                  </a:rPr>
                                  <m:t>𝑖</m:t>
                                </m:r>
                                <m:r>
                                  <m:rPr>
                                    <m:sty m:val="p"/>
                                  </m:rPr>
                                  <a:rPr lang="da-DK" sz="1800" b="0">
                                    <a:solidFill>
                                      <a:schemeClr val="tx1"/>
                                    </a:solidFill>
                                    <a:latin typeface="Cambria Math"/>
                                  </a:rPr>
                                  <m:t>=</m:t>
                                </m:r>
                                <m:r>
                                  <a:rPr lang="da-DK" sz="1800" b="0" i="1">
                                    <a:solidFill>
                                      <a:schemeClr val="tx1"/>
                                    </a:solidFill>
                                    <a:latin typeface="Cambria Math"/>
                                  </a:rPr>
                                  <m:t>1</m:t>
                                </m:r>
                              </m:sub>
                              <m:sup>
                                <m:r>
                                  <a:rPr lang="da-DK" sz="1800" b="0" i="1">
                                    <a:solidFill>
                                      <a:schemeClr val="tx1"/>
                                    </a:solidFill>
                                    <a:latin typeface="Cambria Math"/>
                                  </a:rPr>
                                  <m:t>𝑛</m:t>
                                </m:r>
                              </m:sup>
                              <m:e>
                                <m:sSub>
                                  <m:sSubPr>
                                    <m:ctrlPr>
                                      <a:rPr lang="da-DK" sz="1800" b="0" i="1">
                                        <a:solidFill>
                                          <a:schemeClr val="tx1"/>
                                        </a:solidFill>
                                        <a:latin typeface="Cambria Math" panose="02040503050406030204" pitchFamily="18" charset="0"/>
                                      </a:rPr>
                                    </m:ctrlPr>
                                  </m:sSubPr>
                                  <m:e>
                                    <m:sSubSup>
                                      <m:sSubSupPr>
                                        <m:alnScr m:val="off"/>
                                        <m:ctrlPr>
                                          <a:rPr lang="da-DK" sz="1800" b="0" i="1">
                                            <a:solidFill>
                                              <a:schemeClr val="tx1"/>
                                            </a:solidFill>
                                            <a:latin typeface="Cambria Math" panose="02040503050406030204" pitchFamily="18" charset="0"/>
                                          </a:rPr>
                                        </m:ctrlPr>
                                      </m:sSubSupPr>
                                      <m:e>
                                        <m:r>
                                          <m:rPr>
                                            <m:sty m:val="p"/>
                                          </m:rPr>
                                          <a:rPr lang="da-DK" sz="1800" b="0">
                                            <a:solidFill>
                                              <a:schemeClr val="tx1"/>
                                            </a:solidFill>
                                            <a:latin typeface="Cambria Math"/>
                                          </a:rPr>
                                          <m:t>(</m:t>
                                        </m:r>
                                        <m:sSub>
                                          <m:sSubPr>
                                            <m:ctrlPr>
                                              <a:rPr lang="da-DK" sz="1800" b="0" i="1" smtClean="0">
                                                <a:solidFill>
                                                  <a:schemeClr val="tx1"/>
                                                </a:solidFill>
                                                <a:latin typeface="Cambria Math" panose="02040503050406030204" pitchFamily="18" charset="0"/>
                                              </a:rPr>
                                            </m:ctrlPr>
                                          </m:sSubPr>
                                          <m:e>
                                            <m:r>
                                              <a:rPr lang="da-DK" sz="1800" b="0" i="1" smtClean="0">
                                                <a:solidFill>
                                                  <a:schemeClr val="tx1"/>
                                                </a:solidFill>
                                                <a:latin typeface="Cambria Math"/>
                                              </a:rPr>
                                              <m:t>𝑦</m:t>
                                            </m:r>
                                          </m:e>
                                          <m:sub>
                                            <m:r>
                                              <a:rPr lang="da-DK" sz="1800" b="0" i="1" smtClean="0">
                                                <a:solidFill>
                                                  <a:schemeClr val="tx1"/>
                                                </a:solidFill>
                                                <a:latin typeface="Cambria Math"/>
                                              </a:rPr>
                                              <m:t>𝑖</m:t>
                                            </m:r>
                                          </m:sub>
                                        </m:sSub>
                                        <m:r>
                                          <m:rPr>
                                            <m:sty m:val="p"/>
                                          </m:rPr>
                                          <a:rPr lang="da-DK" sz="1800" b="0" smtClean="0">
                                            <a:solidFill>
                                              <a:schemeClr val="tx1"/>
                                            </a:solidFill>
                                            <a:latin typeface="Cambria Math"/>
                                          </a:rPr>
                                          <m:t>−</m:t>
                                        </m:r>
                                        <m:acc>
                                          <m:accPr>
                                            <m:chr m:val="̅"/>
                                            <m:ctrlPr>
                                              <a:rPr lang="da-DK" sz="1800" b="0" i="1" smtClean="0">
                                                <a:solidFill>
                                                  <a:schemeClr val="tx1"/>
                                                </a:solidFill>
                                                <a:latin typeface="Cambria Math" panose="02040503050406030204" pitchFamily="18" charset="0"/>
                                              </a:rPr>
                                            </m:ctrlPr>
                                          </m:accPr>
                                          <m:e>
                                            <m:r>
                                              <a:rPr lang="da-DK" sz="1800" b="0" i="1" smtClean="0">
                                                <a:solidFill>
                                                  <a:schemeClr val="tx1"/>
                                                </a:solidFill>
                                                <a:latin typeface="Cambria Math"/>
                                              </a:rPr>
                                              <m:t>𝑦</m:t>
                                            </m:r>
                                          </m:e>
                                        </m:acc>
                                        <m:r>
                                          <m:rPr>
                                            <m:sty m:val="p"/>
                                          </m:rPr>
                                          <a:rPr lang="da-DK" sz="1800" b="0">
                                            <a:solidFill>
                                              <a:schemeClr val="tx1"/>
                                            </a:solidFill>
                                            <a:latin typeface="Cambria Math"/>
                                          </a:rPr>
                                          <m:t>)</m:t>
                                        </m:r>
                                      </m:e>
                                      <m:sub>
                                        <m:r>
                                          <a:rPr lang="en-US" sz="1800" b="0" i="1" smtClean="0">
                                            <a:solidFill>
                                              <a:schemeClr val="tx1"/>
                                            </a:solidFill>
                                            <a:latin typeface="Cambria Math" panose="02040503050406030204" pitchFamily="18" charset="0"/>
                                          </a:rPr>
                                          <m:t> </m:t>
                                        </m:r>
                                      </m:sub>
                                      <m:sup>
                                        <m:r>
                                          <a:rPr lang="da-DK" sz="1800" b="0" i="1">
                                            <a:solidFill>
                                              <a:schemeClr val="tx1"/>
                                            </a:solidFill>
                                            <a:latin typeface="Cambria Math"/>
                                          </a:rPr>
                                          <m:t>2</m:t>
                                        </m:r>
                                      </m:sup>
                                    </m:sSubSup>
                                  </m:e>
                                  <m:sub>
                                    <m:r>
                                      <a:rPr lang="en-US" sz="1800" b="0" i="1" smtClean="0">
                                        <a:solidFill>
                                          <a:schemeClr val="tx1"/>
                                        </a:solidFill>
                                        <a:latin typeface="Cambria Math" panose="02040503050406030204" pitchFamily="18" charset="0"/>
                                      </a:rPr>
                                      <m:t> </m:t>
                                    </m:r>
                                  </m:sub>
                                </m:sSub>
                              </m:e>
                            </m:nary>
                          </m:oMath>
                        </m:oMathPara>
                      </a14:m>
                      <a:r>
                        <a:rPr lang="da-DK" sz="1800" b="0" smtClean="0">
                          <a:solidFill>
                            <a:schemeClr val="tx1"/>
                          </a:solidFill>
                        </a:rPr>
                        <a:t> </a:t>
                      </a:r>
                      <a:endParaRPr lang="da-DK" sz="1800" b="0">
                        <a:solidFill>
                          <a:schemeClr val="tx1"/>
                        </a:solidFill>
                      </a:endParaRPr>
                    </a:p>
                    <a:p>
                      <a:pPr algn="l"/>
                      <a:endParaRPr lang="da-DK" sz="1800" b="0">
                        <a:solidFill>
                          <a:schemeClr val="tx1"/>
                        </a:solidFill>
                      </a:endParaRPr>
                    </a:p>
                  </a:txBody>
                  <a:tcPr/>
                </a:tc>
                <a:tc>
                  <a:txBody>
                    <a:bodyPr vert="horz" wrap="square"/>
                    <a:lstStyle/>
                    <a:p>
                      <a:pPr algn="l"/>
                      <a:endParaRPr lang="da-DK" sz="1800" b="0">
                        <a:solidFill>
                          <a:schemeClr val="tx1"/>
                        </a:solidFill>
                      </a:endParaRPr>
                    </a:p>
                  </a:txBody>
                  <a:tcPr/>
                </a:tc>
                <a:tc>
                  <a:txBody>
                    <a:bodyPr vert="horz" wrap="square"/>
                    <a:lstStyle/>
                    <a:p>
                      <a:pPr algn="l"/>
                      <a:endParaRPr lang="da-DK" sz="1800" b="0">
                        <a:solidFill>
                          <a:schemeClr val="tx1"/>
                        </a:solidFill>
                      </a:endParaRPr>
                    </a:p>
                  </a:txBody>
                  <a:tcPr/>
                </a:tc>
                <a:extLst>
                  <a:ext uri="{0D108BD9-81ED-4DB2-BD59-A6C34878D82A}">
                    <a16:rowId xmlns:a16="http://schemas.microsoft.com/office/drawing/2014/main" val="2776050624"/>
                  </a:ext>
                </a:extLst>
              </a:tr>
            </a:tbl>
          </a:graphicData>
        </a:graphic>
      </p:graphicFrame>
    </p:spTree>
    <p:extLst>
      <p:ext uri="{BB962C8B-B14F-4D97-AF65-F5344CB8AC3E}">
        <p14:creationId xmlns:p14="http://schemas.microsoft.com/office/powerpoint/2010/main" val="2020826943"/>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3" name="Picture 12"/>
          <p:cNvPicPr>
            <a:picLocks noChangeAspect="1"/>
          </p:cNvPicPr>
          <p:nvPr/>
        </p:nvPicPr>
        <p:blipFill>
          <a:blip r:embed="rId2"/>
          <a:stretch>
            <a:fillRect/>
          </a:stretch>
        </p:blipFill>
        <p:spPr>
          <a:xfrm>
            <a:off x="467544" y="3609122"/>
            <a:ext cx="5417096" cy="307083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a:t>Frekvensdiagram (histogram)</a:t>
            </a:r>
            <a:endParaRPr lang="en-GB"/>
          </a:p>
        </p:txBody>
      </p:sp>
      <p:sp>
        <p:nvSpPr>
          <p:cNvPr id="3" name="Content Placeholder 2"/>
          <p:cNvSpPr>
            <a:spLocks noGrp="1"/>
          </p:cNvSpPr>
          <p:nvPr>
            <p:ph idx="1"/>
          </p:nvPr>
        </p:nvSpPr>
        <p:spPr/>
        <p:txBody>
          <a:bodyPr/>
          <a:lstStyle/>
          <a:p>
            <a:r>
              <a:rPr lang="en-US"/>
              <a:t>Vi kan vise det relative antal (procent) </a:t>
            </a:r>
            <a:br>
              <a:rPr lang="en-US"/>
            </a:br>
            <a:r>
              <a:rPr lang="en-US"/>
              <a:t>elever i hvert interval</a:t>
            </a:r>
          </a:p>
          <a:p>
            <a:r>
              <a:rPr lang="en-US"/>
              <a:t>Fordel: Sammenligneligt med højdedata for </a:t>
            </a:r>
            <a:br>
              <a:rPr lang="en-US"/>
            </a:br>
            <a:r>
              <a:rPr lang="en-US"/>
              <a:t>andre grupper f.eks. med 100 personer</a:t>
            </a:r>
          </a:p>
          <a:p>
            <a:r>
              <a:rPr lang="en-US"/>
              <a:t>Histogrammet viser pct. elever i hver </a:t>
            </a:r>
            <a:br>
              <a:rPr lang="en-US"/>
            </a:br>
            <a:r>
              <a:rPr lang="en-US"/>
              <a:t>højdekategori (lidt R-kodning nødvendig).</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42</a:t>
            </a:fld>
            <a:endParaRPr lang="da-DK"/>
          </a:p>
        </p:txBody>
      </p:sp>
      <p:grpSp>
        <p:nvGrpSpPr>
          <p:cNvPr id="8" name="Group 7"/>
          <p:cNvGrpSpPr/>
          <p:nvPr/>
        </p:nvGrpSpPr>
        <p:grpSpPr>
          <a:xfrm>
            <a:off x="6061174" y="3469065"/>
            <a:ext cx="2831306" cy="3272304"/>
            <a:chOff x="5956628" y="1263675"/>
            <a:chExt cx="2647820" cy="3060239"/>
          </a:xfrm>
        </p:grpSpPr>
        <p:pic>
          <p:nvPicPr>
            <p:cNvPr id="9" name="Picture 8"/>
            <p:cNvPicPr>
              <a:picLocks noChangeAspect="1"/>
            </p:cNvPicPr>
            <p:nvPr/>
          </p:nvPicPr>
          <p:blipFill>
            <a:blip r:embed="rId3"/>
            <a:stretch>
              <a:fillRect/>
            </a:stretch>
          </p:blipFill>
          <p:spPr>
            <a:xfrm>
              <a:off x="6041216" y="1659618"/>
              <a:ext cx="2563232" cy="2664296"/>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5956628" y="1263675"/>
              <a:ext cx="191494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Frekvensfordeling:</a:t>
              </a:r>
              <a:endParaRPr lang="en-GB"/>
            </a:p>
          </p:txBody>
        </p:sp>
      </p:grpSp>
      <p:pic>
        <p:nvPicPr>
          <p:cNvPr id="12" name="Picture 11"/>
          <p:cNvPicPr>
            <a:picLocks noChangeAspect="1"/>
          </p:cNvPicPr>
          <p:nvPr/>
        </p:nvPicPr>
        <p:blipFill>
          <a:blip r:embed="rId4"/>
          <a:stretch>
            <a:fillRect/>
          </a:stretch>
        </p:blipFill>
        <p:spPr>
          <a:xfrm>
            <a:off x="6021399" y="1345923"/>
            <a:ext cx="3012732" cy="17078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88759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ANOVA i eksperimenter</a:t>
            </a:r>
            <a:endParaRPr lang="da-DK"/>
          </a:p>
        </p:txBody>
      </p:sp>
      <mc:AlternateContent>
        <mc:Choice Requires="a14">
          <p:sp>
            <p:nvSpPr>
              <p:cNvPr id="3" name="Content Placeholder 2"/>
              <p:cNvSpPr>
                <a:spLocks noGrp="1"/>
              </p:cNvSpPr>
              <p:nvPr>
                <p:ph idx="1"/>
              </p:nvPr>
            </p:nvSpPr>
            <p:spPr/>
            <p:txBody>
              <a:bodyPr/>
              <a:lstStyle/>
              <a:p>
                <a:r>
                  <a:rPr lang="da-DK" smtClean="0"/>
                  <a:t>Samme koncept, men forskelle i notation:</a:t>
                </a:r>
              </a:p>
              <a:p>
                <a:r>
                  <a:rPr lang="da-DK" smtClean="0"/>
                  <a:t>Regression:  		</a:t>
                </a:r>
                <a14:m>
                  <m:oMathPara>
                    <m:oMathParaPr>
                      <m:jc/>
                    </m:oMathParaPr>
                    <m:oMath>
                      <m:sSub>
                        <m:sSubPr>
                          <m:ctrlPr>
                            <a:rPr lang="da-DK" i="1">
                              <a:latin typeface="Cambria Math" panose="02040503050406030204" pitchFamily="18" charset="0"/>
                            </a:rPr>
                          </m:ctrlPr>
                        </m:sSubPr>
                        <m:e>
                          <m:r>
                            <a:rPr lang="da-DK" i="1">
                              <a:latin typeface="Cambria Math"/>
                            </a:rPr>
                            <m:t>𝑆𝑆</m:t>
                          </m:r>
                        </m:e>
                        <m:sub>
                          <m:r>
                            <a:rPr lang="da-DK" i="1">
                              <a:latin typeface="Cambria Math"/>
                            </a:rPr>
                            <m:t>𝑡𝑜𝑡𝑎𝑙</m:t>
                          </m:r>
                        </m:sub>
                      </m:sSub>
                      <m:r>
                        <a:rPr lang="da-DK" i="1">
                          <a:latin typeface="Cambria Math"/>
                        </a:rPr>
                        <m:t>=</m:t>
                      </m:r>
                      <m:sSub>
                        <m:sSubPr>
                          <m:ctrlPr>
                            <a:rPr lang="da-DK" i="1">
                              <a:latin typeface="Cambria Math" panose="02040503050406030204" pitchFamily="18" charset="0"/>
                            </a:rPr>
                          </m:ctrlPr>
                        </m:sSubPr>
                        <m:e>
                          <m:r>
                            <a:rPr lang="da-DK" i="1">
                              <a:latin typeface="Cambria Math"/>
                            </a:rPr>
                            <m:t>𝑆𝑆</m:t>
                          </m:r>
                        </m:e>
                        <m:sub>
                          <m:r>
                            <a:rPr lang="da-DK" i="1">
                              <a:latin typeface="Cambria Math"/>
                            </a:rPr>
                            <m:t>𝑟𝑒𝑔</m:t>
                          </m:r>
                        </m:sub>
                      </m:sSub>
                      <m:r>
                        <a:rPr lang="da-DK" i="1">
                          <a:latin typeface="Cambria Math"/>
                        </a:rPr>
                        <m:t>+</m:t>
                      </m:r>
                      <m:sSub>
                        <m:sSubPr>
                          <m:ctrlPr>
                            <a:rPr lang="da-DK" i="1">
                              <a:latin typeface="Cambria Math" panose="02040503050406030204" pitchFamily="18" charset="0"/>
                            </a:rPr>
                          </m:ctrlPr>
                        </m:sSubPr>
                        <m:e>
                          <m:r>
                            <a:rPr lang="da-DK" i="1">
                              <a:latin typeface="Cambria Math"/>
                            </a:rPr>
                            <m:t>𝑆𝑆</m:t>
                          </m:r>
                        </m:e>
                        <m:sub>
                          <m:r>
                            <a:rPr lang="da-DK" i="1">
                              <a:latin typeface="Cambria Math"/>
                            </a:rPr>
                            <m:t>𝑟𝑒𝑠</m:t>
                          </m:r>
                        </m:sub>
                      </m:sSub>
                    </m:oMath>
                  </m:oMathPara>
                </a14:m>
                <a:r>
                  <a:rPr lang="da-DK" smtClean="0"/>
                  <a:t> </a:t>
                </a:r>
              </a:p>
              <a:p>
                <a:r>
                  <a:rPr lang="da-DK" smtClean="0"/>
                  <a:t>Eksperimenter: 	</a:t>
                </a:r>
                <a14:m>
                  <m:oMathPara>
                    <m:oMathParaPr>
                      <m:jc/>
                    </m:oMathParaPr>
                    <m:oMath>
                      <m:sSub>
                        <m:sSubPr>
                          <m:ctrlPr>
                            <a:rPr lang="da-DK" i="1">
                              <a:latin typeface="Cambria Math" panose="02040503050406030204" pitchFamily="18" charset="0"/>
                            </a:rPr>
                          </m:ctrlPr>
                        </m:sSubPr>
                        <m:e>
                          <m:r>
                            <a:rPr lang="da-DK" i="1">
                              <a:latin typeface="Cambria Math"/>
                            </a:rPr>
                            <m:t>𝑆𝑆</m:t>
                          </m:r>
                          <m:r>
                            <a:rPr lang="en-US" b="0" i="1" smtClean="0">
                              <a:latin typeface="Cambria Math" panose="02040503050406030204" pitchFamily="18" charset="0"/>
                            </a:rPr>
                            <m:t>𝑇</m:t>
                          </m:r>
                        </m:e>
                        <m:sub>
                          <m:r>
                            <a:rPr lang="en-US" b="0" i="1" smtClean="0">
                              <a:latin typeface="Cambria Math" panose="02040503050406030204" pitchFamily="18" charset="0"/>
                            </a:rPr>
                            <m:t> </m:t>
                          </m:r>
                        </m:sub>
                      </m:sSub>
                      <m:r>
                        <a:rPr lang="da-DK" i="1">
                          <a:latin typeface="Cambria Math"/>
                        </a:rPr>
                        <m:t>=</m:t>
                      </m:r>
                      <m:sSub>
                        <m:sSubPr>
                          <m:ctrlPr>
                            <a:rPr lang="da-DK" i="1">
                              <a:latin typeface="Cambria Math" panose="02040503050406030204" pitchFamily="18" charset="0"/>
                            </a:rPr>
                          </m:ctrlPr>
                        </m:sSubPr>
                        <m:e>
                          <m:r>
                            <a:rPr lang="da-DK" i="1">
                              <a:latin typeface="Cambria Math"/>
                            </a:rPr>
                            <m:t>𝑆𝑆</m:t>
                          </m:r>
                          <m:r>
                            <a:rPr lang="en-US" b="0" i="1" smtClean="0">
                              <a:latin typeface="Cambria Math" panose="02040503050406030204" pitchFamily="18" charset="0"/>
                            </a:rPr>
                            <m:t>(</m:t>
                          </m:r>
                          <m:r>
                            <a:rPr lang="en-US" b="0" i="1" smtClean="0">
                              <a:latin typeface="Cambria Math" panose="02040503050406030204" pitchFamily="18" charset="0"/>
                            </a:rPr>
                            <m:t>𝑇𝑟</m:t>
                          </m:r>
                          <m:r>
                            <a:rPr lang="en-US" b="0" i="1" smtClean="0">
                              <a:latin typeface="Cambria Math" panose="02040503050406030204" pitchFamily="18" charset="0"/>
                            </a:rPr>
                            <m:t>)</m:t>
                          </m:r>
                        </m:e>
                        <m:sub>
                          <m:r>
                            <a:rPr lang="en-US" b="0" i="1" smtClean="0">
                              <a:latin typeface="Cambria Math" panose="02040503050406030204" pitchFamily="18" charset="0"/>
                            </a:rPr>
                            <m:t> </m:t>
                          </m:r>
                        </m:sub>
                      </m:sSub>
                      <m:r>
                        <a:rPr lang="da-DK" i="1">
                          <a:latin typeface="Cambria Math"/>
                        </a:rPr>
                        <m:t>+</m:t>
                      </m:r>
                      <m:sSub>
                        <m:sSubPr>
                          <m:ctrlPr>
                            <a:rPr lang="da-DK" i="1">
                              <a:latin typeface="Cambria Math" panose="02040503050406030204" pitchFamily="18" charset="0"/>
                            </a:rPr>
                          </m:ctrlPr>
                        </m:sSubPr>
                        <m:e>
                          <m:r>
                            <a:rPr lang="da-DK" i="1">
                              <a:latin typeface="Cambria Math"/>
                            </a:rPr>
                            <m:t>𝑆𝑆</m:t>
                          </m:r>
                          <m:r>
                            <a:rPr lang="en-US" b="0" i="1" smtClean="0">
                              <a:latin typeface="Cambria Math" panose="02040503050406030204" pitchFamily="18" charset="0"/>
                            </a:rPr>
                            <m:t>𝐸</m:t>
                          </m:r>
                        </m:e>
                        <m:sub>
                          <m:r>
                            <a:rPr lang="en-US" b="0" i="1" smtClean="0">
                              <a:latin typeface="Cambria Math" panose="02040503050406030204" pitchFamily="18" charset="0"/>
                            </a:rPr>
                            <m:t> </m:t>
                          </m:r>
                        </m:sub>
                      </m:sSub>
                    </m:oMath>
                  </m:oMathPara>
                </a14:m>
                <a:endParaRPr lang="da-DK" smtClean="0"/>
              </a:p>
              <a:p>
                <a:r>
                  <a:rPr lang="da-DK" smtClean="0"/>
                  <a:t>Konceptuelt det samme: Den samlede variation (</a:t>
                </a:r>
                <a14:m>
                  <m:oMathPara>
                    <m:oMathParaPr>
                      <m:jc/>
                    </m:oMathParaPr>
                    <m:oMath>
                      <m:sSub>
                        <m:sSubPr>
                          <m:ctrlPr>
                            <a:rPr lang="da-DK" i="1">
                              <a:latin typeface="Cambria Math" panose="02040503050406030204" pitchFamily="18" charset="0"/>
                            </a:rPr>
                          </m:ctrlPr>
                        </m:sSubPr>
                        <m:e>
                          <m:r>
                            <a:rPr lang="da-DK" i="1">
                              <a:latin typeface="Cambria Math"/>
                            </a:rPr>
                            <m:t>𝑆𝑆</m:t>
                          </m:r>
                        </m:e>
                        <m:sub>
                          <m:r>
                            <a:rPr lang="da-DK" i="1">
                              <a:latin typeface="Cambria Math"/>
                            </a:rPr>
                            <m:t>𝑡𝑜𝑡𝑎𝑙</m:t>
                          </m:r>
                        </m:sub>
                      </m:sSub>
                    </m:oMath>
                  </m:oMathPara>
                </a14:m>
                <a:r>
                  <a:rPr lang="da-DK" smtClean="0"/>
                  <a:t> eller </a:t>
                </a:r>
                <a14:m>
                  <m:oMathPara>
                    <m:oMathParaPr>
                      <m:jc/>
                    </m:oMathParaPr>
                    <m:oMath>
                      <m:r>
                        <a:rPr lang="da-DK" i="1">
                          <a:latin typeface="Cambria Math"/>
                        </a:rPr>
                        <m:t>𝑆𝑆</m:t>
                      </m:r>
                      <m:r>
                        <a:rPr lang="en-US" i="1">
                          <a:latin typeface="Cambria Math" panose="02040503050406030204" pitchFamily="18" charset="0"/>
                        </a:rPr>
                        <m:t>𝑇</m:t>
                      </m:r>
                    </m:oMath>
                  </m:oMathPara>
                </a14:m>
                <a:r>
                  <a:rPr lang="da-DK" smtClean="0"/>
                  <a:t>) kan opdeles i 2 dele:</a:t>
                </a:r>
              </a:p>
              <a:p>
                <a:pPr lvl="1"/>
                <a:r>
                  <a:rPr lang="da-DK" smtClean="0"/>
                  <a:t>den del, der forklares af regressionsmodellen / behandlingen </a:t>
                </a:r>
                <a:br>
                  <a:rPr lang="da-DK" smtClean="0"/>
                </a:br>
                <a:r>
                  <a:rPr lang="da-DK" smtClean="0"/>
                  <a:t>(</a:t>
                </a:r>
                <a14:m>
                  <m:oMathPara>
                    <m:oMathParaPr>
                      <m:jc/>
                    </m:oMathParaPr>
                    <m:oMath>
                      <m:sSub>
                        <m:sSubPr>
                          <m:ctrlPr>
                            <a:rPr lang="da-DK" i="1">
                              <a:latin typeface="Cambria Math" panose="02040503050406030204" pitchFamily="18" charset="0"/>
                            </a:rPr>
                          </m:ctrlPr>
                        </m:sSubPr>
                        <m:e>
                          <m:r>
                            <a:rPr lang="da-DK" i="1">
                              <a:latin typeface="Cambria Math"/>
                            </a:rPr>
                            <m:t>𝑆𝑆</m:t>
                          </m:r>
                        </m:e>
                        <m:sub>
                          <m:r>
                            <a:rPr lang="da-DK" i="1">
                              <a:latin typeface="Cambria Math"/>
                            </a:rPr>
                            <m:t>𝑟𝑒𝑔</m:t>
                          </m:r>
                        </m:sub>
                      </m:sSub>
                    </m:oMath>
                  </m:oMathPara>
                </a14:m>
                <a:r>
                  <a:rPr lang="da-DK" smtClean="0"/>
                  <a:t> eller </a:t>
                </a:r>
                <a14:m>
                  <m:oMathPara>
                    <m:oMathParaPr>
                      <m:jc/>
                    </m:oMathParaPr>
                    <m:oMath>
                      <m:r>
                        <a:rPr lang="da-DK" i="1">
                          <a:latin typeface="Cambria Math"/>
                        </a:rPr>
                        <m:t>𝑆𝑆</m:t>
                      </m:r>
                      <m:r>
                        <a:rPr lang="en-US" i="1">
                          <a:latin typeface="Cambria Math" panose="02040503050406030204" pitchFamily="18" charset="0"/>
                        </a:rPr>
                        <m:t>(</m:t>
                      </m:r>
                      <m:r>
                        <a:rPr lang="en-US" i="1">
                          <a:latin typeface="Cambria Math" panose="02040503050406030204" pitchFamily="18" charset="0"/>
                        </a:rPr>
                        <m:t>𝑇𝑟</m:t>
                      </m:r>
                      <m:r>
                        <a:rPr lang="en-US" i="1">
                          <a:latin typeface="Cambria Math" panose="02040503050406030204" pitchFamily="18" charset="0"/>
                        </a:rPr>
                        <m:t>)</m:t>
                      </m:r>
                    </m:oMath>
                  </m:oMathPara>
                </a14:m>
                <a:r>
                  <a:rPr lang="da-DK" smtClean="0"/>
                  <a:t>) og </a:t>
                </a:r>
              </a:p>
              <a:p>
                <a:pPr lvl="1"/>
                <a:r>
                  <a:rPr lang="da-DK" smtClean="0"/>
                  <a:t>den del, der ikke kan forklares (</a:t>
                </a:r>
                <a14:m>
                  <m:oMathPara>
                    <m:oMathParaPr>
                      <m:jc/>
                    </m:oMathParaPr>
                    <m:oMath>
                      <m:sSub>
                        <m:sSubPr>
                          <m:ctrlPr>
                            <a:rPr lang="da-DK" i="1">
                              <a:latin typeface="Cambria Math" panose="02040503050406030204" pitchFamily="18" charset="0"/>
                            </a:rPr>
                          </m:ctrlPr>
                        </m:sSubPr>
                        <m:e>
                          <m:r>
                            <a:rPr lang="da-DK" i="1">
                              <a:latin typeface="Cambria Math"/>
                            </a:rPr>
                            <m:t>𝑆𝑆</m:t>
                          </m:r>
                        </m:e>
                        <m:sub>
                          <m:r>
                            <a:rPr lang="da-DK" i="1">
                              <a:latin typeface="Cambria Math"/>
                            </a:rPr>
                            <m:t>𝑟𝑒𝑠</m:t>
                          </m:r>
                        </m:sub>
                      </m:sSub>
                    </m:oMath>
                  </m:oMathPara>
                </a14:m>
                <a:r>
                  <a:rPr lang="da-DK" smtClean="0"/>
                  <a:t> eller </a:t>
                </a:r>
                <a14:m>
                  <m:oMathPara>
                    <m:oMathParaPr>
                      <m:jc/>
                    </m:oMathParaPr>
                    <m:oMath>
                      <m:sSub>
                        <m:sSubPr>
                          <m:ctrlPr>
                            <a:rPr lang="da-DK" i="1">
                              <a:latin typeface="Cambria Math" panose="02040503050406030204" pitchFamily="18" charset="0"/>
                            </a:rPr>
                          </m:ctrlPr>
                        </m:sSubPr>
                        <m:e>
                          <m:r>
                            <a:rPr lang="da-DK" i="1">
                              <a:latin typeface="Cambria Math"/>
                            </a:rPr>
                            <m:t>𝑆𝑆</m:t>
                          </m:r>
                          <m:r>
                            <a:rPr lang="en-US" i="1">
                              <a:latin typeface="Cambria Math" panose="02040503050406030204" pitchFamily="18" charset="0"/>
                            </a:rPr>
                            <m:t>𝐸</m:t>
                          </m:r>
                        </m:e>
                        <m:sub>
                          <m:r>
                            <a:rPr lang="en-US" i="1">
                              <a:latin typeface="Cambria Math" panose="02040503050406030204" pitchFamily="18" charset="0"/>
                            </a:rPr>
                            <m:t> </m:t>
                          </m:r>
                        </m:sub>
                      </m:sSub>
                    </m:oMath>
                  </m:oMathPara>
                </a14:m>
                <a:r>
                  <a:rPr lang="da-DK" smtClean="0"/>
                  <a:t>), og som opfattes som tilfældig støj.</a:t>
                </a:r>
                <a:endParaRPr lang="da-DK" smtClean="0"/>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420</a:t>
            </a:fld>
            <a:endParaRPr lang="da-DK"/>
          </a:p>
        </p:txBody>
      </p:sp>
    </p:spTree>
    <p:extLst>
      <p:ext uri="{BB962C8B-B14F-4D97-AF65-F5344CB8AC3E}">
        <p14:creationId xmlns:p14="http://schemas.microsoft.com/office/powerpoint/2010/main" val="19001844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ANOVA med </a:t>
            </a:r>
            <a:r>
              <a:rPr lang="da-DK" smtClean="0"/>
              <a:t>notation fra eksperimenter</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421</a:t>
            </a:fld>
            <a:endParaRPr lang="da-DK"/>
          </a:p>
        </p:txBody>
      </p:sp>
      <p:graphicFrame>
        <p:nvGraphicFramePr>
          <p:cNvPr id="7" name="Content Placeholder 4"/>
          <p:cNvGraphicFramePr>
            <a:graphicFrameLocks noGrp="1"/>
          </p:cNvGraphicFramePr>
          <p:nvPr>
            <p:extLst/>
          </p:nvPr>
        </p:nvGraphicFramePr>
        <p:xfrm>
          <a:off x="205141" y="1340769"/>
          <a:ext cx="8640960" cy="5295726"/>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2278627">
                  <a:extLst>
                    <a:ext uri="{9D8B030D-6E8A-4147-A177-3AD203B41FA5}">
                      <a16:colId xmlns:a16="http://schemas.microsoft.com/office/drawing/2014/main" val="20002"/>
                    </a:ext>
                  </a:extLst>
                </a:gridCol>
                <a:gridCol w="1537797">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tblGrid>
              <a:tr h="698877">
                <a:tc>
                  <a:txBody>
                    <a:bodyPr vert="horz" wrap="square"/>
                    <a:lstStyle/>
                    <a:p>
                      <a:pPr algn="l"/>
                      <a:endParaRPr lang="da-DK" sz="1800"/>
                    </a:p>
                  </a:txBody>
                  <a:tcPr/>
                </a:tc>
                <a:tc>
                  <a:txBody>
                    <a:bodyPr vert="horz" wrap="square"/>
                    <a:lstStyle/>
                    <a:p>
                      <a:pPr algn="l"/>
                      <a:r>
                        <a:rPr lang="da-DK" sz="1800"/>
                        <a:t>Frihedsgrader </a:t>
                      </a:r>
                      <a:br>
                        <a:rPr lang="da-DK" sz="1800"/>
                      </a:br>
                      <a:r>
                        <a:rPr lang="da-DK" sz="1800"/>
                        <a:t>(DF)</a:t>
                      </a:r>
                    </a:p>
                  </a:txBody>
                  <a:tcPr/>
                </a:tc>
                <a:tc>
                  <a:txBody>
                    <a:bodyPr vert="horz" wrap="square"/>
                    <a:lstStyle/>
                    <a:p>
                      <a:pPr algn="l"/>
                      <a:r>
                        <a:rPr lang="da-DK" sz="1800"/>
                        <a:t>Sum of Squares </a:t>
                      </a:r>
                      <a:br>
                        <a:rPr lang="da-DK" sz="1800"/>
                      </a:br>
                      <a:r>
                        <a:rPr lang="da-DK" sz="1800"/>
                        <a:t>(SS)</a:t>
                      </a:r>
                    </a:p>
                  </a:txBody>
                  <a:tcPr/>
                </a:tc>
                <a:tc>
                  <a:txBody>
                    <a:bodyPr vert="horz" wrap="square"/>
                    <a:lstStyle/>
                    <a:p>
                      <a:pPr algn="l"/>
                      <a:r>
                        <a:rPr lang="da-DK" sz="1800"/>
                        <a:t>Mean Squares (MS)</a:t>
                      </a:r>
                    </a:p>
                  </a:txBody>
                  <a:tcPr/>
                </a:tc>
                <a:tc>
                  <a:txBody>
                    <a:bodyPr vert="horz" wrap="square"/>
                    <a:lstStyle/>
                    <a:p>
                      <a:pPr algn="l"/>
                      <a:r>
                        <a:rPr lang="da-DK" sz="1800"/>
                        <a:t>F</a:t>
                      </a:r>
                    </a:p>
                  </a:txBody>
                  <a:tcPr/>
                </a:tc>
                <a:extLst>
                  <a:ext uri="{0D108BD9-81ED-4DB2-BD59-A6C34878D82A}">
                    <a16:rowId xmlns:a16="http://schemas.microsoft.com/office/drawing/2014/main" val="10000"/>
                  </a:ext>
                </a:extLst>
              </a:tr>
              <a:tr h="1509727">
                <a:tc>
                  <a:txBody>
                    <a:bodyPr vert="horz" wrap="square"/>
                    <a:lstStyle/>
                    <a:p>
                      <a:pPr algn="l"/>
                      <a:r>
                        <a:rPr lang="da-DK" sz="1800"/>
                        <a:t>Treatments</a:t>
                      </a:r>
                    </a:p>
                  </a:txBody>
                  <a:tcPr/>
                </a:tc>
                <a:tc>
                  <a:txBody>
                    <a:bodyPr vert="horz" wrap="square"/>
                    <a:lstStyle/>
                    <a:p>
                      <a:pPr algn="l"/>
                      <a14:m>
                        <m:oMathPara>
                          <m:oMathParaPr>
                            <m:jc m:val="left"/>
                          </m:oMathParaPr>
                          <m:oMath>
                            <m:r>
                              <a:rPr lang="en-US" sz="1800" i="1" smtClean="0">
                                <a:latin typeface="Cambria Math" panose="02040503050406030204" pitchFamily="18" charset="0"/>
                              </a:rPr>
                              <m:t>𝑑</m:t>
                            </m:r>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𝑇𝑟</m:t>
                            </m:r>
                            <m:r>
                              <a:rPr lang="en-US" sz="1800" b="0" i="1" smtClean="0">
                                <a:latin typeface="Cambria Math" panose="02040503050406030204" pitchFamily="18" charset="0"/>
                              </a:rPr>
                              <m:t>)</m:t>
                            </m:r>
                          </m:oMath>
                          <m:oMath>
                            <m:r>
                              <m:rPr>
                                <m:sty m:val="p"/>
                              </m:rPr>
                              <a:rPr lang="da-DK" sz="1800" smtClean="0">
                                <a:latin typeface="Cambria Math"/>
                              </a:rPr>
                              <m:t>=</m:t>
                            </m:r>
                            <m:r>
                              <m:rPr>
                                <m:sty m:val="p"/>
                              </m:rPr>
                              <a:rPr lang="da-DK" sz="1800" smtClean="0"/>
                              <m:t>#</m:t>
                            </m:r>
                            <m:r>
                              <m:rPr>
                                <m:sty m:val="p"/>
                              </m:rPr>
                              <a:rPr lang="da-DK" sz="1800" b="0" i="0" smtClean="0"/>
                              <m:t>behandlinger</m:t>
                            </m:r>
                            <m:r>
                              <m:rPr>
                                <m:sty m:val="p"/>
                              </m:rPr>
                              <a:rPr lang="da-DK" sz="1800" smtClean="0">
                                <a:latin typeface="Cambria Math"/>
                              </a:rPr>
                              <m:t>−1</m:t>
                            </m:r>
                          </m:oMath>
                          <m:oMath>
                            <m:r>
                              <m:rPr>
                                <m:sty m:val="p"/>
                              </m:rPr>
                              <a:rPr lang="da-DK" sz="1800" smtClean="0">
                                <a:latin typeface="Cambria Math"/>
                              </a:rPr>
                              <m:t>=</m:t>
                            </m:r>
                            <m:r>
                              <a:rPr lang="en-US" sz="1800" b="0" i="1" smtClean="0">
                                <a:latin typeface="Cambria Math" panose="02040503050406030204" pitchFamily="18" charset="0"/>
                              </a:rPr>
                              <m:t>𝑘</m:t>
                            </m:r>
                            <m:r>
                              <m:rPr>
                                <m:sty m:val="p"/>
                              </m:rPr>
                              <a:rPr lang="da-DK" sz="1800" smtClean="0">
                                <a:latin typeface="Cambria Math"/>
                              </a:rPr>
                              <m:t>−1</m:t>
                            </m:r>
                          </m:oMath>
                        </m:oMathPara>
                      </a14:m>
                      <a:br>
                        <a:rPr lang="da-DK" sz="1800"/>
                      </a:br>
                      <a:endParaRPr lang="da-DK" sz="1800"/>
                    </a:p>
                  </a:txBody>
                  <a:tcPr/>
                </a:tc>
                <a:tc>
                  <a:txBody>
                    <a:bodyPr vert="horz" wrap="square"/>
                    <a:lstStyle/>
                    <a:p>
                      <a:pPr algn="l"/>
                      <a14:m>
                        <m:oMathPara>
                          <m:oMathParaPr>
                            <m:jc m:val="left"/>
                          </m:oMathParaPr>
                          <m:oMath>
                            <m:r>
                              <a:rPr lang="en-US" sz="1800" i="1" smtClean="0">
                                <a:latin typeface="Cambria Math" panose="02040503050406030204" pitchFamily="18" charset="0"/>
                              </a:rPr>
                              <m:t>𝑆</m:t>
                            </m:r>
                            <m:r>
                              <a:rPr lang="en-US" sz="1800" b="0" i="1" smtClean="0">
                                <a:latin typeface="Cambria Math" panose="02040503050406030204" pitchFamily="18" charset="0"/>
                              </a:rPr>
                              <m:t>𝑆</m:t>
                            </m:r>
                            <m:r>
                              <a:rPr lang="en-US" sz="1800" b="0" i="1" smtClean="0">
                                <a:latin typeface="Cambria Math" panose="02040503050406030204" pitchFamily="18" charset="0"/>
                              </a:rPr>
                              <m:t>(</m:t>
                            </m:r>
                            <m:r>
                              <a:rPr lang="en-US" sz="1800" b="0" i="1" smtClean="0">
                                <a:latin typeface="Cambria Math" panose="02040503050406030204" pitchFamily="18" charset="0"/>
                              </a:rPr>
                              <m:t>𝑇𝑟</m:t>
                            </m:r>
                            <m:r>
                              <a:rPr lang="en-US" sz="1800" b="0" i="1" smtClean="0">
                                <a:latin typeface="Cambria Math" panose="02040503050406030204" pitchFamily="18" charset="0"/>
                              </a:rPr>
                              <m:t>)=</m:t>
                            </m:r>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da-DK" i="1">
                                            <a:latin typeface="Cambria Math"/>
                                          </a:rPr>
                                          <m:t>𝑖</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e>
                                  <m:sup>
                                    <m:r>
                                      <a:rPr lang="en-US" b="0" i="1" smtClean="0">
                                        <a:latin typeface="Cambria Math" panose="02040503050406030204" pitchFamily="18" charset="0"/>
                                      </a:rPr>
                                      <m:t>2</m:t>
                                    </m:r>
                                  </m:sup>
                                </m:sSup>
                              </m:e>
                            </m:nary>
                          </m:oMath>
                        </m:oMathPara>
                      </a14:m>
                      <a:br>
                        <a:rPr lang="da-DK" sz="1800" b="0" i="1">
                          <a:latin typeface="Cambria Math"/>
                        </a:rPr>
                      </a:br>
                      <a:endParaRPr lang="da-DK" sz="1800"/>
                    </a:p>
                  </a:txBody>
                  <a:tcPr/>
                </a:tc>
                <a:tc>
                  <a:txBody>
                    <a:bodyPr vert="horz" wrap="square"/>
                    <a:lstStyle/>
                    <a:p>
                      <a:pPr algn="l"/>
                      <a14:m>
                        <m:oMathPara>
                          <m:oMathParaPr>
                            <m:jc m:val="left"/>
                          </m:oMathParaPr>
                          <m:oMath>
                            <m:r>
                              <a:rPr lang="en-US" sz="1800" i="1" smtClean="0">
                                <a:latin typeface="Cambria Math" panose="02040503050406030204" pitchFamily="18" charset="0"/>
                              </a:rPr>
                              <m:t>𝑀</m:t>
                            </m:r>
                            <m:r>
                              <a:rPr lang="en-US" sz="1800" b="0" i="1" smtClean="0">
                                <a:latin typeface="Cambria Math" panose="02040503050406030204" pitchFamily="18" charset="0"/>
                              </a:rPr>
                              <m:t>𝑆</m:t>
                            </m:r>
                            <m:r>
                              <a:rPr lang="en-US" sz="1800" b="0" i="1" smtClean="0">
                                <a:latin typeface="Cambria Math" panose="02040503050406030204" pitchFamily="18" charset="0"/>
                              </a:rPr>
                              <m:t>(</m:t>
                            </m:r>
                            <m:r>
                              <a:rPr lang="en-US" sz="1800" b="0" i="1" smtClean="0">
                                <a:latin typeface="Cambria Math" panose="02040503050406030204" pitchFamily="18" charset="0"/>
                              </a:rPr>
                              <m:t>𝑇𝑟</m:t>
                            </m:r>
                            <m:r>
                              <a:rPr lang="en-US" sz="1800" b="0" i="1" smtClean="0">
                                <a:latin typeface="Cambria Math" panose="02040503050406030204" pitchFamily="18" charset="0"/>
                              </a:rPr>
                              <m:t>)</m:t>
                            </m:r>
                          </m:oMath>
                          <m:oMath>
                            <m:r>
                              <m:rPr>
                                <m:sty m:val="p"/>
                              </m:rPr>
                              <a:rPr lang="da-DK" sz="2400" smtClean="0">
                                <a:latin typeface="Cambria Math"/>
                              </a:rPr>
                              <m:t>=</m:t>
                            </m:r>
                            <m:box>
                              <m:boxPr>
                                <m:noBreak m:val="off"/>
                                <m:ctrlPr>
                                  <a:rPr lang="da-DK" sz="2400" i="1" smtClean="0">
                                    <a:latin typeface="Cambria Math" panose="02040503050406030204" pitchFamily="18" charset="0"/>
                                  </a:rPr>
                                </m:ctrlPr>
                              </m:boxPr>
                              <m:e>
                                <m:f>
                                  <m:fPr>
                                    <m:type m:val="bar"/>
                                    <m:ctrlPr>
                                      <a:rPr lang="da-DK" sz="2400" i="1" smtClean="0">
                                        <a:latin typeface="Cambria Math" panose="02040503050406030204" pitchFamily="18" charset="0"/>
                                      </a:rPr>
                                    </m:ctrlPr>
                                  </m:fPr>
                                  <m:num>
                                    <m:r>
                                      <a:rPr lang="en-US" sz="2400" i="1" smtClean="0">
                                        <a:latin typeface="Cambria Math" panose="02040503050406030204" pitchFamily="18" charset="0"/>
                                      </a:rPr>
                                      <m:t>𝑆</m:t>
                                    </m:r>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𝑇𝑟</m:t>
                                    </m:r>
                                    <m:r>
                                      <a:rPr lang="en-US" sz="2400" b="0" i="1" smtClean="0">
                                        <a:latin typeface="Cambria Math" panose="02040503050406030204" pitchFamily="18" charset="0"/>
                                      </a:rPr>
                                      <m:t>)</m:t>
                                    </m:r>
                                  </m:num>
                                  <m:den>
                                    <m:r>
                                      <a:rPr lang="en-US" sz="2400" i="1" smtClean="0">
                                        <a:latin typeface="Cambria Math" panose="02040503050406030204" pitchFamily="18" charset="0"/>
                                      </a:rPr>
                                      <m:t>𝑑</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𝑇𝑟</m:t>
                                    </m:r>
                                    <m:r>
                                      <a:rPr lang="en-US" sz="2400" b="0" i="1" smtClean="0">
                                        <a:latin typeface="Cambria Math" panose="02040503050406030204" pitchFamily="18" charset="0"/>
                                      </a:rPr>
                                      <m:t>)</m:t>
                                    </m:r>
                                  </m:den>
                                </m:f>
                              </m:e>
                            </m:box>
                          </m:oMath>
                        </m:oMathPara>
                      </a14:m>
                      <a:endParaRPr lang="da-DK" sz="1800"/>
                    </a:p>
                  </a:txBody>
                  <a:tcPr/>
                </a:tc>
                <a:tc>
                  <a:txBody>
                    <a:bodyPr vert="horz" wrap="square"/>
                    <a:lstStyle/>
                    <a:p>
                      <a:pPr algn="l"/>
                      <a14:m>
                        <m:oMathPara>
                          <m:oMathParaPr>
                            <m:jc/>
                          </m:oMathParaPr>
                          <m:oMath>
                            <m:sSub>
                              <m:sSubPr>
                                <m:ctrlPr>
                                  <a:rPr lang="da-DK" sz="1800" i="1" smtClean="0">
                                    <a:latin typeface="Cambria Math" panose="02040503050406030204" pitchFamily="18" charset="0"/>
                                  </a:rPr>
                                </m:ctrlPr>
                              </m:sSubPr>
                              <m:e>
                                <m:r>
                                  <a:rPr lang="da-DK" sz="1800" b="0" i="1" smtClean="0">
                                    <a:latin typeface="Cambria Math"/>
                                  </a:rPr>
                                  <m:t>𝐹</m:t>
                                </m:r>
                              </m:e>
                              <m:sub>
                                <m:r>
                                  <a:rPr lang="da-DK" sz="1800" b="0" i="1" smtClean="0">
                                    <a:latin typeface="Cambria Math"/>
                                  </a:rPr>
                                  <m:t>0</m:t>
                                </m:r>
                              </m:sub>
                            </m:sSub>
                            <m:r>
                              <m:rPr>
                                <m:sty m:val="p"/>
                              </m:rPr>
                              <a:rPr lang="da-DK" sz="1800" b="0" i="0" smtClean="0">
                                <a:latin typeface="Cambria Math"/>
                              </a:rPr>
                              <m:t>=</m:t>
                            </m:r>
                          </m:oMath>
                        </m:oMathPara>
                      </a14:m>
                      <a:r>
                        <a:rPr lang="da-DK" sz="1800">
                          <a:latin typeface="Cambria Math"/>
                        </a:rPr>
                        <a:t> </a:t>
                      </a:r>
                      <a:br>
                        <a:rPr lang="da-DK" sz="1800">
                          <a:latin typeface="Cambria Math"/>
                        </a:rPr>
                      </a:br>
                      <a14:m>
                        <m:oMathPara>
                          <m:oMathParaPr>
                            <m:jc m:val="left"/>
                          </m:oMathParaPr>
                          <m:oMath>
                            <m:box>
                              <m:boxPr>
                                <m:noBreak m:val="off"/>
                                <m:ctrlPr>
                                  <a:rPr lang="da-DK" sz="2400" i="1" smtClean="0">
                                    <a:latin typeface="Cambria Math" panose="02040503050406030204" pitchFamily="18" charset="0"/>
                                  </a:rPr>
                                </m:ctrlPr>
                              </m:boxPr>
                              <m:e>
                                <m:f>
                                  <m:fPr>
                                    <m:type m:val="bar"/>
                                    <m:ctrlPr>
                                      <a:rPr lang="da-DK" sz="2400" i="1" smtClean="0">
                                        <a:latin typeface="Cambria Math" panose="02040503050406030204" pitchFamily="18" charset="0"/>
                                      </a:rPr>
                                    </m:ctrlPr>
                                  </m:fPr>
                                  <m:num>
                                    <m:r>
                                      <a:rPr lang="en-US" sz="2400" i="1" smtClean="0">
                                        <a:latin typeface="Cambria Math" panose="02040503050406030204" pitchFamily="18" charset="0"/>
                                      </a:rPr>
                                      <m:t>𝑀</m:t>
                                    </m:r>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𝑇𝑟</m:t>
                                    </m:r>
                                    <m:r>
                                      <a:rPr lang="en-US" sz="2400" b="0" i="1" smtClean="0">
                                        <a:latin typeface="Cambria Math" panose="02040503050406030204" pitchFamily="18" charset="0"/>
                                      </a:rPr>
                                      <m:t>)</m:t>
                                    </m:r>
                                  </m:num>
                                  <m:den>
                                    <m:r>
                                      <a:rPr lang="en-US" sz="2400" i="1" smtClean="0">
                                        <a:latin typeface="Cambria Math" panose="02040503050406030204" pitchFamily="18" charset="0"/>
                                      </a:rPr>
                                      <m:t>𝑀</m:t>
                                    </m:r>
                                    <m:r>
                                      <a:rPr lang="en-US" sz="2400" b="0" i="1" smtClean="0">
                                        <a:latin typeface="Cambria Math" panose="02040503050406030204" pitchFamily="18" charset="0"/>
                                      </a:rPr>
                                      <m:t>𝑆𝐸</m:t>
                                    </m:r>
                                  </m:den>
                                </m:f>
                              </m:e>
                            </m:box>
                          </m:oMath>
                        </m:oMathPara>
                      </a14:m>
                      <a:br>
                        <a:rPr lang="da-DK" sz="2400"/>
                      </a:br>
                      <a:endParaRPr lang="da-DK" sz="2400"/>
                    </a:p>
                  </a:txBody>
                  <a:tcPr/>
                </a:tc>
                <a:extLst>
                  <a:ext uri="{0D108BD9-81ED-4DB2-BD59-A6C34878D82A}">
                    <a16:rowId xmlns:a16="http://schemas.microsoft.com/office/drawing/2014/main" val="10001"/>
                  </a:ext>
                </a:extLst>
              </a:tr>
              <a:tr h="1543561">
                <a:tc>
                  <a:txBody>
                    <a:bodyPr vert="horz" wrap="square"/>
                    <a:lstStyle/>
                    <a:p>
                      <a:pPr algn="l"/>
                      <a:r>
                        <a:rPr lang="da-DK" sz="1800"/>
                        <a:t>Error</a:t>
                      </a:r>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r>
                              <a:rPr lang="en-US" sz="1800" i="1" smtClean="0">
                                <a:latin typeface="Cambria Math" panose="02040503050406030204" pitchFamily="18" charset="0"/>
                              </a:rPr>
                              <m:t>𝑑</m:t>
                            </m:r>
                            <m:r>
                              <a:rPr lang="en-US" sz="1800" b="0" i="1" smtClean="0">
                                <a:latin typeface="Cambria Math" panose="02040503050406030204" pitchFamily="18" charset="0"/>
                              </a:rPr>
                              <m:t>𝑓𝐸</m:t>
                            </m:r>
                          </m:oMath>
                          <m:oMath>
                            <m:r>
                              <m:rPr>
                                <m:sty m:val="p"/>
                              </m:rPr>
                              <a:rPr lang="da-DK" sz="1800" smtClean="0">
                                <a:latin typeface="Cambria Math"/>
                              </a:rPr>
                              <m:t>=</m:t>
                            </m:r>
                            <m:r>
                              <m:rPr>
                                <m:sty m:val="p"/>
                              </m:rPr>
                              <a:rPr lang="da-DK" sz="1800" smtClean="0"/>
                              <m:t>#</m:t>
                            </m:r>
                            <m:r>
                              <m:rPr>
                                <m:sty m:val="p"/>
                              </m:rPr>
                              <a:rPr lang="da-DK" sz="1800" smtClean="0"/>
                              <m:t>obs</m:t>
                            </m:r>
                            <m:r>
                              <m:rPr>
                                <m:sty m:val="p"/>
                              </m:rPr>
                              <a:rPr lang="da-DK" sz="1800" smtClean="0"/>
                              <m:t>.</m:t>
                            </m:r>
                            <m:r>
                              <m:rPr>
                                <m:sty m:val="p"/>
                              </m:rPr>
                              <a:rPr lang="da-DK" sz="1800" smtClean="0">
                                <a:latin typeface="Cambria Math"/>
                              </a:rPr>
                              <m:t>−</m:t>
                            </m:r>
                            <m:r>
                              <m:rPr>
                                <m:sty m:val="p"/>
                              </m:rPr>
                              <a:rPr lang="da-DK" sz="1800" smtClean="0"/>
                              <m:t>#</m:t>
                            </m:r>
                            <m:r>
                              <m:rPr>
                                <m:sty m:val="p"/>
                              </m:rPr>
                              <a:rPr lang="da-DK" sz="1800" b="0" i="0" smtClean="0"/>
                              <m:t>behandl</m:t>
                            </m:r>
                            <m:r>
                              <m:rPr>
                                <m:sty m:val="p"/>
                              </m:rPr>
                              <a:rPr lang="da-DK" sz="1800" b="0" i="0" smtClean="0"/>
                              <m:t>.</m:t>
                            </m:r>
                          </m:oMath>
                          <m:oMath>
                            <m:r>
                              <m:rPr>
                                <m:sty m:val="p"/>
                              </m:rPr>
                              <a:rPr lang="da-DK" sz="1800" smtClean="0">
                                <a:latin typeface="Cambria Math"/>
                              </a:rPr>
                              <m:t>=</m:t>
                            </m:r>
                            <m:r>
                              <a:rPr lang="en-US" sz="1800" b="0" i="1" smtClean="0">
                                <a:solidFill>
                                  <a:schemeClr val="tx1"/>
                                </a:solidFill>
                                <a:latin typeface="Cambria Math" panose="02040503050406030204" pitchFamily="18" charset="0"/>
                              </a:rPr>
                              <m:t>𝑁</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𝑘</m:t>
                            </m:r>
                          </m:oMath>
                        </m:oMathPara>
                      </a14:m>
                      <a:endParaRPr lang="da-DK" sz="1800"/>
                    </a:p>
                    <a:p>
                      <a:pPr algn="l"/>
                      <a:endParaRPr lang="da-DK" sz="1800"/>
                    </a:p>
                  </a:txBody>
                  <a:tcPr/>
                </a:tc>
                <a:tc>
                  <a:txBody>
                    <a:bodyPr vert="horz" wrap="square"/>
                    <a:lstStyle/>
                    <a:p>
                      <a:pPr algn="l"/>
                      <a14:m>
                        <m:oMathPara>
                          <m:oMathParaPr>
                            <m:jc m:val="left"/>
                          </m:oMathParaPr>
                          <m:oMath>
                            <m:r>
                              <a:rPr lang="en-US" sz="1800" i="1" smtClean="0">
                                <a:latin typeface="Cambria Math" panose="02040503050406030204" pitchFamily="18" charset="0"/>
                              </a:rPr>
                              <m:t>𝑆</m:t>
                            </m:r>
                            <m:r>
                              <a:rPr lang="en-US" sz="1800" b="0" i="1" smtClean="0">
                                <a:latin typeface="Cambria Math" panose="02040503050406030204" pitchFamily="18" charset="0"/>
                              </a:rPr>
                              <m:t>𝑆𝐸</m:t>
                            </m:r>
                            <m:r>
                              <a:rPr lang="da-DK" sz="1800" b="0" i="1" smtClean="0">
                                <a:latin typeface="Cambria Math"/>
                              </a:rPr>
                              <m:t>=</m:t>
                            </m:r>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en-US" i="1">
                                                <a:latin typeface="Cambria Math" panose="02040503050406030204" pitchFamily="18" charset="0"/>
                                              </a:rPr>
                                              <m:t>𝑖</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nary>
                          </m:oMath>
                        </m:oMathPara>
                      </a14:m>
                      <a:br>
                        <a:rPr lang="da-DK" sz="1800" b="0" i="1">
                          <a:latin typeface="Cambria Math"/>
                        </a:rPr>
                      </a:br>
                      <a:endParaRPr lang="da-DK" sz="1800"/>
                    </a:p>
                  </a:txBody>
                  <a:tcPr/>
                </a:tc>
                <a:tc>
                  <a:txBody>
                    <a:bodyPr vert="horz" wrap="square"/>
                    <a:lstStyle/>
                    <a:p>
                      <a:pPr algn="l"/>
                      <a14:m>
                        <m:oMathPara>
                          <m:oMathParaPr>
                            <m:jc m:val="left"/>
                          </m:oMathParaPr>
                          <m:oMath>
                            <m:r>
                              <a:rPr lang="en-US" sz="1800" i="1" smtClean="0">
                                <a:latin typeface="Cambria Math" panose="02040503050406030204" pitchFamily="18" charset="0"/>
                              </a:rPr>
                              <m:t>𝑀</m:t>
                            </m:r>
                            <m:r>
                              <a:rPr lang="en-US" sz="1800" b="0" i="1" smtClean="0">
                                <a:latin typeface="Cambria Math" panose="02040503050406030204" pitchFamily="18" charset="0"/>
                              </a:rPr>
                              <m:t>𝑆𝐸</m:t>
                            </m:r>
                          </m:oMath>
                          <m:oMath>
                            <m:r>
                              <m:rPr>
                                <m:sty m:val="p"/>
                              </m:rPr>
                              <a:rPr lang="da-DK" sz="2400" smtClean="0">
                                <a:latin typeface="Cambria Math"/>
                              </a:rPr>
                              <m:t>=</m:t>
                            </m:r>
                            <m:box>
                              <m:boxPr>
                                <m:noBreak m:val="off"/>
                                <m:ctrlPr>
                                  <a:rPr lang="da-DK" sz="2400" i="1" smtClean="0">
                                    <a:latin typeface="Cambria Math" panose="02040503050406030204" pitchFamily="18" charset="0"/>
                                  </a:rPr>
                                </m:ctrlPr>
                              </m:boxPr>
                              <m:e>
                                <m:f>
                                  <m:fPr>
                                    <m:type m:val="bar"/>
                                    <m:ctrlPr>
                                      <a:rPr lang="da-DK" sz="2400" i="1" smtClean="0">
                                        <a:latin typeface="Cambria Math" panose="02040503050406030204" pitchFamily="18" charset="0"/>
                                      </a:rPr>
                                    </m:ctrlPr>
                                  </m:fPr>
                                  <m:num>
                                    <m:r>
                                      <a:rPr lang="en-US" sz="2400" i="1" smtClean="0">
                                        <a:latin typeface="Cambria Math" panose="02040503050406030204" pitchFamily="18" charset="0"/>
                                      </a:rPr>
                                      <m:t>𝑆</m:t>
                                    </m:r>
                                    <m:r>
                                      <a:rPr lang="en-US" sz="2400" b="0" i="1" smtClean="0">
                                        <a:latin typeface="Cambria Math" panose="02040503050406030204" pitchFamily="18" charset="0"/>
                                      </a:rPr>
                                      <m:t>𝑆𝐸</m:t>
                                    </m:r>
                                  </m:num>
                                  <m:den>
                                    <m:r>
                                      <a:rPr lang="en-US" sz="2400" i="1" smtClean="0">
                                        <a:latin typeface="Cambria Math" panose="02040503050406030204" pitchFamily="18" charset="0"/>
                                      </a:rPr>
                                      <m:t>𝑑</m:t>
                                    </m:r>
                                    <m:r>
                                      <a:rPr lang="en-US" sz="2400" b="0" i="1" smtClean="0">
                                        <a:latin typeface="Cambria Math" panose="02040503050406030204" pitchFamily="18" charset="0"/>
                                      </a:rPr>
                                      <m:t>𝑓𝐸</m:t>
                                    </m:r>
                                  </m:den>
                                </m:f>
                              </m:e>
                            </m:box>
                          </m:oMath>
                        </m:oMathPara>
                      </a14:m>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2"/>
                  </a:ext>
                </a:extLst>
              </a:tr>
              <a:tr h="1543561">
                <a:tc>
                  <a:txBody>
                    <a:bodyPr vert="horz" wrap="square"/>
                    <a:lstStyle/>
                    <a:p>
                      <a:pPr algn="l"/>
                      <a:r>
                        <a:rPr lang="da-DK" sz="1800"/>
                        <a:t>Total</a:t>
                      </a:r>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r>
                              <a:rPr lang="en-US" sz="1800" i="1" smtClean="0">
                                <a:latin typeface="Cambria Math" panose="02040503050406030204" pitchFamily="18" charset="0"/>
                              </a:rPr>
                              <m:t>𝑑</m:t>
                            </m:r>
                            <m:r>
                              <a:rPr lang="en-US" sz="1800" b="0" i="1" smtClean="0">
                                <a:latin typeface="Cambria Math" panose="02040503050406030204" pitchFamily="18" charset="0"/>
                              </a:rPr>
                              <m:t>𝑓𝑇</m:t>
                            </m:r>
                          </m:oMath>
                          <m:oMath>
                            <m:r>
                              <m:rPr>
                                <m:sty m:val="p"/>
                              </m:rPr>
                              <a:rPr lang="da-DK" sz="1800" smtClean="0">
                                <a:latin typeface="Cambria Math"/>
                              </a:rPr>
                              <m:t>=</m:t>
                            </m:r>
                            <m:r>
                              <m:rPr>
                                <m:sty m:val="p"/>
                              </m:rPr>
                              <a:rPr lang="da-DK" sz="1800" smtClean="0"/>
                              <m:t>#</m:t>
                            </m:r>
                            <m:r>
                              <m:rPr>
                                <m:sty m:val="p"/>
                              </m:rPr>
                              <a:rPr lang="da-DK" sz="1800" smtClean="0"/>
                              <m:t>obs</m:t>
                            </m:r>
                            <m:r>
                              <m:rPr>
                                <m:sty m:val="p"/>
                              </m:rPr>
                              <a:rPr lang="da-DK" sz="1800" b="0" i="0" smtClean="0"/>
                              <m:t>.</m:t>
                            </m:r>
                            <m:r>
                              <m:rPr>
                                <m:sty m:val="p"/>
                              </m:rPr>
                              <a:rPr lang="da-DK" sz="1800" smtClean="0">
                                <a:latin typeface="Cambria Math"/>
                              </a:rPr>
                              <m:t>−1</m:t>
                            </m:r>
                          </m:oMath>
                        </m:oMathPara>
                      </a14:m>
                      <a:br>
                        <a:rPr lang="da-DK" sz="1800"/>
                      </a:br>
                      <a14:m>
                        <m:oMathPara>
                          <m:oMathParaPr>
                            <m:jc/>
                          </m:oMathParaPr>
                          <m:oMath>
                            <m:r>
                              <m:rPr>
                                <m:sty m:val="p"/>
                              </m:rPr>
                              <a:rPr lang="da-DK" sz="1800" smtClean="0">
                                <a:latin typeface="Cambria Math"/>
                              </a:rPr>
                              <m:t>=</m:t>
                            </m:r>
                            <m:r>
                              <a:rPr lang="en-US" sz="1800" b="0" i="1" smtClean="0">
                                <a:latin typeface="Cambria Math" panose="02040503050406030204" pitchFamily="18" charset="0"/>
                              </a:rPr>
                              <m:t>𝑁</m:t>
                            </m:r>
                            <m:r>
                              <m:rPr>
                                <m:sty m:val="p"/>
                              </m:rPr>
                              <a:rPr lang="da-DK" sz="1800" smtClean="0">
                                <a:latin typeface="Cambria Math"/>
                              </a:rPr>
                              <m:t>−1</m:t>
                            </m:r>
                          </m:oMath>
                        </m:oMathPara>
                      </a14:m>
                      <a:r>
                        <a:rPr lang="da-DK" sz="1800"/>
                        <a:t> </a:t>
                      </a:r>
                      <a:br>
                        <a:rPr lang="da-DK" sz="1800"/>
                      </a:br>
                      <a:endParaRPr lang="da-DK" sz="1800"/>
                    </a:p>
                  </a:txBody>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r>
                              <a:rPr lang="en-US" sz="1800" i="1" smtClean="0">
                                <a:latin typeface="Cambria Math" panose="02040503050406030204" pitchFamily="18" charset="0"/>
                              </a:rPr>
                              <m:t>𝑆</m:t>
                            </m:r>
                            <m:r>
                              <a:rPr lang="en-US" sz="1800" b="0" i="1" smtClean="0">
                                <a:latin typeface="Cambria Math" panose="02040503050406030204" pitchFamily="18" charset="0"/>
                              </a:rPr>
                              <m:t>𝑆𝑇</m:t>
                            </m:r>
                            <m:r>
                              <m:rPr>
                                <m:sty m:val="p"/>
                              </m:rPr>
                              <a:rPr lang="da-DK" sz="1800" smtClean="0">
                                <a:latin typeface="Cambria Math"/>
                              </a:rPr>
                              <m:t>=</m:t>
                            </m:r>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r>
                                          <a:rPr lang="en-US" i="1">
                                            <a:latin typeface="Cambria Math" panose="02040503050406030204" pitchFamily="18" charset="0"/>
                                          </a:rPr>
                                          <m:t>−</m:t>
                                        </m:r>
                                        <m:r>
                                          <m:rPr>
                                            <m:sty m:val="p"/>
                                          </m:rPr>
                                          <a:rPr lang="en-US" sz="1800" smtClean="0"/>
                                          <m:t> </m:t>
                                        </m:r>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𝑦</m:t>
                                            </m:r>
                                          </m:e>
                                        </m:acc>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nary>
                          </m:oMath>
                        </m:oMathPara>
                      </a14:m>
                      <a:br>
                        <a:rPr lang="da-DK" sz="1800">
                          <a:latin typeface="Cambria Math"/>
                        </a:rPr>
                      </a:br>
                      <a:endParaRPr lang="da-DK" sz="1800"/>
                    </a:p>
                  </a:txBody>
                  <a:tcPr/>
                </a:tc>
                <a:tc>
                  <a:txBody>
                    <a:bodyPr vert="horz" wrap="square"/>
                    <a:lstStyle/>
                    <a:p>
                      <a:pPr algn="l"/>
                      <a:endParaRPr lang="da-DK" sz="1800"/>
                    </a:p>
                  </a:txBody>
                  <a:tcPr/>
                </a:tc>
                <a:tc>
                  <a:txBody>
                    <a:bodyPr vert="horz" wrap="square"/>
                    <a:lstStyle/>
                    <a:p>
                      <a:pPr algn="l"/>
                      <a:endParaRPr lang="da-DK" sz="180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97930548"/>
      </p:ext>
    </p:extLst>
  </p:cSld>
  <p:clrMapOvr>
    <a:masterClrMapping/>
  </p:clrMapOvr>
  <p:transition/>
  <p:timing/>
</p:sld>
</file>

<file path=ppt/slides/slide4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s. 389 (hærdning af lim)</a:t>
            </a:r>
            <a:endParaRPr lang="en-GB"/>
          </a:p>
        </p:txBody>
      </p:sp>
      <mc:AlternateContent>
        <mc:Choice Requires="a14">
          <p:sp>
            <p:nvSpPr>
              <p:cNvPr id="3" name="Content Placeholder 2"/>
              <p:cNvSpPr>
                <a:spLocks noGrp="1"/>
              </p:cNvSpPr>
              <p:nvPr>
                <p:ph idx="1"/>
              </p:nvPr>
            </p:nvSpPr>
            <p:spPr>
              <a:xfrm>
                <a:off x="467544" y="1052736"/>
                <a:ext cx="8676456" cy="5688632"/>
              </a:xfrm>
            </p:spPr>
            <p:txBody>
              <a:bodyPr/>
              <a:lstStyle/>
              <a:p>
                <a:r>
                  <a:rPr lang="en-US" smtClean="0"/>
                  <a:t>Tre metoder til at hærde en lim er prøvet. Der er målt hærdningstid:</a:t>
                </a:r>
                <a:br>
                  <a:rPr lang="en-US" smtClean="0"/>
                </a:br>
                <a:br>
                  <a:rPr lang="en-US" smtClean="0"/>
                </a:br>
                <a:br>
                  <a:rPr lang="en-US" smtClean="0"/>
                </a:br>
                <a:endParaRPr lang="en-US" smtClean="0"/>
              </a:p>
              <a:p>
                <a:r>
                  <a:rPr lang="en-US" sz="2000" smtClean="0"/>
                  <a:t>Antal behandlinger: </a:t>
                </a:r>
                <a14:m>
                  <m:oMathPara>
                    <m:oMathParaPr>
                      <m:jc/>
                    </m:oMathParaPr>
                    <m:oMath>
                      <m:r>
                        <a:rPr lang="en-US" sz="2000" b="0" i="1" smtClean="0">
                          <a:latin typeface="Cambria Math" panose="02040503050406030204" pitchFamily="18" charset="0"/>
                        </a:rPr>
                        <m:t>𝑘</m:t>
                      </m:r>
                      <m:r>
                        <a:rPr lang="en-US" sz="2000" b="0" i="1" smtClean="0">
                          <a:latin typeface="Cambria Math" panose="02040503050406030204" pitchFamily="18" charset="0"/>
                        </a:rPr>
                        <m:t>=3</m:t>
                      </m:r>
                    </m:oMath>
                  </m:oMathPara>
                </a14:m>
                <a:r>
                  <a:rPr lang="en-US" sz="2000" smtClean="0"/>
                  <a:t> </a:t>
                </a:r>
              </a:p>
              <a:p>
                <a:r>
                  <a:rPr lang="en-US" sz="2000" smtClean="0"/>
                  <a:t>Antal prøver: </a:t>
                </a:r>
                <a14:m>
                  <m:oMathPara>
                    <m:oMathParaPr>
                      <m:jc/>
                    </m:oMathParaPr>
                    <m:oMath>
                      <m:r>
                        <a:rPr lang="en-US" sz="2000" b="0" i="1" smtClean="0">
                          <a:latin typeface="Cambria Math" panose="02040503050406030204" pitchFamily="18" charset="0"/>
                        </a:rPr>
                        <m:t>𝑁</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=5+4+6=15</m:t>
                      </m:r>
                    </m:oMath>
                  </m:oMathPara>
                </a14:m>
                <a:endParaRPr lang="en-US" sz="2000" b="0" smtClean="0"/>
              </a:p>
              <a:p>
                <a:r>
                  <a:rPr lang="en-US" sz="2000" smtClean="0"/>
                  <a:t>Overordnet middelværdi: </a:t>
                </a:r>
                <a14:m>
                  <m:oMathPara>
                    <m:oMathParaPr>
                      <m:jc/>
                    </m:oMathParaPr>
                    <m:o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f>
                        <m:fPr>
                          <m:type m:val="ba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nary>
                        <m:naryPr>
                          <m:chr m:val="∑"/>
                          <m:grow m:val="off"/>
                          <m:subHide m:val="off"/>
                          <m:supHide m:val="off"/>
                          <m:ctrlPr>
                            <a:rPr lang="en-US" sz="2000" i="1" smtClean="0">
                              <a:latin typeface="Cambria Math" panose="02040503050406030204" pitchFamily="18" charset="0"/>
                            </a:rPr>
                          </m:ctrlPr>
                        </m:naryPr>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nary>
                            <m:naryPr>
                              <m:chr m:val="∑"/>
                              <m:grow m:val="off"/>
                              <m:subHide m:val="off"/>
                              <m:supHide m:val="off"/>
                              <m:ctrlPr>
                                <a:rPr lang="en-US" sz="2000" i="1" smtClean="0">
                                  <a:latin typeface="Cambria Math" panose="02040503050406030204" pitchFamily="18" charset="0"/>
                                </a:rPr>
                              </m:ctrlPr>
                            </m:naryPr>
                            <m:sub>
                              <m:r>
                                <a:rPr lang="en-US" sz="2000" b="0" i="1" smtClean="0">
                                  <a:latin typeface="Cambria Math" panose="02040503050406030204" pitchFamily="18" charset="0"/>
                                </a:rPr>
                                <m:t>𝑗</m:t>
                              </m:r>
                              <m:r>
                                <a:rPr lang="en-US" sz="2000" b="0" i="1" smtClean="0">
                                  <a:latin typeface="Cambria Math" panose="02040503050406030204" pitchFamily="18" charset="0"/>
                                </a:rPr>
                                <m:t>=1</m:t>
                              </m:r>
                            </m:sub>
                            <m:sup>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m:t>
                                  </m:r>
                                </m:sub>
                              </m:s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𝑖𝑗</m:t>
                                  </m:r>
                                </m:sub>
                              </m:sSub>
                            </m:e>
                          </m:nary>
                        </m:e>
                      </m:nary>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120</m:t>
                          </m:r>
                        </m:num>
                        <m:den>
                          <m:r>
                            <a:rPr lang="en-US" sz="2000" b="0" i="1" smtClean="0">
                              <a:latin typeface="Cambria Math" panose="02040503050406030204" pitchFamily="18" charset="0"/>
                            </a:rPr>
                            <m:t>15</m:t>
                          </m:r>
                        </m:den>
                      </m:f>
                      <m:r>
                        <a:rPr lang="en-US" sz="2000" b="0" i="1" smtClean="0">
                          <a:latin typeface="Cambria Math" panose="02040503050406030204" pitchFamily="18" charset="0"/>
                        </a:rPr>
                        <m:t>=8</m:t>
                      </m:r>
                    </m:oMath>
                  </m:oMathPara>
                </a14:m>
                <a:endParaRPr lang="en-US" sz="2000" smtClean="0"/>
              </a:p>
              <a:p>
                <a:r>
                  <a:rPr lang="en-US" sz="2000" smtClean="0"/>
                  <a:t>Behandlingsmiddelværdier: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50</m:t>
                          </m:r>
                        </m:num>
                        <m:den>
                          <m:r>
                            <a:rPr lang="en-US" sz="2000" b="0" i="1" smtClean="0">
                              <a:latin typeface="Cambria Math" panose="02040503050406030204" pitchFamily="18" charset="0"/>
                            </a:rPr>
                            <m:t>5</m:t>
                          </m:r>
                        </m:den>
                      </m:f>
                      <m:r>
                        <a:rPr lang="en-US" sz="2000" b="0" i="1" smtClean="0">
                          <a:latin typeface="Cambria Math" panose="02040503050406030204" pitchFamily="18" charset="0"/>
                        </a:rPr>
                        <m:t>=10</m:t>
                      </m:r>
                    </m:oMath>
                  </m:oMathPara>
                </a14:m>
                <a:r>
                  <a:rPr lang="en-US" sz="2000" smtClean="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b="0" i="1" smtClean="0">
                              <a:latin typeface="Cambria Math" panose="02040503050406030204" pitchFamily="18" charset="0"/>
                            </a:rPr>
                            <m:t>2</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5</m:t>
                          </m:r>
                          <m:r>
                            <a:rPr lang="en-US" sz="2000" b="0" i="1" smtClean="0">
                              <a:latin typeface="Cambria Math" panose="02040503050406030204" pitchFamily="18" charset="0"/>
                            </a:rPr>
                            <m:t>2</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=13</m:t>
                      </m:r>
                    </m:oMath>
                  </m:oMathPara>
                </a14:m>
                <a:r>
                  <a:rPr lang="en-US" sz="2000" smtClean="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b="0" i="1" smtClean="0">
                              <a:latin typeface="Cambria Math" panose="02040503050406030204" pitchFamily="18" charset="0"/>
                            </a:rPr>
                            <m:t>3</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b="0" i="1" smtClean="0">
                              <a:latin typeface="Cambria Math" panose="02040503050406030204" pitchFamily="18" charset="0"/>
                            </a:rPr>
                            <m:t>18</m:t>
                          </m:r>
                        </m:num>
                        <m:den>
                          <m:r>
                            <a:rPr lang="en-US" sz="2000" b="0" i="1" smtClean="0">
                              <a:latin typeface="Cambria Math" panose="02040503050406030204" pitchFamily="18" charset="0"/>
                            </a:rPr>
                            <m:t>6</m:t>
                          </m:r>
                        </m:den>
                      </m:f>
                      <m:r>
                        <a:rPr lang="en-US" sz="2000" i="1">
                          <a:latin typeface="Cambria Math" panose="02040503050406030204" pitchFamily="18" charset="0"/>
                        </a:rPr>
                        <m:t>=</m:t>
                      </m:r>
                      <m:r>
                        <a:rPr lang="en-US" sz="2000" b="0" i="1" smtClean="0">
                          <a:latin typeface="Cambria Math" panose="02040503050406030204" pitchFamily="18" charset="0"/>
                        </a:rPr>
                        <m:t>3</m:t>
                      </m:r>
                    </m:oMath>
                  </m:oMathPara>
                </a14:m>
                <a:endParaRPr lang="en-US" sz="2000" smtClean="0"/>
              </a:p>
              <a:p>
                <a:r>
                  <a:rPr lang="en-US" sz="2000" smtClean="0"/>
                  <a:t>Model: </a:t>
                </a:r>
                <a14:m>
                  <m:oMathPara>
                    <m:oMathParaPr>
                      <m:jc/>
                    </m:oMathParaPr>
                    <m:oMath>
                      <m:sSub>
                        <m:sSubPr>
                          <m:ctrlPr>
                            <a:rPr lang="da-DK" sz="2000" i="1">
                              <a:latin typeface="Cambria Math" panose="02040503050406030204" pitchFamily="18" charset="0"/>
                            </a:rPr>
                          </m:ctrlPr>
                        </m:sSubPr>
                        <m:e>
                          <m:r>
                            <a:rPr lang="en-US" sz="2000" i="1">
                              <a:latin typeface="Cambria Math" panose="02040503050406030204" pitchFamily="18" charset="0"/>
                            </a:rPr>
                            <m:t>𝑌</m:t>
                          </m:r>
                        </m:e>
                        <m:sub>
                          <m:r>
                            <a:rPr lang="da-DK" sz="2000" i="1">
                              <a:latin typeface="Cambria Math"/>
                            </a:rPr>
                            <m:t>𝑖𝑗</m:t>
                          </m:r>
                        </m:sub>
                      </m:sSub>
                      <m:r>
                        <a:rPr lang="da-DK" sz="2000" i="1">
                          <a:latin typeface="Cambria Math"/>
                        </a:rPr>
                        <m:t>=</m:t>
                      </m:r>
                      <m:r>
                        <a:rPr lang="da-DK" sz="2000" i="1">
                          <a:latin typeface="Cambria Math"/>
                          <a:ea typeface="Cambria Math"/>
                        </a:rPr>
                        <m:t>𝜇</m:t>
                      </m:r>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panose="02040503050406030204" pitchFamily="18" charset="0"/>
                              <a:ea typeface="Cambria Math" panose="02040503050406030204" pitchFamily="18" charset="0"/>
                            </a:rPr>
                            <m:t>𝛼</m:t>
                          </m:r>
                        </m:e>
                        <m:sub>
                          <m:r>
                            <a:rPr lang="da-DK" sz="2000" i="1">
                              <a:latin typeface="Cambria Math"/>
                              <a:ea typeface="Cambria Math"/>
                            </a:rPr>
                            <m:t>𝑖</m:t>
                          </m:r>
                        </m:sub>
                      </m:sSub>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𝜀</m:t>
                          </m:r>
                        </m:e>
                        <m:sub>
                          <m:r>
                            <a:rPr lang="da-DK" sz="2000" i="1">
                              <a:latin typeface="Cambria Math"/>
                              <a:ea typeface="Cambria Math"/>
                            </a:rPr>
                            <m:t>𝑖𝑗</m:t>
                          </m:r>
                        </m:sub>
                      </m:sSub>
                    </m:oMath>
                  </m:oMathPara>
                </a14:m>
                <a:r>
                  <a:rPr lang="en-US" sz="2000" smtClean="0"/>
                  <a:t>:</a:t>
                </a:r>
              </a:p>
              <a:p>
                <a:pPr marL="0" indent="0">
                  <a:buNone/>
                </a:pPr>
                <a:r>
                  <a:rPr lang="en-US" sz="2000" smtClean="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𝑖𝑗</m:t>
                          </m:r>
                        </m:sub>
                      </m:sSub>
                    </m:oMath>
                  </m:oMathPara>
                </a14:m>
                <a:r>
                  <a:rPr lang="en-US" sz="2000" smtClean="0"/>
                  <a:t> 	</a:t>
                </a:r>
                <a14:m>
                  <m:oMathPara>
                    <m:oMathParaPr>
                      <m:jc/>
                    </m:oMathParaPr>
                    <m:oMath>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𝑖𝑗</m:t>
                          </m:r>
                        </m:sub>
                      </m:sSub>
                      <m:r>
                        <a:rPr lang="en-US" sz="2000" b="0" i="1" smtClean="0">
                          <a:latin typeface="Cambria Math" panose="02040503050406030204" pitchFamily="18" charset="0"/>
                        </a:rPr>
                        <m:t>+</m:t>
                      </m:r>
                      <m:d>
                        <m:dPr>
                          <m:begChr m:val="("/>
                          <m:sepChr m:val="|"/>
                          <m:endChr m:val=")"/>
                          <m:grow m:val="on"/>
                          <m:shp m:val="centered"/>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d>
                        <m:dPr>
                          <m:begChr m:val="("/>
                          <m:sepChr m:val="|"/>
                          <m:endChr m:val=")"/>
                          <m:grow m:val="on"/>
                          <m:shp m:val="centered"/>
                          <m:ctrlPr>
                            <a:rPr lang="en-US" sz="2000" b="0" i="1" smtClean="0">
                              <a:latin typeface="Cambria Math" panose="02040503050406030204" pitchFamily="18" charset="0"/>
                            </a:rPr>
                          </m:ctrlPr>
                        </m:dPr>
                        <m:e>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i="1">
                                  <a:latin typeface="Cambria Math" panose="02040503050406030204" pitchFamily="18" charset="0"/>
                                </a:rPr>
                                <m:t>𝑖</m:t>
                              </m:r>
                            </m:sub>
                          </m:sSub>
                          <m:r>
                            <a:rPr lang="en-US" sz="2000" b="0" i="1" smtClean="0">
                              <a:latin typeface="Cambria Math" panose="02040503050406030204" pitchFamily="18" charset="0"/>
                            </a:rPr>
                            <m:t>−</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i="1">
                                  <a:latin typeface="Cambria Math" panose="02040503050406030204" pitchFamily="18" charset="0"/>
                                </a:rPr>
                                <m:t>𝑖</m:t>
                              </m:r>
                            </m:sub>
                          </m:sSub>
                        </m:e>
                      </m:d>
                    </m:oMath>
                  </m:oMathPara>
                </a14:m>
                <a:r>
                  <a:rPr lang="en-US" sz="2000" smtClean="0"/>
                  <a:t> </a:t>
                </a:r>
                <a:r>
                  <a:rPr lang="en-US" sz="2000"/>
                  <a:t>	</a:t>
                </a:r>
                <a:r>
                  <a:rPr lang="en-US" sz="2000" smtClean="0"/>
                  <a:t>(lægger </a:t>
                </a:r>
                <a14:m>
                  <m:oMathPara>
                    <m:oMathParaPr>
                      <m:jc/>
                    </m:oMathParaPr>
                    <m:o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oMath>
                  </m:oMathPara>
                </a14:m>
                <a:r>
                  <a:rPr lang="en-US" sz="2000" smtClean="0"/>
                  <a:t> og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i="1">
                              <a:latin typeface="Cambria Math" panose="02040503050406030204" pitchFamily="18" charset="0"/>
                            </a:rPr>
                            <m:t>𝑖</m:t>
                          </m:r>
                        </m:sub>
                      </m:sSub>
                    </m:oMath>
                  </m:oMathPara>
                </a14:m>
                <a:r>
                  <a:rPr lang="en-US" sz="2000" smtClean="0"/>
                  <a:t> til og trækker fra igen)</a:t>
                </a:r>
              </a:p>
              <a:p>
                <a:pPr marL="0" indent="0">
                  <a:buNone/>
                </a:pPr>
                <a:r>
                  <a:rPr lang="en-US" sz="2000" smtClean="0"/>
                  <a:t> 	</a:t>
                </a:r>
                <a14:m>
                  <m:oMathPara>
                    <m:oMathParaPr>
                      <m:jc/>
                    </m:oMathParaPr>
                    <m:oMath>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d>
                        <m:dPr>
                          <m:begChr m:val="("/>
                          <m:sepChr m:val="|"/>
                          <m:endChr m:val=")"/>
                          <m:grow m:val="on"/>
                          <m:shp m:val="centered"/>
                          <m:ctrlPr>
                            <a:rPr lang="en-US" sz="2000" i="1">
                              <a:latin typeface="Cambria Math" panose="02040503050406030204" pitchFamily="18" charset="0"/>
                            </a:rPr>
                          </m:ctrlPr>
                        </m:dPr>
                        <m:e>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oMath>
                  </m:oMathPara>
                </a14:m>
                <a:r>
                  <a:rPr lang="en-US" sz="2000" smtClean="0"/>
                  <a:t>  	(omorganiserer)</a:t>
                </a:r>
              </a:p>
              <a:p>
                <a:pPr marL="0" indent="0">
                  <a:buNone/>
                </a:pPr>
                <a:r>
                  <a:rPr lang="en-US" sz="2000" smtClean="0"/>
                  <a:t>      (</a:t>
                </a:r>
                <a:r>
                  <a:rPr lang="en-US" sz="2000"/>
                  <a:t>observation) </a:t>
                </a:r>
                <a:r>
                  <a:rPr lang="en-US" sz="2000" smtClean="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𝑖𝑗</m:t>
                          </m:r>
                        </m:sub>
                      </m:sSub>
                      <m:r>
                        <a:rPr lang="en-US" sz="2000" b="0" i="1" smtClean="0">
                          <a:latin typeface="Cambria Math" panose="02040503050406030204" pitchFamily="18" charset="0"/>
                        </a:rPr>
                        <m:t>=</m:t>
                      </m:r>
                    </m:oMath>
                  </m:oMathPara>
                </a14:m>
                <a:r>
                  <a:rPr lang="en-US" sz="2000" smtClean="0"/>
                  <a:t>  </a:t>
                </a:r>
                <a14:m>
                  <m:oMathPara>
                    <m:oMathParaPr>
                      <m:jc/>
                    </m:oMathParaPr>
                    <m:o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oMath>
                  </m:oMathPara>
                </a14:m>
                <a:r>
                  <a:rPr lang="en-US" sz="2000" smtClean="0"/>
                  <a:t>			(overordnet middelværdi) </a:t>
                </a:r>
              </a:p>
              <a:p>
                <a:pPr marL="0" indent="0">
                  <a:buNone/>
                </a:pPr>
                <a:r>
                  <a:rPr lang="en-US" sz="2000" smtClean="0"/>
                  <a:t>                                          </a:t>
                </a:r>
                <a14:m>
                  <m:oMathPara>
                    <m:oMathParaPr>
                      <m:jc/>
                    </m:oMathParaPr>
                    <m:oMath>
                      <m:r>
                        <m:rPr>
                          <m:sty m:val="p"/>
                        </m:rPr>
                        <a:rPr lang="en-US" sz="2000" b="0" i="0" smtClean="0">
                          <a:latin typeface="Cambria Math" panose="02040503050406030204" pitchFamily="18" charset="0"/>
                        </a:rPr>
                        <m:t>+ </m:t>
                      </m:r>
                      <m:d>
                        <m:dPr>
                          <m:begChr m:val="("/>
                          <m:sepChr m:val="|"/>
                          <m:endChr m:val=")"/>
                          <m:grow m:val="on"/>
                          <m:shp m:val="centered"/>
                          <m:ctrlPr>
                            <a:rPr lang="en-US" sz="2000" i="1">
                              <a:latin typeface="Cambria Math" panose="02040503050406030204" pitchFamily="18" charset="0"/>
                            </a:rPr>
                          </m:ctrlPr>
                        </m:dPr>
                        <m:e>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oMath>
                  </m:oMathPara>
                </a14:m>
                <a:r>
                  <a:rPr lang="en-US" sz="2000" smtClean="0"/>
                  <a:t> 		(afvigelse pga. behandling)</a:t>
                </a:r>
              </a:p>
              <a:p>
                <a:pPr marL="0" indent="0">
                  <a:buNone/>
                </a:pPr>
                <a:r>
                  <a:rPr lang="en-US" sz="2000" smtClean="0"/>
                  <a:t>                                          </a:t>
                </a:r>
                <a14:m>
                  <m:oMathPara>
                    <m:oMathParaPr>
                      <m:jc/>
                    </m:oMathParaPr>
                    <m:oMath>
                      <m:r>
                        <a:rPr lang="en-US" sz="2000" b="0" i="1" smtClean="0">
                          <a:latin typeface="Cambria Math" panose="02040503050406030204" pitchFamily="18" charset="0"/>
                        </a:rPr>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oMath>
                  </m:oMathPara>
                </a14:m>
                <a:r>
                  <a:rPr lang="en-US" sz="2000" smtClean="0"/>
                  <a:t> 	(afvigelse pga. støj).</a:t>
                </a:r>
                <a:br>
                  <a:rPr lang="en-US" sz="2000" smtClean="0"/>
                </a:b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676456" cy="5688632"/>
              </a:xfrm>
              <a:blipFill>
                <a:blip r:embed="rId2"/>
                <a:stretch>
                  <a:fillRect l="-843" t="-750" r="-70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422</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1753895" y="1452541"/>
            <a:ext cx="5554409" cy="905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54306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dur="1"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s. 389 (hærdning af lim)</a:t>
            </a:r>
            <a:endParaRPr lang="en-GB"/>
          </a:p>
        </p:txBody>
      </p:sp>
      <mc:AlternateContent>
        <mc:Choice Requires="a14">
          <p:sp>
            <p:nvSpPr>
              <p:cNvPr id="3" name="Content Placeholder 2"/>
              <p:cNvSpPr>
                <a:spLocks noGrp="1"/>
              </p:cNvSpPr>
              <p:nvPr>
                <p:ph idx="1"/>
              </p:nvPr>
            </p:nvSpPr>
            <p:spPr>
              <a:xfrm>
                <a:off x="467544" y="1052736"/>
                <a:ext cx="8676456" cy="5688632"/>
              </a:xfrm>
            </p:spPr>
            <p:txBody>
              <a:bodyPr/>
              <a:lstStyle/>
              <a:p>
                <a:r>
                  <a:rPr lang="en-US" smtClean="0"/>
                  <a:t>Tre metoder til at hærde en lim er prøvet. Der er målt hærdningstid:</a:t>
                </a:r>
                <a:br>
                  <a:rPr lang="en-US" smtClean="0"/>
                </a:br>
                <a:br>
                  <a:rPr lang="en-US" smtClean="0"/>
                </a:br>
                <a:br>
                  <a:rPr lang="en-US" smtClean="0"/>
                </a:br>
                <a:endParaRPr lang="en-US" smtClean="0"/>
              </a:p>
              <a:p>
                <a:r>
                  <a:rPr lang="en-US" sz="2000" smtClean="0"/>
                  <a:t>Antal behandlinger: </a:t>
                </a:r>
                <a14:m>
                  <m:oMathPara>
                    <m:oMathParaPr>
                      <m:jc/>
                    </m:oMathParaPr>
                    <m:oMath>
                      <m:r>
                        <a:rPr lang="en-US" sz="2000" b="0" i="1" smtClean="0">
                          <a:latin typeface="Cambria Math" panose="02040503050406030204" pitchFamily="18" charset="0"/>
                        </a:rPr>
                        <m:t>𝑘</m:t>
                      </m:r>
                      <m:r>
                        <a:rPr lang="en-US" sz="2000" b="0" i="1" smtClean="0">
                          <a:latin typeface="Cambria Math" panose="02040503050406030204" pitchFamily="18" charset="0"/>
                        </a:rPr>
                        <m:t>=3</m:t>
                      </m:r>
                    </m:oMath>
                  </m:oMathPara>
                </a14:m>
                <a:r>
                  <a:rPr lang="en-US" sz="2000" smtClean="0"/>
                  <a:t> </a:t>
                </a:r>
              </a:p>
              <a:p>
                <a:r>
                  <a:rPr lang="en-US" sz="2000" smtClean="0"/>
                  <a:t>Antal prøver: </a:t>
                </a:r>
                <a14:m>
                  <m:oMathPara>
                    <m:oMathParaPr>
                      <m:jc/>
                    </m:oMathParaPr>
                    <m:oMath>
                      <m:r>
                        <a:rPr lang="en-US" sz="2000" b="0" i="1" smtClean="0">
                          <a:latin typeface="Cambria Math" panose="02040503050406030204" pitchFamily="18" charset="0"/>
                        </a:rPr>
                        <m:t>𝑁</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=5+4+6=15</m:t>
                      </m:r>
                    </m:oMath>
                  </m:oMathPara>
                </a14:m>
                <a:endParaRPr lang="en-US" sz="2000" b="0" smtClean="0"/>
              </a:p>
              <a:p>
                <a:r>
                  <a:rPr lang="en-US" sz="2000" smtClean="0"/>
                  <a:t>Overordnet middelværdi: </a:t>
                </a:r>
                <a14:m>
                  <m:oMathPara>
                    <m:oMathParaPr>
                      <m:jc/>
                    </m:oMathParaPr>
                    <m:o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f>
                        <m:fPr>
                          <m:type m:val="ba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nary>
                        <m:naryPr>
                          <m:chr m:val="∑"/>
                          <m:grow m:val="off"/>
                          <m:subHide m:val="off"/>
                          <m:supHide m:val="off"/>
                          <m:ctrlPr>
                            <a:rPr lang="en-US" sz="2000" i="1" smtClean="0">
                              <a:latin typeface="Cambria Math" panose="02040503050406030204" pitchFamily="18" charset="0"/>
                            </a:rPr>
                          </m:ctrlPr>
                        </m:naryPr>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nary>
                            <m:naryPr>
                              <m:chr m:val="∑"/>
                              <m:grow m:val="off"/>
                              <m:subHide m:val="off"/>
                              <m:supHide m:val="off"/>
                              <m:ctrlPr>
                                <a:rPr lang="en-US" sz="2000" i="1" smtClean="0">
                                  <a:latin typeface="Cambria Math" panose="02040503050406030204" pitchFamily="18" charset="0"/>
                                </a:rPr>
                              </m:ctrlPr>
                            </m:naryPr>
                            <m:sub>
                              <m:r>
                                <a:rPr lang="en-US" sz="2000" b="0" i="1" smtClean="0">
                                  <a:latin typeface="Cambria Math" panose="02040503050406030204" pitchFamily="18" charset="0"/>
                                </a:rPr>
                                <m:t>𝑗</m:t>
                              </m:r>
                              <m:r>
                                <a:rPr lang="en-US" sz="2000" b="0" i="1" smtClean="0">
                                  <a:latin typeface="Cambria Math" panose="02040503050406030204" pitchFamily="18" charset="0"/>
                                </a:rPr>
                                <m:t>=1</m:t>
                              </m:r>
                            </m:sub>
                            <m:sup>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m:t>
                                  </m:r>
                                </m:sub>
                              </m:s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𝑖𝑗</m:t>
                                  </m:r>
                                </m:sub>
                              </m:sSub>
                            </m:e>
                          </m:nary>
                        </m:e>
                      </m:nary>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120</m:t>
                          </m:r>
                        </m:num>
                        <m:den>
                          <m:r>
                            <a:rPr lang="en-US" sz="2000" b="0" i="1" smtClean="0">
                              <a:latin typeface="Cambria Math" panose="02040503050406030204" pitchFamily="18" charset="0"/>
                            </a:rPr>
                            <m:t>15</m:t>
                          </m:r>
                        </m:den>
                      </m:f>
                      <m:r>
                        <a:rPr lang="en-US" sz="2000" b="0" i="1" smtClean="0">
                          <a:latin typeface="Cambria Math" panose="02040503050406030204" pitchFamily="18" charset="0"/>
                        </a:rPr>
                        <m:t>=8</m:t>
                      </m:r>
                    </m:oMath>
                  </m:oMathPara>
                </a14:m>
                <a:endParaRPr lang="en-US" sz="2000" smtClean="0"/>
              </a:p>
              <a:p>
                <a:r>
                  <a:rPr lang="en-US" sz="2000" smtClean="0"/>
                  <a:t>Behandlingsmiddelværdier: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50</m:t>
                          </m:r>
                        </m:num>
                        <m:den>
                          <m:r>
                            <a:rPr lang="en-US" sz="2000" b="0" i="1" smtClean="0">
                              <a:latin typeface="Cambria Math" panose="02040503050406030204" pitchFamily="18" charset="0"/>
                            </a:rPr>
                            <m:t>5</m:t>
                          </m:r>
                        </m:den>
                      </m:f>
                      <m:r>
                        <a:rPr lang="en-US" sz="2000" b="0" i="1" smtClean="0">
                          <a:latin typeface="Cambria Math" panose="02040503050406030204" pitchFamily="18" charset="0"/>
                        </a:rPr>
                        <m:t>=10</m:t>
                      </m:r>
                    </m:oMath>
                  </m:oMathPara>
                </a14:m>
                <a:r>
                  <a:rPr lang="en-US" sz="2000" smtClean="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b="0" i="1" smtClean="0">
                              <a:latin typeface="Cambria Math" panose="02040503050406030204" pitchFamily="18" charset="0"/>
                            </a:rPr>
                            <m:t>2</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5</m:t>
                          </m:r>
                          <m:r>
                            <a:rPr lang="en-US" sz="2000" b="0" i="1" smtClean="0">
                              <a:latin typeface="Cambria Math" panose="02040503050406030204" pitchFamily="18" charset="0"/>
                            </a:rPr>
                            <m:t>2</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=13</m:t>
                      </m:r>
                    </m:oMath>
                  </m:oMathPara>
                </a14:m>
                <a:r>
                  <a:rPr lang="en-US" sz="2000" smtClean="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b="0" i="1" smtClean="0">
                              <a:latin typeface="Cambria Math" panose="02040503050406030204" pitchFamily="18" charset="0"/>
                            </a:rPr>
                            <m:t>3</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b="0" i="1" smtClean="0">
                              <a:latin typeface="Cambria Math" panose="02040503050406030204" pitchFamily="18" charset="0"/>
                            </a:rPr>
                            <m:t>18</m:t>
                          </m:r>
                        </m:num>
                        <m:den>
                          <m:r>
                            <a:rPr lang="en-US" sz="2000" b="0" i="1" smtClean="0">
                              <a:latin typeface="Cambria Math" panose="02040503050406030204" pitchFamily="18" charset="0"/>
                            </a:rPr>
                            <m:t>6</m:t>
                          </m:r>
                        </m:den>
                      </m:f>
                      <m:r>
                        <a:rPr lang="en-US" sz="2000" i="1">
                          <a:latin typeface="Cambria Math" panose="02040503050406030204" pitchFamily="18" charset="0"/>
                        </a:rPr>
                        <m:t>=</m:t>
                      </m:r>
                      <m:r>
                        <a:rPr lang="en-US" sz="2000" b="0" i="1" smtClean="0">
                          <a:latin typeface="Cambria Math" panose="02040503050406030204" pitchFamily="18" charset="0"/>
                        </a:rPr>
                        <m:t>3</m:t>
                      </m:r>
                    </m:oMath>
                  </m:oMathPara>
                </a14:m>
                <a:endParaRPr lang="en-US" sz="2000" smtClean="0"/>
              </a:p>
              <a:p>
                <a:pPr marL="0" indent="0">
                  <a:buNone/>
                </a:pPr>
                <a:r>
                  <a:rPr lang="en-US" sz="2000" smtClean="0"/>
                  <a:t>      (</a:t>
                </a:r>
                <a:r>
                  <a:rPr lang="en-US" sz="2000"/>
                  <a:t>observation) </a:t>
                </a:r>
                <a:r>
                  <a:rPr lang="en-US" sz="2000" smtClean="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𝑖𝑗</m:t>
                          </m:r>
                        </m:sub>
                      </m:sSub>
                      <m:r>
                        <a:rPr lang="en-US" sz="2000" b="0" i="1" smtClean="0">
                          <a:latin typeface="Cambria Math" panose="02040503050406030204" pitchFamily="18" charset="0"/>
                        </a:rPr>
                        <m:t>=</m:t>
                      </m:r>
                    </m:oMath>
                  </m:oMathPara>
                </a14:m>
                <a:r>
                  <a:rPr lang="en-US" sz="2000" smtClean="0"/>
                  <a:t>  </a:t>
                </a:r>
                <a14:m>
                  <m:oMathPara>
                    <m:oMathParaPr>
                      <m:jc/>
                    </m:oMathParaPr>
                    <m:o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oMath>
                  </m:oMathPara>
                </a14:m>
                <a:r>
                  <a:rPr lang="en-US" sz="2000" smtClean="0"/>
                  <a:t>			(overordnet middelværdi) </a:t>
                </a:r>
              </a:p>
              <a:p>
                <a:pPr marL="0" indent="0">
                  <a:buNone/>
                </a:pPr>
                <a:r>
                  <a:rPr lang="en-US" sz="2000" smtClean="0"/>
                  <a:t>                                          </a:t>
                </a:r>
                <a14:m>
                  <m:oMathPara>
                    <m:oMathParaPr>
                      <m:jc/>
                    </m:oMathParaPr>
                    <m:oMath>
                      <m:r>
                        <m:rPr>
                          <m:sty m:val="p"/>
                        </m:rPr>
                        <a:rPr lang="en-US" sz="2000" b="0" i="0" smtClean="0">
                          <a:latin typeface="Cambria Math" panose="02040503050406030204" pitchFamily="18" charset="0"/>
                        </a:rPr>
                        <m:t>+ </m:t>
                      </m:r>
                      <m:d>
                        <m:dPr>
                          <m:begChr m:val="("/>
                          <m:sepChr m:val="|"/>
                          <m:endChr m:val=")"/>
                          <m:grow m:val="on"/>
                          <m:shp m:val="centered"/>
                          <m:ctrlPr>
                            <a:rPr lang="en-US" sz="2000" i="1">
                              <a:latin typeface="Cambria Math" panose="02040503050406030204" pitchFamily="18" charset="0"/>
                            </a:rPr>
                          </m:ctrlPr>
                        </m:dPr>
                        <m:e>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oMath>
                  </m:oMathPara>
                </a14:m>
                <a:r>
                  <a:rPr lang="en-US" sz="2000" smtClean="0"/>
                  <a:t> 		(afvigelse pga. behandling)</a:t>
                </a:r>
              </a:p>
              <a:p>
                <a:pPr marL="0" indent="0">
                  <a:buNone/>
                </a:pPr>
                <a:r>
                  <a:rPr lang="en-US" sz="2000" smtClean="0"/>
                  <a:t>                                          </a:t>
                </a:r>
                <a14:m>
                  <m:oMathPara>
                    <m:oMathParaPr>
                      <m:jc/>
                    </m:oMathParaPr>
                    <m:oMath>
                      <m:r>
                        <a:rPr lang="en-US" sz="2000" b="0" i="1" smtClean="0">
                          <a:latin typeface="Cambria Math" panose="02040503050406030204" pitchFamily="18" charset="0"/>
                        </a:rPr>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oMath>
                  </m:oMathPara>
                </a14:m>
                <a:r>
                  <a:rPr lang="en-US" sz="2000" smtClean="0"/>
                  <a:t> 	(afvigelse pga. støj)</a:t>
                </a:r>
              </a:p>
              <a:p>
                <a:r>
                  <a:rPr lang="en-US" sz="2000" smtClean="0"/>
                  <a:t>F.eks. for </a:t>
                </a:r>
                <a14:m>
                  <m:oMathPara>
                    <m:oMathParaPr>
                      <m:jc/>
                    </m:oMathParaPr>
                    <m:oMath>
                      <m:r>
                        <a:rPr lang="en-US" sz="2000" b="0" i="1" smtClean="0">
                          <a:latin typeface="Cambria Math" panose="02040503050406030204" pitchFamily="18" charset="0"/>
                        </a:rPr>
                        <m:t>𝑖</m:t>
                      </m:r>
                      <m:r>
                        <a:rPr lang="en-US" sz="2000" b="0" i="1" smtClean="0">
                          <a:latin typeface="Cambria Math" panose="02040503050406030204" pitchFamily="18" charset="0"/>
                        </a:rPr>
                        <m:t>=2</m:t>
                      </m:r>
                    </m:oMath>
                  </m:oMathPara>
                </a14:m>
                <a:r>
                  <a:rPr lang="en-US" sz="2000" smtClean="0"/>
                  <a:t>, </a:t>
                </a:r>
                <a14:m>
                  <m:oMathPara>
                    <m:oMathParaPr>
                      <m:jc/>
                    </m:oMathParaPr>
                    <m:oMath>
                      <m:r>
                        <a:rPr lang="en-US" sz="2000" b="0" i="1" smtClean="0">
                          <a:latin typeface="Cambria Math" panose="02040503050406030204" pitchFamily="18" charset="0"/>
                        </a:rPr>
                        <m:t>𝑗</m:t>
                      </m:r>
                      <m:r>
                        <a:rPr lang="en-US" sz="2000" b="0" i="1" smtClean="0">
                          <a:latin typeface="Cambria Math" panose="02040503050406030204" pitchFamily="18" charset="0"/>
                        </a:rPr>
                        <m:t>=3</m:t>
                      </m:r>
                    </m:oMath>
                  </m:oMathPara>
                </a14:m>
                <a:r>
                  <a:rPr lang="en-US" sz="2000" smtClean="0"/>
                  <a:t>: </a:t>
                </a:r>
                <a:br>
                  <a:rPr lang="en-US" sz="2000" smtClean="0"/>
                </a:br>
                <a:r>
                  <a:rPr lang="en-US" sz="2000" smtClean="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23</m:t>
                          </m:r>
                        </m:sub>
                      </m:sSub>
                      <m:r>
                        <a:rPr lang="en-US" sz="2000" i="1">
                          <a:latin typeface="Cambria Math" panose="02040503050406030204" pitchFamily="18" charset="0"/>
                        </a:rPr>
                        <m:t>=14=</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d>
                        <m:dPr>
                          <m:begChr m:val="("/>
                          <m:sepChr m:val="|"/>
                          <m:endChr m:val=")"/>
                          <m:grow m:val="on"/>
                          <m:shp m:val="centered"/>
                          <m:ctrlPr>
                            <a:rPr lang="en-US" sz="2000" i="1">
                              <a:latin typeface="Cambria Math" panose="02040503050406030204" pitchFamily="18" charset="0"/>
                            </a:rPr>
                          </m:ctrlPr>
                        </m:dPr>
                        <m:e>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i="1">
                                  <a:latin typeface="Cambria Math" panose="02040503050406030204" pitchFamily="18" charset="0"/>
                                </a:rPr>
                                <m:t>2</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r>
                        <a:rPr lang="en-US" sz="2000" i="1">
                          <a:latin typeface="Cambria Math" panose="02040503050406030204" pitchFamily="18" charset="0"/>
                        </a:rPr>
                        <m:t>+</m:t>
                      </m:r>
                      <m:d>
                        <m:dPr>
                          <m:begChr m:val="("/>
                          <m:sepChr m:val="|"/>
                          <m:endChr m:val=")"/>
                          <m:grow m:val="on"/>
                          <m:shp m:val="centered"/>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23</m:t>
                              </m:r>
                            </m:sub>
                          </m:sSub>
                          <m:r>
                            <a:rPr lang="en-US" sz="2000" i="1">
                              <a:latin typeface="Cambria Math" panose="02040503050406030204" pitchFamily="18" charset="0"/>
                            </a:rPr>
                            <m:t>−</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i="1">
                                      <a:latin typeface="Cambria Math"/>
                                    </a:rPr>
                                    <m:t>𝑦</m:t>
                                  </m:r>
                                </m:e>
                              </m:acc>
                            </m:e>
                            <m:sub>
                              <m:r>
                                <a:rPr lang="en-US" sz="2000" i="1">
                                  <a:latin typeface="Cambria Math" panose="02040503050406030204" pitchFamily="18" charset="0"/>
                                </a:rPr>
                                <m:t>2</m:t>
                              </m:r>
                            </m:sub>
                          </m:sSub>
                        </m:e>
                      </m:d>
                      <m:r>
                        <a:rPr lang="en-US" sz="2000" i="1">
                          <a:latin typeface="Cambria Math" panose="02040503050406030204" pitchFamily="18" charset="0"/>
                        </a:rPr>
                        <m:t>=8+</m:t>
                      </m:r>
                      <m:d>
                        <m:dPr>
                          <m:begChr m:val="("/>
                          <m:sepChr m:val="|"/>
                          <m:endChr m:val=")"/>
                          <m:grow m:val="on"/>
                          <m:shp m:val="centered"/>
                          <m:ctrlPr>
                            <a:rPr lang="en-US" sz="2000" i="1">
                              <a:latin typeface="Cambria Math" panose="02040503050406030204" pitchFamily="18" charset="0"/>
                            </a:rPr>
                          </m:ctrlPr>
                        </m:dPr>
                        <m:e>
                          <m:r>
                            <m:rPr>
                              <m:sty m:val="p"/>
                            </m:rPr>
                            <a:rPr lang="en-US" sz="2000">
                              <a:latin typeface="Cambria Math" panose="02040503050406030204" pitchFamily="18" charset="0"/>
                            </a:rPr>
                            <m:t>13−8</m:t>
                          </m:r>
                        </m:e>
                      </m:d>
                      <m:r>
                        <m:rPr>
                          <m:sty m:val="p"/>
                        </m:rPr>
                        <a:rPr lang="en-US" sz="2000">
                          <a:latin typeface="Cambria Math" panose="02040503050406030204" pitchFamily="18" charset="0"/>
                        </a:rPr>
                        <m:t>+</m:t>
                      </m:r>
                      <m:d>
                        <m:dPr>
                          <m:begChr m:val="("/>
                          <m:sepChr m:val="|"/>
                          <m:endChr m:val=")"/>
                          <m:grow m:val="on"/>
                          <m:shp m:val="centered"/>
                          <m:ctrlPr>
                            <a:rPr lang="en-US" sz="2000" i="1">
                              <a:latin typeface="Cambria Math" panose="02040503050406030204" pitchFamily="18" charset="0"/>
                            </a:rPr>
                          </m:ctrlPr>
                        </m:dPr>
                        <m:e>
                          <m:r>
                            <m:rPr>
                              <m:sty m:val="p"/>
                            </m:rPr>
                            <a:rPr lang="en-US" sz="2000">
                              <a:latin typeface="Cambria Math" panose="02040503050406030204" pitchFamily="18" charset="0"/>
                            </a:rPr>
                            <m:t>14−13</m:t>
                          </m:r>
                        </m:e>
                      </m:d>
                    </m:oMath>
                  </m:oMathPara>
                </a14:m>
                <a:r>
                  <a:rPr lang="en-US" sz="2000" smtClean="0">
                    <a:latin typeface="Cambria Math" panose="02040503050406030204" pitchFamily="18" charset="0"/>
                  </a:rPr>
                  <a:t> </a:t>
                </a:r>
              </a:p>
              <a:p>
                <a:pPr marL="0" indent="0">
                  <a:buNone/>
                </a:pPr>
                <a:r>
                  <a:rPr lang="en-US" sz="2000" smtClean="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23</m:t>
                          </m:r>
                        </m:sub>
                      </m:sSub>
                      <m:r>
                        <a:rPr lang="en-US" sz="2000" i="1">
                          <a:latin typeface="Cambria Math" panose="02040503050406030204" pitchFamily="18" charset="0"/>
                        </a:rPr>
                        <m:t>=14=8+</m:t>
                      </m:r>
                      <m:r>
                        <a:rPr lang="en-US" sz="2000" b="0" i="1" smtClean="0">
                          <a:latin typeface="Cambria Math" panose="02040503050406030204" pitchFamily="18" charset="0"/>
                        </a:rPr>
                        <m:t>5</m:t>
                      </m:r>
                      <m:r>
                        <m:rPr>
                          <m:sty m:val="p"/>
                        </m:rPr>
                        <a:rPr lang="en-US" sz="2000">
                          <a:latin typeface="Cambria Math" panose="02040503050406030204" pitchFamily="18" charset="0"/>
                        </a:rPr>
                        <m:t>+</m:t>
                      </m:r>
                      <m:r>
                        <m:rPr>
                          <m:sty m:val="p"/>
                        </m:rPr>
                        <a:rPr lang="en-US" sz="2000" b="0" i="0" smtClean="0">
                          <a:latin typeface="Cambria Math" panose="02040503050406030204" pitchFamily="18" charset="0"/>
                        </a:rPr>
                        <m:t>1</m:t>
                      </m:r>
                    </m:oMath>
                  </m:oMathPara>
                </a14:m>
                <a:r>
                  <a:rPr lang="en-US" sz="2000" smtClean="0"/>
                  <a:t>.</a:t>
                </a:r>
                <a:br>
                  <a:rPr lang="en-US" sz="2000" smtClean="0"/>
                </a:b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676456" cy="5688632"/>
              </a:xfrm>
              <a:blipFill>
                <a:blip r:embed="rId2"/>
                <a:stretch>
                  <a:fillRect l="-843" t="-75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423</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1753895" y="1452541"/>
            <a:ext cx="5554409" cy="905217"/>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847191" y="1797137"/>
            <a:ext cx="360040" cy="216024"/>
          </a:xfrm>
          <a:prstGeom prst="rect">
            <a:avLst/>
          </a:prstGeom>
          <a:solidFill>
            <a:srgbClr val="FFFF00">
              <a:alpha val="3882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Tree>
    <p:extLst>
      <p:ext uri="{BB962C8B-B14F-4D97-AF65-F5344CB8AC3E}">
        <p14:creationId xmlns:p14="http://schemas.microsoft.com/office/powerpoint/2010/main" val="23359247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s. 389 (hærdning af lim)</a:t>
            </a:r>
            <a:endParaRPr lang="en-GB"/>
          </a:p>
        </p:txBody>
      </p:sp>
      <mc:AlternateContent>
        <mc:Choice Requires="a14">
          <p:sp>
            <p:nvSpPr>
              <p:cNvPr id="3" name="Content Placeholder 2"/>
              <p:cNvSpPr>
                <a:spLocks noGrp="1"/>
              </p:cNvSpPr>
              <p:nvPr>
                <p:ph idx="1"/>
              </p:nvPr>
            </p:nvSpPr>
            <p:spPr>
              <a:xfrm>
                <a:off x="467544" y="1052736"/>
                <a:ext cx="8676456" cy="5688632"/>
              </a:xfrm>
            </p:spPr>
            <p:txBody>
              <a:bodyPr/>
              <a:lstStyle/>
              <a:p>
                <a:r>
                  <a:rPr lang="en-US" smtClean="0"/>
                  <a:t>Generelt for alle observationerne:</a:t>
                </a:r>
                <a:br>
                  <a:rPr lang="en-US" smtClean="0"/>
                </a:br>
                <a:br>
                  <a:rPr lang="en-US" smtClean="0"/>
                </a:br>
                <a:br>
                  <a:rPr lang="en-US" smtClean="0"/>
                </a:br>
                <a:br>
                  <a:rPr lang="en-US" smtClean="0"/>
                </a:br>
                <a:br>
                  <a:rPr lang="en-US" smtClean="0"/>
                </a:br>
                <a:br>
                  <a:rPr lang="en-US" smtClean="0"/>
                </a:br>
                <a:br>
                  <a:rPr lang="en-US" smtClean="0"/>
                </a:br>
                <a:br>
                  <a:rPr lang="en-US" smtClean="0"/>
                </a:br>
                <a:endParaRPr lang="en-US" smtClean="0"/>
              </a:p>
              <a:p>
                <a:r>
                  <a:rPr lang="en-US" smtClean="0"/>
                  <a:t>Sum of squares:</a:t>
                </a:r>
              </a:p>
              <a:p>
                <a:pPr lvl="1"/>
                <a:r>
                  <a:rPr lang="en-US" smtClean="0"/>
                  <a:t>Treatment: </a:t>
                </a:r>
                <a14:m>
                  <m:oMathPara>
                    <m:oMathParaPr>
                      <m:jc/>
                    </m:oMathParaPr>
                    <m:oMath>
                      <m:r>
                        <a:rPr lang="en-US" b="0" i="1" smtClean="0">
                          <a:latin typeface="Cambria Math" panose="02040503050406030204" pitchFamily="18" charset="0"/>
                        </a:rPr>
                        <m:t>𝑆𝑆</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𝑇𝑟</m:t>
                          </m:r>
                        </m:e>
                      </m:d>
                      <m:r>
                        <m:rPr>
                          <m:sty m:val="p"/>
                        </m:rPr>
                        <a:rPr lang="en-US" b="0" i="0" smtClean="0">
                          <a:latin typeface="Cambria Math" panose="02040503050406030204" pitchFamily="18" charset="0"/>
                        </a:rPr>
                        <m:t>=</m:t>
                      </m:r>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da-DK" i="1">
                                      <a:latin typeface="Cambria Math"/>
                                    </a:rPr>
                                    <m:t>𝑖</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e>
                            <m:sup>
                              <m:r>
                                <a:rPr lang="en-US" b="0" i="1" smtClean="0">
                                  <a:latin typeface="Cambria Math" panose="02040503050406030204" pitchFamily="18" charset="0"/>
                                </a:rPr>
                                <m:t>2</m:t>
                              </m:r>
                            </m:sup>
                          </m:sSup>
                        </m:e>
                      </m:nary>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b="0" i="1" smtClean="0">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=270</m:t>
                      </m:r>
                    </m:oMath>
                  </m:oMathPara>
                </a14:m>
                <a:r>
                  <a:rPr lang="en-US" smtClean="0"/>
                  <a:t> </a:t>
                </a:r>
              </a:p>
              <a:p>
                <a:pPr lvl="1"/>
                <a:r>
                  <a:rPr lang="en-US" smtClean="0"/>
                  <a:t>Error:	 </a:t>
                </a:r>
                <a14:m>
                  <m:oMathPara>
                    <m:oMathParaPr>
                      <m:jc/>
                    </m:oMathParaPr>
                    <m:oMath>
                      <m:r>
                        <a:rPr lang="en-US" b="0" i="1" smtClean="0">
                          <a:latin typeface="Cambria Math" panose="02040503050406030204" pitchFamily="18" charset="0"/>
                        </a:rPr>
                        <m:t>𝑆𝑆𝐸</m:t>
                      </m:r>
                      <m:r>
                        <a:rPr lang="en-US" b="0" i="1" smtClean="0">
                          <a:latin typeface="Cambria Math" panose="02040503050406030204" pitchFamily="18" charset="0"/>
                        </a:rPr>
                        <m:t>=</m:t>
                      </m:r>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en-US" i="1">
                                          <a:latin typeface="Cambria Math" panose="02040503050406030204" pitchFamily="18" charset="0"/>
                                        </a:rPr>
                                        <m:t>𝑖</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nary>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m:t>
                              </m:r>
                            </m:e>
                          </m:d>
                        </m:e>
                        <m:sup>
                          <m:r>
                            <a:rPr lang="en-US" i="1">
                              <a:latin typeface="Cambria Math" panose="02040503050406030204" pitchFamily="18" charset="0"/>
                            </a:rPr>
                            <m:t>2</m:t>
                          </m:r>
                        </m:sup>
                      </m:sSup>
                      <m:r>
                        <a:rPr lang="en-US" b="0" i="1" smtClean="0">
                          <a:latin typeface="Cambria Math" panose="02040503050406030204" pitchFamily="18" charset="0"/>
                        </a:rPr>
                        <m:t>=32</m:t>
                      </m:r>
                    </m:oMath>
                  </m:oMathPara>
                </a14:m>
                <a:endParaRPr lang="en-US" smtClean="0"/>
              </a:p>
              <a:p>
                <a:pPr lvl="1"/>
                <a:r>
                  <a:rPr lang="en-US" smtClean="0"/>
                  <a:t>Total: 	</a:t>
                </a:r>
                <a14:m>
                  <m:oMathPara>
                    <m:oMathParaPr>
                      <m:jc/>
                    </m:oMathParaPr>
                    <m:oMath>
                      <m:r>
                        <a:rPr lang="en-US" b="0" i="1" smtClean="0">
                          <a:latin typeface="Cambria Math" panose="02040503050406030204" pitchFamily="18" charset="0"/>
                        </a:rPr>
                        <m:t>𝑆𝑆𝑇</m:t>
                      </m:r>
                      <m:r>
                        <a:rPr lang="en-US" b="0" i="1" smtClean="0">
                          <a:latin typeface="Cambria Math" panose="02040503050406030204" pitchFamily="18" charset="0"/>
                        </a:rPr>
                        <m:t>=</m:t>
                      </m:r>
                      <m:r>
                        <a:rPr lang="en-US" b="0" i="1" smtClean="0">
                          <a:latin typeface="Cambria Math" panose="02040503050406030204" pitchFamily="18" charset="0"/>
                        </a:rPr>
                        <m:t>𝑆𝑆</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𝑇𝑟</m:t>
                          </m:r>
                        </m:e>
                      </m:d>
                      <m:r>
                        <a:rPr lang="en-US" b="0" i="1" smtClean="0">
                          <a:latin typeface="Cambria Math" panose="02040503050406030204" pitchFamily="18" charset="0"/>
                        </a:rPr>
                        <m:t>+</m:t>
                      </m:r>
                      <m:r>
                        <a:rPr lang="en-US" b="0" i="1" smtClean="0">
                          <a:latin typeface="Cambria Math" panose="02040503050406030204" pitchFamily="18" charset="0"/>
                        </a:rPr>
                        <m:t>𝑆𝑆𝐸</m:t>
                      </m:r>
                      <m:r>
                        <a:rPr lang="en-US" b="0" i="1" smtClean="0">
                          <a:latin typeface="Cambria Math" panose="02040503050406030204" pitchFamily="18" charset="0"/>
                        </a:rPr>
                        <m:t>=270+32=302</m:t>
                      </m:r>
                    </m:oMath>
                  </m:oMathPara>
                </a14:m>
                <a:endParaRPr lang="en-US" smtClean="0"/>
              </a:p>
              <a:p>
                <a:r>
                  <a:rPr lang="en-US" smtClean="0"/>
                  <a:t>Nu kan det sættes op i en ANOVA tabel.</a:t>
                </a:r>
                <a:br>
                  <a:rPr lang="en-US" smtClean="0"/>
                </a:br>
                <a:br>
                  <a:rPr lang="en-US" smtClean="0"/>
                </a:br>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676456" cy="5688632"/>
              </a:xfrm>
              <a:blipFill>
                <a:blip r:embed="rId2"/>
                <a:stretch>
                  <a:fillRect l="-843" t="-75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424</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1331641" y="1484785"/>
            <a:ext cx="5832648" cy="2675078"/>
          </a:xfrm>
          <a:prstGeom prst="rect">
            <a:avLst/>
          </a:prstGeom>
        </p:spPr>
      </p:pic>
    </p:spTree>
    <p:extLst>
      <p:ext uri="{BB962C8B-B14F-4D97-AF65-F5344CB8AC3E}">
        <p14:creationId xmlns:p14="http://schemas.microsoft.com/office/powerpoint/2010/main" val="21354679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s. 389 (hærdning af lim)</a:t>
            </a:r>
            <a:endParaRPr lang="en-GB"/>
          </a:p>
        </p:txBody>
      </p:sp>
      <mc:AlternateContent>
        <mc:Choice Requires="a14">
          <p:sp>
            <p:nvSpPr>
              <p:cNvPr id="3" name="Content Placeholder 2"/>
              <p:cNvSpPr>
                <a:spLocks noGrp="1"/>
              </p:cNvSpPr>
              <p:nvPr>
                <p:ph idx="1"/>
              </p:nvPr>
            </p:nvSpPr>
            <p:spPr>
              <a:xfrm>
                <a:off x="467544" y="4703618"/>
                <a:ext cx="8676456" cy="2037750"/>
              </a:xfrm>
            </p:spPr>
            <p:txBody>
              <a:bodyPr/>
              <a:lstStyle/>
              <a:p>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0</m:t>
                          </m:r>
                        </m:sub>
                      </m:sSub>
                      <m:r>
                        <a:rPr lang="en-US" b="0" i="1" smtClean="0">
                          <a:latin typeface="Cambria Math" panose="02040503050406030204" pitchFamily="18" charset="0"/>
                        </a:rPr>
                        <m:t>=50.6</m:t>
                      </m:r>
                    </m:oMath>
                  </m:oMathPara>
                </a14:m>
                <a:r>
                  <a:rPr lang="en-US" smtClean="0"/>
                  <a:t> er </a:t>
                </a:r>
                <a14:m>
                  <m:oMathPara>
                    <m:oMathParaPr>
                      <m:jc/>
                    </m:oMathParaPr>
                    <m:oMath>
                      <m:r>
                        <a:rPr lang="en-US" i="1" smtClean="0">
                          <a:latin typeface="Cambria Math" panose="02040503050406030204" pitchFamily="18" charset="0"/>
                        </a:rPr>
                        <m:t>𝐹</m:t>
                      </m:r>
                    </m:oMath>
                  </m:oMathPara>
                </a14:m>
                <a:r>
                  <a:rPr lang="en-US" smtClean="0"/>
                  <a:t>-fordelt med </a:t>
                </a:r>
                <a14:m>
                  <m:oMathPara>
                    <m:oMathParaPr>
                      <m:jc/>
                    </m:oMathParaPr>
                    <m:oMath>
                      <m:r>
                        <a:rPr lang="en-US" i="1" smtClean="0">
                          <a:latin typeface="Cambria Math" panose="02040503050406030204" pitchFamily="18" charset="0"/>
                        </a:rPr>
                        <m:t>2</m:t>
                      </m:r>
                    </m:oMath>
                  </m:oMathPara>
                </a14:m>
                <a:r>
                  <a:rPr lang="en-US" smtClean="0"/>
                  <a:t> frihedsgrader i tælleren og </a:t>
                </a:r>
                <a14:m>
                  <m:oMathPara>
                    <m:oMathParaPr>
                      <m:jc/>
                    </m:oMathParaPr>
                    <m:oMath>
                      <m:r>
                        <a:rPr lang="en-US" i="1" smtClean="0">
                          <a:latin typeface="Cambria Math" panose="02040503050406030204" pitchFamily="18" charset="0"/>
                        </a:rPr>
                        <m:t>12</m:t>
                      </m:r>
                    </m:oMath>
                  </m:oMathPara>
                </a14:m>
                <a:r>
                  <a:rPr lang="en-US" smtClean="0"/>
                  <a:t> i nævneren, så den tilhørende p-værdi er </a:t>
                </a:r>
                <a:br>
                  <a:rPr lang="en-US" smtClean="0"/>
                </a:br>
                <a:r>
                  <a:rPr lang="en-US" smtClean="0"/>
                  <a:t> 	</a:t>
                </a:r>
                <a14:m>
                  <m:oMathPara>
                    <m:oMathParaPr>
                      <m:jc/>
                    </m:oMathParaPr>
                    <m:oMath>
                      <m:r>
                        <m:rPr>
                          <m:sty m:val="p"/>
                        </m:rPr>
                        <a:rPr lang="en-US" b="0" i="0" smtClean="0">
                          <a:latin typeface="Cambria Math" panose="02040503050406030204" pitchFamily="18" charset="0"/>
                        </a:rPr>
                        <m:t>1−</m:t>
                      </m:r>
                      <m:r>
                        <m:rPr>
                          <m:sty m:val="p"/>
                        </m:rPr>
                        <a:rPr lang="en-US" b="0" i="0" smtClean="0">
                          <a:latin typeface="Cambria Math" panose="02040503050406030204" pitchFamily="18" charset="0"/>
                        </a:rPr>
                        <m:t>pf</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50.6, 2, 12</m:t>
                          </m:r>
                        </m:e>
                      </m:d>
                      <m:r>
                        <a:rPr lang="en-US" b="0" i="1" smtClean="0">
                          <a:latin typeface="Cambria Math" panose="02040503050406030204" pitchFamily="18" charset="0"/>
                        </a:rPr>
                        <m:t>=1.42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a:rPr lang="en-US" b="0" i="1" smtClean="0">
                          <a:latin typeface="Cambria Math" panose="02040503050406030204" pitchFamily="18" charset="0"/>
                          <a:ea typeface="Cambria Math" panose="02040503050406030204" pitchFamily="18" charset="0"/>
                        </a:rPr>
                        <m:t>≈0</m:t>
                      </m:r>
                    </m:oMath>
                  </m:oMathPara>
                </a14:m>
                <a:endParaRPr lang="en-US" smtClean="0"/>
              </a:p>
              <a:p>
                <a:r>
                  <a:rPr lang="en-US" smtClean="0"/>
                  <a:t>Vi kan forkaste nulhypotesen om at alle tre metoder til hærdning af lim har samme effekt. Mindst én metode adskiller sig fra de andre.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4703618"/>
                <a:ext cx="8676456" cy="2037750"/>
              </a:xfrm>
              <a:blipFill>
                <a:blip r:embed="rId2"/>
                <a:stretch>
                  <a:fillRect l="-843" t="-2096" r="-42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425</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47688" y="1052737"/>
            <a:ext cx="5334960" cy="1761484"/>
          </a:xfrm>
          <a:prstGeom prst="rect">
            <a:avLst/>
          </a:prstGeom>
        </p:spPr>
      </p:pic>
      <p:pic>
        <p:nvPicPr>
          <p:cNvPr id="6" name="Picture 5"/>
          <p:cNvPicPr>
            <a:picLocks noChangeAspect="1"/>
          </p:cNvPicPr>
          <p:nvPr/>
        </p:nvPicPr>
        <p:blipFill>
          <a:blip r:embed="rId4"/>
          <a:stretch>
            <a:fillRect/>
          </a:stretch>
        </p:blipFill>
        <p:spPr>
          <a:xfrm>
            <a:off x="547688" y="2903602"/>
            <a:ext cx="5320456" cy="1800016"/>
          </a:xfrm>
          <a:prstGeom prst="rect">
            <a:avLst/>
          </a:prstGeom>
        </p:spPr>
      </p:pic>
    </p:spTree>
    <p:extLst>
      <p:ext uri="{BB962C8B-B14F-4D97-AF65-F5344CB8AC3E}">
        <p14:creationId xmlns:p14="http://schemas.microsoft.com/office/powerpoint/2010/main" val="25712202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Simplere beregning af Sums of Squares </a:t>
            </a:r>
            <a:endParaRPr lang="da-DK"/>
          </a:p>
        </p:txBody>
      </p:sp>
      <mc:AlternateContent>
        <mc:Choice Requires="a14">
          <p:sp>
            <p:nvSpPr>
              <p:cNvPr id="3" name="Content Placeholder 2"/>
              <p:cNvSpPr>
                <a:spLocks noGrp="1"/>
              </p:cNvSpPr>
              <p:nvPr>
                <p:ph idx="1"/>
              </p:nvPr>
            </p:nvSpPr>
            <p:spPr/>
            <p:txBody>
              <a:bodyPr/>
              <a:lstStyle/>
              <a:p>
                <a:pPr>
                  <a:lnSpc>
                    <a:spcPct val="130000"/>
                  </a:lnSpc>
                </a:pPr>
                <a:r>
                  <a:rPr lang="en-US" b="1" smtClean="0"/>
                  <a:t>Total</a:t>
                </a:r>
                <a:r>
                  <a:rPr lang="en-US" smtClean="0"/>
                  <a:t>:  	</a:t>
                </a:r>
                <a14:m>
                  <m:oMathPara>
                    <m:oMathParaPr>
                      <m:jc/>
                    </m:oMathParaPr>
                    <m:oMath>
                      <m:r>
                        <a:rPr lang="en-US" i="1">
                          <a:latin typeface="Cambria Math" panose="02040503050406030204" pitchFamily="18" charset="0"/>
                        </a:rPr>
                        <m:t>𝑆𝑆𝑇</m:t>
                      </m:r>
                    </m:oMath>
                  </m:oMathPara>
                </a14:m>
                <a:r>
                  <a:rPr lang="en-US" smtClean="0"/>
                  <a:t> 	</a:t>
                </a:r>
                <a14:m>
                  <m:oMathPara>
                    <m:oMathParaPr>
                      <m:jc/>
                    </m:oMathParaPr>
                    <m:oMath>
                      <m:r>
                        <a:rPr lang="en-US" i="1">
                          <a:latin typeface="Cambria Math" panose="02040503050406030204" pitchFamily="18" charset="0"/>
                        </a:rPr>
                        <m:t>=</m:t>
                      </m:r>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e>
                                <m:sup>
                                  <m:r>
                                    <a:rPr lang="en-US" i="1">
                                      <a:latin typeface="Cambria Math" panose="02040503050406030204" pitchFamily="18" charset="0"/>
                                    </a:rPr>
                                    <m:t>2</m:t>
                                  </m:r>
                                </m:sup>
                              </m:sSup>
                            </m:e>
                          </m:nary>
                        </m:e>
                      </m:nary>
                    </m:oMath>
                  </m:oMathPara>
                </a14:m>
                <a:br>
                  <a:rPr lang="en-US" smtClean="0"/>
                </a:br>
                <a:r>
                  <a:rPr lang="en-US" smtClean="0"/>
                  <a:t> 			</a:t>
                </a:r>
                <a14:m>
                  <m:oMathPara>
                    <m:oMathParaPr>
                      <m:jc/>
                    </m:oMathParaPr>
                    <m:oMath>
                      <m:r>
                        <a:rPr lang="en-US" b="0" i="1" smtClean="0">
                          <a:latin typeface="Cambria Math" panose="02040503050406030204" pitchFamily="18" charset="0"/>
                        </a:rPr>
                        <m:t>=</m:t>
                      </m:r>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e>
                                <m:sup>
                                  <m:r>
                                    <a:rPr lang="en-US" i="1">
                                      <a:latin typeface="Cambria Math" panose="02040503050406030204" pitchFamily="18" charset="0"/>
                                    </a:rPr>
                                    <m:t>2</m:t>
                                  </m:r>
                                </m:sup>
                              </m:sSup>
                            </m:e>
                          </m:nary>
                        </m:e>
                      </m:nary>
                      <m:r>
                        <a:rPr lang="en-US" b="0" i="1" smtClean="0">
                          <a:latin typeface="Cambria Math" panose="02040503050406030204" pitchFamily="18" charset="0"/>
                        </a:rPr>
                        <m:t>−</m:t>
                      </m:r>
                      <m:r>
                        <a:rPr lang="en-US" b="0" i="1" smtClean="0">
                          <a:latin typeface="Cambria Math" panose="02040503050406030204" pitchFamily="18" charset="0"/>
                        </a:rPr>
                        <m:t>𝐶</m:t>
                      </m:r>
                    </m:oMath>
                  </m:oMathPara>
                </a14:m>
                <a:r>
                  <a:rPr lang="en-US" smtClean="0"/>
                  <a:t> </a:t>
                </a:r>
                <a:endParaRPr lang="en-US"/>
              </a:p>
              <a:p>
                <a:pPr>
                  <a:lnSpc>
                    <a:spcPct val="130000"/>
                  </a:lnSpc>
                </a:pPr>
                <a:r>
                  <a:rPr lang="en-US" b="1"/>
                  <a:t>Treatment</a:t>
                </a:r>
                <a:r>
                  <a:rPr lang="en-US"/>
                  <a:t>: </a:t>
                </a:r>
                <a14:m>
                  <m:oMathPara>
                    <m:oMathParaPr>
                      <m:jc/>
                    </m:oMathParaPr>
                    <m:oMath>
                      <m:r>
                        <a:rPr lang="en-US" i="1">
                          <a:latin typeface="Cambria Math" panose="02040503050406030204" pitchFamily="18" charset="0"/>
                        </a:rPr>
                        <m:t>𝑆𝑆</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𝑇𝑟</m:t>
                          </m:r>
                        </m:e>
                      </m:d>
                    </m:oMath>
                  </m:oMathPara>
                </a14:m>
                <a:r>
                  <a:rPr lang="en-US" smtClean="0"/>
                  <a:t> 	</a:t>
                </a:r>
                <a14:m>
                  <m:oMathPara>
                    <m:oMathParaPr>
                      <m:jc/>
                    </m:oMathParaPr>
                    <m:oMath>
                      <m:r>
                        <m:rPr>
                          <m:sty m:val="p"/>
                        </m:rPr>
                        <a:rPr lang="en-US">
                          <a:latin typeface="Cambria Math" panose="02040503050406030204" pitchFamily="18" charset="0"/>
                        </a:rPr>
                        <m:t>=</m:t>
                      </m:r>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da-DK" i="1">
                                      <a:latin typeface="Cambria Math"/>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e>
                            <m:sup>
                              <m:r>
                                <a:rPr lang="en-US" i="1">
                                  <a:latin typeface="Cambria Math" panose="02040503050406030204" pitchFamily="18" charset="0"/>
                                </a:rPr>
                                <m:t>2</m:t>
                              </m:r>
                            </m:sup>
                          </m:sSup>
                        </m:e>
                      </m:nary>
                      <m:r>
                        <a:rPr lang="en-US" i="1">
                          <a:latin typeface="Cambria Math" panose="02040503050406030204" pitchFamily="18" charset="0"/>
                        </a:rPr>
                        <m:t>=</m:t>
                      </m:r>
                    </m:oMath>
                  </m:oMathPara>
                </a14:m>
                <a:br>
                  <a:rPr lang="en-US" smtClean="0"/>
                </a:br>
                <a:r>
                  <a:rPr lang="en-US" smtClean="0"/>
                  <a:t> 			</a:t>
                </a:r>
                <a14:m>
                  <m:oMathPara>
                    <m:oMathParaPr>
                      <m:jc/>
                    </m:oMathParaPr>
                    <m:oMath>
                      <m:r>
                        <a:rPr lang="en-US" b="0" i="1" smtClean="0">
                          <a:latin typeface="Cambria Math" panose="02040503050406030204" pitchFamily="18" charset="0"/>
                        </a:rPr>
                        <m:t>=</m:t>
                      </m:r>
                      <m:nary>
                        <m:naryPr>
                          <m:chr m:val="∑"/>
                          <m:grow m:val="off"/>
                          <m:subHide m:val="off"/>
                          <m:supHide m:val="off"/>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f>
                            <m:fPr>
                              <m:type m:val="bar"/>
                              <m:ctrlPr>
                                <a:rPr lang="en-US" sz="2000" i="1" smtClean="0">
                                  <a:latin typeface="Cambria Math" panose="02040503050406030204" pitchFamily="18" charset="0"/>
                                </a:rPr>
                              </m:ctrlPr>
                            </m:fPr>
                            <m:num>
                              <m:sSubSup>
                                <m:sSubSupPr>
                                  <m:alnScr m:val="off"/>
                                  <m:ctrlPr>
                                    <a:rPr lang="en-US" sz="200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2</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m:t>
                                  </m:r>
                                </m:sub>
                              </m:sSub>
                            </m:den>
                          </m:f>
                        </m:e>
                      </m:nary>
                      <m:r>
                        <a:rPr lang="en-US" sz="2000" i="1">
                          <a:latin typeface="Cambria Math" panose="02040503050406030204" pitchFamily="18" charset="0"/>
                        </a:rPr>
                        <m:t>−</m:t>
                      </m:r>
                      <m:r>
                        <a:rPr lang="en-US" sz="2000" i="1">
                          <a:latin typeface="Cambria Math" panose="02040503050406030204" pitchFamily="18" charset="0"/>
                        </a:rPr>
                        <m:t>𝐶</m:t>
                      </m:r>
                    </m:oMath>
                  </m:oMathPara>
                </a14:m>
                <a:r>
                  <a:rPr lang="en-US" smtClean="0"/>
                  <a:t> </a:t>
                </a:r>
              </a:p>
              <a:p>
                <a:pPr>
                  <a:spcBef>
                    <a:spcPct val="0"/>
                  </a:spcBef>
                </a:pPr>
                <a:r>
                  <a:rPr lang="en-US" smtClean="0"/>
                  <a:t>hvor </a:t>
                </a:r>
              </a:p>
              <a:p>
                <a:pPr lvl="1">
                  <a:spcBef>
                    <a:spcPct val="0"/>
                  </a:spcBef>
                </a:pPr>
                <a14:m>
                  <m:oMathPara>
                    <m:oMathParaPr>
                      <m:jc/>
                    </m:oMathParaPr>
                    <m:oMath>
                      <m:r>
                        <a:rPr lang="en-US" b="0" i="1" smtClean="0">
                          <a:latin typeface="Cambria Math" panose="02040503050406030204" pitchFamily="18" charset="0"/>
                        </a:rPr>
                        <m:t>𝐶</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𝑁</m:t>
                          </m:r>
                        </m:den>
                      </m:f>
                    </m:oMath>
                  </m:oMathPara>
                </a14:m>
                <a:r>
                  <a:rPr lang="en-US" smtClean="0"/>
                  <a:t> 		(kaldes korrektionsleddet) 	</a:t>
                </a:r>
              </a:p>
              <a:p>
                <a:pPr lvl="1">
                  <a:spcBef>
                    <a:spcPct val="0"/>
                  </a:spcBef>
                </a:pPr>
                <a14:m>
                  <m:oMathPara>
                    <m:oMathParaPr>
                      <m:jc/>
                    </m:oMathParaPr>
                    <m:oMath>
                      <m:r>
                        <a:rPr lang="en-US" b="0" i="1" smtClean="0">
                          <a:latin typeface="Cambria Math" panose="02040503050406030204" pitchFamily="18" charset="0"/>
                        </a:rPr>
                        <m:t>𝑁</m:t>
                      </m:r>
                      <m:r>
                        <a:rPr lang="en-US" b="0" i="1" smtClean="0">
                          <a:latin typeface="Cambria Math" panose="02040503050406030204" pitchFamily="18" charset="0"/>
                        </a:rPr>
                        <m:t>=</m:t>
                      </m:r>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nary>
                    </m:oMath>
                  </m:oMathPara>
                </a14:m>
                <a:r>
                  <a:rPr lang="en-US" smtClean="0"/>
                  <a:t>, 	(det samlede antal observationer)</a:t>
                </a:r>
              </a:p>
              <a:p>
                <a:pPr lvl="1">
                  <a:spcBef>
                    <a:spcPct val="0"/>
                  </a:spcBef>
                </a:pP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r>
                        <a:rPr lang="en-US" i="1">
                          <a:latin typeface="Cambria Math" panose="02040503050406030204" pitchFamily="18" charset="0"/>
                        </a:rPr>
                        <m:t>=</m:t>
                      </m:r>
                      <m:nary>
                        <m:naryPr>
                          <m:chr m:val="∑"/>
                          <m:grow m:val="off"/>
                          <m:subHide m:val="off"/>
                          <m:supHide m:val="off"/>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e>
                      </m:nary>
                    </m:oMath>
                  </m:oMathPara>
                </a14:m>
                <a:r>
                  <a:rPr lang="en-US" smtClean="0"/>
                  <a:t>, 	(summen af observationer for i’te behandling)</a:t>
                </a:r>
              </a:p>
              <a:p>
                <a:pPr lvl="1">
                  <a:spcBef>
                    <a:spcPct val="0"/>
                  </a:spcBef>
                </a:pPr>
                <a14:m>
                  <m:oMathPara>
                    <m:oMathParaPr>
                      <m:jc/>
                    </m:oMathParaPr>
                    <m:oMath>
                      <m:r>
                        <a:rPr lang="en-US" b="0" i="1" smtClean="0">
                          <a:latin typeface="Cambria Math" panose="02040503050406030204" pitchFamily="18" charset="0"/>
                        </a:rPr>
                        <m:t>𝑇</m:t>
                      </m:r>
                      <m:r>
                        <a:rPr lang="en-US" i="1">
                          <a:latin typeface="Cambria Math" panose="02040503050406030204" pitchFamily="18" charset="0"/>
                        </a:rPr>
                        <m:t>=</m:t>
                      </m:r>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sub>
                          </m:sSub>
                        </m:e>
                      </m:nary>
                    </m:oMath>
                  </m:oMathPara>
                </a14:m>
                <a:r>
                  <a:rPr lang="en-US" smtClean="0"/>
                  <a:t> 	(summen af alle observationer)</a:t>
                </a:r>
                <a:endParaRPr lang="en-US"/>
              </a:p>
              <a:p>
                <a:pPr>
                  <a:lnSpc>
                    <a:spcPct val="130000"/>
                  </a:lnSpc>
                  <a:spcBef>
                    <a:spcPts val="600"/>
                  </a:spcBef>
                </a:pPr>
                <a:r>
                  <a:rPr lang="en-US" b="1"/>
                  <a:t>Error</a:t>
                </a:r>
                <a:r>
                  <a:rPr lang="en-US" smtClean="0"/>
                  <a:t>: 	</a:t>
                </a:r>
                <a14:m>
                  <m:oMathPara>
                    <m:oMathParaPr>
                      <m:jc/>
                    </m:oMathParaPr>
                    <m:oMath>
                      <m:r>
                        <a:rPr lang="en-US" i="1">
                          <a:latin typeface="Cambria Math" panose="02040503050406030204" pitchFamily="18" charset="0"/>
                        </a:rPr>
                        <m:t>𝑆𝑆𝐸</m:t>
                      </m:r>
                    </m:oMath>
                  </m:oMathPara>
                </a14:m>
                <a:r>
                  <a:rPr lang="en-US"/>
                  <a:t> </a:t>
                </a:r>
                <a:r>
                  <a:rPr lang="en-US" smtClean="0"/>
                  <a:t>	</a:t>
                </a:r>
                <a14:m>
                  <m:oMathPara>
                    <m:oMathParaPr>
                      <m:jc/>
                    </m:oMathParaPr>
                    <m:oMath>
                      <m:r>
                        <a:rPr lang="en-US" i="1">
                          <a:latin typeface="Cambria Math" panose="02040503050406030204" pitchFamily="18" charset="0"/>
                        </a:rPr>
                        <m:t>=</m:t>
                      </m:r>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e>
                          </m:nary>
                        </m:e>
                      </m:nary>
                    </m:oMath>
                  </m:oMathPara>
                </a14:m>
                <a:br>
                  <a:rPr lang="en-US" i="1" smtClean="0">
                    <a:latin typeface="Cambria Math" panose="02040503050406030204" pitchFamily="18" charset="0"/>
                  </a:rPr>
                </a:br>
                <a:r>
                  <a:rPr lang="en-US" i="1" smtClean="0">
                    <a:latin typeface="Cambria Math" panose="02040503050406030204" pitchFamily="18" charset="0"/>
                  </a:rPr>
                  <a:t> 			</a:t>
                </a:r>
                <a14:m>
                  <m:oMathPara>
                    <m:oMathParaPr>
                      <m:jc/>
                    </m:oMathParaPr>
                    <m:oMath>
                      <m:r>
                        <a:rPr lang="en-US" i="1">
                          <a:latin typeface="Cambria Math" panose="02040503050406030204" pitchFamily="18" charset="0"/>
                        </a:rPr>
                        <m:t>=</m:t>
                      </m:r>
                      <m:r>
                        <a:rPr lang="en-US" i="1">
                          <a:latin typeface="Cambria Math" panose="02040503050406030204" pitchFamily="18" charset="0"/>
                        </a:rPr>
                        <m:t>𝑆𝑆𝑇</m:t>
                      </m:r>
                      <m:r>
                        <a:rPr lang="en-US" b="0" i="1" smtClean="0">
                          <a:latin typeface="Cambria Math" panose="02040503050406030204" pitchFamily="18" charset="0"/>
                        </a:rPr>
                        <m:t>−</m:t>
                      </m:r>
                      <m:r>
                        <a:rPr lang="en-US" i="1">
                          <a:latin typeface="Cambria Math" panose="02040503050406030204" pitchFamily="18" charset="0"/>
                        </a:rPr>
                        <m:t>𝑆𝑆</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𝑇𝑟</m:t>
                          </m:r>
                        </m:e>
                      </m:d>
                    </m:oMath>
                  </m:oMathPara>
                </a14:m>
                <a:r>
                  <a:rPr lang="en-US" smtClean="0"/>
                  <a:t> .</a:t>
                </a:r>
                <a:br>
                  <a:rPr lang="en-US" smtClean="0"/>
                </a:br>
                <a:endParaRPr lang="da-DK" sz="24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7582" b="-241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426</a:t>
            </a:fld>
            <a:endParaRPr lang="da-DK"/>
          </a:p>
        </p:txBody>
      </p:sp>
    </p:spTree>
    <p:extLst>
      <p:ext uri="{BB962C8B-B14F-4D97-AF65-F5344CB8AC3E}">
        <p14:creationId xmlns:p14="http://schemas.microsoft.com/office/powerpoint/2010/main" val="2078601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s. 389 (hærdning af lim) i R</a:t>
            </a:r>
            <a:endParaRPr lang="en-GB"/>
          </a:p>
        </p:txBody>
      </p:sp>
      <p:sp>
        <p:nvSpPr>
          <p:cNvPr id="3" name="Content Placeholder 2"/>
          <p:cNvSpPr>
            <a:spLocks noGrp="1"/>
          </p:cNvSpPr>
          <p:nvPr>
            <p:ph idx="1"/>
          </p:nvPr>
        </p:nvSpPr>
        <p:spPr>
          <a:xfrm>
            <a:off x="467544" y="1268760"/>
            <a:ext cx="8676456" cy="5472608"/>
          </a:xfrm>
        </p:spPr>
        <p:txBody>
          <a:bodyPr/>
          <a:lstStyle/>
          <a:p>
            <a:r>
              <a:rPr lang="en-US" smtClean="0"/>
              <a:t>Løsning i R:</a:t>
            </a:r>
            <a:br>
              <a:rPr lang="en-US" smtClean="0"/>
            </a:br>
            <a:br>
              <a:rPr lang="en-US" smtClean="0"/>
            </a:br>
            <a:br>
              <a:rPr lang="en-US" smtClean="0"/>
            </a:br>
            <a:br>
              <a:rPr lang="en-US" smtClean="0"/>
            </a:br>
            <a:br>
              <a:rPr lang="en-US" smtClean="0"/>
            </a:br>
            <a:br>
              <a:rPr lang="en-US" smtClean="0"/>
            </a:br>
            <a:br>
              <a:rPr lang="en-US" smtClean="0"/>
            </a:br>
            <a:br>
              <a:rPr lang="en-US" smtClean="0"/>
            </a:br>
            <a:endParaRPr lang="en-US" smtClean="0"/>
          </a:p>
          <a:p>
            <a:r>
              <a:rPr lang="en-US" smtClean="0"/>
              <a:t>Resultat:</a:t>
            </a:r>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427</a:t>
            </a:fld>
            <a:endParaRPr lang="da-DK">
              <a:solidFill>
                <a:prstClr val="black">
                  <a:tint val="75000"/>
                </a:prstClr>
              </a:solidFill>
            </a:endParaRPr>
          </a:p>
        </p:txBody>
      </p:sp>
      <p:pic>
        <p:nvPicPr>
          <p:cNvPr id="7" name="Picture 6"/>
          <p:cNvPicPr>
            <a:picLocks noChangeAspect="1"/>
          </p:cNvPicPr>
          <p:nvPr/>
        </p:nvPicPr>
        <p:blipFill>
          <a:blip r:embed="rId2"/>
          <a:stretch>
            <a:fillRect/>
          </a:stretch>
        </p:blipFill>
        <p:spPr>
          <a:xfrm>
            <a:off x="1979711" y="1737304"/>
            <a:ext cx="6235601" cy="258390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1979711" y="4913538"/>
            <a:ext cx="6240363" cy="16048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6719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Tilbage til eks. 12.3 (styrke af resiner)</a:t>
            </a:r>
            <a:endParaRPr lang="da-DK"/>
          </a:p>
        </p:txBody>
      </p:sp>
      <mc:AlternateContent>
        <mc:Choice Requires="a14">
          <p:sp>
            <p:nvSpPr>
              <p:cNvPr id="3" name="Content Placeholder 2"/>
              <p:cNvSpPr>
                <a:spLocks noGrp="1"/>
              </p:cNvSpPr>
              <p:nvPr>
                <p:ph idx="1"/>
              </p:nvPr>
            </p:nvSpPr>
            <p:spPr>
              <a:xfrm>
                <a:off x="467544" y="2564904"/>
                <a:ext cx="8424936" cy="4176464"/>
              </a:xfrm>
            </p:spPr>
            <p:txBody>
              <a:bodyPr/>
              <a:lstStyle/>
              <a:p>
                <a:r>
                  <a:rPr lang="da-DK" smtClean="0"/>
                  <a:t>Den tilhørende ANOVA tabel:</a:t>
                </a:r>
                <a:br>
                  <a:rPr lang="da-DK"/>
                </a:br>
                <a:br>
                  <a:rPr lang="da-DK" smtClean="0"/>
                </a:br>
                <a:br>
                  <a:rPr lang="da-DK" smtClean="0"/>
                </a:br>
                <a:br>
                  <a:rPr lang="da-DK" smtClean="0"/>
                </a:br>
                <a:br>
                  <a:rPr lang="da-DK" smtClean="0"/>
                </a:br>
                <a:r>
                  <a:rPr lang="da-DK" sz="3200" smtClean="0"/>
                  <a:t> </a:t>
                </a:r>
                <a:endParaRPr lang="da-DK" smtClean="0"/>
              </a:p>
              <a:p>
                <a:r>
                  <a:rPr lang="da-DK" smtClean="0"/>
                  <a:t>Igen forkaster vi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m:oMathPara>
                </a14:m>
                <a:r>
                  <a:rPr lang="da-DK" smtClean="0"/>
                  <a:t>, fordi p-værdien er </a:t>
                </a:r>
                <a14:m>
                  <m:oMathPara>
                    <m:oMathParaPr>
                      <m:jc/>
                    </m:oMathParaPr>
                    <m:o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r>
                  <a:rPr lang="da-DK" smtClean="0"/>
                  <a:t>, så mindst een af resinerne har en effekt på styrken. Det er relevant at undersøge for hvert par af resiner, om der er forskel på dem</a:t>
                </a:r>
              </a:p>
              <a:p>
                <a:r>
                  <a:rPr lang="da-DK" smtClean="0"/>
                  <a:t>Det kan vi undersøge ved at se på konfidensinterval for forskellen på to behandlingers middelværdier, </a:t>
                </a:r>
                <a14:m>
                  <m:oMathPara>
                    <m:oMathParaPr>
                      <m:jc/>
                    </m:oMathParaPr>
                    <m:oMath>
                      <m:sSub>
                        <m:sSubPr>
                          <m:ctrlPr>
                            <a:rPr lang="da-DK" i="1" smtClean="0">
                              <a:latin typeface="Cambria Math" panose="02040503050406030204" pitchFamily="18" charset="0"/>
                            </a:rPr>
                          </m:ctrlPr>
                        </m:sSubPr>
                        <m:e>
                          <m:r>
                            <a:rPr lang="da-DK"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𝑙</m:t>
                          </m:r>
                        </m:sub>
                      </m:sSub>
                    </m:oMath>
                  </m:oMathPara>
                </a14:m>
                <a:r>
                  <a:rPr lang="da-DK" smtClean="0"/>
                  <a:t>, for behandling </a:t>
                </a:r>
                <a14:m>
                  <m:oMathPara>
                    <m:oMathParaPr>
                      <m:jc/>
                    </m:oMathParaPr>
                    <m:oMath>
                      <m:r>
                        <a:rPr lang="da-DK" i="1" smtClean="0">
                          <a:latin typeface="Cambria Math" panose="02040503050406030204" pitchFamily="18" charset="0"/>
                        </a:rPr>
                        <m:t>𝑖</m:t>
                      </m:r>
                    </m:oMath>
                  </m:oMathPara>
                </a14:m>
                <a:r>
                  <a:rPr lang="da-DK" smtClean="0"/>
                  <a:t> og </a:t>
                </a:r>
                <a14:m>
                  <m:oMathPara>
                    <m:oMathParaPr>
                      <m:jc/>
                    </m:oMathParaPr>
                    <m:oMath>
                      <m:r>
                        <a:rPr lang="da-DK" i="1" smtClean="0">
                          <a:latin typeface="Cambria Math" panose="02040503050406030204" pitchFamily="18" charset="0"/>
                        </a:rPr>
                        <m:t>𝑙</m:t>
                      </m:r>
                    </m:oMath>
                  </m:oMathPara>
                </a14:m>
                <a:r>
                  <a:rPr lang="da-DK" smtClean="0"/>
                  <a:t>.</a:t>
                </a:r>
              </a:p>
              <a:p>
                <a:pPr marL="0" indent="0">
                  <a:buNone/>
                </a:pP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2564904"/>
                <a:ext cx="8424936" cy="4176464"/>
              </a:xfrm>
              <a:blipFill>
                <a:blip r:embed="rId3"/>
                <a:stretch>
                  <a:fillRect l="-868" t="-1022" b="-29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428</a:t>
            </a:fld>
            <a:endParaRPr lang="da-DK"/>
          </a:p>
        </p:txBody>
      </p:sp>
      <p:pic>
        <p:nvPicPr>
          <p:cNvPr id="5" name="Picture 4"/>
          <p:cNvPicPr>
            <a:picLocks noChangeAspect="1"/>
          </p:cNvPicPr>
          <p:nvPr/>
        </p:nvPicPr>
        <p:blipFill>
          <a:blip r:embed="rId4"/>
          <a:stretch>
            <a:fillRect/>
          </a:stretch>
        </p:blipFill>
        <p:spPr>
          <a:xfrm>
            <a:off x="1475656" y="1134409"/>
            <a:ext cx="5400600" cy="128647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1403648" y="2979196"/>
            <a:ext cx="5976342" cy="1641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22423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Konfidensinterval for forskel ml. to beh.</a:t>
            </a:r>
            <a:endParaRPr lang="en-GB"/>
          </a:p>
        </p:txBody>
      </p:sp>
      <mc:AlternateContent>
        <mc:Choice Requires="a14">
          <p:sp>
            <p:nvSpPr>
              <p:cNvPr id="3" name="Content Placeholder 2"/>
              <p:cNvSpPr>
                <a:spLocks noGrp="1"/>
              </p:cNvSpPr>
              <p:nvPr>
                <p:ph idx="1"/>
              </p:nvPr>
            </p:nvSpPr>
            <p:spPr>
              <a:xfrm>
                <a:off x="467544" y="1196752"/>
                <a:ext cx="8568952" cy="5544616"/>
              </a:xfrm>
            </p:spPr>
            <p:txBody>
              <a:bodyPr/>
              <a:lstStyle/>
              <a:p>
                <a:r>
                  <a:rPr lang="en-US" smtClean="0"/>
                  <a:t>Det svarer til at bruge to stikprøver til at finde konfidensinterval for forskellen på de to populationers middelværdier (</a:t>
                </a:r>
                <a14:m>
                  <m:oMathPara>
                    <m:oMathParaPr>
                      <m:jc/>
                    </m:oMathParaPr>
                    <m:oMath>
                      <m:r>
                        <a:rPr lang="en-US" i="1" smtClean="0">
                          <a:latin typeface="Cambria Math" panose="02040503050406030204" pitchFamily="18" charset="0"/>
                        </a:rPr>
                        <m:t>𝑡</m:t>
                      </m:r>
                    </m:oMath>
                  </m:oMathPara>
                </a14:m>
                <a:r>
                  <a:rPr lang="en-US" smtClean="0"/>
                  <a:t>-test, kap. </a:t>
                </a:r>
                <a14:m>
                  <m:oMathPara>
                    <m:oMathParaPr>
                      <m:jc/>
                    </m:oMathParaPr>
                    <m:oMath>
                      <m:r>
                        <a:rPr lang="en-US" i="1" smtClean="0">
                          <a:latin typeface="Cambria Math" panose="02040503050406030204" pitchFamily="18" charset="0"/>
                        </a:rPr>
                        <m:t>8</m:t>
                      </m:r>
                    </m:oMath>
                  </m:oMathPara>
                </a14:m>
                <a:r>
                  <a:rPr lang="en-US" smtClean="0"/>
                  <a:t>)</a:t>
                </a:r>
              </a:p>
              <a:p>
                <a14:m>
                  <m:oMathPara>
                    <m:oMathParaPr>
                      <m:jc/>
                    </m:oMathParaPr>
                    <m:oMath>
                      <m:r>
                        <a:rPr lang="en-US" b="0" i="1" smtClean="0">
                          <a:latin typeface="Cambria Math" panose="02040503050406030204" pitchFamily="18" charset="0"/>
                        </a:rPr>
                        <m:t>100</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m:t>
                      </m:r>
                    </m:oMath>
                  </m:oMathPara>
                </a14:m>
                <a:r>
                  <a:rPr lang="en-US" smtClean="0"/>
                  <a:t> </a:t>
                </a:r>
                <a:r>
                  <a:rPr lang="en-US" err="1"/>
                  <a:t>konfidensintervallet for </a:t>
                </a:r>
                <a:r>
                  <a:rPr lang="en-US" u="sng" err="1"/>
                  <a:t>forskellen</a:t>
                </a:r>
                <a:r>
                  <a:rPr lang="en-US"/>
                  <a:t> på to behandlings-middelværdier </a:t>
                </a:r>
                <a14:m>
                  <m:oMathPara>
                    <m:oMathParaPr>
                      <m:jc/>
                    </m:oMathParaPr>
                    <m:oMath>
                      <m:sSub>
                        <m:sSubPr>
                          <m:ctrlPr>
                            <a:rPr lang="en-US" i="1">
                              <a:latin typeface="Cambria Math" panose="02040503050406030204" pitchFamily="18" charset="0"/>
                            </a:rPr>
                          </m:ctrlPr>
                        </m:sSubPr>
                        <m:e>
                          <m:r>
                            <a:rPr lang="en-US" i="1">
                              <a:latin typeface="Cambria Math"/>
                              <a:ea typeface="Cambria Math"/>
                            </a:rPr>
                            <m:t>𝜇</m:t>
                          </m:r>
                        </m:e>
                        <m:sub>
                          <m:r>
                            <a:rPr lang="da-DK" i="1">
                              <a:latin typeface="Cambria Math"/>
                            </a:rPr>
                            <m:t>𝑖</m:t>
                          </m:r>
                        </m:sub>
                      </m:sSub>
                      <m:r>
                        <a:rPr lang="da-DK" i="1">
                          <a:latin typeface="Cambria Math"/>
                        </a:rPr>
                        <m:t>−</m:t>
                      </m:r>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panose="02040503050406030204" pitchFamily="18" charset="0"/>
                              <a:ea typeface="Cambria Math"/>
                            </a:rPr>
                            <m:t>𝑙</m:t>
                          </m:r>
                        </m:sub>
                      </m:sSub>
                    </m:oMath>
                  </m:oMathPara>
                </a14:m>
                <a:r>
                  <a:rPr lang="en-US"/>
                  <a:t> er: </a:t>
                </a:r>
                <a:br>
                  <a:rPr lang="en-US"/>
                </a:br>
                <a:r>
                  <a:rPr lang="en-US" smtClean="0"/>
                  <a:t> 	</a:t>
                </a:r>
                <a14:m>
                  <m:oMathPara>
                    <m:oMathParaPr>
                      <m:jc/>
                    </m:oMathParaPr>
                    <m:oMath>
                      <m:sSub>
                        <m:sSubPr>
                          <m:ctrlPr>
                            <a:rPr lang="da-DK" sz="2400" i="1">
                              <a:latin typeface="Cambria Math" panose="02040503050406030204" pitchFamily="18" charset="0"/>
                            </a:rPr>
                          </m:ctrlPr>
                        </m:sSubPr>
                        <m:e>
                          <m:acc>
                            <m:accPr>
                              <m:chr m:val="̅"/>
                              <m:ctrlPr>
                                <a:rPr lang="da-DK" sz="2400" i="1">
                                  <a:latin typeface="Cambria Math" panose="02040503050406030204" pitchFamily="18" charset="0"/>
                                </a:rPr>
                              </m:ctrlPr>
                            </m:accPr>
                            <m:e>
                              <m:r>
                                <a:rPr lang="da-DK" sz="2400" i="1">
                                  <a:latin typeface="Cambria Math"/>
                                </a:rPr>
                                <m:t>𝑦</m:t>
                              </m:r>
                            </m:e>
                          </m:acc>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da-DK" sz="2400" i="1">
                              <a:latin typeface="Cambria Math" panose="02040503050406030204" pitchFamily="18" charset="0"/>
                            </a:rPr>
                          </m:ctrlPr>
                        </m:sSubPr>
                        <m:e>
                          <m:acc>
                            <m:accPr>
                              <m:chr m:val="̅"/>
                              <m:ctrlPr>
                                <a:rPr lang="da-DK" sz="2400" i="1">
                                  <a:latin typeface="Cambria Math" panose="02040503050406030204" pitchFamily="18" charset="0"/>
                                </a:rPr>
                              </m:ctrlPr>
                            </m:accPr>
                            <m:e>
                              <m:r>
                                <a:rPr lang="da-DK" sz="2400" i="1">
                                  <a:latin typeface="Cambria Math"/>
                                </a:rPr>
                                <m:t>𝑦</m:t>
                              </m:r>
                            </m:e>
                          </m:acc>
                        </m:e>
                        <m:sub>
                          <m:r>
                            <a:rPr lang="en-US" sz="2400" b="0" i="1" smtClean="0">
                              <a:latin typeface="Cambria Math" panose="02040503050406030204" pitchFamily="18" charset="0"/>
                            </a:rPr>
                            <m:t>𝑙</m:t>
                          </m:r>
                        </m:sub>
                      </m:sSub>
                      <m:r>
                        <a:rPr lang="en-US" sz="2400" b="0" i="1" smtClean="0">
                          <a:latin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𝑡</m:t>
                          </m:r>
                        </m:e>
                        <m:sub>
                          <m:f>
                            <m:fPr>
                              <m:type m:val="lin"/>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𝛼</m:t>
                              </m:r>
                            </m:num>
                            <m:den>
                              <m:r>
                                <a:rPr lang="en-US" sz="2400" b="0" i="1" smtClean="0">
                                  <a:latin typeface="Cambria Math" panose="02040503050406030204" pitchFamily="18" charset="0"/>
                                  <a:ea typeface="Cambria Math" panose="02040503050406030204" pitchFamily="18" charset="0"/>
                                </a:rPr>
                                <m:t>2</m:t>
                              </m:r>
                            </m:den>
                          </m:f>
                        </m:sub>
                      </m:sSub>
                      <m:r>
                        <a:rPr lang="en-US" sz="2400" b="0" i="1" smtClean="0">
                          <a:latin typeface="Cambria Math" panose="02040503050406030204" pitchFamily="18" charset="0"/>
                          <a:ea typeface="Cambria Math" panose="02040503050406030204" pitchFamily="18" charset="0"/>
                        </a:rPr>
                        <m:t>∙</m:t>
                      </m:r>
                      <m:rad>
                        <m:radPr>
                          <m:degHide m:val="on"/>
                          <m:ctrlPr>
                            <a:rPr lang="en-US" sz="2400" i="1" smtClean="0">
                              <a:latin typeface="Cambria Math" panose="02040503050406030204" pitchFamily="18" charset="0"/>
                              <a:ea typeface="Cambria Math" panose="02040503050406030204" pitchFamily="18" charset="0"/>
                            </a:rPr>
                          </m:ctrlPr>
                        </m:radPr>
                        <m:deg/>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𝑠</m:t>
                              </m:r>
                            </m:e>
                            <m:sup>
                              <m:r>
                                <a:rPr lang="en-US" sz="2400" b="0" i="1" smtClean="0">
                                  <a:latin typeface="Cambria Math" panose="02040503050406030204" pitchFamily="18" charset="0"/>
                                  <a:ea typeface="Cambria Math" panose="02040503050406030204" pitchFamily="18" charset="0"/>
                                </a:rPr>
                                <m:t>2</m:t>
                              </m:r>
                            </m:sup>
                          </m:sSup>
                          <m:d>
                            <m:dPr>
                              <m:begChr m:val="("/>
                              <m:sepChr m:val="|"/>
                              <m:endChr m:val=")"/>
                              <m:grow m:val="on"/>
                              <m:shp m:val="centered"/>
                              <m:ctrlPr>
                                <a:rPr lang="en-US" sz="2400" i="1" smtClean="0">
                                  <a:latin typeface="Cambria Math" panose="02040503050406030204" pitchFamily="18" charset="0"/>
                                  <a:ea typeface="Cambria Math" panose="02040503050406030204" pitchFamily="18" charset="0"/>
                                </a:rPr>
                              </m:ctrlPr>
                            </m:dPr>
                            <m:e>
                              <m:f>
                                <m:fPr>
                                  <m:type m:val="ba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𝑛</m:t>
                                      </m:r>
                                    </m:e>
                                    <m:sub>
                                      <m:r>
                                        <a:rPr lang="en-US" sz="2400" i="1">
                                          <a:latin typeface="Cambria Math" panose="02040503050406030204" pitchFamily="18" charset="0"/>
                                          <a:ea typeface="Cambria Math" panose="02040503050406030204" pitchFamily="18" charset="0"/>
                                        </a:rPr>
                                        <m:t>𝑖</m:t>
                                      </m:r>
                                    </m:sub>
                                  </m:sSub>
                                </m:den>
                              </m:f>
                              <m:r>
                                <a:rPr lang="en-US" sz="2400" b="0" i="1" smtClean="0">
                                  <a:latin typeface="Cambria Math" panose="02040503050406030204" pitchFamily="18" charset="0"/>
                                  <a:ea typeface="Cambria Math" panose="02040503050406030204" pitchFamily="18" charset="0"/>
                                </a:rPr>
                                <m:t>+</m:t>
                              </m:r>
                              <m:f>
                                <m:fPr>
                                  <m:type m:val="ba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𝑙</m:t>
                                      </m:r>
                                    </m:sub>
                                  </m:sSub>
                                </m:den>
                              </m:f>
                            </m:e>
                          </m:d>
                        </m:e>
                      </m:rad>
                    </m:oMath>
                  </m:oMathPara>
                </a14:m>
                <a:r>
                  <a:rPr lang="en-GB" smtClean="0"/>
                  <a:t> </a:t>
                </a:r>
                <a:br>
                  <a:rPr lang="en-GB" smtClean="0"/>
                </a:br>
                <a:r>
                  <a:rPr lang="en-GB" smtClean="0"/>
                  <a:t>hvor </a:t>
                </a:r>
                <a14:m>
                  <m:oMathPara>
                    <m:oMathParaPr>
                      <m:jc/>
                    </m:oMathParaPr>
                    <m:o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2</m:t>
                          </m:r>
                        </m:sup>
                      </m:sSup>
                    </m:oMath>
                  </m:oMathPara>
                </a14:m>
                <a:r>
                  <a:rPr lang="en-GB" smtClean="0"/>
                  <a:t> er </a:t>
                </a:r>
                <a14:m>
                  <m:oMathPara>
                    <m:oMathParaPr>
                      <m:jc/>
                    </m:oMathParaPr>
                    <m:oMath>
                      <m:r>
                        <a:rPr lang="en-GB" i="1" smtClean="0">
                          <a:latin typeface="Cambria Math" panose="02040503050406030204" pitchFamily="18" charset="0"/>
                        </a:rPr>
                        <m:t>𝑀𝑆𝐸</m:t>
                      </m:r>
                    </m:oMath>
                  </m:oMathPara>
                </a14:m>
                <a:r>
                  <a:rPr lang="en-GB" smtClean="0"/>
                  <a:t> fra ANOVA tabellen og </a:t>
                </a:r>
                <a14:m>
                  <m:oMathPara>
                    <m:oMathParaPr>
                      <m:jc/>
                    </m:oMathParaPr>
                    <m:o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𝑡</m:t>
                          </m:r>
                        </m:e>
                        <m:sub>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/2</m:t>
                          </m:r>
                        </m:sub>
                      </m:sSub>
                    </m:oMath>
                  </m:oMathPara>
                </a14:m>
                <a:r>
                  <a:rPr lang="en-GB" smtClean="0"/>
                  <a:t> er med </a:t>
                </a:r>
                <a14:m>
                  <m:oMathPara>
                    <m:oMathParaPr>
                      <m:jc/>
                    </m:oMathParaPr>
                    <m:oMath>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𝑘</m:t>
                      </m:r>
                    </m:oMath>
                  </m:oMathPara>
                </a14:m>
                <a:r>
                  <a:rPr lang="en-GB" smtClean="0"/>
                  <a:t> frihedsgrader.</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854"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429</a:t>
            </a:fld>
            <a:endParaRPr lang="da-DK">
              <a:solidFill>
                <a:prstClr val="black">
                  <a:tint val="75000"/>
                </a:prstClr>
              </a:solidFill>
            </a:endParaRPr>
          </a:p>
        </p:txBody>
      </p:sp>
    </p:spTree>
    <p:extLst>
      <p:ext uri="{BB962C8B-B14F-4D97-AF65-F5344CB8AC3E}">
        <p14:creationId xmlns:p14="http://schemas.microsoft.com/office/powerpoint/2010/main" val="3719997148"/>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Densitetsdiagram (histogram)</a:t>
            </a:r>
            <a:endParaRPr lang="en-GB"/>
          </a:p>
        </p:txBody>
      </p:sp>
      <p:sp>
        <p:nvSpPr>
          <p:cNvPr id="3" name="Content Placeholder 2"/>
          <p:cNvSpPr>
            <a:spLocks noGrp="1"/>
          </p:cNvSpPr>
          <p:nvPr>
            <p:ph idx="1"/>
          </p:nvPr>
        </p:nvSpPr>
        <p:spPr/>
        <p:txBody>
          <a:bodyPr/>
          <a:lstStyle/>
          <a:p>
            <a:r>
              <a:rPr lang="en-US"/>
              <a:t>I densitetsdiagrammet er søjlernes samlede areal 1</a:t>
            </a:r>
          </a:p>
          <a:p>
            <a:r>
              <a:rPr lang="en-US"/>
              <a:t>Laves også med </a:t>
            </a:r>
            <a:r>
              <a:rPr lang="en-US">
                <a:solidFill>
                  <a:schemeClr val="accent1">
                    <a:lumMod val="75000"/>
                  </a:schemeClr>
                </a:solidFill>
              </a:rPr>
              <a:t>hist()</a:t>
            </a:r>
          </a:p>
          <a:p>
            <a:r>
              <a:rPr lang="en-US"/>
              <a:t>Bemærk at stolperne </a:t>
            </a:r>
            <a:br>
              <a:rPr lang="en-US"/>
            </a:br>
            <a:r>
              <a:rPr lang="en-US"/>
              <a:t>har samme form i de</a:t>
            </a:r>
            <a:br>
              <a:rPr lang="en-US"/>
            </a:br>
            <a:r>
              <a:rPr lang="en-US"/>
              <a:t>tre histogrammer, kun</a:t>
            </a:r>
            <a:br>
              <a:rPr lang="en-US"/>
            </a:br>
            <a:r>
              <a:rPr lang="en-US"/>
              <a:t>y-aksen er ændret</a:t>
            </a:r>
          </a:p>
          <a:p>
            <a:r>
              <a:rPr lang="en-US"/>
              <a:t>Derfor bruger vi oftest </a:t>
            </a:r>
            <a:br>
              <a:rPr lang="en-US"/>
            </a:br>
            <a:r>
              <a:rPr lang="en-US"/>
              <a:t>kun almindeligt </a:t>
            </a:r>
            <a:br>
              <a:rPr lang="en-US"/>
            </a:br>
            <a:r>
              <a:rPr lang="en-US"/>
              <a:t>frekvensdiagram.</a:t>
            </a:r>
          </a:p>
          <a:p>
            <a:endParaRPr lang="en-US">
              <a:solidFill>
                <a:schemeClr val="accent1">
                  <a:lumMod val="75000"/>
                </a:schemeClr>
              </a:solidFill>
            </a:endParaRPr>
          </a:p>
          <a:p>
            <a:endParaRPr lang="en-GB">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2CD97C06-EC96-4259-9516-82894ECCBF7D}" type="slidenum">
              <a:rPr lang="da-DK" smtClean="0"/>
              <a:t>43</a:t>
            </a:fld>
            <a:endParaRPr lang="da-DK"/>
          </a:p>
        </p:txBody>
      </p:sp>
      <p:sp>
        <p:nvSpPr>
          <p:cNvPr id="10" name="Down Arrow 9"/>
          <p:cNvSpPr/>
          <p:nvPr/>
        </p:nvSpPr>
        <p:spPr>
          <a:xfrm>
            <a:off x="2195736" y="4581128"/>
            <a:ext cx="21022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pic>
        <p:nvPicPr>
          <p:cNvPr id="5" name="Picture 4"/>
          <p:cNvPicPr>
            <a:picLocks noChangeAspect="1"/>
          </p:cNvPicPr>
          <p:nvPr/>
        </p:nvPicPr>
        <p:blipFill>
          <a:blip r:embed="rId2"/>
          <a:stretch>
            <a:fillRect/>
          </a:stretch>
        </p:blipFill>
        <p:spPr>
          <a:xfrm>
            <a:off x="3602052" y="1841334"/>
            <a:ext cx="5292069" cy="299996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4211960" y="5040394"/>
            <a:ext cx="3031546" cy="171852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899592" y="5040394"/>
            <a:ext cx="3012732" cy="17078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81185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4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Tilbage til eks. 12.3 (styrke af resiner)</a:t>
            </a:r>
            <a:endParaRPr lang="da-DK"/>
          </a:p>
        </p:txBody>
      </p:sp>
      <mc:AlternateContent>
        <mc:Choice Requires="a14">
          <p:sp>
            <p:nvSpPr>
              <p:cNvPr id="3" name="Content Placeholder 2"/>
              <p:cNvSpPr>
                <a:spLocks noGrp="1"/>
              </p:cNvSpPr>
              <p:nvPr>
                <p:ph idx="1"/>
              </p:nvPr>
            </p:nvSpPr>
            <p:spPr>
              <a:xfrm>
                <a:off x="467544" y="2780928"/>
                <a:ext cx="8676456" cy="3960440"/>
              </a:xfrm>
            </p:spPr>
            <p:txBody>
              <a:bodyPr/>
              <a:lstStyle/>
              <a:p>
                <a14:m>
                  <m:oMathPara>
                    <m:oMathParaPr>
                      <m:jc/>
                    </m:oMathParaPr>
                    <m:oMath>
                      <m:r>
                        <a:rPr lang="da-DK" i="1" smtClean="0">
                          <a:latin typeface="Cambria Math" panose="02040503050406030204" pitchFamily="18" charset="0"/>
                        </a:rPr>
                        <m:t>95</m:t>
                      </m:r>
                    </m:oMath>
                  </m:oMathPara>
                </a14:m>
                <a:r>
                  <a:rPr lang="da-DK" smtClean="0"/>
                  <a:t> % konfidensintervaller for parvise forskelle: </a:t>
                </a:r>
                <a:br>
                  <a:rPr lang="da-DK" smtClean="0"/>
                </a:br>
                <a14:m>
                  <m:oMathPara>
                    <m:oMathParaPr>
                      <m:jc/>
                    </m:oMathParaPr>
                    <m:oMath>
                      <m:sSup>
                        <m:sSupPr>
                          <m:ctrlPr>
                            <a:rPr lang="da-DK"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=0.0234, </m:t>
                      </m:r>
                      <m:r>
                        <a:rPr lang="en-US" b="0" i="1" smtClean="0">
                          <a:latin typeface="Cambria Math" panose="02040503050406030204" pitchFamily="18" charset="0"/>
                          <a:ea typeface="Cambria Math" panose="02040503050406030204" pitchFamily="18" charset="0"/>
                        </a:rPr>
                        <m:t>𝑑𝑓</m:t>
                      </m:r>
                      <m:r>
                        <a:rPr lang="en-US" b="0" i="1" smtClean="0">
                          <a:latin typeface="Cambria Math" panose="02040503050406030204" pitchFamily="18" charset="0"/>
                          <a:ea typeface="Cambria Math" panose="02040503050406030204" pitchFamily="18" charset="0"/>
                        </a:rPr>
                        <m:t>=12, </m:t>
                      </m:r>
                      <m:r>
                        <a:rPr lang="da-DK"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=0.05</m:t>
                      </m:r>
                    </m:oMath>
                  </m:oMathPara>
                </a14:m>
                <a:r>
                  <a:rPr lang="da-DK" smtClean="0"/>
                  <a:t>,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𝑡</m:t>
                          </m:r>
                        </m:e>
                        <m:sub>
                          <m:r>
                            <a:rPr lang="da-DK"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qt</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1−0.025, 12</m:t>
                          </m:r>
                        </m:e>
                      </m:d>
                      <m:r>
                        <a:rPr lang="en-US" b="0" i="1" smtClean="0">
                          <a:latin typeface="Cambria Math" panose="02040503050406030204" pitchFamily="18" charset="0"/>
                        </a:rPr>
                        <m:t>=2.179</m:t>
                      </m:r>
                    </m:oMath>
                  </m:oMathPara>
                </a14:m>
                <a:endParaRPr lang="da-DK" smtClean="0"/>
              </a:p>
              <a:p>
                <a:pPr marL="357187" lvl="1" indent="0">
                  <a:buNone/>
                </a:pPr>
                <a:r>
                  <a:rPr lang="da-DK" smtClean="0"/>
                  <a:t>MD – ED: 	</a:t>
                </a:r>
                <a14:m>
                  <m:oMathPara>
                    <m:oMathParaPr>
                      <m:jc/>
                    </m:oMathParaPr>
                    <m:oMath>
                      <m:r>
                        <a:rPr lang="da-DK" i="1" smtClean="0">
                          <a:latin typeface="Cambria Math" panose="02040503050406030204" pitchFamily="18" charset="0"/>
                        </a:rPr>
                        <m:t>1.334</m:t>
                      </m:r>
                      <m:r>
                        <a:rPr lang="en-US" b="0" i="1" smtClean="0">
                          <a:latin typeface="Cambria Math" panose="02040503050406030204" pitchFamily="18" charset="0"/>
                        </a:rPr>
                        <m:t>−0.964 </m:t>
                      </m:r>
                      <m:r>
                        <a:rPr lang="en-US" b="0" i="1" smtClean="0">
                          <a:latin typeface="Cambria Math" panose="02040503050406030204" pitchFamily="18" charset="0"/>
                          <a:ea typeface="Cambria Math" panose="02040503050406030204" pitchFamily="18" charset="0"/>
                        </a:rPr>
                        <m:t>±2.179</m:t>
                      </m:r>
                      <m:rad>
                        <m:radPr>
                          <m:degHide m:val="on"/>
                          <m:ctrlPr>
                            <a:rPr lang="en-US" b="0" i="1" smtClean="0">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0.0234</m:t>
                          </m:r>
                          <m:d>
                            <m:dPr>
                              <m:begChr m:val="("/>
                              <m:sepChr m:val="|"/>
                              <m:endChr m:val=")"/>
                              <m:grow m:val="on"/>
                              <m:shp m:val="centered"/>
                              <m:ctrlPr>
                                <a:rPr lang="en-US" i="1" smtClean="0">
                                  <a:latin typeface="Cambria Math" panose="02040503050406030204" pitchFamily="18" charset="0"/>
                                  <a:ea typeface="Cambria Math" panose="02040503050406030204" pitchFamily="18" charset="0"/>
                                </a:rPr>
                              </m:ctrlPr>
                            </m:dPr>
                            <m:e>
                              <m:f>
                                <m:fPr>
                                  <m:type m:val="ba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5</m:t>
                                  </m:r>
                                </m:den>
                              </m:f>
                              <m:r>
                                <a:rPr lang="en-US" b="0" i="1" smtClean="0">
                                  <a:latin typeface="Cambria Math" panose="02040503050406030204" pitchFamily="18" charset="0"/>
                                  <a:ea typeface="Cambria Math" panose="02040503050406030204" pitchFamily="18" charset="0"/>
                                </a:rPr>
                                <m:t>+</m:t>
                              </m:r>
                              <m:f>
                                <m:fPr>
                                  <m:type m:val="ba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5</m:t>
                                  </m:r>
                                </m:den>
                              </m:f>
                            </m:e>
                          </m:d>
                        </m:e>
                      </m:rad>
                    </m:oMath>
                  </m:oMathPara>
                </a14:m>
                <a:r>
                  <a:rPr lang="da-DK" smtClean="0"/>
                  <a:t> eller </a:t>
                </a:r>
                <a14:m>
                  <m:oMathPara>
                    <m:oMathParaPr>
                      <m:jc/>
                    </m:oMathParaPr>
                    <m:oMath>
                      <m:r>
                        <a:rPr lang="en-US" b="0" i="1" smtClean="0">
                          <a:latin typeface="Cambria Math" panose="02040503050406030204" pitchFamily="18" charset="0"/>
                        </a:rPr>
                        <m:t>[0.159;0.581]</m:t>
                      </m:r>
                    </m:oMath>
                  </m:oMathPara>
                </a14:m>
                <a:endParaRPr lang="da-DK" smtClean="0"/>
              </a:p>
              <a:p>
                <a:pPr marL="357187" lvl="1" indent="0">
                  <a:buNone/>
                </a:pPr>
                <a:r>
                  <a:rPr lang="da-DK"/>
                  <a:t>MD – PF: 	</a:t>
                </a:r>
                <a14:m>
                  <m:oMathPara>
                    <m:oMathParaPr>
                      <m:jc/>
                    </m:oMathParaPr>
                    <m:oMath>
                      <m:r>
                        <a:rPr lang="da-DK" i="1">
                          <a:latin typeface="Cambria Math" panose="02040503050406030204" pitchFamily="18" charset="0"/>
                        </a:rPr>
                        <m:t>1.334</m:t>
                      </m:r>
                      <m:r>
                        <a:rPr lang="en-US" i="1">
                          <a:latin typeface="Cambria Math" panose="02040503050406030204" pitchFamily="18" charset="0"/>
                        </a:rPr>
                        <m:t>−0.776 </m:t>
                      </m:r>
                      <m:r>
                        <a:rPr lang="en-US" i="1">
                          <a:latin typeface="Cambria Math" panose="02040503050406030204" pitchFamily="18" charset="0"/>
                          <a:ea typeface="Cambria Math" panose="02040503050406030204" pitchFamily="18" charset="0"/>
                        </a:rPr>
                        <m:t>±2.179</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0.0234</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5</m:t>
                                  </m:r>
                                </m:den>
                              </m:f>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5</m:t>
                                  </m:r>
                                </m:den>
                              </m:f>
                            </m:e>
                          </m:d>
                        </m:e>
                      </m:rad>
                    </m:oMath>
                  </m:oMathPara>
                </a14:m>
                <a:r>
                  <a:rPr lang="da-DK"/>
                  <a:t> eller </a:t>
                </a:r>
                <a14:m>
                  <m:oMathPara>
                    <m:oMathParaPr>
                      <m:jc/>
                    </m:oMathParaPr>
                    <m:oMath>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0.347;0.769</m:t>
                          </m:r>
                        </m:e>
                      </m:d>
                    </m:oMath>
                  </m:oMathPara>
                </a14:m>
                <a:endParaRPr lang="en-US" smtClean="0"/>
              </a:p>
              <a:p>
                <a:pPr marL="357187" lvl="1" indent="0">
                  <a:buNone/>
                </a:pPr>
                <a:r>
                  <a:rPr lang="da-DK" smtClean="0"/>
                  <a:t>ED </a:t>
                </a:r>
                <a:r>
                  <a:rPr lang="da-DK"/>
                  <a:t>– PF: 	</a:t>
                </a:r>
                <a14:m>
                  <m:oMathPara>
                    <m:oMathParaPr>
                      <m:jc/>
                    </m:oMathParaPr>
                    <m:oMath>
                      <m:r>
                        <a:rPr lang="en-US" b="0" i="1" smtClean="0">
                          <a:latin typeface="Cambria Math" panose="02040503050406030204" pitchFamily="18" charset="0"/>
                        </a:rPr>
                        <m:t>0.96</m:t>
                      </m:r>
                      <m:r>
                        <a:rPr lang="da-DK" i="1">
                          <a:latin typeface="Cambria Math" panose="02040503050406030204" pitchFamily="18" charset="0"/>
                        </a:rPr>
                        <m:t>4</m:t>
                      </m:r>
                      <m:r>
                        <a:rPr lang="en-US" i="1">
                          <a:latin typeface="Cambria Math" panose="02040503050406030204" pitchFamily="18" charset="0"/>
                        </a:rPr>
                        <m:t>−0.776 </m:t>
                      </m:r>
                      <m:r>
                        <a:rPr lang="en-US" i="1">
                          <a:latin typeface="Cambria Math" panose="02040503050406030204" pitchFamily="18" charset="0"/>
                          <a:ea typeface="Cambria Math" panose="02040503050406030204" pitchFamily="18" charset="0"/>
                        </a:rPr>
                        <m:t>±2.179</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0.0234</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5</m:t>
                                  </m:r>
                                </m:den>
                              </m:f>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5</m:t>
                                  </m:r>
                                </m:den>
                              </m:f>
                            </m:e>
                          </m:d>
                        </m:e>
                      </m:rad>
                    </m:oMath>
                  </m:oMathPara>
                </a14:m>
                <a:r>
                  <a:rPr lang="da-DK"/>
                  <a:t> eller </a:t>
                </a:r>
                <a14:m>
                  <m:oMathPara>
                    <m:oMathParaPr>
                      <m:jc/>
                    </m:oMathParaPr>
                    <m:oMath>
                      <m:r>
                        <a:rPr lang="en-US" i="1">
                          <a:latin typeface="Cambria Math" panose="02040503050406030204" pitchFamily="18" charset="0"/>
                        </a:rPr>
                        <m:t>[</m:t>
                      </m:r>
                      <m:r>
                        <a:rPr lang="en-US" b="0" i="1" smtClean="0">
                          <a:latin typeface="Cambria Math" panose="02040503050406030204" pitchFamily="18" charset="0"/>
                        </a:rPr>
                        <m:t>−0.023</m:t>
                      </m:r>
                      <m:r>
                        <a:rPr lang="en-US" i="1">
                          <a:latin typeface="Cambria Math" panose="02040503050406030204" pitchFamily="18" charset="0"/>
                        </a:rPr>
                        <m:t>;0.</m:t>
                      </m:r>
                      <m:r>
                        <a:rPr lang="en-US" b="0" i="1" smtClean="0">
                          <a:latin typeface="Cambria Math" panose="02040503050406030204" pitchFamily="18" charset="0"/>
                        </a:rPr>
                        <m:t>39</m:t>
                      </m:r>
                      <m:r>
                        <a:rPr lang="en-US" i="1">
                          <a:latin typeface="Cambria Math" panose="02040503050406030204" pitchFamily="18" charset="0"/>
                        </a:rPr>
                        <m:t>9]</m:t>
                      </m:r>
                    </m:oMath>
                  </m:oMathPara>
                </a14:m>
                <a:endParaRPr lang="da-DK" smtClean="0"/>
              </a:p>
              <a:p>
                <a:r>
                  <a:rPr lang="da-DK" smtClean="0"/>
                  <a:t>Der </a:t>
                </a:r>
                <a:r>
                  <a:rPr lang="da-DK" u="sng" smtClean="0"/>
                  <a:t>er</a:t>
                </a:r>
                <a:r>
                  <a:rPr lang="da-DK" smtClean="0"/>
                  <a:t> forskel på MD og ED, for 0 er ikke i konfidensintervallet</a:t>
                </a:r>
                <a:br>
                  <a:rPr lang="da-DK"/>
                </a:br>
                <a:r>
                  <a:rPr lang="da-DK"/>
                  <a:t>Der </a:t>
                </a:r>
                <a:r>
                  <a:rPr lang="da-DK" u="sng"/>
                  <a:t>er</a:t>
                </a:r>
                <a:r>
                  <a:rPr lang="da-DK"/>
                  <a:t> forskel på MD </a:t>
                </a:r>
                <a:r>
                  <a:rPr lang="da-DK" smtClean="0"/>
                  <a:t>og PF, </a:t>
                </a:r>
                <a:r>
                  <a:rPr lang="da-DK"/>
                  <a:t>for 0 er ikke i konfidensintervallet</a:t>
                </a:r>
                <a:br>
                  <a:rPr lang="da-DK"/>
                </a:br>
                <a:r>
                  <a:rPr lang="da-DK"/>
                  <a:t>Der er </a:t>
                </a:r>
                <a:r>
                  <a:rPr lang="da-DK" u="sng" smtClean="0"/>
                  <a:t>ikke</a:t>
                </a:r>
                <a:r>
                  <a:rPr lang="da-DK" smtClean="0"/>
                  <a:t> forskel </a:t>
                </a:r>
                <a:r>
                  <a:rPr lang="da-DK"/>
                  <a:t>på </a:t>
                </a:r>
                <a:r>
                  <a:rPr lang="da-DK" smtClean="0"/>
                  <a:t>ED og PF, </a:t>
                </a:r>
                <a:r>
                  <a:rPr lang="da-DK"/>
                  <a:t>for 0 </a:t>
                </a:r>
                <a:r>
                  <a:rPr lang="da-DK" smtClean="0"/>
                  <a:t>er </a:t>
                </a:r>
                <a:r>
                  <a:rPr lang="da-DK"/>
                  <a:t>i </a:t>
                </a:r>
                <a:r>
                  <a:rPr lang="da-DK" smtClean="0"/>
                  <a:t>konfidensintervallet.</a:t>
                </a:r>
                <a:br>
                  <a:rPr lang="da-DK"/>
                </a:br>
                <a:br>
                  <a:rPr lang="da-DK"/>
                </a:br>
                <a:br>
                  <a:rPr lang="da-DK" smtClean="0"/>
                </a:br>
                <a:br>
                  <a:rPr lang="da-DK" smtClean="0"/>
                </a:b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2780928"/>
                <a:ext cx="8676456" cy="3960440"/>
              </a:xfrm>
              <a:blipFill>
                <a:blip r:embed="rId3"/>
                <a:stretch>
                  <a:fillRect l="-843" t="-1077" b="-661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430</a:t>
            </a:fld>
            <a:endParaRPr lang="da-DK"/>
          </a:p>
        </p:txBody>
      </p:sp>
      <p:pic>
        <p:nvPicPr>
          <p:cNvPr id="6" name="Picture 5"/>
          <p:cNvPicPr>
            <a:picLocks noChangeAspect="1"/>
          </p:cNvPicPr>
          <p:nvPr/>
        </p:nvPicPr>
        <p:blipFill>
          <a:blip r:embed="rId4"/>
          <a:stretch>
            <a:fillRect/>
          </a:stretch>
        </p:blipFill>
        <p:spPr>
          <a:xfrm>
            <a:off x="1907704" y="1052736"/>
            <a:ext cx="5616302" cy="154259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7812360" y="1034581"/>
            <a:ext cx="919861" cy="1458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0019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Konfidensinterval for forskel ml. to beh.</a:t>
            </a:r>
            <a:endParaRPr lang="en-GB"/>
          </a:p>
        </p:txBody>
      </p:sp>
      <mc:AlternateContent>
        <mc:Choice Requires="a14">
          <p:sp>
            <p:nvSpPr>
              <p:cNvPr id="3" name="Content Placeholder 2"/>
              <p:cNvSpPr>
                <a:spLocks noGrp="1"/>
              </p:cNvSpPr>
              <p:nvPr>
                <p:ph idx="1"/>
              </p:nvPr>
            </p:nvSpPr>
            <p:spPr>
              <a:xfrm>
                <a:off x="467544" y="1052736"/>
                <a:ext cx="8568952" cy="5688632"/>
              </a:xfrm>
            </p:spPr>
            <p:txBody>
              <a:bodyPr/>
              <a:lstStyle/>
              <a:p>
                <a14:m>
                  <m:oMathPara>
                    <m:oMathParaPr>
                      <m:jc/>
                    </m:oMathParaPr>
                    <m:oMath>
                      <m:r>
                        <a:rPr lang="en-US" b="0" i="1" smtClean="0">
                          <a:latin typeface="Cambria Math" panose="02040503050406030204" pitchFamily="18" charset="0"/>
                        </a:rPr>
                        <m:t>100</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m:t>
                      </m:r>
                    </m:oMath>
                  </m:oMathPara>
                </a14:m>
                <a:r>
                  <a:rPr lang="en-US" smtClean="0"/>
                  <a:t> </a:t>
                </a:r>
                <a:r>
                  <a:rPr lang="en-US" err="1"/>
                  <a:t>konfidensintervallet for forskellen på to behandlings-middelværdier </a:t>
                </a:r>
                <a14:m>
                  <m:oMathPara>
                    <m:oMathParaPr>
                      <m:jc/>
                    </m:oMathParaPr>
                    <m:oMath>
                      <m:sSub>
                        <m:sSubPr>
                          <m:ctrlPr>
                            <a:rPr lang="en-US" i="1">
                              <a:latin typeface="Cambria Math" panose="02040503050406030204" pitchFamily="18" charset="0"/>
                            </a:rPr>
                          </m:ctrlPr>
                        </m:sSubPr>
                        <m:e>
                          <m:r>
                            <a:rPr lang="en-US" i="1">
                              <a:latin typeface="Cambria Math"/>
                              <a:ea typeface="Cambria Math"/>
                            </a:rPr>
                            <m:t>𝜇</m:t>
                          </m:r>
                        </m:e>
                        <m:sub>
                          <m:r>
                            <a:rPr lang="da-DK" i="1">
                              <a:latin typeface="Cambria Math"/>
                            </a:rPr>
                            <m:t>𝑖</m:t>
                          </m:r>
                        </m:sub>
                      </m:sSub>
                      <m:r>
                        <a:rPr lang="da-DK" i="1">
                          <a:latin typeface="Cambria Math"/>
                        </a:rPr>
                        <m:t>−</m:t>
                      </m:r>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panose="02040503050406030204" pitchFamily="18" charset="0"/>
                              <a:ea typeface="Cambria Math"/>
                            </a:rPr>
                            <m:t>𝑙</m:t>
                          </m:r>
                        </m:sub>
                      </m:sSub>
                    </m:oMath>
                  </m:oMathPara>
                </a14:m>
                <a:r>
                  <a:rPr lang="en-US"/>
                  <a:t> er: </a:t>
                </a:r>
                <a:br>
                  <a:rPr lang="en-US"/>
                </a:br>
                <a:r>
                  <a:rPr lang="en-US" smtClean="0"/>
                  <a:t> 	</a:t>
                </a:r>
                <a14:m>
                  <m:oMathPara>
                    <m:oMathParaPr>
                      <m:jc/>
                    </m:oMathParaPr>
                    <m:oMath>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en-US" b="0" i="1" smtClean="0">
                              <a:latin typeface="Cambria Math" panose="02040503050406030204" pitchFamily="18" charset="0"/>
                            </a:rPr>
                            <m:t>𝑙</m:t>
                          </m:r>
                        </m:sub>
                      </m:sSub>
                      <m:r>
                        <a:rPr lang="en-US" b="0" i="1"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rad>
                        <m:radPr>
                          <m:degHide m:val="on"/>
                          <m:ctrlPr>
                            <a:rPr lang="en-US" i="1" smtClean="0">
                              <a:latin typeface="Cambria Math" panose="02040503050406030204" pitchFamily="18" charset="0"/>
                              <a:ea typeface="Cambria Math" panose="02040503050406030204" pitchFamily="18" charset="0"/>
                            </a:rPr>
                          </m:ctrlPr>
                        </m:radPr>
                        <m:deg/>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d>
                            <m:dPr>
                              <m:begChr m:val="("/>
                              <m:sepChr m:val="|"/>
                              <m:endChr m:val=")"/>
                              <m:grow m:val="on"/>
                              <m:shp m:val="centered"/>
                              <m:ctrlPr>
                                <a:rPr lang="en-US" i="1" smtClean="0">
                                  <a:latin typeface="Cambria Math" panose="02040503050406030204" pitchFamily="18" charset="0"/>
                                  <a:ea typeface="Cambria Math" panose="02040503050406030204" pitchFamily="18" charset="0"/>
                                </a:rPr>
                              </m:ctrlPr>
                            </m:dPr>
                            <m:e>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𝑙</m:t>
                                      </m:r>
                                    </m:sub>
                                  </m:sSub>
                                </m:den>
                              </m:f>
                            </m:e>
                          </m:d>
                        </m:e>
                      </m:rad>
                    </m:oMath>
                  </m:oMathPara>
                </a14:m>
                <a:r>
                  <a:rPr lang="en-GB" smtClean="0"/>
                  <a:t>  </a:t>
                </a:r>
                <a:endParaRPr lang="en-US"/>
              </a:p>
              <a:p>
                <a:r>
                  <a:rPr lang="en-US" smtClean="0"/>
                  <a:t>Denne sammenligningsmetode kaldes </a:t>
                </a:r>
                <a:r>
                  <a:rPr lang="en-US" b="1">
                    <a:solidFill>
                      <a:schemeClr val="accent1">
                        <a:lumMod val="75000"/>
                      </a:schemeClr>
                    </a:solidFill>
                  </a:rPr>
                  <a:t>Least Significant Difference (LSD)</a:t>
                </a:r>
                <a:r>
                  <a:rPr lang="en-US" smtClean="0"/>
                  <a:t>. Der </a:t>
                </a:r>
                <a:r>
                  <a:rPr lang="en-US"/>
                  <a:t>findes utallige </a:t>
                </a:r>
                <a:r>
                  <a:rPr lang="en-US" smtClean="0"/>
                  <a:t>andre metoder</a:t>
                </a:r>
                <a:r>
                  <a:rPr lang="en-US"/>
                  <a:t>, </a:t>
                </a:r>
                <a:r>
                  <a:rPr lang="en-US" smtClean="0"/>
                  <a:t>da ‘de kloge statistikere’ siger, at sammenligningerne ikke er uafhængige fra par til par</a:t>
                </a:r>
              </a:p>
              <a:p>
                <a:r>
                  <a:rPr lang="en-US" b="1" smtClean="0">
                    <a:solidFill>
                      <a:schemeClr val="accent1">
                        <a:lumMod val="75000"/>
                      </a:schemeClr>
                    </a:solidFill>
                  </a:rPr>
                  <a:t>Benferroni</a:t>
                </a:r>
                <a:r>
                  <a:rPr lang="en-US" smtClean="0"/>
                  <a:t> metoden: I stedet for </a:t>
                </a:r>
                <a14:m>
                  <m:oMathPara>
                    <m:oMathParaPr>
                      <m:jc/>
                    </m:oMathParaPr>
                    <m:o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oMath>
                  </m:oMathPara>
                </a14:m>
                <a:r>
                  <a:rPr lang="en-US" smtClean="0"/>
                  <a:t> bruges </a:t>
                </a:r>
                <a14:m>
                  <m:oMathPara>
                    <m:oMathParaPr>
                      <m:jc/>
                    </m:oMathParaPr>
                    <m:o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oMath>
                  </m:oMathPara>
                </a14:m>
                <a:r>
                  <a:rPr lang="en-US" smtClean="0"/>
                  <a:t>:</a:t>
                </a:r>
                <a:br>
                  <a:rPr lang="en-US" smtClean="0"/>
                </a:br>
                <a:r>
                  <a:rPr lang="en-US"/>
                  <a:t> 	</a:t>
                </a:r>
                <a14:m>
                  <m:oMathPara>
                    <m:oMathParaPr>
                      <m:jc/>
                    </m:oMathParaPr>
                    <m:oMath>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en-US" i="1">
                              <a:latin typeface="Cambria Math" panose="02040503050406030204" pitchFamily="18" charset="0"/>
                            </a:rPr>
                            <m:t>𝑙</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sSub>
                        <m:sSubPr>
                          <m:ctrlPr>
                            <a:rPr lang="en-US" b="1" i="1" smtClean="0">
                              <a:solidFill>
                                <a:schemeClr val="accent1">
                                  <a:lumMod val="75000"/>
                                </a:schemeClr>
                              </a:solidFill>
                              <a:latin typeface="Cambria Math" panose="02040503050406030204" pitchFamily="18" charset="0"/>
                              <a:ea typeface="Cambria Math" panose="02040503050406030204" pitchFamily="18" charset="0"/>
                            </a:rPr>
                          </m:ctrlPr>
                        </m:sSubPr>
                        <m:e>
                          <m:r>
                            <m:rPr>
                              <m:sty m:val="bi"/>
                            </m:rPr>
                            <a:rPr lang="en-US" b="1" i="1">
                              <a:solidFill>
                                <a:schemeClr val="accent1">
                                  <a:lumMod val="75000"/>
                                </a:schemeClr>
                              </a:solidFill>
                              <a:latin typeface="Cambria Math" panose="02040503050406030204" pitchFamily="18" charset="0"/>
                              <a:ea typeface="Cambria Math" panose="02040503050406030204" pitchFamily="18" charset="0"/>
                            </a:rPr>
                            <m:t>𝒕</m:t>
                          </m:r>
                        </m:e>
                        <m:sub>
                          <m:r>
                            <m:rPr>
                              <m:sty m:val="bi"/>
                            </m:rPr>
                            <a:rPr lang="en-US" b="1" i="1">
                              <a:solidFill>
                                <a:schemeClr val="accent1">
                                  <a:lumMod val="75000"/>
                                </a:schemeClr>
                              </a:solidFill>
                              <a:latin typeface="Cambria Math" panose="02040503050406030204" pitchFamily="18" charset="0"/>
                              <a:ea typeface="Cambria Math" panose="02040503050406030204" pitchFamily="18" charset="0"/>
                            </a:rPr>
                            <m:t>𝜶</m:t>
                          </m:r>
                          <m:r>
                            <m:rPr>
                              <m:sty m:val="bi"/>
                            </m:rPr>
                            <a:rPr lang="en-US" b="1" i="1">
                              <a:solidFill>
                                <a:schemeClr val="accent1">
                                  <a:lumMod val="75000"/>
                                </a:schemeClr>
                              </a:solidFill>
                              <a:latin typeface="Cambria Math" panose="02040503050406030204" pitchFamily="18" charset="0"/>
                              <a:ea typeface="Cambria Math" panose="02040503050406030204" pitchFamily="18" charset="0"/>
                            </a:rPr>
                            <m:t>/</m:t>
                          </m:r>
                          <m:r>
                            <m:rPr>
                              <m:sty m:val="bi"/>
                            </m:rPr>
                            <a:rPr lang="en-US" b="1" i="1">
                              <a:solidFill>
                                <a:schemeClr val="accent1">
                                  <a:lumMod val="75000"/>
                                </a:schemeClr>
                              </a:solidFill>
                              <a:latin typeface="Cambria Math" panose="02040503050406030204" pitchFamily="18" charset="0"/>
                              <a:ea typeface="Cambria Math" panose="02040503050406030204" pitchFamily="18" charset="0"/>
                            </a:rPr>
                            <m:t>𝒌</m:t>
                          </m:r>
                          <m:r>
                            <m:rPr>
                              <m:sty m:val="bi"/>
                            </m:rPr>
                            <a:rPr lang="en-US" b="1" i="1">
                              <a:solidFill>
                                <a:schemeClr val="accent1">
                                  <a:lumMod val="75000"/>
                                </a:schemeClr>
                              </a:solidFill>
                              <a:latin typeface="Cambria Math" panose="02040503050406030204" pitchFamily="18" charset="0"/>
                              <a:ea typeface="Cambria Math" panose="02040503050406030204" pitchFamily="18" charset="0"/>
                            </a:rPr>
                            <m:t>(</m:t>
                          </m:r>
                          <m:r>
                            <m:rPr>
                              <m:sty m:val="bi"/>
                            </m:rPr>
                            <a:rPr lang="en-US" b="1" i="1">
                              <a:solidFill>
                                <a:schemeClr val="accent1">
                                  <a:lumMod val="75000"/>
                                </a:schemeClr>
                              </a:solidFill>
                              <a:latin typeface="Cambria Math" panose="02040503050406030204" pitchFamily="18" charset="0"/>
                              <a:ea typeface="Cambria Math" panose="02040503050406030204" pitchFamily="18" charset="0"/>
                            </a:rPr>
                            <m:t>𝒌</m:t>
                          </m:r>
                          <m:r>
                            <m:rPr>
                              <m:sty m:val="bi"/>
                            </m:rPr>
                            <a:rPr lang="en-US" b="1" i="1">
                              <a:solidFill>
                                <a:schemeClr val="accent1">
                                  <a:lumMod val="75000"/>
                                </a:schemeClr>
                              </a:solidFill>
                              <a:latin typeface="Cambria Math" panose="02040503050406030204" pitchFamily="18" charset="0"/>
                              <a:ea typeface="Cambria Math" panose="02040503050406030204" pitchFamily="18" charset="0"/>
                            </a:rPr>
                            <m:t>−</m:t>
                          </m:r>
                          <m:r>
                            <m:rPr>
                              <m:sty m:val="bi"/>
                            </m:rPr>
                            <a:rPr lang="en-US" b="1" i="1">
                              <a:solidFill>
                                <a:schemeClr val="accent1">
                                  <a:lumMod val="75000"/>
                                </a:schemeClr>
                              </a:solidFill>
                              <a:latin typeface="Cambria Math" panose="02040503050406030204" pitchFamily="18" charset="0"/>
                              <a:ea typeface="Cambria Math" panose="02040503050406030204" pitchFamily="18" charset="0"/>
                            </a:rPr>
                            <m:t>𝟏</m:t>
                          </m:r>
                          <m:r>
                            <m:rPr>
                              <m:sty m:val="bi"/>
                            </m:rPr>
                            <a:rPr lang="en-US" b="1" i="1">
                              <a:solidFill>
                                <a:schemeClr val="accent1">
                                  <a:lumMod val="75000"/>
                                </a:schemeClr>
                              </a:solidFill>
                              <a:latin typeface="Cambria Math" panose="02040503050406030204" pitchFamily="18" charset="0"/>
                              <a:ea typeface="Cambria Math" panose="02040503050406030204" pitchFamily="18" charset="0"/>
                            </a:rPr>
                            <m:t>)</m:t>
                          </m:r>
                        </m:sub>
                      </m:sSub>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2</m:t>
                              </m:r>
                            </m:sup>
                          </m:sSup>
                          <m:d>
                            <m:dPr>
                              <m:begChr m:val="("/>
                              <m:sepChr m:val="|"/>
                              <m:endChr m:val=")"/>
                              <m:grow m:val="on"/>
                              <m:shp m:val="centered"/>
                              <m:ctrlPr>
                                <a:rPr lang="en-US" i="1">
                                  <a:latin typeface="Cambria Math" panose="02040503050406030204" pitchFamily="18" charset="0"/>
                                  <a:ea typeface="Cambria Math" panose="02040503050406030204" pitchFamily="18" charset="0"/>
                                </a:rPr>
                              </m:ctrlPr>
                            </m:dPr>
                            <m:e>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𝑖</m:t>
                                      </m:r>
                                    </m:sub>
                                  </m:sSub>
                                </m:den>
                              </m:f>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𝑙</m:t>
                                      </m:r>
                                    </m:sub>
                                  </m:sSub>
                                </m:den>
                              </m:f>
                            </m:e>
                          </m:d>
                        </m:e>
                      </m:rad>
                    </m:oMath>
                  </m:oMathPara>
                </a14:m>
                <a:r>
                  <a:rPr lang="en-GB"/>
                  <a:t> </a:t>
                </a:r>
                <a:endParaRPr lang="en-GB" smtClean="0"/>
              </a:p>
              <a:p>
                <a:r>
                  <a:rPr lang="en-US" b="1">
                    <a:solidFill>
                      <a:schemeClr val="accent1">
                        <a:lumMod val="75000"/>
                      </a:schemeClr>
                    </a:solidFill>
                  </a:rPr>
                  <a:t>Tukey honest significant difference (Tukey HSD)</a:t>
                </a:r>
                <a:r>
                  <a:rPr lang="en-US" smtClean="0"/>
                  <a:t> metoden: </a:t>
                </a:r>
                <a:br>
                  <a:rPr lang="en-US" smtClean="0"/>
                </a:br>
                <a:r>
                  <a:rPr lang="en-US" smtClean="0"/>
                  <a:t> </a:t>
                </a:r>
                <a:r>
                  <a:rPr lang="en-US"/>
                  <a:t> 	</a:t>
                </a:r>
                <a14:m>
                  <m:oMathPara>
                    <m:oMathParaPr>
                      <m:jc/>
                    </m:oMathParaPr>
                    <m:oMath>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da-DK" i="1">
                                  <a:latin typeface="Cambria Math"/>
                                </a:rPr>
                                <m:t>𝑦</m:t>
                              </m:r>
                            </m:e>
                          </m:acc>
                        </m:e>
                        <m:sub>
                          <m:r>
                            <a:rPr lang="en-US" i="1">
                              <a:latin typeface="Cambria Math" panose="02040503050406030204" pitchFamily="18" charset="0"/>
                            </a:rPr>
                            <m:t>𝑙</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m:rPr>
                          <m:sty m:val="bi"/>
                        </m:rPr>
                        <a:rPr lang="en-US" b="1" i="1">
                          <a:latin typeface="Cambria Math" panose="02040503050406030204" pitchFamily="18" charset="0"/>
                          <a:ea typeface="Cambria Math" panose="02040503050406030204" pitchFamily="18" charset="0"/>
                        </a:rPr>
                        <m:t> </m:t>
                      </m:r>
                      <m:f>
                        <m:fPr>
                          <m:type m:val="bar"/>
                          <m:ctrlPr>
                            <a:rPr lang="en-US" b="1" i="1">
                              <a:solidFill>
                                <a:schemeClr val="accent1">
                                  <a:lumMod val="75000"/>
                                </a:schemeClr>
                              </a:solidFill>
                              <a:latin typeface="Cambria Math" panose="02040503050406030204" pitchFamily="18" charset="0"/>
                              <a:ea typeface="Cambria Math" panose="02040503050406030204" pitchFamily="18" charset="0"/>
                            </a:rPr>
                          </m:ctrlPr>
                        </m:fPr>
                        <m:num>
                          <m:sSub>
                            <m:sSubPr>
                              <m:ctrlPr>
                                <a:rPr lang="en-US" b="1" i="1">
                                  <a:solidFill>
                                    <a:schemeClr val="accent1">
                                      <a:lumMod val="75000"/>
                                    </a:schemeClr>
                                  </a:solidFill>
                                  <a:latin typeface="Cambria Math" panose="02040503050406030204" pitchFamily="18" charset="0"/>
                                  <a:ea typeface="Cambria Math" panose="02040503050406030204" pitchFamily="18" charset="0"/>
                                </a:rPr>
                              </m:ctrlPr>
                            </m:sSubPr>
                            <m:e>
                              <m:r>
                                <m:rPr>
                                  <m:sty m:val="bi"/>
                                </m:rPr>
                                <a:rPr lang="en-US" b="1" i="1">
                                  <a:solidFill>
                                    <a:schemeClr val="accent1">
                                      <a:lumMod val="75000"/>
                                    </a:schemeClr>
                                  </a:solidFill>
                                  <a:latin typeface="Cambria Math" panose="02040503050406030204" pitchFamily="18" charset="0"/>
                                  <a:ea typeface="Cambria Math" panose="02040503050406030204" pitchFamily="18" charset="0"/>
                                </a:rPr>
                                <m:t>𝒒</m:t>
                              </m:r>
                            </m:e>
                            <m:sub>
                              <m:r>
                                <m:rPr>
                                  <m:sty m:val="bi"/>
                                </m:rPr>
                                <a:rPr lang="en-US" b="1" i="1">
                                  <a:solidFill>
                                    <a:schemeClr val="accent1">
                                      <a:lumMod val="75000"/>
                                    </a:schemeClr>
                                  </a:solidFill>
                                  <a:latin typeface="Cambria Math" panose="02040503050406030204" pitchFamily="18" charset="0"/>
                                  <a:ea typeface="Cambria Math" panose="02040503050406030204" pitchFamily="18" charset="0"/>
                                </a:rPr>
                                <m:t>𝜶</m:t>
                              </m:r>
                            </m:sub>
                          </m:sSub>
                        </m:num>
                        <m:den>
                          <m:rad>
                            <m:radPr>
                              <m:degHide m:val="on"/>
                              <m:ctrlPr>
                                <a:rPr lang="en-US" b="1" i="1">
                                  <a:solidFill>
                                    <a:schemeClr val="accent1">
                                      <a:lumMod val="75000"/>
                                    </a:schemeClr>
                                  </a:solidFill>
                                  <a:latin typeface="Cambria Math" panose="02040503050406030204" pitchFamily="18" charset="0"/>
                                  <a:ea typeface="Cambria Math" panose="02040503050406030204" pitchFamily="18" charset="0"/>
                                </a:rPr>
                              </m:ctrlPr>
                            </m:radPr>
                            <m:deg/>
                            <m:e>
                              <m:r>
                                <m:rPr>
                                  <m:sty m:val="bi"/>
                                </m:rPr>
                                <a:rPr lang="en-US" b="1" i="1">
                                  <a:solidFill>
                                    <a:schemeClr val="accent1">
                                      <a:lumMod val="75000"/>
                                    </a:schemeClr>
                                  </a:solidFill>
                                  <a:latin typeface="Cambria Math" panose="02040503050406030204" pitchFamily="18" charset="0"/>
                                  <a:ea typeface="Cambria Math" panose="02040503050406030204" pitchFamily="18" charset="0"/>
                                </a:rPr>
                                <m:t>𝟐</m:t>
                              </m:r>
                            </m:e>
                          </m:rad>
                        </m:den>
                      </m:f>
                      <m:rad>
                        <m:radPr>
                          <m:degHide m:val="on"/>
                          <m:ctrlPr>
                            <a:rPr lang="en-US" b="1" i="1" smtClean="0">
                              <a:solidFill>
                                <a:schemeClr val="accent1">
                                  <a:lumMod val="75000"/>
                                </a:schemeClr>
                              </a:solidFill>
                              <a:latin typeface="Cambria Math" panose="02040503050406030204" pitchFamily="18" charset="0"/>
                              <a:ea typeface="Cambria Math" panose="02040503050406030204" pitchFamily="18" charset="0"/>
                            </a:rPr>
                          </m:ctrlPr>
                        </m:radPr>
                        <m:deg/>
                        <m:e>
                          <m:f>
                            <m:fPr>
                              <m:type m:val="bar"/>
                              <m:ctrlPr>
                                <a:rPr lang="en-US" b="1" i="1" smtClean="0">
                                  <a:solidFill>
                                    <a:schemeClr val="accent1">
                                      <a:lumMod val="75000"/>
                                    </a:schemeClr>
                                  </a:solidFill>
                                  <a:latin typeface="Cambria Math" panose="02040503050406030204" pitchFamily="18" charset="0"/>
                                  <a:ea typeface="Cambria Math" panose="02040503050406030204" pitchFamily="18" charset="0"/>
                                </a:rPr>
                              </m:ctrlPr>
                            </m:fPr>
                            <m:num>
                              <m:r>
                                <m:rPr>
                                  <m:sty m:val="bi"/>
                                </m:rPr>
                                <a:rPr lang="en-US" b="1" i="1" smtClean="0">
                                  <a:solidFill>
                                    <a:schemeClr val="accent1">
                                      <a:lumMod val="75000"/>
                                    </a:schemeClr>
                                  </a:solidFill>
                                  <a:latin typeface="Cambria Math" panose="02040503050406030204" pitchFamily="18" charset="0"/>
                                  <a:ea typeface="Cambria Math" panose="02040503050406030204" pitchFamily="18" charset="0"/>
                                </a:rPr>
                                <m:t>𝟐</m:t>
                              </m:r>
                              <m:sSup>
                                <m:sSupPr>
                                  <m:ctrlPr>
                                    <a:rPr lang="en-US" b="1" i="1">
                                      <a:solidFill>
                                        <a:schemeClr val="accent1">
                                          <a:lumMod val="75000"/>
                                        </a:schemeClr>
                                      </a:solidFill>
                                      <a:latin typeface="Cambria Math" panose="02040503050406030204" pitchFamily="18" charset="0"/>
                                      <a:ea typeface="Cambria Math" panose="02040503050406030204" pitchFamily="18" charset="0"/>
                                    </a:rPr>
                                  </m:ctrlPr>
                                </m:sSupPr>
                                <m:e>
                                  <m:r>
                                    <m:rPr>
                                      <m:sty m:val="bi"/>
                                    </m:rPr>
                                    <a:rPr lang="en-US" b="1" i="1">
                                      <a:solidFill>
                                        <a:schemeClr val="accent1">
                                          <a:lumMod val="75000"/>
                                        </a:schemeClr>
                                      </a:solidFill>
                                      <a:latin typeface="Cambria Math" panose="02040503050406030204" pitchFamily="18" charset="0"/>
                                      <a:ea typeface="Cambria Math" panose="02040503050406030204" pitchFamily="18" charset="0"/>
                                    </a:rPr>
                                    <m:t>𝒔</m:t>
                                  </m:r>
                                </m:e>
                                <m:sup>
                                  <m:r>
                                    <m:rPr>
                                      <m:sty m:val="bi"/>
                                    </m:rPr>
                                    <a:rPr lang="en-US" b="1" i="1">
                                      <a:solidFill>
                                        <a:schemeClr val="accent1">
                                          <a:lumMod val="75000"/>
                                        </a:schemeClr>
                                      </a:solidFill>
                                      <a:latin typeface="Cambria Math" panose="02040503050406030204" pitchFamily="18" charset="0"/>
                                      <a:ea typeface="Cambria Math" panose="02040503050406030204" pitchFamily="18" charset="0"/>
                                    </a:rPr>
                                    <m:t>𝟐</m:t>
                                  </m:r>
                                </m:sup>
                              </m:sSup>
                            </m:num>
                            <m:den>
                              <m:r>
                                <m:rPr>
                                  <m:sty m:val="bi"/>
                                </m:rPr>
                                <a:rPr lang="en-US" b="1" i="1" smtClean="0">
                                  <a:solidFill>
                                    <a:schemeClr val="accent1">
                                      <a:lumMod val="75000"/>
                                    </a:schemeClr>
                                  </a:solidFill>
                                  <a:latin typeface="Cambria Math" panose="02040503050406030204" pitchFamily="18" charset="0"/>
                                  <a:ea typeface="Cambria Math" panose="02040503050406030204" pitchFamily="18" charset="0"/>
                                </a:rPr>
                                <m:t>𝒏</m:t>
                              </m:r>
                            </m:den>
                          </m:f>
                        </m:e>
                      </m:rad>
                    </m:oMath>
                  </m:oMathPara>
                </a14:m>
                <a:r>
                  <a:rPr lang="en-GB"/>
                  <a:t> </a:t>
                </a:r>
                <a:br>
                  <a:rPr lang="en-GB"/>
                </a:br>
                <a:r>
                  <a:rPr lang="en-GB" smtClean="0"/>
                  <a:t>hvor beregningen af </a:t>
                </a:r>
                <a14:m>
                  <m:oMathPara>
                    <m:oMathParaPr>
                      <m:jc/>
                    </m:oMathParaPr>
                    <m:o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𝑞</m:t>
                          </m:r>
                        </m:e>
                        <m:sub>
                          <m:r>
                            <a:rPr lang="en-US" b="0" i="1">
                              <a:solidFill>
                                <a:schemeClr val="tx1"/>
                              </a:solidFill>
                              <a:latin typeface="Cambria Math" panose="02040503050406030204" pitchFamily="18" charset="0"/>
                              <a:ea typeface="Cambria Math" panose="02040503050406030204" pitchFamily="18" charset="0"/>
                            </a:rPr>
                            <m:t>𝛼</m:t>
                          </m:r>
                        </m:sub>
                      </m:sSub>
                    </m:oMath>
                  </m:oMathPara>
                </a14:m>
                <a:r>
                  <a:rPr lang="en-GB" smtClean="0"/>
                  <a:t> er for langhåret for os (men R kan). </a:t>
                </a:r>
                <a:br>
                  <a:rPr lang="en-GB" smtClean="0"/>
                </a:br>
                <a:r>
                  <a:rPr lang="en-GB" smtClean="0"/>
                  <a:t>Bemærk at metoden kræver, at alle behandlinger har samme antal gentagelser, </a:t>
                </a:r>
                <a14:m>
                  <m:oMathPara>
                    <m:oMathParaPr>
                      <m:jc/>
                    </m:oMathParaPr>
                    <m:oMath>
                      <m:r>
                        <a:rPr lang="en-GB" i="1" smtClean="0">
                          <a:latin typeface="Cambria Math" panose="02040503050406030204" pitchFamily="18" charset="0"/>
                        </a:rPr>
                        <m:t> </m:t>
                      </m:r>
                      <m:r>
                        <a:rPr lang="en-GB" i="1" smtClean="0">
                          <a:latin typeface="Cambria Math" panose="02040503050406030204" pitchFamily="18" charset="0"/>
                        </a:rPr>
                        <m:t>𝑛</m:t>
                      </m:r>
                    </m:oMath>
                  </m:oMathPara>
                </a14:m>
                <a:r>
                  <a:rPr lang="en-GB" smtClean="0"/>
                  <a:t>, altså et </a:t>
                </a:r>
                <a:r>
                  <a:rPr lang="en-GB" u="sng" smtClean="0"/>
                  <a:t>balanceret forsøg</a:t>
                </a:r>
                <a:r>
                  <a:rPr lang="en-GB" smtClean="0"/>
                  <a:t>.</a:t>
                </a:r>
                <a:endParaRPr lang="en-GB"/>
              </a:p>
              <a:p>
                <a:endParaRPr lang="en-US"/>
              </a:p>
              <a:p>
                <a:endParaRPr lang="en-GB"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568952" cy="5688632"/>
              </a:xfrm>
              <a:blipFill>
                <a:blip r:embed="rId2"/>
                <a:stretch>
                  <a:fillRect l="-854" t="-750" b="-289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431</a:t>
            </a:fld>
            <a:endParaRPr lang="da-DK">
              <a:solidFill>
                <a:prstClr val="black">
                  <a:tint val="75000"/>
                </a:prstClr>
              </a:solidFill>
            </a:endParaRPr>
          </a:p>
        </p:txBody>
      </p:sp>
    </p:spTree>
    <p:extLst>
      <p:ext uri="{BB962C8B-B14F-4D97-AF65-F5344CB8AC3E}">
        <p14:creationId xmlns:p14="http://schemas.microsoft.com/office/powerpoint/2010/main" val="7490085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 12.3 (Benferroni konf.intervaller)</a:t>
            </a:r>
            <a:endParaRPr lang="da-DK"/>
          </a:p>
        </p:txBody>
      </p:sp>
      <mc:AlternateContent>
        <mc:Choice Requires="a14">
          <p:sp>
            <p:nvSpPr>
              <p:cNvPr id="3" name="Content Placeholder 2"/>
              <p:cNvSpPr>
                <a:spLocks noGrp="1"/>
              </p:cNvSpPr>
              <p:nvPr>
                <p:ph idx="1"/>
              </p:nvPr>
            </p:nvSpPr>
            <p:spPr>
              <a:xfrm>
                <a:off x="467544" y="2780928"/>
                <a:ext cx="8676456" cy="3960440"/>
              </a:xfrm>
            </p:spPr>
            <p:txBody>
              <a:bodyPr/>
              <a:lstStyle/>
              <a:p>
                <a:r>
                  <a:rPr lang="da-DK" smtClean="0"/>
                  <a:t>Benferroni </a:t>
                </a:r>
                <a14:m>
                  <m:oMathPara>
                    <m:oMathParaPr>
                      <m:jc/>
                    </m:oMathParaPr>
                    <m:oMath>
                      <m:r>
                        <a:rPr lang="da-DK" i="1" smtClean="0">
                          <a:latin typeface="Cambria Math" panose="02040503050406030204" pitchFamily="18" charset="0"/>
                        </a:rPr>
                        <m:t>95</m:t>
                      </m:r>
                    </m:oMath>
                  </m:oMathPara>
                </a14:m>
                <a:r>
                  <a:rPr lang="da-DK" smtClean="0"/>
                  <a:t> % konfidensintervaller for parvise forskelle: I stedet for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𝑡</m:t>
                          </m:r>
                        </m:e>
                        <m:sub>
                          <m:r>
                            <a:rPr lang="da-DK"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oMath>
                  </m:oMathPara>
                </a14:m>
                <a:r>
                  <a:rPr lang="da-DK" smtClean="0"/>
                  <a:t> skal vi bruge </a:t>
                </a:r>
                <a:br>
                  <a:rPr lang="da-DK" smtClean="0"/>
                </a:br>
                <a:r>
                  <a:rPr lang="da-DK" smtClean="0"/>
                  <a:t> 	</a:t>
                </a:r>
                <a14:m>
                  <m:oMathPara>
                    <m:oMathParaPr>
                      <m:jc/>
                    </m:oMathParaPr>
                    <m:o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𝑡</m:t>
                          </m:r>
                        </m:e>
                        <m:sub>
                          <m:r>
                            <a:rPr lang="en-US" b="0" i="1">
                              <a:solidFill>
                                <a:schemeClr val="tx1"/>
                              </a:solidFill>
                              <a:latin typeface="Cambria Math" panose="02040503050406030204" pitchFamily="18" charset="0"/>
                              <a:ea typeface="Cambria Math" panose="02040503050406030204" pitchFamily="18" charset="0"/>
                            </a:rPr>
                            <m:t>𝛼</m:t>
                          </m:r>
                          <m:r>
                            <a:rPr lang="en-US" b="0" i="1">
                              <a:solidFill>
                                <a:schemeClr val="tx1"/>
                              </a:solidFill>
                              <a:latin typeface="Cambria Math" panose="02040503050406030204" pitchFamily="18" charset="0"/>
                              <a:ea typeface="Cambria Math" panose="02040503050406030204" pitchFamily="18" charset="0"/>
                            </a:rPr>
                            <m:t>/</m:t>
                          </m:r>
                          <m:r>
                            <a:rPr lang="en-US" b="0" i="1">
                              <a:solidFill>
                                <a:schemeClr val="tx1"/>
                              </a:solidFill>
                              <a:latin typeface="Cambria Math" panose="02040503050406030204" pitchFamily="18" charset="0"/>
                              <a:ea typeface="Cambria Math" panose="02040503050406030204" pitchFamily="18" charset="0"/>
                            </a:rPr>
                            <m:t>𝑘</m:t>
                          </m:r>
                          <m:r>
                            <a:rPr lang="en-US" b="0" i="1">
                              <a:solidFill>
                                <a:schemeClr val="tx1"/>
                              </a:solidFill>
                              <a:latin typeface="Cambria Math" panose="02040503050406030204" pitchFamily="18" charset="0"/>
                              <a:ea typeface="Cambria Math" panose="02040503050406030204" pitchFamily="18" charset="0"/>
                            </a:rPr>
                            <m:t>(</m:t>
                          </m:r>
                          <m:r>
                            <a:rPr lang="en-US" b="0" i="1">
                              <a:solidFill>
                                <a:schemeClr val="tx1"/>
                              </a:solidFill>
                              <a:latin typeface="Cambria Math" panose="02040503050406030204" pitchFamily="18" charset="0"/>
                              <a:ea typeface="Cambria Math" panose="02040503050406030204" pitchFamily="18" charset="0"/>
                            </a:rPr>
                            <m:t>𝑘</m:t>
                          </m:r>
                          <m:r>
                            <a:rPr lang="en-US" b="0" i="1">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𝑡</m:t>
                          </m:r>
                        </m:e>
                        <m:sub>
                          <m:r>
                            <a:rPr lang="en-US" b="0" i="1">
                              <a:solidFill>
                                <a:schemeClr val="tx1"/>
                              </a:solidFill>
                              <a:latin typeface="Cambria Math" panose="02040503050406030204" pitchFamily="18" charset="0"/>
                              <a:ea typeface="Cambria Math" panose="02040503050406030204" pitchFamily="18" charset="0"/>
                            </a:rPr>
                            <m:t>𝛼</m:t>
                          </m:r>
                          <m:r>
                            <a:rPr lang="en-US" b="0" i="1">
                              <a:solidFill>
                                <a:schemeClr val="tx1"/>
                              </a:solidFill>
                              <a:latin typeface="Cambria Math" panose="02040503050406030204" pitchFamily="18" charset="0"/>
                              <a:ea typeface="Cambria Math" panose="02040503050406030204" pitchFamily="18" charset="0"/>
                            </a:rPr>
                            <m:t>/3∙2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/6</m:t>
                          </m:r>
                        </m:sub>
                      </m:sSub>
                      <m:r>
                        <a:rPr lang="en-US" b="0" i="1" smtClean="0">
                          <a:latin typeface="Cambria Math" panose="02040503050406030204" pitchFamily="18" charset="0"/>
                          <a:ea typeface="Cambria Math" panose="02040503050406030204" pitchFamily="18" charset="0"/>
                        </a:rPr>
                        <m:t>=</m:t>
                      </m:r>
                    </m:oMath>
                  </m:oMathPara>
                </a14:m>
                <a:r>
                  <a:rPr lang="da-DK" smtClean="0"/>
                  <a:t> </a:t>
                </a:r>
                <a14:m>
                  <m:oMathPara>
                    <m:oMathParaPr>
                      <m:jc/>
                    </m:oMathParaPr>
                    <m:oMath>
                      <m:r>
                        <m:rPr>
                          <m:sty m:val="p"/>
                        </m:rPr>
                        <a:rPr lang="en-US" b="0" i="0" smtClean="0">
                          <a:latin typeface="Cambria Math" panose="02040503050406030204" pitchFamily="18" charset="0"/>
                        </a:rPr>
                        <m:t>qt</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1−0.05/6, 12</m:t>
                          </m:r>
                        </m:e>
                      </m:d>
                      <m:r>
                        <a:rPr lang="en-US" b="0" i="1" smtClean="0">
                          <a:latin typeface="Cambria Math" panose="02040503050406030204" pitchFamily="18" charset="0"/>
                        </a:rPr>
                        <m:t>=2.779</m:t>
                      </m:r>
                    </m:oMath>
                  </m:oMathPara>
                </a14:m>
                <a:r>
                  <a:rPr lang="da-DK" smtClean="0"/>
                  <a:t> </a:t>
                </a:r>
              </a:p>
              <a:p>
                <a:pPr marL="357187" lvl="1" indent="0">
                  <a:buNone/>
                </a:pPr>
                <a:r>
                  <a:rPr lang="da-DK" smtClean="0"/>
                  <a:t>MD – ED: 	</a:t>
                </a:r>
                <a14:m>
                  <m:oMathPara>
                    <m:oMathParaPr>
                      <m:jc/>
                    </m:oMathParaPr>
                    <m:oMath>
                      <m:r>
                        <a:rPr lang="da-DK" i="1" smtClean="0">
                          <a:latin typeface="Cambria Math" panose="02040503050406030204" pitchFamily="18" charset="0"/>
                        </a:rPr>
                        <m:t>1.334</m:t>
                      </m:r>
                      <m:r>
                        <a:rPr lang="en-US" b="0" i="1" smtClean="0">
                          <a:latin typeface="Cambria Math" panose="02040503050406030204" pitchFamily="18" charset="0"/>
                        </a:rPr>
                        <m:t>−0.964 </m:t>
                      </m:r>
                      <m:r>
                        <a:rPr lang="en-US" b="0" i="1" smtClean="0">
                          <a:latin typeface="Cambria Math" panose="02040503050406030204" pitchFamily="18" charset="0"/>
                          <a:ea typeface="Cambria Math" panose="02040503050406030204" pitchFamily="18" charset="0"/>
                        </a:rPr>
                        <m:t>±2.779</m:t>
                      </m:r>
                      <m:rad>
                        <m:radPr>
                          <m:degHide m:val="on"/>
                          <m:ctrlPr>
                            <a:rPr lang="en-US" b="0" i="1" smtClean="0">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0.0234</m:t>
                          </m:r>
                          <m:d>
                            <m:dPr>
                              <m:begChr m:val="("/>
                              <m:sepChr m:val="|"/>
                              <m:endChr m:val=")"/>
                              <m:grow m:val="on"/>
                              <m:shp m:val="centered"/>
                              <m:ctrlPr>
                                <a:rPr lang="en-US" i="1" smtClean="0">
                                  <a:latin typeface="Cambria Math" panose="02040503050406030204" pitchFamily="18" charset="0"/>
                                  <a:ea typeface="Cambria Math" panose="02040503050406030204" pitchFamily="18" charset="0"/>
                                </a:rPr>
                              </m:ctrlPr>
                            </m:dPr>
                            <m:e>
                              <m:f>
                                <m:fPr>
                                  <m:type m:val="ba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5</m:t>
                                  </m:r>
                                </m:den>
                              </m:f>
                              <m:r>
                                <a:rPr lang="en-US" b="0" i="1" smtClean="0">
                                  <a:latin typeface="Cambria Math" panose="02040503050406030204" pitchFamily="18" charset="0"/>
                                  <a:ea typeface="Cambria Math" panose="02040503050406030204" pitchFamily="18" charset="0"/>
                                </a:rPr>
                                <m:t>+</m:t>
                              </m:r>
                              <m:f>
                                <m:fPr>
                                  <m:type m:val="ba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5</m:t>
                                  </m:r>
                                </m:den>
                              </m:f>
                            </m:e>
                          </m:d>
                        </m:e>
                      </m:rad>
                    </m:oMath>
                  </m:oMathPara>
                </a14:m>
                <a:r>
                  <a:rPr lang="da-DK" smtClean="0"/>
                  <a:t> eller </a:t>
                </a:r>
                <a14:m>
                  <m:oMathPara>
                    <m:oMathParaPr>
                      <m:jc/>
                    </m:oMathParaPr>
                    <m:oMath>
                      <m:r>
                        <a:rPr lang="en-US" b="0" i="1" smtClean="0">
                          <a:latin typeface="Cambria Math" panose="02040503050406030204" pitchFamily="18" charset="0"/>
                        </a:rPr>
                        <m:t>[0.101;0.639]</m:t>
                      </m:r>
                    </m:oMath>
                  </m:oMathPara>
                </a14:m>
                <a:endParaRPr lang="da-DK" smtClean="0"/>
              </a:p>
              <a:p>
                <a:pPr marL="357187" lvl="1" indent="0">
                  <a:buNone/>
                </a:pPr>
                <a:r>
                  <a:rPr lang="da-DK"/>
                  <a:t>MD – PF: 	</a:t>
                </a:r>
                <a14:m>
                  <m:oMathPara>
                    <m:oMathParaPr>
                      <m:jc/>
                    </m:oMathParaPr>
                    <m:oMath>
                      <m:r>
                        <a:rPr lang="da-DK" i="1">
                          <a:latin typeface="Cambria Math" panose="02040503050406030204" pitchFamily="18" charset="0"/>
                        </a:rPr>
                        <m:t>1.334</m:t>
                      </m:r>
                      <m:r>
                        <a:rPr lang="en-US" i="1">
                          <a:latin typeface="Cambria Math" panose="02040503050406030204" pitchFamily="18" charset="0"/>
                        </a:rPr>
                        <m:t>−0.776 </m:t>
                      </m:r>
                      <m:r>
                        <a:rPr lang="en-US" i="1">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7</m:t>
                      </m:r>
                      <m:r>
                        <a:rPr lang="en-US" i="1">
                          <a:latin typeface="Cambria Math" panose="02040503050406030204" pitchFamily="18" charset="0"/>
                          <a:ea typeface="Cambria Math" panose="02040503050406030204" pitchFamily="18" charset="0"/>
                        </a:rPr>
                        <m:t>79</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0.0234</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5</m:t>
                                  </m:r>
                                </m:den>
                              </m:f>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5</m:t>
                                  </m:r>
                                </m:den>
                              </m:f>
                            </m:e>
                          </m:d>
                        </m:e>
                      </m:rad>
                    </m:oMath>
                  </m:oMathPara>
                </a14:m>
                <a:r>
                  <a:rPr lang="da-DK"/>
                  <a:t> eller </a:t>
                </a:r>
                <a14:m>
                  <m:oMathPara>
                    <m:oMathParaPr>
                      <m:jc/>
                    </m:oMathParaPr>
                    <m:oMath>
                      <m:r>
                        <a:rPr lang="en-US" i="1">
                          <a:latin typeface="Cambria Math" panose="02040503050406030204" pitchFamily="18" charset="0"/>
                        </a:rPr>
                        <m:t>[0.</m:t>
                      </m:r>
                      <m:r>
                        <a:rPr lang="en-US" b="0" i="1" smtClean="0">
                          <a:latin typeface="Cambria Math" panose="02040503050406030204" pitchFamily="18" charset="0"/>
                        </a:rPr>
                        <m:t>289</m:t>
                      </m:r>
                      <m:r>
                        <a:rPr lang="en-US" i="1">
                          <a:latin typeface="Cambria Math" panose="02040503050406030204" pitchFamily="18" charset="0"/>
                        </a:rPr>
                        <m:t>;0.</m:t>
                      </m:r>
                      <m:r>
                        <a:rPr lang="en-US" b="0" i="1" smtClean="0">
                          <a:latin typeface="Cambria Math" panose="02040503050406030204" pitchFamily="18" charset="0"/>
                        </a:rPr>
                        <m:t>827</m:t>
                      </m:r>
                      <m:r>
                        <a:rPr lang="en-US" i="1">
                          <a:latin typeface="Cambria Math" panose="02040503050406030204" pitchFamily="18" charset="0"/>
                        </a:rPr>
                        <m:t>]</m:t>
                      </m:r>
                    </m:oMath>
                  </m:oMathPara>
                </a14:m>
                <a:br>
                  <a:rPr lang="da-DK"/>
                </a:br>
                <a:r>
                  <a:rPr lang="da-DK" smtClean="0"/>
                  <a:t>ED </a:t>
                </a:r>
                <a:r>
                  <a:rPr lang="da-DK"/>
                  <a:t>– PF: 	</a:t>
                </a:r>
                <a14:m>
                  <m:oMathPara>
                    <m:oMathParaPr>
                      <m:jc/>
                    </m:oMathParaPr>
                    <m:oMath>
                      <m:r>
                        <a:rPr lang="en-US" b="0" i="1" smtClean="0">
                          <a:latin typeface="Cambria Math" panose="02040503050406030204" pitchFamily="18" charset="0"/>
                        </a:rPr>
                        <m:t>0.96</m:t>
                      </m:r>
                      <m:r>
                        <a:rPr lang="da-DK" i="1">
                          <a:latin typeface="Cambria Math" panose="02040503050406030204" pitchFamily="18" charset="0"/>
                        </a:rPr>
                        <m:t>4</m:t>
                      </m:r>
                      <m:r>
                        <a:rPr lang="en-US" i="1">
                          <a:latin typeface="Cambria Math" panose="02040503050406030204" pitchFamily="18" charset="0"/>
                        </a:rPr>
                        <m:t>−0.776 </m:t>
                      </m:r>
                      <m:r>
                        <a:rPr lang="en-US" i="1">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7</m:t>
                      </m:r>
                      <m:r>
                        <a:rPr lang="en-US" i="1">
                          <a:latin typeface="Cambria Math" panose="02040503050406030204" pitchFamily="18" charset="0"/>
                          <a:ea typeface="Cambria Math" panose="02040503050406030204" pitchFamily="18" charset="0"/>
                        </a:rPr>
                        <m:t>79</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0.0234</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5</m:t>
                                  </m:r>
                                </m:den>
                              </m:f>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5</m:t>
                                  </m:r>
                                </m:den>
                              </m:f>
                            </m:e>
                          </m:d>
                        </m:e>
                      </m:rad>
                    </m:oMath>
                  </m:oMathPara>
                </a14:m>
                <a:r>
                  <a:rPr lang="da-DK"/>
                  <a:t> eller </a:t>
                </a:r>
                <a14:m>
                  <m:oMathPara>
                    <m:oMathParaPr>
                      <m:jc/>
                    </m:oMathParaPr>
                    <m:oMath>
                      <m:r>
                        <a:rPr lang="en-US" i="1">
                          <a:latin typeface="Cambria Math" panose="02040503050406030204" pitchFamily="18" charset="0"/>
                        </a:rPr>
                        <m:t>[</m:t>
                      </m:r>
                      <m:r>
                        <a:rPr lang="en-US" b="0" i="1" smtClean="0">
                          <a:latin typeface="Cambria Math" panose="02040503050406030204" pitchFamily="18" charset="0"/>
                        </a:rPr>
                        <m:t>−0.081</m:t>
                      </m:r>
                      <m:r>
                        <a:rPr lang="en-US" i="1">
                          <a:latin typeface="Cambria Math" panose="02040503050406030204" pitchFamily="18" charset="0"/>
                        </a:rPr>
                        <m:t>;0.</m:t>
                      </m:r>
                      <m:r>
                        <a:rPr lang="en-US" b="0" i="1" smtClean="0">
                          <a:latin typeface="Cambria Math" panose="02040503050406030204" pitchFamily="18" charset="0"/>
                        </a:rPr>
                        <m:t>457</m:t>
                      </m:r>
                      <m:r>
                        <a:rPr lang="en-US" i="1">
                          <a:latin typeface="Cambria Math" panose="02040503050406030204" pitchFamily="18" charset="0"/>
                        </a:rPr>
                        <m:t>]</m:t>
                      </m:r>
                    </m:oMath>
                  </m:oMathPara>
                </a14:m>
                <a:endParaRPr lang="da-DK" smtClean="0"/>
              </a:p>
              <a:p>
                <a:r>
                  <a:rPr lang="da-DK" smtClean="0"/>
                  <a:t>Bemærk at bogen beregner </a:t>
                </a:r>
                <a14:m>
                  <m:oMathPara>
                    <m:oMathParaPr>
                      <m:jc/>
                    </m:oMathParaPr>
                    <m:oMath>
                      <m:r>
                        <a:rPr lang="da-DK" i="1" smtClean="0">
                          <a:latin typeface="Cambria Math" panose="02040503050406030204" pitchFamily="18" charset="0"/>
                        </a:rPr>
                        <m:t>94</m:t>
                      </m:r>
                    </m:oMath>
                  </m:oMathPara>
                </a14:m>
                <a:r>
                  <a:rPr lang="da-DK" smtClean="0"/>
                  <a:t> % intervaller.</a:t>
                </a:r>
                <a:br>
                  <a:rPr lang="da-DK"/>
                </a:br>
                <a:br>
                  <a:rPr lang="da-DK"/>
                </a:br>
                <a:br>
                  <a:rPr lang="da-DK" smtClean="0"/>
                </a:br>
                <a:br>
                  <a:rPr lang="da-DK" smtClean="0"/>
                </a:b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2780928"/>
                <a:ext cx="8676456" cy="3960440"/>
              </a:xfrm>
              <a:blipFill>
                <a:blip r:embed="rId3"/>
                <a:stretch>
                  <a:fillRect l="-843" t="-1077"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432</a:t>
            </a:fld>
            <a:endParaRPr lang="da-DK"/>
          </a:p>
        </p:txBody>
      </p:sp>
      <p:pic>
        <p:nvPicPr>
          <p:cNvPr id="6" name="Picture 5"/>
          <p:cNvPicPr>
            <a:picLocks noChangeAspect="1"/>
          </p:cNvPicPr>
          <p:nvPr/>
        </p:nvPicPr>
        <p:blipFill>
          <a:blip r:embed="rId4"/>
          <a:stretch>
            <a:fillRect/>
          </a:stretch>
        </p:blipFill>
        <p:spPr>
          <a:xfrm>
            <a:off x="1907704" y="1052736"/>
            <a:ext cx="5616302" cy="154259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7812360" y="1034581"/>
            <a:ext cx="919861" cy="1458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80036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 12.3 (Tukey HSD konf.intervaller)</a:t>
            </a:r>
            <a:endParaRPr lang="da-DK"/>
          </a:p>
        </p:txBody>
      </p:sp>
      <mc:AlternateContent>
        <mc:Choice Requires="a14">
          <p:sp>
            <p:nvSpPr>
              <p:cNvPr id="3" name="Content Placeholder 2"/>
              <p:cNvSpPr>
                <a:spLocks noGrp="1"/>
              </p:cNvSpPr>
              <p:nvPr>
                <p:ph idx="1"/>
              </p:nvPr>
            </p:nvSpPr>
            <p:spPr>
              <a:xfrm>
                <a:off x="467544" y="1196752"/>
                <a:ext cx="8676456" cy="5544616"/>
              </a:xfrm>
            </p:spPr>
            <p:txBody>
              <a:bodyPr/>
              <a:lstStyle/>
              <a:p>
                <a:r>
                  <a:rPr lang="da-DK" smtClean="0"/>
                  <a:t>Tukeys </a:t>
                </a:r>
                <a14:m>
                  <m:oMathPara>
                    <m:oMathParaPr>
                      <m:jc/>
                    </m:oMathParaPr>
                    <m:oMath>
                      <m:r>
                        <a:rPr lang="da-DK" i="1" smtClean="0">
                          <a:latin typeface="Cambria Math" panose="02040503050406030204" pitchFamily="18" charset="0"/>
                        </a:rPr>
                        <m:t>95</m:t>
                      </m:r>
                    </m:oMath>
                  </m:oMathPara>
                </a14:m>
                <a:r>
                  <a:rPr lang="da-DK" smtClean="0"/>
                  <a:t> % konfidensintervaller for parvise forskelle: </a:t>
                </a:r>
                <a:r>
                  <a:rPr lang="en-US" smtClean="0"/>
                  <a:t>Vi kan beregne intervallerne, for der er </a:t>
                </a:r>
                <a14:m>
                  <m:oMathPara>
                    <m:oMathParaPr>
                      <m:jc/>
                    </m:oMathParaPr>
                    <m:oMath>
                      <m:r>
                        <a:rPr lang="en-US" i="1" smtClean="0">
                          <a:latin typeface="Cambria Math" panose="02040503050406030204" pitchFamily="18" charset="0"/>
                        </a:rPr>
                        <m:t>5</m:t>
                      </m:r>
                    </m:oMath>
                  </m:oMathPara>
                </a14:m>
                <a:r>
                  <a:rPr lang="en-US" smtClean="0"/>
                  <a:t> observationer i hver behandling (balanceret)</a:t>
                </a:r>
                <a:endParaRPr lang="en-US" smtClean="0"/>
              </a:p>
              <a:p>
                <a:r>
                  <a:rPr lang="en-US" smtClean="0"/>
                  <a:t>Vi bruger R:</a:t>
                </a:r>
                <a:br>
                  <a:rPr lang="en-US" smtClean="0"/>
                </a:br>
                <a:br>
                  <a:rPr lang="en-US" smtClean="0"/>
                </a:br>
                <a:br>
                  <a:rPr lang="en-US" smtClean="0"/>
                </a:br>
                <a:endParaRPr lang="en-US" smtClean="0"/>
              </a:p>
              <a:p>
                <a:r>
                  <a:rPr lang="en-US" smtClean="0"/>
                  <a:t>Resultat: </a:t>
                </a:r>
                <a:br>
                  <a:rPr lang="en-US" smtClean="0"/>
                </a:br>
                <a:br>
                  <a:rPr lang="en-US" smtClean="0"/>
                </a:br>
                <a:br>
                  <a:rPr lang="en-US" smtClean="0"/>
                </a:br>
                <a:br>
                  <a:rPr lang="en-US" smtClean="0"/>
                </a:br>
                <a:endParaRPr lang="en-US" smtClean="0"/>
              </a:p>
              <a:p>
                <a:r>
                  <a:rPr lang="en-US" smtClean="0"/>
                  <a:t>Da numrene 1, 2, 3 svarer til hhv. ED, MD og PF, får vi:</a:t>
                </a:r>
                <a:endParaRPr lang="da-DK" smtClean="0"/>
              </a:p>
              <a:p>
                <a:pPr marL="357187" lvl="1" indent="0">
                  <a:buNone/>
                </a:pPr>
                <a:r>
                  <a:rPr lang="da-DK" smtClean="0"/>
                  <a:t>MD – ED: 	2 – 1:	</a:t>
                </a:r>
                <a14:m>
                  <m:oMathPara>
                    <m:oMathParaPr>
                      <m:jc/>
                    </m:oMathParaPr>
                    <m:oMath>
                      <m:r>
                        <a:rPr lang="en-US" b="0" i="1" smtClean="0">
                          <a:latin typeface="Cambria Math" panose="02040503050406030204" pitchFamily="18" charset="0"/>
                        </a:rPr>
                        <m:t>[0.112;0.628]</m:t>
                      </m:r>
                    </m:oMath>
                  </m:oMathPara>
                </a14:m>
                <a:r>
                  <a:rPr lang="da-DK" smtClean="0"/>
                  <a:t> </a:t>
                </a:r>
                <a:br>
                  <a:rPr lang="da-DK" smtClean="0"/>
                </a:br>
                <a:r>
                  <a:rPr lang="da-DK" smtClean="0"/>
                  <a:t>MD </a:t>
                </a:r>
                <a:r>
                  <a:rPr lang="da-DK"/>
                  <a:t>– PF: </a:t>
                </a:r>
                <a:r>
                  <a:rPr lang="da-DK" smtClean="0"/>
                  <a:t>	2 – 3:</a:t>
                </a:r>
                <a:r>
                  <a:rPr lang="da-DK"/>
                  <a:t>	</a:t>
                </a:r>
                <a14:m>
                  <m:oMathPara>
                    <m:oMathParaPr>
                      <m:jc/>
                    </m:oMathParaPr>
                    <m:oMath>
                      <m:r>
                        <a:rPr lang="en-US" i="1">
                          <a:latin typeface="Cambria Math" panose="02040503050406030204" pitchFamily="18" charset="0"/>
                        </a:rPr>
                        <m:t>[0.</m:t>
                      </m:r>
                      <m:r>
                        <a:rPr lang="en-US" b="0" i="1" smtClean="0">
                          <a:latin typeface="Cambria Math" panose="02040503050406030204" pitchFamily="18" charset="0"/>
                        </a:rPr>
                        <m:t>300</m:t>
                      </m:r>
                      <m:r>
                        <a:rPr lang="en-US" i="1">
                          <a:latin typeface="Cambria Math" panose="02040503050406030204" pitchFamily="18" charset="0"/>
                        </a:rPr>
                        <m:t>;0.</m:t>
                      </m:r>
                      <m:r>
                        <a:rPr lang="en-US" b="0" i="1" smtClean="0">
                          <a:latin typeface="Cambria Math" panose="02040503050406030204" pitchFamily="18" charset="0"/>
                        </a:rPr>
                        <m:t>816</m:t>
                      </m:r>
                      <m:r>
                        <a:rPr lang="en-US" i="1">
                          <a:latin typeface="Cambria Math" panose="02040503050406030204" pitchFamily="18" charset="0"/>
                        </a:rPr>
                        <m:t>]</m:t>
                      </m:r>
                    </m:oMath>
                  </m:oMathPara>
                </a14:m>
                <a:r>
                  <a:rPr lang="da-DK" smtClean="0"/>
                  <a:t> </a:t>
                </a:r>
                <a:br>
                  <a:rPr lang="da-DK" smtClean="0"/>
                </a:br>
                <a:r>
                  <a:rPr lang="da-DK" smtClean="0"/>
                  <a:t>ED </a:t>
                </a:r>
                <a:r>
                  <a:rPr lang="da-DK"/>
                  <a:t>– PF: 	</a:t>
                </a:r>
                <a:r>
                  <a:rPr lang="da-DK" smtClean="0"/>
                  <a:t>1 – 3: 	</a:t>
                </a:r>
                <a14:m>
                  <m:oMathPara>
                    <m:oMathParaPr>
                      <m:jc/>
                    </m:oMathParaPr>
                    <m:oMath>
                      <m:r>
                        <a:rPr lang="en-US" i="1">
                          <a:latin typeface="Cambria Math" panose="02040503050406030204" pitchFamily="18" charset="0"/>
                        </a:rPr>
                        <m:t>[</m:t>
                      </m:r>
                      <m:r>
                        <a:rPr lang="en-US" b="0" i="1" smtClean="0">
                          <a:latin typeface="Cambria Math" panose="02040503050406030204" pitchFamily="18" charset="0"/>
                        </a:rPr>
                        <m:t>−0.070</m:t>
                      </m:r>
                      <m:r>
                        <a:rPr lang="en-US" i="1">
                          <a:latin typeface="Cambria Math" panose="02040503050406030204" pitchFamily="18" charset="0"/>
                        </a:rPr>
                        <m:t>;0.</m:t>
                      </m:r>
                      <m:r>
                        <a:rPr lang="en-US" b="0" i="1" smtClean="0">
                          <a:latin typeface="Cambria Math" panose="02040503050406030204" pitchFamily="18" charset="0"/>
                        </a:rPr>
                        <m:t>446</m:t>
                      </m:r>
                      <m:r>
                        <a:rPr lang="en-US" i="1">
                          <a:latin typeface="Cambria Math" panose="02040503050406030204" pitchFamily="18" charset="0"/>
                        </a:rPr>
                        <m:t>]</m:t>
                      </m:r>
                    </m:oMath>
                  </m:oMathPara>
                </a14:m>
                <a:r>
                  <a:rPr lang="da-DK" smtClean="0"/>
                  <a:t>.</a:t>
                </a:r>
                <a:br>
                  <a:rPr lang="da-DK"/>
                </a:br>
                <a:br>
                  <a:rPr lang="da-DK" smtClean="0"/>
                </a:br>
                <a:br>
                  <a:rPr lang="da-DK" smtClean="0"/>
                </a:b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676456" cy="5544616"/>
              </a:xfrm>
              <a:blipFill>
                <a:blip r:embed="rId3"/>
                <a:stretch>
                  <a:fillRect l="-84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433</a:t>
            </a:fld>
            <a:endParaRPr lang="da-DK"/>
          </a:p>
        </p:txBody>
      </p:sp>
      <p:pic>
        <p:nvPicPr>
          <p:cNvPr id="5" name="Picture 4"/>
          <p:cNvPicPr>
            <a:picLocks noChangeAspect="1"/>
          </p:cNvPicPr>
          <p:nvPr/>
        </p:nvPicPr>
        <p:blipFill>
          <a:blip r:embed="rId4"/>
          <a:stretch>
            <a:fillRect/>
          </a:stretch>
        </p:blipFill>
        <p:spPr>
          <a:xfrm>
            <a:off x="2555776" y="1988840"/>
            <a:ext cx="5256584" cy="1114396"/>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rcRect t="46285"/>
          <a:stretch>
            <a:fillRect/>
          </a:stretch>
        </p:blipFill>
        <p:spPr>
          <a:xfrm>
            <a:off x="2483767" y="3471639"/>
            <a:ext cx="5479259" cy="1325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49525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 12.3 (oversigt over metoder)</a:t>
            </a:r>
            <a:endParaRPr lang="da-DK"/>
          </a:p>
        </p:txBody>
      </p:sp>
      <mc:AlternateContent>
        <mc:Choice Requires="a14">
          <p:sp>
            <p:nvSpPr>
              <p:cNvPr id="3" name="Content Placeholder 2"/>
              <p:cNvSpPr>
                <a:spLocks noGrp="1"/>
              </p:cNvSpPr>
              <p:nvPr>
                <p:ph idx="1"/>
              </p:nvPr>
            </p:nvSpPr>
            <p:spPr>
              <a:xfrm>
                <a:off x="467544" y="1196752"/>
                <a:ext cx="8676456" cy="5544616"/>
              </a:xfrm>
            </p:spPr>
            <p:txBody>
              <a:bodyPr/>
              <a:lstStyle/>
              <a:p>
                <a14:m>
                  <m:oMathPara>
                    <m:oMathParaPr>
                      <m:jc/>
                    </m:oMathParaPr>
                    <m:oMath>
                      <m:r>
                        <a:rPr lang="en-US" i="1" smtClean="0">
                          <a:latin typeface="Cambria Math" panose="02040503050406030204" pitchFamily="18" charset="0"/>
                        </a:rPr>
                        <m:t>100</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m:t>
                      </m:r>
                    </m:oMath>
                  </m:oMathPara>
                </a14:m>
                <a:r>
                  <a:rPr lang="en-US"/>
                  <a:t> konfidensintervallet for forskellen på to behandlings-middelværdier </a:t>
                </a:r>
                <a14:m>
                  <m:oMathPara>
                    <m:oMathParaPr>
                      <m:jc/>
                    </m:oMathParaPr>
                    <m:oMath>
                      <m:sSub>
                        <m:sSubPr>
                          <m:ctrlPr>
                            <a:rPr lang="en-US" i="1">
                              <a:latin typeface="Cambria Math" panose="02040503050406030204" pitchFamily="18" charset="0"/>
                            </a:rPr>
                          </m:ctrlPr>
                        </m:sSubPr>
                        <m:e>
                          <m:r>
                            <a:rPr lang="en-US" i="1">
                              <a:latin typeface="Cambria Math"/>
                              <a:ea typeface="Cambria Math"/>
                            </a:rPr>
                            <m:t>𝜇</m:t>
                          </m:r>
                        </m:e>
                        <m:sub>
                          <m:r>
                            <a:rPr lang="da-DK" i="1">
                              <a:latin typeface="Cambria Math"/>
                            </a:rPr>
                            <m:t>𝑖</m:t>
                          </m:r>
                        </m:sub>
                      </m:sSub>
                      <m:r>
                        <a:rPr lang="da-DK" i="1">
                          <a:latin typeface="Cambria Math"/>
                        </a:rPr>
                        <m:t>−</m:t>
                      </m:r>
                      <m:sSub>
                        <m:sSubPr>
                          <m:ctrlPr>
                            <a:rPr lang="en-US" i="1">
                              <a:latin typeface="Cambria Math" panose="02040503050406030204" pitchFamily="18" charset="0"/>
                            </a:rPr>
                          </m:ctrlPr>
                        </m:sSubPr>
                        <m:e>
                          <m:r>
                            <a:rPr lang="en-US" i="1">
                              <a:latin typeface="Cambria Math"/>
                              <a:ea typeface="Cambria Math"/>
                            </a:rPr>
                            <m:t>𝜇</m:t>
                          </m:r>
                        </m:e>
                        <m:sub>
                          <m:r>
                            <a:rPr lang="en-US" i="1">
                              <a:latin typeface="Cambria Math" panose="02040503050406030204" pitchFamily="18" charset="0"/>
                              <a:ea typeface="Cambria Math"/>
                            </a:rPr>
                            <m:t>𝑙</m:t>
                          </m:r>
                        </m:sub>
                      </m:sSub>
                    </m:oMath>
                  </m:oMathPara>
                </a14:m>
                <a:r>
                  <a:rPr lang="en-US"/>
                  <a:t> er: </a:t>
                </a:r>
                <a:br>
                  <a:rPr lang="en-US"/>
                </a:br>
                <a:r>
                  <a:rPr lang="en-US"/>
                  <a:t> 	</a:t>
                </a:r>
                <a14:m>
                  <m:oMathPara>
                    <m:oMathParaPr>
                      <m:jc/>
                    </m:oMathParaPr>
                    <m:oMath>
                      <m:sSub>
                        <m:sSubPr>
                          <m:ctrlPr>
                            <a:rPr lang="da-DK" sz="2400" i="1">
                              <a:latin typeface="Cambria Math" panose="02040503050406030204" pitchFamily="18" charset="0"/>
                            </a:rPr>
                          </m:ctrlPr>
                        </m:sSubPr>
                        <m:e>
                          <m:acc>
                            <m:accPr>
                              <m:chr m:val="̅"/>
                              <m:ctrlPr>
                                <a:rPr lang="da-DK" sz="2400" i="1">
                                  <a:latin typeface="Cambria Math" panose="02040503050406030204" pitchFamily="18" charset="0"/>
                                </a:rPr>
                              </m:ctrlPr>
                            </m:accPr>
                            <m:e>
                              <m:r>
                                <a:rPr lang="da-DK" sz="2400" i="1">
                                  <a:latin typeface="Cambria Math"/>
                                </a:rPr>
                                <m:t>𝑦</m:t>
                              </m:r>
                            </m:e>
                          </m:acc>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da-DK" sz="2400" i="1">
                              <a:latin typeface="Cambria Math" panose="02040503050406030204" pitchFamily="18" charset="0"/>
                            </a:rPr>
                          </m:ctrlPr>
                        </m:sSubPr>
                        <m:e>
                          <m:acc>
                            <m:accPr>
                              <m:chr m:val="̅"/>
                              <m:ctrlPr>
                                <a:rPr lang="da-DK" sz="2400" i="1">
                                  <a:latin typeface="Cambria Math" panose="02040503050406030204" pitchFamily="18" charset="0"/>
                                </a:rPr>
                              </m:ctrlPr>
                            </m:accPr>
                            <m:e>
                              <m:r>
                                <a:rPr lang="da-DK" sz="2400" i="1">
                                  <a:latin typeface="Cambria Math"/>
                                </a:rPr>
                                <m:t>𝑦</m:t>
                              </m:r>
                            </m:e>
                          </m:acc>
                        </m:e>
                        <m:sub>
                          <m:r>
                            <a:rPr lang="en-US" sz="2400" i="1">
                              <a:latin typeface="Cambria Math" panose="02040503050406030204" pitchFamily="18" charset="0"/>
                            </a:rPr>
                            <m:t>𝑙</m:t>
                          </m:r>
                        </m:sub>
                      </m:sSub>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i="1">
                          <a:latin typeface="Cambria Math" panose="02040503050406030204" pitchFamily="18" charset="0"/>
                          <a:ea typeface="Cambria Math" panose="02040503050406030204" pitchFamily="18" charset="0"/>
                        </a:rPr>
                        <m:t> </m:t>
                      </m:r>
                    </m:oMath>
                  </m:oMathPara>
                </a14:m>
                <a:endParaRPr lang="da-DK" smtClean="0"/>
              </a:p>
              <a:p>
                <a:r>
                  <a:rPr lang="da-DK" smtClean="0"/>
                  <a:t>Den halve bredde af konfidensintervallet, B, afhænger af metoden:</a:t>
                </a:r>
              </a:p>
              <a:p>
                <a:pPr lvl="1"/>
                <a:r>
                  <a:rPr lang="da-DK" smtClean="0"/>
                  <a:t>LSD:		</a:t>
                </a:r>
                <a14:m>
                  <m:oMathPara>
                    <m:oMathParaPr>
                      <m:jc/>
                    </m:oMathParaPr>
                    <m:o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2</m:t>
                              </m:r>
                            </m:sup>
                          </m:sSup>
                          <m:d>
                            <m:dPr>
                              <m:begChr m:val="("/>
                              <m:sepChr m:val="|"/>
                              <m:endChr m:val=")"/>
                              <m:grow m:val="on"/>
                              <m:shp m:val="centered"/>
                              <m:ctrlPr>
                                <a:rPr lang="en-US" i="1">
                                  <a:latin typeface="Cambria Math" panose="02040503050406030204" pitchFamily="18" charset="0"/>
                                  <a:ea typeface="Cambria Math" panose="02040503050406030204" pitchFamily="18" charset="0"/>
                                </a:rPr>
                              </m:ctrlPr>
                            </m:dPr>
                            <m:e>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𝑖</m:t>
                                      </m:r>
                                    </m:sub>
                                  </m:sSub>
                                </m:den>
                              </m:f>
                              <m:r>
                                <a:rPr lang="en-US" i="1">
                                  <a:latin typeface="Cambria Math" panose="02040503050406030204" pitchFamily="18" charset="0"/>
                                  <a:ea typeface="Cambria Math" panose="02040503050406030204" pitchFamily="18" charset="0"/>
                                </a:rPr>
                                <m:t>+</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𝑙</m:t>
                                      </m:r>
                                    </m:sub>
                                  </m:sSub>
                                </m:den>
                              </m:f>
                            </m:e>
                          </m:d>
                        </m:e>
                      </m:ra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m:t>
                      </m:r>
                    </m:oMath>
                  </m:oMathPara>
                </a14:m>
                <a:endParaRPr lang="da-DK" smtClean="0"/>
              </a:p>
              <a:p>
                <a:pPr lvl="1"/>
                <a:r>
                  <a:rPr lang="da-DK" smtClean="0"/>
                  <a:t>Benferroni:	</a:t>
                </a:r>
                <a14:m>
                  <m:oMathPara>
                    <m:oMathParaPr>
                      <m:jc/>
                    </m:oMathParaPr>
                    <m:oMath>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𝑡</m:t>
                          </m:r>
                        </m:e>
                        <m:sub>
                          <m:r>
                            <a:rPr lang="en-US" b="0" i="1">
                              <a:solidFill>
                                <a:schemeClr val="tx1"/>
                              </a:solidFill>
                              <a:latin typeface="Cambria Math" panose="02040503050406030204" pitchFamily="18" charset="0"/>
                              <a:ea typeface="Cambria Math" panose="02040503050406030204" pitchFamily="18" charset="0"/>
                            </a:rPr>
                            <m:t>𝛼</m:t>
                          </m:r>
                          <m:r>
                            <a:rPr lang="en-US" b="0" i="1">
                              <a:solidFill>
                                <a:schemeClr val="tx1"/>
                              </a:solidFill>
                              <a:latin typeface="Cambria Math" panose="02040503050406030204" pitchFamily="18" charset="0"/>
                              <a:ea typeface="Cambria Math" panose="02040503050406030204" pitchFamily="18" charset="0"/>
                            </a:rPr>
                            <m:t>/</m:t>
                          </m:r>
                          <m:r>
                            <a:rPr lang="en-US" b="0" i="1">
                              <a:solidFill>
                                <a:schemeClr val="tx1"/>
                              </a:solidFill>
                              <a:latin typeface="Cambria Math" panose="02040503050406030204" pitchFamily="18" charset="0"/>
                              <a:ea typeface="Cambria Math" panose="02040503050406030204" pitchFamily="18" charset="0"/>
                            </a:rPr>
                            <m:t>𝑘</m:t>
                          </m:r>
                          <m:r>
                            <a:rPr lang="en-US" b="0" i="1">
                              <a:solidFill>
                                <a:schemeClr val="tx1"/>
                              </a:solidFill>
                              <a:latin typeface="Cambria Math" panose="02040503050406030204" pitchFamily="18" charset="0"/>
                              <a:ea typeface="Cambria Math" panose="02040503050406030204" pitchFamily="18" charset="0"/>
                            </a:rPr>
                            <m:t>(</m:t>
                          </m:r>
                          <m:r>
                            <a:rPr lang="en-US" b="0" i="1">
                              <a:solidFill>
                                <a:schemeClr val="tx1"/>
                              </a:solidFill>
                              <a:latin typeface="Cambria Math" panose="02040503050406030204" pitchFamily="18" charset="0"/>
                              <a:ea typeface="Cambria Math" panose="02040503050406030204" pitchFamily="18" charset="0"/>
                            </a:rPr>
                            <m:t>𝑘</m:t>
                          </m:r>
                          <m:r>
                            <a:rPr lang="en-US" b="0" i="1">
                              <a:solidFill>
                                <a:schemeClr val="tx1"/>
                              </a:solidFill>
                              <a:latin typeface="Cambria Math" panose="02040503050406030204" pitchFamily="18" charset="0"/>
                              <a:ea typeface="Cambria Math" panose="02040503050406030204" pitchFamily="18" charset="0"/>
                            </a:rPr>
                            <m:t>−1)</m:t>
                          </m:r>
                        </m:sub>
                      </m:sSub>
                      <m:rad>
                        <m:radPr>
                          <m:degHide m:val="on"/>
                          <m:ctrlPr>
                            <a:rPr lang="en-US" i="1">
                              <a:solidFill>
                                <a:schemeClr val="tx1"/>
                              </a:solidFill>
                              <a:latin typeface="Cambria Math" panose="02040503050406030204" pitchFamily="18" charset="0"/>
                              <a:ea typeface="Cambria Math" panose="02040503050406030204" pitchFamily="18" charset="0"/>
                            </a:rPr>
                          </m:ctrlPr>
                        </m:radPr>
                        <m:deg/>
                        <m:e>
                          <m:sSup>
                            <m:sSupPr>
                              <m:ctrlPr>
                                <a:rPr lang="en-US" i="1">
                                  <a:solidFill>
                                    <a:schemeClr val="tx1"/>
                                  </a:solidFill>
                                  <a:latin typeface="Cambria Math" panose="02040503050406030204" pitchFamily="18" charset="0"/>
                                  <a:ea typeface="Cambria Math" panose="02040503050406030204" pitchFamily="18" charset="0"/>
                                </a:rPr>
                              </m:ctrlPr>
                            </m:sSupPr>
                            <m:e>
                              <m:r>
                                <a:rPr lang="en-US" b="0" i="1">
                                  <a:solidFill>
                                    <a:schemeClr val="tx1"/>
                                  </a:solidFill>
                                  <a:latin typeface="Cambria Math" panose="02040503050406030204" pitchFamily="18" charset="0"/>
                                  <a:ea typeface="Cambria Math" panose="02040503050406030204" pitchFamily="18" charset="0"/>
                                </a:rPr>
                                <m:t>𝑠</m:t>
                              </m:r>
                            </m:e>
                            <m:sup>
                              <m:r>
                                <a:rPr lang="en-US" b="0" i="1">
                                  <a:solidFill>
                                    <a:schemeClr val="tx1"/>
                                  </a:solidFill>
                                  <a:latin typeface="Cambria Math" panose="02040503050406030204" pitchFamily="18" charset="0"/>
                                  <a:ea typeface="Cambria Math" panose="02040503050406030204" pitchFamily="18" charset="0"/>
                                </a:rPr>
                                <m:t>2</m:t>
                              </m:r>
                            </m:sup>
                          </m:sSup>
                          <m:d>
                            <m:dPr>
                              <m:begChr m:val="("/>
                              <m:sepChr m:val="|"/>
                              <m:endChr m:val=")"/>
                              <m:grow m:val="on"/>
                              <m:shp m:val="centered"/>
                              <m:ctrlPr>
                                <a:rPr lang="en-US" i="1">
                                  <a:solidFill>
                                    <a:schemeClr val="tx1"/>
                                  </a:solidFill>
                                  <a:latin typeface="Cambria Math" panose="02040503050406030204" pitchFamily="18" charset="0"/>
                                  <a:ea typeface="Cambria Math" panose="02040503050406030204" pitchFamily="18" charset="0"/>
                                </a:rPr>
                              </m:ctrlPr>
                            </m:dPr>
                            <m:e>
                              <m:f>
                                <m:fPr>
                                  <m:type m:val="lin"/>
                                  <m:ctrlPr>
                                    <a:rPr lang="en-US" b="0" i="1">
                                      <a:solidFill>
                                        <a:schemeClr val="tx1"/>
                                      </a:solidFill>
                                      <a:latin typeface="Cambria Math" panose="02040503050406030204" pitchFamily="18" charset="0"/>
                                      <a:ea typeface="Cambria Math" panose="02040503050406030204" pitchFamily="18" charset="0"/>
                                    </a:rPr>
                                  </m:ctrlPr>
                                </m:fPr>
                                <m:num>
                                  <m:r>
                                    <a:rPr lang="en-US" b="0" i="1">
                                      <a:solidFill>
                                        <a:schemeClr val="tx1"/>
                                      </a:solidFill>
                                      <a:latin typeface="Cambria Math" panose="02040503050406030204" pitchFamily="18" charset="0"/>
                                      <a:ea typeface="Cambria Math" panose="02040503050406030204" pitchFamily="18" charset="0"/>
                                    </a:rPr>
                                    <m:t>1</m:t>
                                  </m:r>
                                </m:num>
                                <m:den>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𝑛</m:t>
                                      </m:r>
                                    </m:e>
                                    <m:sub>
                                      <m:r>
                                        <a:rPr lang="en-US" b="0" i="1">
                                          <a:solidFill>
                                            <a:schemeClr val="tx1"/>
                                          </a:solidFill>
                                          <a:latin typeface="Cambria Math" panose="02040503050406030204" pitchFamily="18" charset="0"/>
                                          <a:ea typeface="Cambria Math" panose="02040503050406030204" pitchFamily="18" charset="0"/>
                                        </a:rPr>
                                        <m:t>𝑖</m:t>
                                      </m:r>
                                    </m:sub>
                                  </m:sSub>
                                </m:den>
                              </m:f>
                              <m:r>
                                <a:rPr lang="en-US" b="0" i="1">
                                  <a:solidFill>
                                    <a:schemeClr val="tx1"/>
                                  </a:solidFill>
                                  <a:latin typeface="Cambria Math" panose="02040503050406030204" pitchFamily="18" charset="0"/>
                                  <a:ea typeface="Cambria Math" panose="02040503050406030204" pitchFamily="18" charset="0"/>
                                </a:rPr>
                                <m:t>+</m:t>
                              </m:r>
                              <m:f>
                                <m:fPr>
                                  <m:type m:val="lin"/>
                                  <m:ctrlPr>
                                    <a:rPr lang="en-US" b="0" i="1">
                                      <a:solidFill>
                                        <a:schemeClr val="tx1"/>
                                      </a:solidFill>
                                      <a:latin typeface="Cambria Math" panose="02040503050406030204" pitchFamily="18" charset="0"/>
                                      <a:ea typeface="Cambria Math" panose="02040503050406030204" pitchFamily="18" charset="0"/>
                                    </a:rPr>
                                  </m:ctrlPr>
                                </m:fPr>
                                <m:num>
                                  <m:r>
                                    <a:rPr lang="en-US" b="0" i="1">
                                      <a:solidFill>
                                        <a:schemeClr val="tx1"/>
                                      </a:solidFill>
                                      <a:latin typeface="Cambria Math" panose="02040503050406030204" pitchFamily="18" charset="0"/>
                                      <a:ea typeface="Cambria Math" panose="02040503050406030204" pitchFamily="18" charset="0"/>
                                    </a:rPr>
                                    <m:t>1</m:t>
                                  </m:r>
                                </m:num>
                                <m:den>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𝑛</m:t>
                                      </m:r>
                                    </m:e>
                                    <m:sub>
                                      <m:r>
                                        <a:rPr lang="en-US" b="0" i="1">
                                          <a:solidFill>
                                            <a:schemeClr val="tx1"/>
                                          </a:solidFill>
                                          <a:latin typeface="Cambria Math" panose="02040503050406030204" pitchFamily="18" charset="0"/>
                                          <a:ea typeface="Cambria Math" panose="02040503050406030204" pitchFamily="18" charset="0"/>
                                        </a:rPr>
                                        <m:t>𝑙</m:t>
                                      </m:r>
                                    </m:sub>
                                  </m:sSub>
                                </m:den>
                              </m:f>
                            </m:e>
                          </m:d>
                        </m:e>
                      </m:rad>
                      <m:r>
                        <a:rPr lang="en-US" b="0" i="1" smtClean="0">
                          <a:solidFill>
                            <a:schemeClr val="tx1"/>
                          </a:solidFill>
                          <a:latin typeface="Cambria Math" panose="02040503050406030204" pitchFamily="18" charset="0"/>
                          <a:ea typeface="Cambria Math" panose="02040503050406030204" pitchFamily="18" charset="0"/>
                        </a:rPr>
                        <m:t>=0.269</m:t>
                      </m:r>
                    </m:oMath>
                  </m:oMathPara>
                </a14:m>
                <a:endParaRPr lang="da-DK" smtClean="0"/>
              </a:p>
              <a:p>
                <a:pPr lvl="1"/>
                <a:r>
                  <a:rPr lang="da-DK" smtClean="0"/>
                  <a:t>Tukeys HSD: 	</a:t>
                </a:r>
                <a14:m>
                  <m:oMathPara>
                    <m:oMathParaPr>
                      <m:jc/>
                    </m:oMathParaPr>
                    <m:oMath>
                      <m:r>
                        <a:rPr lang="en-US" b="0" i="1">
                          <a:latin typeface="Cambria Math" panose="02040503050406030204" pitchFamily="18" charset="0"/>
                        </a:rPr>
                        <m:t>𝐵</m:t>
                      </m:r>
                      <m:r>
                        <a:rPr lang="en-US" b="0" i="1">
                          <a:latin typeface="Cambria Math" panose="02040503050406030204" pitchFamily="18" charset="0"/>
                        </a:rPr>
                        <m:t>=</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a:latin typeface="Cambria Math" panose="02040503050406030204" pitchFamily="18" charset="0"/>
                                </a:rPr>
                                <m:t>𝑞</m:t>
                              </m:r>
                            </m:e>
                            <m:sub>
                              <m:r>
                                <a:rPr lang="en-US" b="0" i="1">
                                  <a:latin typeface="Cambria Math" panose="02040503050406030204" pitchFamily="18" charset="0"/>
                                </a:rPr>
                                <m:t>𝛼</m:t>
                              </m:r>
                            </m:sub>
                          </m:sSub>
                        </m:num>
                        <m:den>
                          <m:rad>
                            <m:radPr>
                              <m:degHide m:val="on"/>
                              <m:ctrlPr>
                                <a:rPr lang="en-US" i="1">
                                  <a:latin typeface="Cambria Math" panose="02040503050406030204" pitchFamily="18" charset="0"/>
                                </a:rPr>
                              </m:ctrlPr>
                            </m:radPr>
                            <m:deg/>
                            <m:e>
                              <m:r>
                                <a:rPr lang="en-US" b="0" i="1">
                                  <a:latin typeface="Cambria Math" panose="02040503050406030204" pitchFamily="18" charset="0"/>
                                </a:rPr>
                                <m:t>2</m:t>
                              </m:r>
                            </m:e>
                          </m:rad>
                        </m:den>
                      </m:f>
                      <m:rad>
                        <m:radPr>
                          <m:degHide m:val="on"/>
                          <m:ctrlPr>
                            <a:rPr lang="en-US" i="1">
                              <a:latin typeface="Cambria Math" panose="02040503050406030204" pitchFamily="18" charset="0"/>
                            </a:rPr>
                          </m:ctrlPr>
                        </m:radPr>
                        <m:deg/>
                        <m:e>
                          <m:f>
                            <m:fPr>
                              <m:type m:val="lin"/>
                              <m:ctrlPr>
                                <a:rPr lang="en-US" b="0"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num>
                            <m:den>
                              <m:r>
                                <a:rPr lang="en-US" b="0" i="1">
                                  <a:latin typeface="Cambria Math" panose="02040503050406030204" pitchFamily="18" charset="0"/>
                                </a:rPr>
                                <m:t>𝑛</m:t>
                              </m:r>
                            </m:den>
                          </m:f>
                        </m:e>
                      </m:rad>
                      <m:r>
                        <a:rPr lang="en-US" b="0" i="1" smtClean="0">
                          <a:latin typeface="Cambria Math" panose="02040503050406030204" pitchFamily="18" charset="0"/>
                        </a:rPr>
                        <m:t>=0.258</m:t>
                      </m:r>
                    </m:oMath>
                  </m:oMathPara>
                </a14:m>
                <a:endParaRPr lang="en-US" i="1" smtClean="0">
                  <a:latin typeface="Cambria Math" panose="02040503050406030204" pitchFamily="18" charset="0"/>
                </a:endParaRPr>
              </a:p>
              <a:p>
                <a:r>
                  <a:rPr lang="en-US" smtClean="0"/>
                  <a:t>Konfidensintervaller:</a:t>
                </a:r>
                <a:br>
                  <a:rPr lang="en-US" smtClean="0"/>
                </a:br>
                <a:br>
                  <a:rPr lang="en-US" smtClean="0"/>
                </a:br>
                <a:br>
                  <a:rPr lang="en-US" smtClean="0"/>
                </a:br>
                <a:br>
                  <a:rPr lang="en-US" smtClean="0"/>
                </a:br>
                <a:br>
                  <a:rPr lang="en-US" smtClean="0"/>
                </a:br>
                <a:endParaRPr lang="en-US" smtClean="0"/>
              </a:p>
              <a:p>
                <a:r>
                  <a:rPr lang="en-US" smtClean="0"/>
                  <a:t>Vi kommer til at bruge </a:t>
                </a:r>
                <a:r>
                  <a:rPr lang="en-US" b="1" smtClean="0"/>
                  <a:t>Tukeys HSD</a:t>
                </a:r>
                <a:r>
                  <a:rPr lang="en-US" smtClean="0"/>
                  <a:t> pga. funktionen i R.</a:t>
                </a: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676456" cy="5544616"/>
              </a:xfrm>
              <a:blipFill>
                <a:blip r:embed="rId3"/>
                <a:stretch>
                  <a:fillRect l="-84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434</a:t>
            </a:fld>
            <a:endParaRPr lang="da-DK"/>
          </a:p>
        </p:txBody>
      </p:sp>
      <p:graphicFrame>
        <p:nvGraphicFramePr>
          <p:cNvPr id="6" name="Table 5"/>
          <p:cNvGraphicFramePr>
            <a:graphicFrameLocks noGrp="1"/>
          </p:cNvGraphicFramePr>
          <p:nvPr>
            <p:extLst>
              <p:ext uri="{D42A27DB-BD31-4B8C-83A1-F6EECF244321}">
                <p14:modId xmlns:p14="http://schemas.microsoft.com/office/powerpoint/2010/main" val="1511503307"/>
              </p:ext>
            </p:extLst>
          </p:nvPr>
        </p:nvGraphicFramePr>
        <p:xfrm>
          <a:off x="1169368" y="4532661"/>
          <a:ext cx="7272807" cy="1478280"/>
        </p:xfrm>
        <a:graphic>
          <a:graphicData uri="http://schemas.openxmlformats.org/drawingml/2006/table">
            <a:tbl>
              <a:tblPr firstRow="1" bandRow="1">
                <a:tableStyleId>{69012ECD-51FC-41F1-AA8D-1B2483CD663E}</a:tableStyleId>
              </a:tblPr>
              <a:tblGrid>
                <a:gridCol w="1296144">
                  <a:extLst>
                    <a:ext uri="{9D8B030D-6E8A-4147-A177-3AD203B41FA5}">
                      <a16:colId xmlns:a16="http://schemas.microsoft.com/office/drawing/2014/main" val="3086174404"/>
                    </a:ext>
                  </a:extLst>
                </a:gridCol>
                <a:gridCol w="1992221">
                  <a:extLst>
                    <a:ext uri="{9D8B030D-6E8A-4147-A177-3AD203B41FA5}">
                      <a16:colId xmlns:a16="http://schemas.microsoft.com/office/drawing/2014/main" val="2085765213"/>
                    </a:ext>
                  </a:extLst>
                </a:gridCol>
                <a:gridCol w="1992221">
                  <a:extLst>
                    <a:ext uri="{9D8B030D-6E8A-4147-A177-3AD203B41FA5}">
                      <a16:colId xmlns:a16="http://schemas.microsoft.com/office/drawing/2014/main" val="2397759503"/>
                    </a:ext>
                  </a:extLst>
                </a:gridCol>
                <a:gridCol w="1992221">
                  <a:extLst>
                    <a:ext uri="{9D8B030D-6E8A-4147-A177-3AD203B41FA5}">
                      <a16:colId xmlns:a16="http://schemas.microsoft.com/office/drawing/2014/main" val="2021570842"/>
                    </a:ext>
                  </a:extLst>
                </a:gridCol>
              </a:tblGrid>
              <a:tr h="0">
                <a:tc>
                  <a:txBody>
                    <a:bodyPr vert="horz" wrap="square"/>
                    <a:lstStyle/>
                    <a:p>
                      <a:pPr algn="ctr"/>
                      <a:endParaRPr lang="en-GB" b="1"/>
                    </a:p>
                  </a:txBody>
                  <a:tcPr anchor="ctr"/>
                </a:tc>
                <a:tc>
                  <a:txBody>
                    <a:bodyPr vert="horz" wrap="square"/>
                    <a:lstStyle/>
                    <a:p>
                      <a:pPr algn="ctr"/>
                      <a:r>
                        <a:rPr lang="en-US" smtClean="0"/>
                        <a:t>LSD</a:t>
                      </a:r>
                      <a:endParaRPr lang="en-GB"/>
                    </a:p>
                  </a:txBody>
                  <a:tcPr anchor="ctr"/>
                </a:tc>
                <a:tc>
                  <a:txBody>
                    <a:bodyPr vert="horz" wrap="square"/>
                    <a:lstStyle/>
                    <a:p>
                      <a:pPr algn="ctr"/>
                      <a:r>
                        <a:rPr lang="en-US" smtClean="0"/>
                        <a:t>Benferroni</a:t>
                      </a:r>
                      <a:endParaRPr lang="en-GB"/>
                    </a:p>
                  </a:txBody>
                  <a:tcPr anchor="ctr"/>
                </a:tc>
                <a:tc>
                  <a:txBody>
                    <a:bodyPr vert="horz" wrap="square"/>
                    <a:lstStyle/>
                    <a:p>
                      <a:pPr algn="ctr"/>
                      <a:r>
                        <a:rPr lang="en-US" smtClean="0"/>
                        <a:t>Tukeys HSD</a:t>
                      </a:r>
                      <a:endParaRPr lang="en-GB"/>
                    </a:p>
                  </a:txBody>
                  <a:tcPr anchor="ctr"/>
                </a:tc>
                <a:extLst>
                  <a:ext uri="{0D108BD9-81ED-4DB2-BD59-A6C34878D82A}">
                    <a16:rowId xmlns:a16="http://schemas.microsoft.com/office/drawing/2014/main" val="2550517709"/>
                  </a:ext>
                </a:extLst>
              </a:tr>
              <a:tr h="370840">
                <a:tc>
                  <a:txBody>
                    <a:bodyPr vert="horz" wrap="square"/>
                    <a:lstStyle/>
                    <a:p>
                      <a:r>
                        <a:rPr lang="da-DK" b="1" smtClean="0"/>
                        <a:t>MD – ED:</a:t>
                      </a:r>
                      <a:endParaRPr lang="en-GB" b="1"/>
                    </a:p>
                  </a:txBody>
                  <a:tcPr/>
                </a:tc>
                <a:tc>
                  <a:txBody>
                    <a:bodyPr vert="horz" wrap="square"/>
                    <a:lstStyle/>
                    <a:p>
                      <a14:m>
                        <m:oMathPara>
                          <m:oMathParaPr>
                            <m:jc/>
                          </m:oMathParaPr>
                          <m:oMath>
                            <m:r>
                              <m:rPr>
                                <m:sty m:val="p"/>
                              </m:rPr>
                              <a:rPr lang="en-US" smtClean="0">
                                <a:latin typeface="Cambria Math" panose="02040503050406030204" pitchFamily="18" charset="0"/>
                              </a:rPr>
                              <m:t>[0.159;0.581]</m:t>
                            </m:r>
                          </m:oMath>
                        </m:oMathPara>
                      </a14:m>
                      <a:endParaRPr lang="en-GB"/>
                    </a:p>
                  </a:txBody>
                  <a:tcPr/>
                </a:tc>
                <a:tc>
                  <a:txBody>
                    <a:bodyPr vert="horz" wrap="square"/>
                    <a:lstStyle/>
                    <a:p>
                      <a14:m>
                        <m:oMathPara>
                          <m:oMathParaPr>
                            <m:jc/>
                          </m:oMathParaPr>
                          <m:oMath>
                            <m:r>
                              <m:rPr>
                                <m:sty m:val="p"/>
                              </m:rPr>
                              <a:rPr lang="en-US" smtClean="0">
                                <a:latin typeface="Cambria Math" panose="02040503050406030204" pitchFamily="18" charset="0"/>
                              </a:rPr>
                              <m:t>[0.101;0.639]</m:t>
                            </m:r>
                          </m:oMath>
                        </m:oMathPara>
                      </a14:m>
                      <a:endParaRPr lang="en-GB"/>
                    </a:p>
                  </a:txBody>
                  <a:tcPr/>
                </a:tc>
                <a:tc>
                  <a:txBody>
                    <a:bodyPr vert="horz" wrap="square"/>
                    <a:lstStyle/>
                    <a:p>
                      <a14:m>
                        <m:oMathPara>
                          <m:oMathParaPr>
                            <m:jc/>
                          </m:oMathParaPr>
                          <m:oMath>
                            <m:r>
                              <m:rPr>
                                <m:sty m:val="p"/>
                              </m:rPr>
                              <a:rPr lang="en-US" smtClean="0">
                                <a:latin typeface="Cambria Math" panose="02040503050406030204" pitchFamily="18" charset="0"/>
                              </a:rPr>
                              <m:t>[0.112;0.628]</m:t>
                            </m:r>
                          </m:oMath>
                        </m:oMathPara>
                      </a14:m>
                      <a:endParaRPr lang="en-GB"/>
                    </a:p>
                  </a:txBody>
                  <a:tcPr/>
                </a:tc>
                <a:extLst>
                  <a:ext uri="{0D108BD9-81ED-4DB2-BD59-A6C34878D82A}">
                    <a16:rowId xmlns:a16="http://schemas.microsoft.com/office/drawing/2014/main" val="590809444"/>
                  </a:ext>
                </a:extLst>
              </a:tr>
              <a:tr h="370840">
                <a:tc>
                  <a:txBody>
                    <a:bodyPr vert="horz" wrap="square"/>
                    <a:lstStyle/>
                    <a:p>
                      <a:r>
                        <a:rPr lang="da-DK" b="1" smtClean="0"/>
                        <a:t>MD – PF:</a:t>
                      </a:r>
                      <a:endParaRPr lang="en-GB" b="1"/>
                    </a:p>
                  </a:txBody>
                  <a:tcPr/>
                </a:tc>
                <a:tc>
                  <a:txBody>
                    <a:bodyPr vert="horz" wrap="square"/>
                    <a:lstStyle/>
                    <a:p>
                      <a14:m>
                        <m:oMathPara>
                          <m:oMathParaPr>
                            <m:jc/>
                          </m:oMathParaPr>
                          <m:oMath>
                            <m:d>
                              <m:dPr>
                                <m:begChr m:val="["/>
                                <m:sepChr m:val="|"/>
                                <m:endChr m:val="]"/>
                                <m:grow m:val="on"/>
                                <m:shp m:val="centered"/>
                                <m:ctrlPr>
                                  <a:rPr lang="en-US" i="1" smtClean="0">
                                    <a:latin typeface="Cambria Math" panose="02040503050406030204" pitchFamily="18" charset="0"/>
                                  </a:rPr>
                                </m:ctrlPr>
                              </m:dPr>
                              <m:e>
                                <m:r>
                                  <m:rPr>
                                    <m:sty m:val="p"/>
                                  </m:rPr>
                                  <a:rPr lang="en-US">
                                    <a:latin typeface="Cambria Math" panose="02040503050406030204" pitchFamily="18" charset="0"/>
                                  </a:rPr>
                                  <m:t>0.347;0.769</m:t>
                                </m:r>
                              </m:e>
                            </m:d>
                          </m:oMath>
                        </m:oMathPara>
                      </a14:m>
                      <a:endParaRPr lang="en-GB"/>
                    </a:p>
                  </a:txBody>
                  <a:tcPr/>
                </a:tc>
                <a:tc>
                  <a:txBody>
                    <a:bodyPr vert="horz" wrap="square"/>
                    <a:lstStyle/>
                    <a:p>
                      <a14:m>
                        <m:oMathPara>
                          <m:oMathParaPr>
                            <m:jc/>
                          </m:oMathParaPr>
                          <m:oMath>
                            <m:r>
                              <m:rPr>
                                <m:sty m:val="p"/>
                              </m:rPr>
                              <a:rPr lang="en-US" smtClean="0">
                                <a:latin typeface="Cambria Math" panose="02040503050406030204" pitchFamily="18" charset="0"/>
                              </a:rPr>
                              <m:t>[0.289</m:t>
                            </m:r>
                            <m:r>
                              <m:rPr>
                                <m:sty m:val="p"/>
                              </m:rPr>
                              <a:rPr lang="en-US">
                                <a:latin typeface="Cambria Math" panose="02040503050406030204" pitchFamily="18" charset="0"/>
                              </a:rPr>
                              <m:t>;0.</m:t>
                            </m:r>
                            <m:r>
                              <m:rPr>
                                <m:sty m:val="p"/>
                              </m:rPr>
                              <a:rPr lang="en-US" smtClean="0">
                                <a:latin typeface="Cambria Math" panose="02040503050406030204" pitchFamily="18" charset="0"/>
                              </a:rPr>
                              <m:t>827</m:t>
                            </m:r>
                            <m:r>
                              <m:rPr>
                                <m:sty m:val="p"/>
                              </m:rPr>
                              <a:rPr lang="en-US">
                                <a:latin typeface="Cambria Math" panose="02040503050406030204" pitchFamily="18" charset="0"/>
                              </a:rPr>
                              <m:t>]</m:t>
                            </m:r>
                          </m:oMath>
                        </m:oMathPara>
                      </a14:m>
                      <a:endParaRPr lang="en-GB"/>
                    </a:p>
                  </a:txBody>
                  <a:tcPr/>
                </a:tc>
                <a:tc>
                  <a:txBody>
                    <a:bodyPr vert="horz" wrap="square"/>
                    <a:lstStyle/>
                    <a:p>
                      <a14:m>
                        <m:oMathPara>
                          <m:oMathParaPr>
                            <m:jc/>
                          </m:oMathParaPr>
                          <m:oMath>
                            <m:r>
                              <m:rPr>
                                <m:sty m:val="p"/>
                              </m:rPr>
                              <a:rPr lang="en-US" smtClean="0">
                                <a:latin typeface="Cambria Math" panose="02040503050406030204" pitchFamily="18" charset="0"/>
                              </a:rPr>
                              <m:t>[0.300</m:t>
                            </m:r>
                            <m:r>
                              <m:rPr>
                                <m:sty m:val="p"/>
                              </m:rPr>
                              <a:rPr lang="en-US">
                                <a:latin typeface="Cambria Math" panose="02040503050406030204" pitchFamily="18" charset="0"/>
                              </a:rPr>
                              <m:t>;0.</m:t>
                            </m:r>
                            <m:r>
                              <m:rPr>
                                <m:sty m:val="p"/>
                              </m:rPr>
                              <a:rPr lang="en-US" smtClean="0">
                                <a:latin typeface="Cambria Math" panose="02040503050406030204" pitchFamily="18" charset="0"/>
                              </a:rPr>
                              <m:t>816</m:t>
                            </m:r>
                            <m:r>
                              <m:rPr>
                                <m:sty m:val="p"/>
                              </m:rPr>
                              <a:rPr lang="en-US">
                                <a:latin typeface="Cambria Math" panose="02040503050406030204" pitchFamily="18" charset="0"/>
                              </a:rPr>
                              <m:t>]</m:t>
                            </m:r>
                          </m:oMath>
                        </m:oMathPara>
                      </a14:m>
                      <a:endParaRPr lang="en-GB"/>
                    </a:p>
                  </a:txBody>
                  <a:tcPr/>
                </a:tc>
                <a:extLst>
                  <a:ext uri="{0D108BD9-81ED-4DB2-BD59-A6C34878D82A}">
                    <a16:rowId xmlns:a16="http://schemas.microsoft.com/office/drawing/2014/main" val="19052595"/>
                  </a:ext>
                </a:extLst>
              </a:tr>
              <a:tr h="370840">
                <a:tc>
                  <a:txBody>
                    <a:bodyPr vert="horz" wrap="square"/>
                    <a:lstStyle/>
                    <a:p>
                      <a:r>
                        <a:rPr lang="da-DK" b="1" smtClean="0"/>
                        <a:t>ED – PF:</a:t>
                      </a:r>
                      <a:endParaRPr lang="en-GB" b="1"/>
                    </a:p>
                  </a:txBody>
                  <a:tcPr/>
                </a:tc>
                <a:tc>
                  <a:txBody>
                    <a:bodyPr vert="horz" wrap="square"/>
                    <a:lstStyle/>
                    <a:p>
                      <a14:m>
                        <m:oMathPara>
                          <m:oMathParaPr>
                            <m:jc/>
                          </m:oMathParaPr>
                          <m:oMath>
                            <m:r>
                              <m:rPr>
                                <m:sty m:val="p"/>
                              </m:rPr>
                              <a:rPr lang="en-US" smtClean="0">
                                <a:latin typeface="Cambria Math" panose="02040503050406030204" pitchFamily="18" charset="0"/>
                              </a:rPr>
                              <m:t>[−0.023</m:t>
                            </m:r>
                            <m:r>
                              <m:rPr>
                                <m:sty m:val="p"/>
                              </m:rPr>
                              <a:rPr lang="en-US">
                                <a:latin typeface="Cambria Math" panose="02040503050406030204" pitchFamily="18" charset="0"/>
                              </a:rPr>
                              <m:t>;0.</m:t>
                            </m:r>
                            <m:r>
                              <m:rPr>
                                <m:sty m:val="p"/>
                              </m:rPr>
                              <a:rPr lang="en-US" smtClean="0">
                                <a:latin typeface="Cambria Math" panose="02040503050406030204" pitchFamily="18" charset="0"/>
                              </a:rPr>
                              <m:t>39</m:t>
                            </m:r>
                            <m:r>
                              <m:rPr>
                                <m:sty m:val="p"/>
                              </m:rPr>
                              <a:rPr lang="en-US">
                                <a:latin typeface="Cambria Math" panose="02040503050406030204" pitchFamily="18" charset="0"/>
                              </a:rPr>
                              <m:t>9]</m:t>
                            </m:r>
                          </m:oMath>
                        </m:oMathPara>
                      </a14:m>
                      <a:endParaRPr lang="en-GB"/>
                    </a:p>
                  </a:txBody>
                  <a:tcPr/>
                </a:tc>
                <a:tc>
                  <a:txBody>
                    <a:bodyPr vert="horz" wrap="square"/>
                    <a:lstStyle/>
                    <a:p>
                      <a14:m>
                        <m:oMathPara>
                          <m:oMathParaPr>
                            <m:jc/>
                          </m:oMathParaPr>
                          <m:oMath>
                            <m:r>
                              <m:rPr>
                                <m:sty m:val="p"/>
                              </m:rPr>
                              <a:rPr lang="en-US" smtClean="0">
                                <a:latin typeface="Cambria Math" panose="02040503050406030204" pitchFamily="18" charset="0"/>
                              </a:rPr>
                              <m:t>[−0.081</m:t>
                            </m:r>
                            <m:r>
                              <m:rPr>
                                <m:sty m:val="p"/>
                              </m:rPr>
                              <a:rPr lang="en-US">
                                <a:latin typeface="Cambria Math" panose="02040503050406030204" pitchFamily="18" charset="0"/>
                              </a:rPr>
                              <m:t>;0.</m:t>
                            </m:r>
                            <m:r>
                              <m:rPr>
                                <m:sty m:val="p"/>
                              </m:rPr>
                              <a:rPr lang="en-US" smtClean="0">
                                <a:latin typeface="Cambria Math" panose="02040503050406030204" pitchFamily="18" charset="0"/>
                              </a:rPr>
                              <m:t>457</m:t>
                            </m:r>
                            <m:r>
                              <m:rPr>
                                <m:sty m:val="p"/>
                              </m:rPr>
                              <a:rPr lang="en-US">
                                <a:latin typeface="Cambria Math" panose="02040503050406030204" pitchFamily="18" charset="0"/>
                              </a:rPr>
                              <m:t>]</m:t>
                            </m:r>
                          </m:oMath>
                        </m:oMathPara>
                      </a14:m>
                      <a:endParaRPr lang="en-GB"/>
                    </a:p>
                  </a:txBody>
                  <a:tcPr/>
                </a:tc>
                <a:tc>
                  <a:txBody>
                    <a:bodyPr vert="horz" wrap="square"/>
                    <a:lstStyle/>
                    <a:p>
                      <a14:m>
                        <m:oMathPara>
                          <m:oMathParaPr>
                            <m:jc/>
                          </m:oMathParaPr>
                          <m:oMath>
                            <m:r>
                              <m:rPr>
                                <m:sty m:val="p"/>
                              </m:rPr>
                              <a:rPr lang="en-US" smtClean="0">
                                <a:latin typeface="Cambria Math" panose="02040503050406030204" pitchFamily="18" charset="0"/>
                              </a:rPr>
                              <m:t>[−0.070</m:t>
                            </m:r>
                            <m:r>
                              <m:rPr>
                                <m:sty m:val="p"/>
                              </m:rPr>
                              <a:rPr lang="en-US">
                                <a:latin typeface="Cambria Math" panose="02040503050406030204" pitchFamily="18" charset="0"/>
                              </a:rPr>
                              <m:t>;0.</m:t>
                            </m:r>
                            <m:r>
                              <m:rPr>
                                <m:sty m:val="p"/>
                              </m:rPr>
                              <a:rPr lang="en-US" smtClean="0">
                                <a:latin typeface="Cambria Math" panose="02040503050406030204" pitchFamily="18" charset="0"/>
                              </a:rPr>
                              <m:t>446</m:t>
                            </m:r>
                            <m:r>
                              <m:rPr>
                                <m:sty m:val="p"/>
                              </m:rPr>
                              <a:rPr lang="en-US">
                                <a:latin typeface="Cambria Math" panose="02040503050406030204" pitchFamily="18" charset="0"/>
                              </a:rPr>
                              <m:t>]</m:t>
                            </m:r>
                          </m:oMath>
                        </m:oMathPara>
                      </a14:m>
                      <a:endParaRPr lang="en-GB"/>
                    </a:p>
                  </a:txBody>
                  <a:tcPr/>
                </a:tc>
                <a:extLst>
                  <a:ext uri="{0D108BD9-81ED-4DB2-BD59-A6C34878D82A}">
                    <a16:rowId xmlns:a16="http://schemas.microsoft.com/office/drawing/2014/main" val="2813847722"/>
                  </a:ext>
                </a:extLst>
              </a:tr>
            </a:tbl>
          </a:graphicData>
        </a:graphic>
      </p:graphicFrame>
    </p:spTree>
    <p:extLst>
      <p:ext uri="{BB962C8B-B14F-4D97-AF65-F5344CB8AC3E}">
        <p14:creationId xmlns:p14="http://schemas.microsoft.com/office/powerpoint/2010/main" val="15254320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dur="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 12.3 (test af antagelser)</a:t>
            </a:r>
            <a:endParaRPr lang="da-DK"/>
          </a:p>
        </p:txBody>
      </p:sp>
      <mc:AlternateContent>
        <mc:Choice Requires="a14">
          <p:sp>
            <p:nvSpPr>
              <p:cNvPr id="3" name="Content Placeholder 2"/>
              <p:cNvSpPr>
                <a:spLocks noGrp="1"/>
              </p:cNvSpPr>
              <p:nvPr>
                <p:ph idx="1"/>
              </p:nvPr>
            </p:nvSpPr>
            <p:spPr>
              <a:xfrm>
                <a:off x="467544" y="1196752"/>
                <a:ext cx="8676456" cy="5544616"/>
              </a:xfrm>
            </p:spPr>
            <p:txBody>
              <a:bodyPr/>
              <a:lstStyle/>
              <a:p>
                <a:r>
                  <a:rPr lang="da-DK" smtClean="0"/>
                  <a:t>Vores statistiske model: </a:t>
                </a:r>
                <a14:m>
                  <m:oMathPara>
                    <m:oMathParaPr>
                      <m:jc/>
                    </m:oMathParaPr>
                    <m:oMath>
                      <m:sSub>
                        <m:sSubPr>
                          <m:ctrlPr>
                            <a:rPr lang="da-DK" i="1">
                              <a:latin typeface="Cambria Math" panose="02040503050406030204" pitchFamily="18" charset="0"/>
                            </a:rPr>
                          </m:ctrlPr>
                        </m:sSubPr>
                        <m:e>
                          <m:r>
                            <a:rPr lang="da-DK" i="1">
                              <a:latin typeface="Cambria Math"/>
                            </a:rPr>
                            <m:t>𝑦</m:t>
                          </m:r>
                        </m:e>
                        <m:sub>
                          <m:r>
                            <a:rPr lang="da-DK" i="1">
                              <a:latin typeface="Cambria Math"/>
                            </a:rPr>
                            <m:t>𝑖𝑗</m:t>
                          </m:r>
                        </m:sub>
                      </m:sSub>
                    </m:oMath>
                  </m:oMathPara>
                </a14:m>
                <a:r>
                  <a:rPr lang="da-DK"/>
                  <a:t> kommer fra en stokastisk variabel:</a:t>
                </a:r>
                <a:br>
                  <a:rPr lang="da-DK"/>
                </a:b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𝑌</m:t>
                          </m:r>
                        </m:e>
                        <m:sub>
                          <m:r>
                            <a:rPr lang="da-DK" i="1">
                              <a:latin typeface="Cambria Math"/>
                            </a:rPr>
                            <m:t>𝑖𝑗</m:t>
                          </m:r>
                        </m:sub>
                      </m:sSub>
                      <m:r>
                        <a:rPr lang="da-DK" i="1">
                          <a:latin typeface="Cambria Math"/>
                        </a:rPr>
                        <m:t>=</m:t>
                      </m:r>
                      <m:r>
                        <a:rPr lang="da-DK" i="1">
                          <a:latin typeface="Cambria Math"/>
                          <a:ea typeface="Cambria Math"/>
                        </a:rPr>
                        <m:t>𝜇</m:t>
                      </m:r>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𝛼</m:t>
                          </m:r>
                        </m:e>
                        <m:sub>
                          <m:r>
                            <a:rPr lang="da-DK" i="1">
                              <a:latin typeface="Cambria Math"/>
                              <a:ea typeface="Cambria Math"/>
                            </a:rPr>
                            <m:t>𝑖</m:t>
                          </m:r>
                        </m:sub>
                      </m:sSub>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𝜀</m:t>
                          </m:r>
                        </m:e>
                        <m:sub>
                          <m:r>
                            <a:rPr lang="da-DK" i="1">
                              <a:latin typeface="Cambria Math"/>
                              <a:ea typeface="Cambria Math"/>
                            </a:rPr>
                            <m:t>𝑖𝑗</m:t>
                          </m:r>
                        </m:sub>
                      </m:sSub>
                      <m:r>
                        <a:rPr lang="da-DK" i="1">
                          <a:latin typeface="Cambria Math"/>
                          <a:ea typeface="Cambria Math"/>
                        </a:rPr>
                        <m:t> </m:t>
                      </m:r>
                      <m:r>
                        <m:rPr>
                          <m:sty m:val="p"/>
                        </m:rPr>
                        <a:rPr lang="da-DK">
                          <a:latin typeface="Cambria Math"/>
                          <a:ea typeface="Cambria Math"/>
                        </a:rPr>
                        <m:t>        </m:t>
                      </m:r>
                      <m:r>
                        <a:rPr lang="da-DK" i="1">
                          <a:latin typeface="Cambria Math"/>
                          <a:ea typeface="Cambria Math"/>
                        </a:rPr>
                        <m:t>𝑖</m:t>
                      </m:r>
                      <m:r>
                        <a:rPr lang="da-DK" i="1">
                          <a:latin typeface="Cambria Math"/>
                          <a:ea typeface="Cambria Math"/>
                        </a:rPr>
                        <m:t>=1,…,</m:t>
                      </m:r>
                      <m:r>
                        <a:rPr lang="en-US" i="1">
                          <a:latin typeface="Cambria Math" panose="02040503050406030204" pitchFamily="18" charset="0"/>
                          <a:ea typeface="Cambria Math"/>
                        </a:rPr>
                        <m:t>𝑘</m:t>
                      </m:r>
                      <m:r>
                        <a:rPr lang="da-DK" i="1">
                          <a:latin typeface="Cambria Math"/>
                          <a:ea typeface="Cambria Math"/>
                        </a:rPr>
                        <m:t>;</m:t>
                      </m:r>
                      <m:r>
                        <m:rPr>
                          <m:sty m:val="p"/>
                        </m:rPr>
                        <a:rPr lang="da-DK">
                          <a:latin typeface="Cambria Math"/>
                          <a:ea typeface="Cambria Math"/>
                        </a:rPr>
                        <m:t>    </m:t>
                      </m:r>
                      <m:r>
                        <a:rPr lang="da-DK" i="1">
                          <a:latin typeface="Cambria Math"/>
                          <a:ea typeface="Cambria Math"/>
                        </a:rPr>
                        <m:t>𝑗</m:t>
                      </m:r>
                      <m:r>
                        <a:rPr lang="da-DK" i="1">
                          <a:latin typeface="Cambria Math"/>
                          <a:ea typeface="Cambria Math"/>
                        </a:rPr>
                        <m:t>=1,…, </m:t>
                      </m:r>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𝑛</m:t>
                          </m:r>
                        </m:e>
                        <m:sub>
                          <m:r>
                            <a:rPr lang="en-US" i="1">
                              <a:latin typeface="Cambria Math" panose="02040503050406030204" pitchFamily="18" charset="0"/>
                              <a:ea typeface="Cambria Math"/>
                            </a:rPr>
                            <m:t>𝑖</m:t>
                          </m:r>
                        </m:sub>
                      </m:sSub>
                      <m:r>
                        <a:rPr lang="en-US" i="1">
                          <a:latin typeface="Cambria Math" panose="02040503050406030204" pitchFamily="18" charset="0"/>
                          <a:ea typeface="Cambria Math" panose="02040503050406030204" pitchFamily="18" charset="0"/>
                        </a:rPr>
                        <m:t> </m:t>
                      </m:r>
                    </m:oMath>
                  </m:oMathPara>
                </a14:m>
                <a:endParaRPr lang="da-DK" smtClean="0"/>
              </a:p>
              <a:p>
                <a:pPr marL="357187" lvl="1" indent="0">
                  <a:buNone/>
                </a:pPr>
                <a:r>
                  <a:rPr lang="da-DK" sz="2200" smtClean="0">
                    <a:ea typeface="Cambria Math"/>
                  </a:rPr>
                  <a:t>Vi har antaget, at støjen </a:t>
                </a:r>
                <a14:m>
                  <m:oMathPara>
                    <m:oMathParaPr>
                      <m:jc/>
                    </m:oMathParaPr>
                    <m:oMath>
                      <m:sSub>
                        <m:sSubPr>
                          <m:ctrlPr>
                            <a:rPr lang="da-DK" sz="2200" i="1">
                              <a:latin typeface="Cambria Math" panose="02040503050406030204" pitchFamily="18" charset="0"/>
                              <a:ea typeface="Cambria Math"/>
                            </a:rPr>
                          </m:ctrlPr>
                        </m:sSubPr>
                        <m:e>
                          <m:r>
                            <a:rPr lang="da-DK" sz="2200" i="1">
                              <a:latin typeface="Cambria Math"/>
                              <a:ea typeface="Cambria Math"/>
                            </a:rPr>
                            <m:t>𝜀</m:t>
                          </m:r>
                        </m:e>
                        <m:sub>
                          <m:r>
                            <a:rPr lang="da-DK" sz="2200" i="1">
                              <a:latin typeface="Cambria Math"/>
                              <a:ea typeface="Cambria Math"/>
                            </a:rPr>
                            <m:t>𝑖𝑗</m:t>
                          </m:r>
                        </m:sub>
                      </m:sSub>
                    </m:oMath>
                  </m:oMathPara>
                </a14:m>
                <a:r>
                  <a:rPr lang="da-DK" sz="2200"/>
                  <a:t> </a:t>
                </a:r>
                <a:r>
                  <a:rPr lang="da-DK" sz="2200" smtClean="0"/>
                  <a:t>er </a:t>
                </a:r>
                <a:r>
                  <a:rPr lang="da-DK" sz="2200"/>
                  <a:t>normalfordelt </a:t>
                </a:r>
                <a14:m>
                  <m:oMathPara>
                    <m:oMathParaPr>
                      <m:jc/>
                    </m:oMathParaPr>
                    <m:oMath>
                      <m:r>
                        <a:rPr lang="en-US" sz="2200" i="1">
                          <a:latin typeface="Cambria Math" panose="02040503050406030204" pitchFamily="18" charset="0"/>
                        </a:rPr>
                        <m:t>𝑁</m:t>
                      </m:r>
                      <m:r>
                        <a:rPr lang="en-US" sz="2200" i="1">
                          <a:latin typeface="Cambria Math" panose="02040503050406030204" pitchFamily="18" charset="0"/>
                        </a:rPr>
                        <m:t>(0,</m:t>
                      </m:r>
                      <m:r>
                        <a:rPr lang="en-US" sz="2200" i="1">
                          <a:latin typeface="Cambria Math" panose="02040503050406030204" pitchFamily="18" charset="0"/>
                          <a:ea typeface="Cambria Math" panose="02040503050406030204" pitchFamily="18" charset="0"/>
                        </a:rPr>
                        <m:t>𝜎</m:t>
                      </m:r>
                      <m:r>
                        <a:rPr lang="en-US" sz="2200" i="1">
                          <a:latin typeface="Cambria Math" panose="02040503050406030204" pitchFamily="18" charset="0"/>
                          <a:ea typeface="Cambria Math" panose="02040503050406030204" pitchFamily="18" charset="0"/>
                        </a:rPr>
                        <m:t>)</m:t>
                      </m:r>
                    </m:oMath>
                  </m:oMathPara>
                </a14:m>
                <a:r>
                  <a:rPr lang="da-DK" sz="2200" smtClean="0"/>
                  <a:t> med konstant </a:t>
                </a:r>
                <a14:m>
                  <m:oMathPara>
                    <m:oMathParaPr>
                      <m:jc/>
                    </m:oMathParaPr>
                    <m:oMath>
                      <m:r>
                        <a:rPr lang="en-US" sz="2200" i="1">
                          <a:latin typeface="Cambria Math" panose="02040503050406030204" pitchFamily="18" charset="0"/>
                          <a:ea typeface="Cambria Math" panose="02040503050406030204" pitchFamily="18" charset="0"/>
                        </a:rPr>
                        <m:t>𝜎</m:t>
                      </m:r>
                    </m:oMath>
                  </m:oMathPara>
                </a14:m>
                <a:r>
                  <a:rPr lang="da-DK" sz="2200" smtClean="0"/>
                  <a:t>, så variansen er uafhængig af behandlingerne (</a:t>
                </a:r>
                <a:r>
                  <a:rPr lang="da-DK" sz="2200" smtClean="0">
                    <a:solidFill>
                      <a:schemeClr val="accent1">
                        <a:lumMod val="75000"/>
                      </a:schemeClr>
                    </a:solidFill>
                  </a:rPr>
                  <a:t>varianshomogenitet)</a:t>
                </a:r>
              </a:p>
              <a:p>
                <a:r>
                  <a:rPr lang="da-DK" smtClean="0"/>
                  <a:t>Vi tester antagelserne med residualanalyse: </a:t>
                </a:r>
              </a:p>
              <a:p>
                <a:pPr lvl="1"/>
                <a:r>
                  <a:rPr lang="da-DK" smtClean="0"/>
                  <a:t>Normalfordelingsplot af residualerne</a:t>
                </a:r>
              </a:p>
              <a:p>
                <a:pPr lvl="1"/>
                <a:r>
                  <a:rPr lang="da-DK" smtClean="0"/>
                  <a:t>Scatterplot af residualer mod behandlinger</a:t>
                </a:r>
              </a:p>
              <a:p>
                <a:pPr lvl="1"/>
                <a:r>
                  <a:rPr lang="da-DK" smtClean="0"/>
                  <a:t>Test for varianshomogenitet (Bartlett’s test).</a:t>
                </a:r>
                <a:br>
                  <a:rPr lang="da-DK"/>
                </a:br>
                <a:br>
                  <a:rPr lang="da-DK" smtClean="0"/>
                </a:br>
                <a:br>
                  <a:rPr lang="da-DK" smtClean="0"/>
                </a:b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676456" cy="5544616"/>
              </a:xfrm>
              <a:blipFill>
                <a:blip r:embed="rId3"/>
                <a:stretch>
                  <a:fillRect l="-843"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435</a:t>
            </a:fld>
            <a:endParaRPr lang="da-DK"/>
          </a:p>
        </p:txBody>
      </p:sp>
    </p:spTree>
    <p:extLst>
      <p:ext uri="{BB962C8B-B14F-4D97-AF65-F5344CB8AC3E}">
        <p14:creationId xmlns:p14="http://schemas.microsoft.com/office/powerpoint/2010/main" val="23902647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 12.3 (test af antagelser i R)</a:t>
            </a:r>
            <a:endParaRPr lang="da-DK"/>
          </a:p>
        </p:txBody>
      </p:sp>
      <p:sp>
        <p:nvSpPr>
          <p:cNvPr id="3" name="Content Placeholder 2"/>
          <p:cNvSpPr>
            <a:spLocks noGrp="1"/>
          </p:cNvSpPr>
          <p:nvPr>
            <p:ph idx="1"/>
          </p:nvPr>
        </p:nvSpPr>
        <p:spPr>
          <a:xfrm>
            <a:off x="467544" y="1124744"/>
            <a:ext cx="8496944" cy="5616624"/>
          </a:xfrm>
        </p:spPr>
        <p:txBody>
          <a:bodyPr/>
          <a:lstStyle/>
          <a:p>
            <a:r>
              <a:rPr lang="da-DK" smtClean="0"/>
              <a:t>Beregning af residualer:</a:t>
            </a:r>
            <a:br>
              <a:rPr lang="da-DK" smtClean="0"/>
            </a:br>
            <a:br>
              <a:rPr lang="da-DK" smtClean="0"/>
            </a:br>
            <a:br>
              <a:rPr lang="da-DK" smtClean="0"/>
            </a:br>
            <a:endParaRPr lang="da-DK" smtClean="0"/>
          </a:p>
          <a:p>
            <a:r>
              <a:rPr lang="da-DK" smtClean="0"/>
              <a:t>Test af om residualerne er normalfordelte:</a:t>
            </a:r>
            <a:br>
              <a:rPr lang="da-DK" smtClean="0"/>
            </a:br>
            <a:br>
              <a:rPr lang="da-DK" smtClean="0"/>
            </a:br>
            <a:endParaRPr lang="da-DK" smtClean="0"/>
          </a:p>
          <a:p>
            <a:r>
              <a:rPr lang="da-DK" smtClean="0"/>
              <a:t>Grafisk test af om residualerne er </a:t>
            </a:r>
            <a:br>
              <a:rPr lang="da-DK" smtClean="0"/>
            </a:br>
            <a:r>
              <a:rPr lang="da-DK" smtClean="0"/>
              <a:t>uafhængige af behandlinger:</a:t>
            </a:r>
            <a:br>
              <a:rPr lang="da-DK" smtClean="0"/>
            </a:br>
            <a:br>
              <a:rPr lang="da-DK" smtClean="0"/>
            </a:br>
            <a:br>
              <a:rPr lang="da-DK"/>
            </a:br>
            <a:br>
              <a:rPr lang="da-DK" smtClean="0"/>
            </a:br>
            <a:br>
              <a:rPr lang="da-DK" smtClean="0"/>
            </a:br>
            <a:endParaRPr lang="da-DK" smtClean="0"/>
          </a:p>
          <a:p>
            <a:r>
              <a:rPr lang="da-DK" smtClean="0"/>
              <a:t>Bartlett’s test for varianshomogenitet</a:t>
            </a:r>
            <a:br>
              <a:rPr lang="da-DK" smtClean="0"/>
            </a:br>
            <a:r>
              <a:rPr lang="da-DK" smtClean="0"/>
              <a:t>(ikke i bogen).</a:t>
            </a:r>
          </a:p>
        </p:txBody>
      </p:sp>
      <p:sp>
        <p:nvSpPr>
          <p:cNvPr id="4" name="Slide Number Placeholder 3"/>
          <p:cNvSpPr>
            <a:spLocks noGrp="1"/>
          </p:cNvSpPr>
          <p:nvPr>
            <p:ph type="sldNum" sz="quarter" idx="12"/>
          </p:nvPr>
        </p:nvSpPr>
        <p:spPr/>
        <p:txBody>
          <a:bodyPr/>
          <a:lstStyle/>
          <a:p>
            <a:fld id="{2CD97C06-EC96-4259-9516-82894ECCBF7D}" type="slidenum">
              <a:rPr lang="da-DK" smtClean="0"/>
              <a:t>436</a:t>
            </a:fld>
            <a:endParaRPr lang="da-DK"/>
          </a:p>
        </p:txBody>
      </p:sp>
      <p:pic>
        <p:nvPicPr>
          <p:cNvPr id="6" name="Picture 5"/>
          <p:cNvPicPr>
            <a:picLocks noChangeAspect="1"/>
          </p:cNvPicPr>
          <p:nvPr/>
        </p:nvPicPr>
        <p:blipFill>
          <a:blip r:embed="rId3"/>
          <a:stretch>
            <a:fillRect/>
          </a:stretch>
        </p:blipFill>
        <p:spPr>
          <a:xfrm>
            <a:off x="971600" y="3006814"/>
            <a:ext cx="4039650" cy="54726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971600" y="4392722"/>
            <a:ext cx="4320480" cy="155537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971600" y="1508951"/>
            <a:ext cx="6201566" cy="69847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rcRect l="6476" t="5044" r="6212" b="10482"/>
          <a:stretch>
            <a:fillRect/>
          </a:stretch>
        </p:blipFill>
        <p:spPr>
          <a:xfrm>
            <a:off x="6694624" y="2071927"/>
            <a:ext cx="2269864" cy="172819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7"/>
          <a:srcRect t="5987" r="5623" b="3236"/>
          <a:stretch>
            <a:fillRect/>
          </a:stretch>
        </p:blipFill>
        <p:spPr>
          <a:xfrm>
            <a:off x="5389738" y="3944135"/>
            <a:ext cx="3600400" cy="2725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21290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 12.3 (test af antagelser i R)</a:t>
            </a:r>
            <a:endParaRPr lang="da-DK"/>
          </a:p>
        </p:txBody>
      </p:sp>
      <mc:AlternateContent>
        <mc:Choice Requires="a14">
          <p:sp>
            <p:nvSpPr>
              <p:cNvPr id="3" name="Content Placeholder 2"/>
              <p:cNvSpPr>
                <a:spLocks noGrp="1"/>
              </p:cNvSpPr>
              <p:nvPr>
                <p:ph idx="1"/>
              </p:nvPr>
            </p:nvSpPr>
            <p:spPr>
              <a:xfrm>
                <a:off x="467544" y="1124744"/>
                <a:ext cx="8496944" cy="5616624"/>
              </a:xfrm>
            </p:spPr>
            <p:txBody>
              <a:bodyPr/>
              <a:lstStyle/>
              <a:p>
                <a:r>
                  <a:rPr lang="da-DK" b="1" smtClean="0"/>
                  <a:t>Bartlett’s test</a:t>
                </a:r>
                <a:r>
                  <a:rPr lang="da-DK" smtClean="0"/>
                  <a:t> for varianshomogenitet er en hypotestest, hvor nulhypotesen er:</a:t>
                </a:r>
                <a:br>
                  <a:rPr lang="da-DK" smtClean="0"/>
                </a:br>
                <a:r>
                  <a:rPr lang="da-DK" smtClean="0"/>
                  <a:t>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Sup>
                        <m:sSubSupPr>
                          <m:alnScr m:val="off"/>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rPr>
                            <m:t>2</m:t>
                          </m:r>
                        </m:sup>
                      </m:sSubSup>
                    </m:oMath>
                  </m:oMathPara>
                </a14:m>
                <a:r>
                  <a:rPr lang="da-DK" smtClean="0"/>
                  <a:t>  for alle </a:t>
                </a:r>
                <a14:m>
                  <m:oMathPara>
                    <m:oMathParaPr>
                      <m:jc/>
                    </m:oMathParaPr>
                    <m:oMath>
                      <m:r>
                        <a:rPr lang="da-DK" i="1" smtClean="0">
                          <a:latin typeface="Cambria Math" panose="02040503050406030204" pitchFamily="18" charset="0"/>
                        </a:rPr>
                        <m:t>𝑘</m:t>
                      </m:r>
                    </m:oMath>
                  </m:oMathPara>
                </a14:m>
                <a:r>
                  <a:rPr lang="da-DK" smtClean="0"/>
                  <a:t> behandlinger</a:t>
                </a:r>
              </a:p>
              <a:p>
                <a:r>
                  <a:rPr lang="da-DK" smtClean="0"/>
                  <a:t>Teststørrelsen for Bartlett’s test er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oMath>
                  </m:oMathPara>
                </a14:m>
                <a:r>
                  <a:rPr lang="en-GB"/>
                  <a:t> fordelt med </a:t>
                </a:r>
                <a14:m>
                  <m:oMathPara>
                    <m:oMathParaPr>
                      <m:jc/>
                    </m:oMathParaPr>
                    <m:oMath>
                      <m:r>
                        <a:rPr lang="en-US" b="0" i="1" smtClean="0">
                          <a:latin typeface="Cambria Math" panose="02040503050406030204" pitchFamily="18" charset="0"/>
                        </a:rPr>
                        <m:t>𝑘</m:t>
                      </m:r>
                      <m:r>
                        <a:rPr lang="en-US" b="0" i="1" smtClean="0">
                          <a:latin typeface="Cambria Math" panose="02040503050406030204" pitchFamily="18" charset="0"/>
                        </a:rPr>
                        <m:t>−1</m:t>
                      </m:r>
                    </m:oMath>
                  </m:oMathPara>
                </a14:m>
                <a:r>
                  <a:rPr lang="da-DK"/>
                  <a:t> </a:t>
                </a:r>
                <a:r>
                  <a:rPr lang="da-DK" smtClean="0"/>
                  <a:t>frihedsgrader</a:t>
                </a:r>
                <a:br>
                  <a:rPr lang="da-DK" smtClean="0"/>
                </a:br>
                <a:br>
                  <a:rPr lang="da-DK" smtClean="0"/>
                </a:br>
                <a:endParaRPr lang="da-DK" smtClean="0"/>
              </a:p>
              <a:p>
                <a:r>
                  <a:rPr lang="da-DK" smtClean="0"/>
                  <a:t>Resultat:</a:t>
                </a:r>
                <a:br>
                  <a:rPr lang="da-DK"/>
                </a:br>
                <a:br>
                  <a:rPr lang="da-DK" smtClean="0"/>
                </a:br>
                <a:br>
                  <a:rPr lang="da-DK" smtClean="0"/>
                </a:br>
                <a:br>
                  <a:rPr lang="da-DK" smtClean="0"/>
                </a:br>
                <a:endParaRPr lang="da-DK" smtClean="0"/>
              </a:p>
              <a:p>
                <a:r>
                  <a:rPr lang="da-DK" smtClean="0"/>
                  <a:t>P-værdi:  </a:t>
                </a:r>
                <a14:m>
                  <m:oMathPara>
                    <m:oMathParaPr>
                      <m:jc/>
                    </m:oMathParaPr>
                    <m:oMath>
                      <m:r>
                        <a:rPr lang="da-DK" i="1">
                          <a:latin typeface="Cambria Math"/>
                        </a:rPr>
                        <m:t>𝑝</m:t>
                      </m:r>
                      <m:r>
                        <a:rPr lang="da-DK" i="1">
                          <a:latin typeface="Cambria Math"/>
                        </a:rPr>
                        <m:t> = 1 – </m:t>
                      </m:r>
                      <m:r>
                        <m:rPr>
                          <m:sty m:val="p"/>
                        </m:rPr>
                        <a:rPr lang="en-US" b="0" i="0" smtClean="0">
                          <a:latin typeface="Cambria Math"/>
                        </a:rPr>
                        <m:t>pchisq</m:t>
                      </m:r>
                      <m:r>
                        <a:rPr lang="da-DK" i="1">
                          <a:latin typeface="Cambria Math"/>
                        </a:rPr>
                        <m:t>(</m:t>
                      </m:r>
                      <m:r>
                        <a:rPr lang="en-US" b="0" i="1" smtClean="0">
                          <a:latin typeface="Cambria Math" panose="02040503050406030204" pitchFamily="18" charset="0"/>
                        </a:rPr>
                        <m:t>0.046583</m:t>
                      </m:r>
                      <m:r>
                        <a:rPr lang="da-DK" i="1">
                          <a:latin typeface="Cambria Math"/>
                        </a:rPr>
                        <m:t>, </m:t>
                      </m:r>
                      <m:r>
                        <a:rPr lang="en-US" b="0" i="1" smtClean="0">
                          <a:latin typeface="Cambria Math" panose="02040503050406030204" pitchFamily="18" charset="0"/>
                        </a:rPr>
                        <m:t> 3−1</m:t>
                      </m:r>
                      <m:r>
                        <a:rPr lang="da-DK" i="1">
                          <a:latin typeface="Cambria Math"/>
                        </a:rPr>
                        <m:t>) =</m:t>
                      </m:r>
                      <m:r>
                        <a:rPr lang="en-US" b="0" i="1" smtClean="0">
                          <a:latin typeface="Cambria Math" panose="02040503050406030204" pitchFamily="18" charset="0"/>
                        </a:rPr>
                        <m:t>0.976978</m:t>
                      </m:r>
                    </m:oMath>
                  </m:oMathPara>
                </a14:m>
                <a:endParaRPr lang="da-DK" smtClean="0"/>
              </a:p>
              <a:p>
                <a:r>
                  <a:rPr lang="da-DK"/>
                  <a:t>Konklusion: Da p-værdien på </a:t>
                </a:r>
                <a14:m>
                  <m:oMathPara>
                    <m:oMathParaPr>
                      <m:jc/>
                    </m:oMathParaPr>
                    <m:oMath>
                      <m:r>
                        <a:rPr lang="da-DK" i="1" smtClean="0">
                          <a:latin typeface="Cambria Math" panose="02040503050406030204" pitchFamily="18" charset="0"/>
                        </a:rPr>
                        <m:t>0.98</m:t>
                      </m:r>
                    </m:oMath>
                  </m:oMathPara>
                </a14:m>
                <a:r>
                  <a:rPr lang="da-DK" smtClean="0"/>
                  <a:t> </a:t>
                </a:r>
                <a:r>
                  <a:rPr lang="da-DK"/>
                  <a:t>er langt fra </a:t>
                </a:r>
                <a14:m>
                  <m:oMathPara>
                    <m:oMathParaPr>
                      <m:jc/>
                    </m:oMathParaPr>
                    <m:oMath>
                      <m:r>
                        <a:rPr lang="da-DK" i="1" smtClean="0">
                          <a:latin typeface="Cambria Math" panose="02040503050406030204" pitchFamily="18" charset="0"/>
                        </a:rPr>
                        <m:t>0</m:t>
                      </m:r>
                    </m:oMath>
                  </m:oMathPara>
                </a14:m>
                <a:r>
                  <a:rPr lang="da-DK"/>
                  <a:t> kan vi ikke afvise nulhypotesen, at </a:t>
                </a:r>
                <a:r>
                  <a:rPr lang="da-DK" smtClean="0"/>
                  <a:t>variansen </a:t>
                </a:r>
                <a:r>
                  <a:rPr lang="da-DK"/>
                  <a:t>for hver </a:t>
                </a:r>
                <a:r>
                  <a:rPr lang="da-DK" smtClean="0"/>
                  <a:t>behandling </a:t>
                </a:r>
                <a:r>
                  <a:rPr lang="da-DK"/>
                  <a:t>er ens. </a:t>
                </a:r>
                <a:br>
                  <a:rPr lang="da-DK"/>
                </a:br>
                <a:r>
                  <a:rPr lang="da-DK"/>
                  <a:t>Antagelsen om varianshomogenitet holder.</a:t>
                </a:r>
                <a:r>
                  <a:rPr lang="da-DK" smtClean="0"/>
                  <a:t> </a:t>
                </a:r>
                <a:endParaRPr lang="da-DK"/>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96944" cy="5616624"/>
              </a:xfrm>
              <a:blipFill>
                <a:blip r:embed="rId3"/>
                <a:stretch>
                  <a:fillRect l="-861" t="-760" r="-78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437</a:t>
            </a:fld>
            <a:endParaRPr lang="da-DK"/>
          </a:p>
        </p:txBody>
      </p:sp>
      <p:pic>
        <p:nvPicPr>
          <p:cNvPr id="10" name="Picture 9"/>
          <p:cNvPicPr>
            <a:picLocks noChangeAspect="1"/>
          </p:cNvPicPr>
          <p:nvPr/>
        </p:nvPicPr>
        <p:blipFill>
          <a:blip r:embed="rId4"/>
          <a:stretch>
            <a:fillRect/>
          </a:stretch>
        </p:blipFill>
        <p:spPr>
          <a:xfrm>
            <a:off x="1187624" y="2686588"/>
            <a:ext cx="4566722" cy="45475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1192561" y="3764392"/>
            <a:ext cx="5335315" cy="9607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62337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13. </a:t>
            </a:r>
            <a:br>
              <a:rPr lang="da-DK" smtClean="0">
                <a:solidFill>
                  <a:schemeClr val="tx1"/>
                </a:solidFill>
              </a:rPr>
            </a:br>
            <a:r>
              <a:rPr lang="da-DK" smtClean="0">
                <a:solidFill>
                  <a:schemeClr val="tx1"/>
                </a:solidFill>
              </a:rPr>
              <a:t>Eksperimenter med to </a:t>
            </a:r>
            <a:br>
              <a:rPr lang="da-DK" smtClean="0">
                <a:solidFill>
                  <a:schemeClr val="tx1"/>
                </a:solidFill>
              </a:rPr>
            </a:br>
            <a:r>
              <a:rPr lang="da-DK" smtClean="0">
                <a:solidFill>
                  <a:schemeClr val="tx1"/>
                </a:solidFill>
              </a:rPr>
              <a:t>og flere faktorer</a:t>
            </a:r>
            <a:br>
              <a:rPr lang="da-DK" smtClean="0">
                <a:solidFill>
                  <a:schemeClr val="tx1"/>
                </a:solidFill>
              </a:rPr>
            </a:br>
            <a:r>
              <a:rPr lang="da-DK" sz="2400">
                <a:solidFill>
                  <a:prstClr val="black"/>
                </a:solidFill>
              </a:rPr>
              <a:t>(afsnit </a:t>
            </a:r>
            <a:r>
              <a:rPr lang="da-DK" sz="2400" smtClean="0">
                <a:solidFill>
                  <a:prstClr val="black"/>
                </a:solidFill>
              </a:rPr>
              <a:t>13.1-13.2)</a:t>
            </a:r>
            <a:r>
              <a:rPr lang="da-DK" sz="1000" smtClean="0"/>
              <a:t> </a:t>
            </a:r>
            <a:br>
              <a:rPr lang="da-DK" smtClean="0"/>
            </a:b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438</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4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Eksperiment med 2 faktorer</a:t>
            </a:r>
            <a:endParaRPr lang="da-DK"/>
          </a:p>
        </p:txBody>
      </p:sp>
      <mc:AlternateContent>
        <mc:Choice Requires="a14">
          <p:sp>
            <p:nvSpPr>
              <p:cNvPr id="3" name="Content Placeholder 2"/>
              <p:cNvSpPr>
                <a:spLocks noGrp="1"/>
              </p:cNvSpPr>
              <p:nvPr>
                <p:ph idx="1"/>
              </p:nvPr>
            </p:nvSpPr>
            <p:spPr/>
            <p:txBody>
              <a:bodyPr/>
              <a:lstStyle/>
              <a:p>
                <a:r>
                  <a:rPr lang="da-DK" sz="2000" smtClean="0"/>
                  <a:t>Faktor A har </a:t>
                </a:r>
                <a14:m>
                  <m:oMathPara>
                    <m:oMathParaPr>
                      <m:jc/>
                    </m:oMathParaPr>
                    <m:oMath>
                      <m:r>
                        <a:rPr lang="da-DK" sz="2000" i="1">
                          <a:latin typeface="Cambria Math"/>
                          <a:ea typeface="Cambria Math"/>
                        </a:rPr>
                        <m:t>𝑎</m:t>
                      </m:r>
                    </m:oMath>
                  </m:oMathPara>
                </a14:m>
                <a:r>
                  <a:rPr lang="da-DK" sz="2000"/>
                  <a:t> </a:t>
                </a:r>
                <a:r>
                  <a:rPr lang="da-DK" sz="2000" smtClean="0"/>
                  <a:t>niveauer og faktor B har </a:t>
                </a:r>
                <a14:m>
                  <m:oMathPara>
                    <m:oMathParaPr>
                      <m:jc/>
                    </m:oMathParaPr>
                    <m:oMath>
                      <m:r>
                        <a:rPr lang="da-DK" sz="2000" b="0" i="1" smtClean="0">
                          <a:latin typeface="Cambria Math"/>
                          <a:ea typeface="Cambria Math"/>
                        </a:rPr>
                        <m:t>𝑏</m:t>
                      </m:r>
                    </m:oMath>
                  </m:oMathPara>
                </a14:m>
                <a:r>
                  <a:rPr lang="da-DK" sz="2000"/>
                  <a:t> </a:t>
                </a:r>
                <a:r>
                  <a:rPr lang="da-DK" sz="2000" smtClean="0"/>
                  <a:t>niveauer. </a:t>
                </a:r>
              </a:p>
              <a:p>
                <a:pPr lvl="1"/>
                <a:r>
                  <a:rPr lang="da-DK" sz="1800" smtClean="0"/>
                  <a:t>Det giver </a:t>
                </a:r>
                <a14:m>
                  <m:oMathPara>
                    <m:oMathParaPr>
                      <m:jc/>
                    </m:oMathParaPr>
                    <m:oMath>
                      <m:r>
                        <a:rPr lang="en-US" sz="1800" b="0" i="1" smtClean="0">
                          <a:latin typeface="Cambria Math" panose="02040503050406030204" pitchFamily="18" charset="0"/>
                        </a:rPr>
                        <m:t>𝑎𝑏</m:t>
                      </m:r>
                    </m:oMath>
                  </m:oMathPara>
                </a14:m>
                <a:r>
                  <a:rPr lang="da-DK" sz="1800" smtClean="0"/>
                  <a:t> forskellige kombinationer af A’s og B’s niveauer</a:t>
                </a:r>
              </a:p>
              <a:p>
                <a:pPr lvl="1"/>
                <a:r>
                  <a:rPr lang="da-DK" sz="1800" smtClean="0"/>
                  <a:t>For </a:t>
                </a:r>
                <a:r>
                  <a:rPr lang="da-DK" sz="1800"/>
                  <a:t>hver kombination er der </a:t>
                </a:r>
                <a14:m>
                  <m:oMathPara>
                    <m:oMathParaPr>
                      <m:jc/>
                    </m:oMathParaPr>
                    <m:oMath>
                      <m:r>
                        <a:rPr lang="en-US" sz="1800" b="0" i="1" smtClean="0">
                          <a:latin typeface="Cambria Math" panose="02040503050406030204" pitchFamily="18" charset="0"/>
                        </a:rPr>
                        <m:t>𝑟</m:t>
                      </m:r>
                    </m:oMath>
                  </m:oMathPara>
                </a14:m>
                <a:r>
                  <a:rPr lang="da-DK" sz="1800" smtClean="0"/>
                  <a:t> gentagelser (NB. Figuren herunder benævner  antal gentagelser med </a:t>
                </a:r>
                <a14:m>
                  <m:oMathPara>
                    <m:oMathParaPr>
                      <m:jc/>
                    </m:oMathParaPr>
                    <m:oMath>
                      <m:r>
                        <a:rPr lang="en-US" sz="1800" b="0" i="1" smtClean="0">
                          <a:latin typeface="Cambria Math" panose="02040503050406030204" pitchFamily="18" charset="0"/>
                        </a:rPr>
                        <m:t>𝑛</m:t>
                      </m:r>
                    </m:oMath>
                  </m:oMathPara>
                </a14:m>
                <a:r>
                  <a:rPr lang="da-DK" sz="1800" smtClean="0"/>
                  <a:t>). Der er ialt </a:t>
                </a:r>
                <a14:m>
                  <m:oMathPara>
                    <m:oMathParaPr>
                      <m:jc/>
                    </m:oMathParaPr>
                    <m:oMath>
                      <m:r>
                        <a:rPr lang="en-US" sz="1800" b="0" i="1" smtClean="0">
                          <a:latin typeface="Cambria Math" panose="02040503050406030204" pitchFamily="18" charset="0"/>
                        </a:rPr>
                        <m:t>𝑎𝑏𝑟</m:t>
                      </m:r>
                    </m:oMath>
                  </m:oMathPara>
                </a14:m>
                <a:r>
                  <a:rPr lang="da-DK" sz="1800" smtClean="0"/>
                  <a:t> observationer</a:t>
                </a:r>
              </a:p>
              <a:p>
                <a:r>
                  <a:rPr lang="da-DK" sz="2000" smtClean="0"/>
                  <a:t>Observationen </a:t>
                </a:r>
                <a14:m>
                  <m:oMathPara>
                    <m:oMathParaPr>
                      <m:jc/>
                    </m:oMathParaPr>
                    <m:oMath>
                      <m:sSub>
                        <m:sSubPr>
                          <m:ctrlPr>
                            <a:rPr lang="da-DK" sz="2000" i="1" smtClean="0">
                              <a:latin typeface="Cambria Math" panose="02040503050406030204" pitchFamily="18" charset="0"/>
                            </a:rPr>
                          </m:ctrlPr>
                        </m:sSubPr>
                        <m:e>
                          <m:r>
                            <a:rPr lang="da-DK" sz="2000" b="0" i="1" smtClean="0">
                              <a:latin typeface="Cambria Math"/>
                            </a:rPr>
                            <m:t>𝑦</m:t>
                          </m:r>
                        </m:e>
                        <m:sub>
                          <m:r>
                            <a:rPr lang="da-DK" sz="2000" b="0" i="1" smtClean="0">
                              <a:latin typeface="Cambria Math"/>
                            </a:rPr>
                            <m:t>𝑖𝑗𝑘</m:t>
                          </m:r>
                        </m:sub>
                      </m:sSub>
                    </m:oMath>
                  </m:oMathPara>
                </a14:m>
                <a:r>
                  <a:rPr lang="da-DK" sz="2000" smtClean="0"/>
                  <a:t> er den </a:t>
                </a:r>
                <a14:m>
                  <m:oMathPara>
                    <m:oMathParaPr>
                      <m:jc/>
                    </m:oMathParaPr>
                    <m:oMath>
                      <m:r>
                        <a:rPr lang="da-DK" sz="2000" i="1" smtClean="0">
                          <a:latin typeface="Cambria Math" panose="02040503050406030204" pitchFamily="18" charset="0"/>
                        </a:rPr>
                        <m:t>𝑘</m:t>
                      </m:r>
                    </m:oMath>
                  </m:oMathPara>
                </a14:m>
                <a:r>
                  <a:rPr lang="da-DK" sz="2000" smtClean="0"/>
                  <a:t>’te gentagelse af det </a:t>
                </a:r>
                <a14:m>
                  <m:oMathPara>
                    <m:oMathParaPr>
                      <m:jc/>
                    </m:oMathParaPr>
                    <m:oMath>
                      <m:r>
                        <a:rPr lang="da-DK" sz="2000" i="1" smtClean="0">
                          <a:latin typeface="Cambria Math" panose="02040503050406030204" pitchFamily="18" charset="0"/>
                        </a:rPr>
                        <m:t>𝑖</m:t>
                      </m:r>
                    </m:oMath>
                  </m:oMathPara>
                </a14:m>
                <a:r>
                  <a:rPr lang="da-DK" sz="2000" smtClean="0"/>
                  <a:t>’te niveau af A og det </a:t>
                </a:r>
                <a14:m>
                  <m:oMathPara>
                    <m:oMathParaPr>
                      <m:jc/>
                    </m:oMathParaPr>
                    <m:oMath>
                      <m:r>
                        <a:rPr lang="da-DK" sz="2000" i="1" smtClean="0">
                          <a:latin typeface="Cambria Math" panose="02040503050406030204" pitchFamily="18" charset="0"/>
                        </a:rPr>
                        <m:t>𝑗</m:t>
                      </m:r>
                    </m:oMath>
                  </m:oMathPara>
                </a14:m>
                <a:r>
                  <a:rPr lang="da-DK" sz="2000" smtClean="0"/>
                  <a:t>’te niveau af B</a:t>
                </a:r>
              </a:p>
              <a:p>
                <a:r>
                  <a:rPr lang="da-DK" sz="2000"/>
                  <a:t>Bemærk at bogen har ændret notation: I kap. 12 havde faktor A </a:t>
                </a:r>
                <a14:m>
                  <m:oMathPara>
                    <m:oMathParaPr>
                      <m:jc/>
                    </m:oMathParaPr>
                    <m:oMath>
                      <m:r>
                        <m:rPr>
                          <m:sty m:val="p"/>
                        </m:rPr>
                        <a:rPr lang="da-DK" sz="2000"/>
                        <m:t>k</m:t>
                      </m:r>
                    </m:oMath>
                  </m:oMathPara>
                </a14:m>
                <a:r>
                  <a:rPr lang="da-DK" sz="2000"/>
                  <a:t> niveauer (nu </a:t>
                </a:r>
                <a14:m>
                  <m:oMathPara>
                    <m:oMathParaPr>
                      <m:jc/>
                    </m:oMathParaPr>
                    <m:oMath>
                      <m:r>
                        <m:rPr>
                          <m:sty m:val="p"/>
                        </m:rPr>
                        <a:rPr lang="da-DK" sz="2000"/>
                        <m:t>a</m:t>
                      </m:r>
                    </m:oMath>
                  </m:oMathPara>
                </a14:m>
                <a:r>
                  <a:rPr lang="da-DK" sz="2000"/>
                  <a:t>). Nu er </a:t>
                </a:r>
                <a14:m>
                  <m:oMathPara>
                    <m:oMathParaPr>
                      <m:jc/>
                    </m:oMathParaPr>
                    <m:oMath>
                      <m:r>
                        <m:rPr>
                          <m:sty m:val="p"/>
                        </m:rPr>
                        <a:rPr lang="da-DK" sz="2000"/>
                        <m:t>k</m:t>
                      </m:r>
                    </m:oMath>
                  </m:oMathPara>
                </a14:m>
                <a:r>
                  <a:rPr lang="da-DK" sz="2000"/>
                  <a:t> indeks for gentagelsesnummeret. Dårlig stil!</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49" r="-217"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439</a:t>
            </a:fld>
            <a:endParaRPr lang="da-DK"/>
          </a:p>
        </p:txBody>
      </p:sp>
      <p:pic>
        <p:nvPicPr>
          <p:cNvPr id="9" name="Picture 8"/>
          <p:cNvPicPr>
            <a:picLocks noChangeAspect="1"/>
          </p:cNvPicPr>
          <p:nvPr/>
        </p:nvPicPr>
        <p:blipFill>
          <a:blip r:embed="rId4"/>
          <a:stretch>
            <a:fillRect/>
          </a:stretch>
        </p:blipFill>
        <p:spPr>
          <a:xfrm>
            <a:off x="1187624" y="4079615"/>
            <a:ext cx="7184677" cy="2664295"/>
          </a:xfrm>
          <a:prstGeom prst="rect">
            <a:avLst/>
          </a:prstGeom>
        </p:spPr>
      </p:pic>
    </p:spTree>
    <p:extLst>
      <p:ext uri="{BB962C8B-B14F-4D97-AF65-F5344CB8AC3E}">
        <p14:creationId xmlns:p14="http://schemas.microsoft.com/office/powerpoint/2010/main" val="42229219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274638"/>
            <a:ext cx="8424936" cy="632782"/>
          </a:xfrm>
        </p:spPr>
        <p:txBody>
          <a:bodyPr/>
          <a:lstStyle/>
          <a:p>
            <a:r>
              <a:rPr lang="en-US"/>
              <a:t>Der er forskel på (] og [)</a:t>
            </a:r>
            <a:endParaRPr lang="en-GB"/>
          </a:p>
        </p:txBody>
      </p:sp>
      <p:sp>
        <p:nvSpPr>
          <p:cNvPr id="3" name="Content Placeholder 2"/>
          <p:cNvSpPr>
            <a:spLocks noGrp="1"/>
          </p:cNvSpPr>
          <p:nvPr>
            <p:ph idx="1"/>
          </p:nvPr>
        </p:nvSpPr>
        <p:spPr>
          <a:xfrm>
            <a:off x="467544" y="1052736"/>
            <a:ext cx="8424936" cy="5688632"/>
          </a:xfrm>
        </p:spPr>
        <p:txBody>
          <a:bodyPr/>
          <a:lstStyle/>
          <a:p>
            <a:r>
              <a:rPr lang="en-US" sz="2000"/>
              <a:t>Det kan give forskelligt udtryk, om det er nedre eller øvre intervalgrænse, der er inkluderet, især med små datasæt</a:t>
            </a:r>
          </a:p>
          <a:p>
            <a:r>
              <a:rPr lang="en-US" sz="2000"/>
              <a:t>Bemærk f.eks., at de to elever på 160 cm ryger i forskellige kategorier</a:t>
            </a:r>
            <a:endParaRPr lang="en-GB" sz="2000"/>
          </a:p>
        </p:txBody>
      </p:sp>
      <p:sp>
        <p:nvSpPr>
          <p:cNvPr id="4" name="Slide Number Placeholder 3"/>
          <p:cNvSpPr>
            <a:spLocks noGrp="1"/>
          </p:cNvSpPr>
          <p:nvPr>
            <p:ph type="sldNum" sz="quarter" idx="12"/>
          </p:nvPr>
        </p:nvSpPr>
        <p:spPr/>
        <p:txBody>
          <a:bodyPr/>
          <a:lstStyle/>
          <a:p>
            <a:fld id="{2CD97C06-EC96-4259-9516-82894ECCBF7D}" type="slidenum">
              <a:rPr lang="da-DK" smtClean="0"/>
              <a:t>44</a:t>
            </a:fld>
            <a:endParaRPr lang="da-DK"/>
          </a:p>
        </p:txBody>
      </p:sp>
      <p:grpSp>
        <p:nvGrpSpPr>
          <p:cNvPr id="14" name="Group 13"/>
          <p:cNvGrpSpPr/>
          <p:nvPr/>
        </p:nvGrpSpPr>
        <p:grpSpPr>
          <a:xfrm>
            <a:off x="5143490" y="2123564"/>
            <a:ext cx="2580386" cy="2556790"/>
            <a:chOff x="5143490" y="2123564"/>
            <a:chExt cx="2580386" cy="2556790"/>
          </a:xfrm>
        </p:grpSpPr>
        <p:pic>
          <p:nvPicPr>
            <p:cNvPr id="8" name="Picture 7"/>
            <p:cNvPicPr>
              <a:picLocks noChangeAspect="1"/>
            </p:cNvPicPr>
            <p:nvPr/>
          </p:nvPicPr>
          <p:blipFill>
            <a:blip r:embed="rId2"/>
            <a:stretch>
              <a:fillRect/>
            </a:stretch>
          </p:blipFill>
          <p:spPr>
            <a:xfrm>
              <a:off x="5231943" y="2564904"/>
              <a:ext cx="2035205" cy="2115450"/>
            </a:xfrm>
            <a:prstGeom prst="rect">
              <a:avLst/>
            </a:prstGeom>
          </p:spPr>
        </p:pic>
        <p:sp>
          <p:nvSpPr>
            <p:cNvPr id="10" name="TextBox 9"/>
            <p:cNvSpPr txBox="1"/>
            <p:nvPr/>
          </p:nvSpPr>
          <p:spPr>
            <a:xfrm>
              <a:off x="5143490" y="2123564"/>
              <a:ext cx="25803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Nedre</a:t>
              </a:r>
              <a:r>
                <a:rPr lang="en-US"/>
                <a:t> grænse inkluderet:</a:t>
              </a:r>
              <a:endParaRPr lang="en-GB"/>
            </a:p>
          </p:txBody>
        </p:sp>
      </p:grpSp>
      <p:grpSp>
        <p:nvGrpSpPr>
          <p:cNvPr id="5" name="Group 4"/>
          <p:cNvGrpSpPr/>
          <p:nvPr/>
        </p:nvGrpSpPr>
        <p:grpSpPr>
          <a:xfrm>
            <a:off x="850164" y="2123564"/>
            <a:ext cx="3471143" cy="2577556"/>
            <a:chOff x="850164" y="2123564"/>
            <a:chExt cx="3471143" cy="2577556"/>
          </a:xfrm>
        </p:grpSpPr>
        <p:pic>
          <p:nvPicPr>
            <p:cNvPr id="6" name="Picture 5"/>
            <p:cNvPicPr>
              <a:picLocks noChangeAspect="1"/>
            </p:cNvPicPr>
            <p:nvPr/>
          </p:nvPicPr>
          <p:blipFill>
            <a:blip r:embed="rId3"/>
            <a:stretch>
              <a:fillRect/>
            </a:stretch>
          </p:blipFill>
          <p:spPr>
            <a:xfrm>
              <a:off x="941279" y="2585670"/>
              <a:ext cx="2035205" cy="2115450"/>
            </a:xfrm>
            <a:prstGeom prst="rect">
              <a:avLst/>
            </a:prstGeom>
          </p:spPr>
        </p:pic>
        <p:sp>
          <p:nvSpPr>
            <p:cNvPr id="9" name="TextBox 8"/>
            <p:cNvSpPr txBox="1"/>
            <p:nvPr/>
          </p:nvSpPr>
          <p:spPr>
            <a:xfrm>
              <a:off x="850164" y="2123564"/>
              <a:ext cx="3471143"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Øvre</a:t>
              </a:r>
              <a:r>
                <a:rPr lang="en-US"/>
                <a:t> grænse inkluderet (standard):</a:t>
              </a:r>
              <a:endParaRPr lang="en-GB"/>
            </a:p>
          </p:txBody>
        </p:sp>
      </p:grpSp>
      <p:pic>
        <p:nvPicPr>
          <p:cNvPr id="11" name="Picture 10"/>
          <p:cNvPicPr>
            <a:picLocks noChangeAspect="1"/>
          </p:cNvPicPr>
          <p:nvPr/>
        </p:nvPicPr>
        <p:blipFill>
          <a:blip r:embed="rId4"/>
          <a:stretch>
            <a:fillRect/>
          </a:stretch>
        </p:blipFill>
        <p:spPr>
          <a:xfrm>
            <a:off x="958490" y="4889218"/>
            <a:ext cx="3012732" cy="1707855"/>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5231943" y="4896378"/>
            <a:ext cx="3000594" cy="1700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60426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Eksperiment med 2 faktorer</a:t>
            </a:r>
            <a:endParaRPr lang="da-DK"/>
          </a:p>
        </p:txBody>
      </p:sp>
      <mc:AlternateContent>
        <mc:Choice Requires="a14">
          <p:sp>
            <p:nvSpPr>
              <p:cNvPr id="3" name="Content Placeholder 2"/>
              <p:cNvSpPr>
                <a:spLocks noGrp="1"/>
              </p:cNvSpPr>
              <p:nvPr>
                <p:ph idx="1"/>
              </p:nvPr>
            </p:nvSpPr>
            <p:spPr/>
            <p:txBody>
              <a:bodyPr/>
              <a:lstStyle/>
              <a:p>
                <a:r>
                  <a:rPr lang="en-US" smtClean="0"/>
                  <a:t>Notation:</a:t>
                </a:r>
              </a:p>
              <a:p>
                <a:pPr lvl="1"/>
                <a14:m>
                  <m:oMathPara>
                    <m:oMathParaPr>
                      <m:jc/>
                    </m:oMathParaPr>
                    <m:oMath>
                      <m:sSub>
                        <m:sSubPr>
                          <m:ctrlPr>
                            <a:rPr lang="da-DK" i="1" smtClean="0">
                              <a:latin typeface="Cambria Math" panose="02040503050406030204" pitchFamily="18" charset="0"/>
                            </a:rPr>
                          </m:ctrlPr>
                        </m:sSubPr>
                        <m:e>
                          <m:acc>
                            <m:accPr>
                              <m:chr m:val="̅"/>
                              <m:ctrlPr>
                                <a:rPr lang="da-DK"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𝑖𝑗</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𝑟</m:t>
                          </m:r>
                        </m:den>
                      </m:f>
                      <m:nary>
                        <m:naryPr>
                          <m:chr m:val="∑"/>
                          <m:grow m:val="off"/>
                          <m:subHide m:val="off"/>
                          <m:supHide m:val="off"/>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𝑟</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𝑖𝑗𝑘</m:t>
                              </m:r>
                            </m:sub>
                          </m:sSub>
                        </m:e>
                      </m:nary>
                    </m:oMath>
                  </m:oMathPara>
                </a14:m>
                <a:r>
                  <a:rPr lang="da-DK" smtClean="0"/>
                  <a:t> 			(snit for i,j’te behandling)</a:t>
                </a:r>
              </a:p>
              <a:p>
                <a:pPr lvl="1"/>
                <a14:m>
                  <m:oMathPara>
                    <m:oMathParaPr>
                      <m:jc/>
                    </m:oMathParaPr>
                    <m:oMath>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𝑏</m:t>
                          </m:r>
                          <m:r>
                            <a:rPr lang="en-US" i="1">
                              <a:latin typeface="Cambria Math" panose="02040503050406030204" pitchFamily="18" charset="0"/>
                            </a:rPr>
                            <m:t>𝑟</m:t>
                          </m:r>
                        </m:den>
                      </m:f>
                      <m:nary>
                        <m:naryPr>
                          <m:chr m:val="∑"/>
                          <m:grow m:val="off"/>
                          <m:subHide m:val="off"/>
                          <m:supHide m:val="off"/>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𝑏</m:t>
                          </m:r>
                        </m:sup>
                        <m:e>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𝑟</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𝑖𝑗𝑘</m:t>
                                  </m:r>
                                </m:sub>
                              </m:sSub>
                            </m:e>
                          </m:nary>
                        </m:e>
                      </m:nary>
                    </m:oMath>
                  </m:oMathPara>
                </a14:m>
                <a:r>
                  <a:rPr lang="da-DK" smtClean="0"/>
                  <a:t> 		(snit for i’te behandling af A)</a:t>
                </a:r>
              </a:p>
              <a:p>
                <a:pPr lvl="1"/>
                <a14:m>
                  <m:oMathPara>
                    <m:oMathParaPr>
                      <m:jc/>
                    </m:oMathParaPr>
                    <m:oMath>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𝑎</m:t>
                          </m:r>
                          <m:r>
                            <a:rPr lang="en-US" i="1">
                              <a:latin typeface="Cambria Math" panose="02040503050406030204" pitchFamily="18" charset="0"/>
                            </a:rPr>
                            <m:t>𝑟</m:t>
                          </m:r>
                        </m:den>
                      </m:f>
                      <m:nary>
                        <m:naryPr>
                          <m:chr m:val="∑"/>
                          <m:grow m:val="off"/>
                          <m:subHide m:val="off"/>
                          <m:supHide m:val="off"/>
                          <m:ctrlPr>
                            <a:rPr lang="en-US" i="1">
                              <a:latin typeface="Cambria Math" panose="02040503050406030204" pitchFamily="18" charset="0"/>
                            </a:rPr>
                          </m:ctrlPr>
                        </m:naryPr>
                        <m:sub>
                          <m:r>
                            <a:rPr lang="en-US" b="0" i="1" smtClean="0">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𝑎</m:t>
                          </m:r>
                        </m:sup>
                        <m:e>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𝑟</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𝑖𝑗𝑘</m:t>
                                  </m:r>
                                </m:sub>
                              </m:sSub>
                            </m:e>
                          </m:nary>
                        </m:e>
                      </m:nary>
                    </m:oMath>
                  </m:oMathPara>
                </a14:m>
                <a:r>
                  <a:rPr lang="da-DK" smtClean="0"/>
                  <a:t> 		(snit for j’te behandling af B)</a:t>
                </a:r>
              </a:p>
              <a:p>
                <a:pPr lvl="1"/>
                <a14:m>
                  <m:oMathPara>
                    <m:oMathParaPr>
                      <m:jc/>
                    </m:oMathParaPr>
                    <m:oMath>
                      <m:sSub>
                        <m:sSubPr>
                          <m:ctrlPr>
                            <a:rPr lang="da-DK" i="1">
                              <a:latin typeface="Cambria Math" panose="02040503050406030204" pitchFamily="18" charset="0"/>
                            </a:rPr>
                          </m:ctrlPr>
                        </m:sSubPr>
                        <m:e>
                          <m:acc>
                            <m:accPr>
                              <m:chr m:val="̅"/>
                              <m:ctrlPr>
                                <a:rPr lang="da-DK"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𝑎</m:t>
                          </m:r>
                          <m:r>
                            <a:rPr lang="en-US" b="0" i="1" smtClean="0">
                              <a:latin typeface="Cambria Math" panose="02040503050406030204" pitchFamily="18" charset="0"/>
                            </a:rPr>
                            <m:t>𝑏</m:t>
                          </m:r>
                          <m:r>
                            <a:rPr lang="en-US" i="1">
                              <a:latin typeface="Cambria Math" panose="02040503050406030204" pitchFamily="18" charset="0"/>
                            </a:rPr>
                            <m:t>𝑟</m:t>
                          </m:r>
                        </m:den>
                      </m:f>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𝑎</m:t>
                          </m:r>
                        </m:sup>
                        <m:e>
                          <m:nary>
                            <m:naryPr>
                              <m:chr m:val="∑"/>
                              <m:grow m:val="off"/>
                              <m:subHide m:val="off"/>
                              <m:supHide m:val="off"/>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𝑏</m:t>
                              </m:r>
                            </m:sup>
                            <m:e>
                              <m:nary>
                                <m:naryPr>
                                  <m:chr m:val="∑"/>
                                  <m:grow m:val="off"/>
                                  <m:subHide m:val="off"/>
                                  <m:supHide m:val="off"/>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𝑟</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𝑖𝑗𝑘</m:t>
                                      </m:r>
                                    </m:sub>
                                  </m:sSub>
                                </m:e>
                              </m:nary>
                            </m:e>
                          </m:nary>
                        </m:e>
                      </m:nary>
                    </m:oMath>
                  </m:oMathPara>
                </a14:m>
                <a:r>
                  <a:rPr lang="da-DK" smtClean="0"/>
                  <a:t> 	(overordnet snit)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440</a:t>
            </a:fld>
            <a:endParaRPr lang="da-DK"/>
          </a:p>
        </p:txBody>
      </p:sp>
      <p:pic>
        <p:nvPicPr>
          <p:cNvPr id="9" name="Picture 8"/>
          <p:cNvPicPr>
            <a:picLocks noChangeAspect="1"/>
          </p:cNvPicPr>
          <p:nvPr/>
        </p:nvPicPr>
        <p:blipFill>
          <a:blip r:embed="rId4"/>
          <a:stretch>
            <a:fillRect/>
          </a:stretch>
        </p:blipFill>
        <p:spPr>
          <a:xfrm>
            <a:off x="1187624" y="4079615"/>
            <a:ext cx="7184677" cy="2664295"/>
          </a:xfrm>
          <a:prstGeom prst="rect">
            <a:avLst/>
          </a:prstGeom>
        </p:spPr>
      </p:pic>
    </p:spTree>
    <p:extLst>
      <p:ext uri="{BB962C8B-B14F-4D97-AF65-F5344CB8AC3E}">
        <p14:creationId xmlns:p14="http://schemas.microsoft.com/office/powerpoint/2010/main" val="17634432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Lineær statistisk model med 2 faktorer</a:t>
            </a:r>
            <a:endParaRPr lang="da-DK"/>
          </a:p>
        </p:txBody>
      </p:sp>
      <mc:AlternateContent>
        <mc:Choice Requires="a14">
          <p:sp>
            <p:nvSpPr>
              <p:cNvPr id="3" name="Content Placeholder 2"/>
              <p:cNvSpPr>
                <a:spLocks noGrp="1"/>
              </p:cNvSpPr>
              <p:nvPr>
                <p:ph idx="1"/>
              </p:nvPr>
            </p:nvSpPr>
            <p:spPr>
              <a:xfrm>
                <a:off x="467544" y="1052736"/>
                <a:ext cx="8424936" cy="5688632"/>
              </a:xfrm>
            </p:spPr>
            <p:txBody>
              <a:bodyPr/>
              <a:lstStyle/>
              <a:p>
                <a:r>
                  <a:rPr lang="da-DK" smtClean="0"/>
                  <a:t>Det ville være oplagt at udvide den statistiske model for 1 faktor til </a:t>
                </a:r>
                <a:br>
                  <a:rPr lang="da-DK" smtClean="0"/>
                </a:br>
                <a:r>
                  <a:rPr lang="da-DK" smtClean="0"/>
                  <a:t>2 faktorer ved at lægge et led til for bidrag fra faktor B:</a:t>
                </a:r>
                <a:endParaRPr lang="da-DK"/>
              </a:p>
              <a:p>
                <a:r>
                  <a:rPr lang="da-DK" smtClean="0"/>
                  <a:t>Observationer </a:t>
                </a:r>
                <a14:m>
                  <m:oMathPara>
                    <m:oMathParaPr>
                      <m:jc/>
                    </m:oMathParaPr>
                    <m:oMath>
                      <m:sSub>
                        <m:sSubPr>
                          <m:ctrlPr>
                            <a:rPr lang="da-DK" i="1" smtClean="0">
                              <a:latin typeface="Cambria Math" panose="02040503050406030204" pitchFamily="18" charset="0"/>
                            </a:rPr>
                          </m:ctrlPr>
                        </m:sSubPr>
                        <m:e>
                          <m:r>
                            <a:rPr lang="da-DK" i="1">
                              <a:latin typeface="Cambria Math"/>
                            </a:rPr>
                            <m:t>𝑦</m:t>
                          </m:r>
                        </m:e>
                        <m:sub>
                          <m:r>
                            <a:rPr lang="da-DK" i="1">
                              <a:latin typeface="Cambria Math"/>
                            </a:rPr>
                            <m:t>𝑖𝑗</m:t>
                          </m:r>
                          <m:r>
                            <a:rPr lang="da-DK" b="0" i="1" smtClean="0">
                              <a:latin typeface="Cambria Math"/>
                            </a:rPr>
                            <m:t>𝑘</m:t>
                          </m:r>
                        </m:sub>
                      </m:sSub>
                    </m:oMath>
                  </m:oMathPara>
                </a14:m>
                <a:r>
                  <a:rPr lang="da-DK" smtClean="0"/>
                  <a:t> kommer fra en stokastisk variabel:</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𝑌</m:t>
                          </m:r>
                        </m:e>
                        <m:sub>
                          <m:r>
                            <a:rPr lang="da-DK" i="1">
                              <a:latin typeface="Cambria Math"/>
                            </a:rPr>
                            <m:t>𝑖𝑗</m:t>
                          </m:r>
                          <m:r>
                            <a:rPr lang="da-DK" b="0" i="1" smtClean="0">
                              <a:latin typeface="Cambria Math"/>
                            </a:rPr>
                            <m:t>𝑘</m:t>
                          </m:r>
                        </m:sub>
                      </m:sSub>
                      <m:r>
                        <a:rPr lang="da-DK" b="0" i="1" smtClean="0">
                          <a:latin typeface="Cambria Math"/>
                        </a:rPr>
                        <m:t>=</m:t>
                      </m:r>
                      <m:r>
                        <a:rPr lang="da-DK" b="0" i="1" smtClean="0">
                          <a:latin typeface="Cambria Math"/>
                          <a:ea typeface="Cambria Math"/>
                        </a:rPr>
                        <m:t>𝜇</m:t>
                      </m:r>
                      <m:r>
                        <a:rPr lang="da-DK" b="0" i="1" smtClean="0">
                          <a:latin typeface="Cambria Math"/>
                          <a:ea typeface="Cambria Math"/>
                        </a:rPr>
                        <m:t>+</m:t>
                      </m:r>
                      <m:sSub>
                        <m:sSubPr>
                          <m:ctrlPr>
                            <a:rPr lang="da-DK" b="0" i="1" smtClean="0">
                              <a:latin typeface="Cambria Math" panose="02040503050406030204" pitchFamily="18" charset="0"/>
                              <a:ea typeface="Cambria Math"/>
                            </a:rPr>
                          </m:ctrlPr>
                        </m:sSubPr>
                        <m:e>
                          <m:r>
                            <a:rPr lang="da-DK" b="0" i="1" smtClean="0">
                              <a:latin typeface="Cambria Math" panose="02040503050406030204" pitchFamily="18" charset="0"/>
                              <a:ea typeface="Cambria Math" panose="02040503050406030204" pitchFamily="18" charset="0"/>
                            </a:rPr>
                            <m:t>𝛼</m:t>
                          </m:r>
                        </m:e>
                        <m:sub>
                          <m:r>
                            <a:rPr lang="da-DK" b="0" i="1" smtClean="0">
                              <a:latin typeface="Cambria Math"/>
                              <a:ea typeface="Cambria Math"/>
                            </a:rPr>
                            <m:t>𝑖</m:t>
                          </m:r>
                        </m:sub>
                      </m:sSub>
                      <m:r>
                        <a:rPr lang="da-DK" b="0" i="1" smtClean="0">
                          <a:solidFill>
                            <a:schemeClr val="tx2"/>
                          </a:solidFill>
                          <a:latin typeface="Cambria Math"/>
                          <a:ea typeface="Cambria Math"/>
                        </a:rPr>
                        <m:t>+</m:t>
                      </m:r>
                      <m:sSub>
                        <m:sSubPr>
                          <m:ctrlPr>
                            <a:rPr lang="da-DK" b="0" i="1" smtClean="0">
                              <a:solidFill>
                                <a:schemeClr val="tx2"/>
                              </a:solidFill>
                              <a:latin typeface="Cambria Math" panose="02040503050406030204" pitchFamily="18" charset="0"/>
                              <a:ea typeface="Cambria Math"/>
                            </a:rPr>
                          </m:ctrlPr>
                        </m:sSubPr>
                        <m:e>
                          <m:r>
                            <a:rPr lang="da-DK" b="0" i="1" smtClean="0">
                              <a:solidFill>
                                <a:schemeClr val="tx2"/>
                              </a:solidFill>
                              <a:latin typeface="Cambria Math"/>
                              <a:ea typeface="Cambria Math"/>
                            </a:rPr>
                            <m:t>𝛽</m:t>
                          </m:r>
                        </m:e>
                        <m:sub>
                          <m:r>
                            <a:rPr lang="da-DK" b="0" i="1" smtClean="0">
                              <a:solidFill>
                                <a:schemeClr val="tx2"/>
                              </a:solidFill>
                              <a:latin typeface="Cambria Math"/>
                              <a:ea typeface="Cambria Math"/>
                            </a:rPr>
                            <m:t>𝑗</m:t>
                          </m:r>
                        </m:sub>
                      </m:sSub>
                      <m:r>
                        <a:rPr lang="da-DK" b="0" i="1" smtClean="0">
                          <a:latin typeface="Cambria Math"/>
                          <a:ea typeface="Cambria Math"/>
                        </a:rPr>
                        <m:t>+</m:t>
                      </m:r>
                      <m:sSub>
                        <m:sSubPr>
                          <m:ctrlPr>
                            <a:rPr lang="da-DK" b="0" i="1" smtClean="0">
                              <a:latin typeface="Cambria Math" panose="02040503050406030204" pitchFamily="18" charset="0"/>
                              <a:ea typeface="Cambria Math"/>
                            </a:rPr>
                          </m:ctrlPr>
                        </m:sSubPr>
                        <m:e>
                          <m:r>
                            <a:rPr lang="da-DK" b="0" i="1" smtClean="0">
                              <a:latin typeface="Cambria Math"/>
                              <a:ea typeface="Cambria Math"/>
                            </a:rPr>
                            <m:t>𝜀</m:t>
                          </m:r>
                        </m:e>
                        <m:sub>
                          <m:r>
                            <a:rPr lang="da-DK" b="0" i="1" smtClean="0">
                              <a:latin typeface="Cambria Math"/>
                              <a:ea typeface="Cambria Math"/>
                            </a:rPr>
                            <m:t>𝑖𝑗𝑘</m:t>
                          </m:r>
                        </m:sub>
                      </m:sSub>
                      <m:r>
                        <a:rPr lang="da-DK" b="0" i="1" smtClean="0">
                          <a:latin typeface="Cambria Math"/>
                          <a:ea typeface="Cambria Math"/>
                        </a:rPr>
                        <m:t> </m:t>
                      </m:r>
                      <m:r>
                        <m:rPr>
                          <m:sty m:val="p"/>
                        </m:rPr>
                        <a:rPr lang="da-DK" b="0" i="0" smtClean="0">
                          <a:latin typeface="Cambria Math"/>
                          <a:ea typeface="Cambria Math"/>
                        </a:rPr>
                        <m:t>    </m:t>
                      </m:r>
                      <m:r>
                        <a:rPr lang="da-DK" b="0" i="1" smtClean="0">
                          <a:latin typeface="Cambria Math"/>
                          <a:ea typeface="Cambria Math"/>
                        </a:rPr>
                        <m:t>𝑖</m:t>
                      </m:r>
                      <m:r>
                        <a:rPr lang="da-DK" b="0" i="1" smtClean="0">
                          <a:latin typeface="Cambria Math"/>
                          <a:ea typeface="Cambria Math"/>
                        </a:rPr>
                        <m:t>=1,…,</m:t>
                      </m:r>
                      <m:r>
                        <a:rPr lang="da-DK" b="0" i="1" smtClean="0">
                          <a:latin typeface="Cambria Math"/>
                          <a:ea typeface="Cambria Math"/>
                        </a:rPr>
                        <m:t>𝑎</m:t>
                      </m:r>
                      <m:r>
                        <a:rPr lang="da-DK" i="1">
                          <a:latin typeface="Cambria Math"/>
                          <a:ea typeface="Cambria Math"/>
                        </a:rPr>
                        <m:t>;</m:t>
                      </m:r>
                      <m:r>
                        <a:rPr lang="da-DK" b="0" i="1" smtClean="0">
                          <a:latin typeface="Cambria Math"/>
                          <a:ea typeface="Cambria Math"/>
                        </a:rPr>
                        <m:t> </m:t>
                      </m:r>
                      <m:r>
                        <a:rPr lang="da-DK" i="1">
                          <a:latin typeface="Cambria Math"/>
                          <a:ea typeface="Cambria Math"/>
                        </a:rPr>
                        <m:t>𝑗</m:t>
                      </m:r>
                      <m:r>
                        <a:rPr lang="da-DK" i="1">
                          <a:latin typeface="Cambria Math"/>
                          <a:ea typeface="Cambria Math"/>
                        </a:rPr>
                        <m:t>=1,…, </m:t>
                      </m:r>
                      <m:r>
                        <a:rPr lang="da-DK" b="0" i="1" smtClean="0">
                          <a:latin typeface="Cambria Math"/>
                          <a:ea typeface="Cambria Math"/>
                        </a:rPr>
                        <m:t>𝑏</m:t>
                      </m:r>
                      <m:r>
                        <a:rPr lang="da-DK" b="0" i="1" smtClean="0">
                          <a:latin typeface="Cambria Math"/>
                          <a:ea typeface="Cambria Math"/>
                        </a:rPr>
                        <m:t>;</m:t>
                      </m:r>
                      <m:r>
                        <a:rPr lang="da-DK" b="0" i="1" smtClean="0">
                          <a:latin typeface="Cambria Math"/>
                          <a:ea typeface="Cambria Math"/>
                        </a:rPr>
                        <m:t>𝑘</m:t>
                      </m:r>
                      <m:r>
                        <a:rPr lang="da-DK" i="1">
                          <a:latin typeface="Cambria Math"/>
                          <a:ea typeface="Cambria Math"/>
                        </a:rPr>
                        <m:t>=1,…, </m:t>
                      </m:r>
                      <m:r>
                        <a:rPr lang="en-US" b="0" i="1" smtClean="0">
                          <a:latin typeface="Cambria Math" panose="02040503050406030204" pitchFamily="18" charset="0"/>
                          <a:ea typeface="Cambria Math"/>
                        </a:rPr>
                        <m:t>𝑟</m:t>
                      </m:r>
                    </m:oMath>
                  </m:oMathPara>
                </a14:m>
                <a:endParaRPr lang="da-DK" smtClean="0"/>
              </a:p>
              <a:p>
                <a:pPr lvl="1"/>
                <a14:m>
                  <m:oMathPara>
                    <m:oMathParaPr>
                      <m:jc/>
                    </m:oMathParaPr>
                    <m:oMath>
                      <m:r>
                        <a:rPr lang="da-DK" i="1" smtClean="0">
                          <a:latin typeface="Cambria Math"/>
                          <a:ea typeface="Cambria Math"/>
                        </a:rPr>
                        <m:t>𝜇</m:t>
                      </m:r>
                    </m:oMath>
                  </m:oMathPara>
                </a14:m>
                <a:r>
                  <a:rPr lang="da-DK" smtClean="0"/>
                  <a:t> er det overordnede gennemsnit på tværs af behandlinger</a:t>
                </a:r>
              </a:p>
              <a:p>
                <a:pPr lvl="1"/>
                <a14:m>
                  <m:oMathPara>
                    <m:oMathParaPr>
                      <m:jc/>
                    </m:oMathParaPr>
                    <m:oMath>
                      <m:sSub>
                        <m:sSubPr>
                          <m:ctrlPr>
                            <a:rPr lang="da-DK" i="1">
                              <a:latin typeface="Cambria Math" panose="02040503050406030204" pitchFamily="18" charset="0"/>
                              <a:ea typeface="Cambria Math"/>
                            </a:rPr>
                          </m:ctrlPr>
                        </m:sSubPr>
                        <m:e>
                          <m:r>
                            <a:rPr lang="da-DK" i="1" smtClean="0">
                              <a:latin typeface="Cambria Math" panose="02040503050406030204" pitchFamily="18" charset="0"/>
                              <a:ea typeface="Cambria Math" panose="02040503050406030204" pitchFamily="18" charset="0"/>
                            </a:rPr>
                            <m:t>𝛼</m:t>
                          </m:r>
                        </m:e>
                        <m:sub>
                          <m:r>
                            <a:rPr lang="da-DK" i="1">
                              <a:latin typeface="Cambria Math"/>
                              <a:ea typeface="Cambria Math"/>
                            </a:rPr>
                            <m:t>𝑖</m:t>
                          </m:r>
                        </m:sub>
                      </m:sSub>
                    </m:oMath>
                  </m:oMathPara>
                </a14:m>
                <a:r>
                  <a:rPr lang="da-DK" smtClean="0"/>
                  <a:t> er </a:t>
                </a:r>
                <a:r>
                  <a:rPr lang="da-DK" smtClean="0">
                    <a:solidFill>
                      <a:schemeClr val="tx2"/>
                    </a:solidFill>
                  </a:rPr>
                  <a:t>effekten</a:t>
                </a:r>
                <a:r>
                  <a:rPr lang="da-DK" smtClean="0"/>
                  <a:t> af den </a:t>
                </a:r>
                <a14:m>
                  <m:oMathPara>
                    <m:oMathParaPr>
                      <m:jc/>
                    </m:oMathParaPr>
                    <m:oMath>
                      <m:r>
                        <a:rPr lang="da-DK" i="1" smtClean="0">
                          <a:latin typeface="Cambria Math" panose="02040503050406030204" pitchFamily="18" charset="0"/>
                        </a:rPr>
                        <m:t>𝑖</m:t>
                      </m:r>
                    </m:oMath>
                  </m:oMathPara>
                </a14:m>
                <a:r>
                  <a:rPr lang="da-DK" err="1" smtClean="0"/>
                  <a:t>’te behandling af A. </a:t>
                </a:r>
                <a14:m>
                  <m:oMathPara>
                    <m:oMathParaPr>
                      <m:jc/>
                    </m:oMathParaPr>
                    <m:oMath>
                      <m:nary>
                        <m:naryPr>
                          <m:chr m:val="∑"/>
                          <m:grow m:val="off"/>
                          <m:subHide m:val="on"/>
                          <m:supHide m:val="on"/>
                          <m:ctrlPr>
                            <a:rPr lang="da-DK" i="1" smtClean="0">
                              <a:latin typeface="Cambria Math" panose="02040503050406030204" pitchFamily="18" charset="0"/>
                            </a:rPr>
                          </m:ctrlPr>
                        </m:naryPr>
                        <m:sub/>
                        <m:sup/>
                        <m:e>
                          <m:sSub>
                            <m:sSubPr>
                              <m:ctrlPr>
                                <a:rPr lang="da-DK" i="1">
                                  <a:latin typeface="Cambria Math" panose="02040503050406030204" pitchFamily="18" charset="0"/>
                                  <a:ea typeface="Cambria Math"/>
                                </a:rPr>
                              </m:ctrlPr>
                            </m:sSubPr>
                            <m:e>
                              <m:r>
                                <a:rPr lang="da-DK" i="1" smtClean="0">
                                  <a:latin typeface="Cambria Math" panose="02040503050406030204" pitchFamily="18" charset="0"/>
                                  <a:ea typeface="Cambria Math" panose="02040503050406030204" pitchFamily="18" charset="0"/>
                                </a:rPr>
                                <m:t>𝛼</m:t>
                              </m:r>
                            </m:e>
                            <m:sub>
                              <m:r>
                                <a:rPr lang="da-DK" i="1">
                                  <a:latin typeface="Cambria Math"/>
                                  <a:ea typeface="Cambria Math"/>
                                </a:rPr>
                                <m:t>𝑖</m:t>
                              </m:r>
                            </m:sub>
                          </m:sSub>
                        </m:e>
                      </m:nary>
                      <m:r>
                        <m:rPr>
                          <m:sty m:val="p"/>
                        </m:rPr>
                        <a:rPr lang="da-DK" b="0" i="0" smtClean="0">
                          <a:latin typeface="Cambria Math"/>
                        </a:rPr>
                        <m:t>=0</m:t>
                      </m:r>
                    </m:oMath>
                  </m:oMathPara>
                </a14:m>
                <a:endParaRPr lang="da-DK" smtClean="0"/>
              </a:p>
              <a:p>
                <a:pPr lvl="1"/>
                <a14:m>
                  <m:oMathPara>
                    <m:oMathParaPr>
                      <m:jc/>
                    </m:oMathParaPr>
                    <m:oMath>
                      <m:sSub>
                        <m:sSubPr>
                          <m:ctrlPr>
                            <a:rPr lang="da-DK" i="1">
                              <a:latin typeface="Cambria Math" panose="02040503050406030204" pitchFamily="18" charset="0"/>
                              <a:ea typeface="Cambria Math"/>
                            </a:rPr>
                          </m:ctrlPr>
                        </m:sSubPr>
                        <m:e>
                          <m:r>
                            <a:rPr lang="da-DK" i="1" smtClean="0">
                              <a:latin typeface="Cambria Math"/>
                              <a:ea typeface="Cambria Math"/>
                            </a:rPr>
                            <m:t>𝛽</m:t>
                          </m:r>
                        </m:e>
                        <m:sub>
                          <m:r>
                            <a:rPr lang="da-DK" b="0" i="1" smtClean="0">
                              <a:latin typeface="Cambria Math"/>
                              <a:ea typeface="Cambria Math"/>
                            </a:rPr>
                            <m:t>𝑗</m:t>
                          </m:r>
                        </m:sub>
                      </m:sSub>
                    </m:oMath>
                  </m:oMathPara>
                </a14:m>
                <a:r>
                  <a:rPr lang="da-DK"/>
                  <a:t> er </a:t>
                </a:r>
                <a:r>
                  <a:rPr lang="da-DK">
                    <a:solidFill>
                      <a:schemeClr val="tx2"/>
                    </a:solidFill>
                  </a:rPr>
                  <a:t>effekten</a:t>
                </a:r>
                <a:r>
                  <a:rPr lang="da-DK"/>
                  <a:t> af den </a:t>
                </a:r>
                <a14:m>
                  <m:oMathPara>
                    <m:oMathParaPr>
                      <m:jc/>
                    </m:oMathParaPr>
                    <m:oMath>
                      <m:r>
                        <a:rPr lang="da-DK" i="1" smtClean="0">
                          <a:latin typeface="Cambria Math" panose="02040503050406030204" pitchFamily="18" charset="0"/>
                        </a:rPr>
                        <m:t>𝑗</m:t>
                      </m:r>
                    </m:oMath>
                  </m:oMathPara>
                </a14:m>
                <a:r>
                  <a:rPr lang="da-DK" err="1" smtClean="0"/>
                  <a:t>’te behandling af B. </a:t>
                </a:r>
                <a14:m>
                  <m:oMathPara>
                    <m:oMathParaPr>
                      <m:jc/>
                    </m:oMathParaPr>
                    <m:oMath>
                      <m:nary>
                        <m:naryPr>
                          <m:chr m:val="∑"/>
                          <m:grow m:val="off"/>
                          <m:subHide m:val="on"/>
                          <m:supHide m:val="on"/>
                          <m:ctrlPr>
                            <a:rPr lang="da-DK" i="1">
                              <a:latin typeface="Cambria Math" panose="02040503050406030204" pitchFamily="18" charset="0"/>
                            </a:rPr>
                          </m:ctrlPr>
                        </m:naryPr>
                        <m:sub/>
                        <m:sup/>
                        <m:e>
                          <m:sSub>
                            <m:sSubPr>
                              <m:ctrlPr>
                                <a:rPr lang="da-DK" i="1">
                                  <a:latin typeface="Cambria Math" panose="02040503050406030204" pitchFamily="18" charset="0"/>
                                  <a:ea typeface="Cambria Math"/>
                                </a:rPr>
                              </m:ctrlPr>
                            </m:sSubPr>
                            <m:e>
                              <m:r>
                                <a:rPr lang="da-DK" i="1">
                                  <a:latin typeface="Cambria Math"/>
                                  <a:ea typeface="Cambria Math"/>
                                </a:rPr>
                                <m:t>𝛽</m:t>
                              </m:r>
                            </m:e>
                            <m:sub>
                              <m:r>
                                <a:rPr lang="da-DK" i="1">
                                  <a:latin typeface="Cambria Math"/>
                                  <a:ea typeface="Cambria Math"/>
                                </a:rPr>
                                <m:t>𝑗</m:t>
                              </m:r>
                            </m:sub>
                          </m:sSub>
                        </m:e>
                      </m:nary>
                      <m:r>
                        <m:rPr>
                          <m:sty m:val="p"/>
                        </m:rPr>
                        <a:rPr lang="da-DK">
                          <a:latin typeface="Cambria Math"/>
                        </a:rPr>
                        <m:t>=0</m:t>
                      </m:r>
                    </m:oMath>
                  </m:oMathPara>
                </a14:m>
                <a:endParaRPr lang="da-DK" smtClean="0"/>
              </a:p>
              <a:p>
                <a:pPr lvl="1"/>
                <a14:m>
                  <m:oMathPara>
                    <m:oMathParaPr>
                      <m:jc/>
                    </m:oMathParaPr>
                    <m:oMath>
                      <m:sSub>
                        <m:sSubPr>
                          <m:ctrlPr>
                            <a:rPr lang="da-DK" i="1" smtClean="0">
                              <a:latin typeface="Cambria Math" panose="02040503050406030204" pitchFamily="18" charset="0"/>
                              <a:ea typeface="Cambria Math"/>
                            </a:rPr>
                          </m:ctrlPr>
                        </m:sSubPr>
                        <m:e>
                          <m:r>
                            <a:rPr lang="da-DK" i="1">
                              <a:latin typeface="Cambria Math"/>
                              <a:ea typeface="Cambria Math"/>
                            </a:rPr>
                            <m:t>𝜀</m:t>
                          </m:r>
                        </m:e>
                        <m:sub>
                          <m:r>
                            <a:rPr lang="da-DK" i="1">
                              <a:latin typeface="Cambria Math"/>
                              <a:ea typeface="Cambria Math"/>
                            </a:rPr>
                            <m:t>𝑖𝑗</m:t>
                          </m:r>
                          <m:r>
                            <a:rPr lang="da-DK" b="0" i="1" smtClean="0">
                              <a:latin typeface="Cambria Math"/>
                              <a:ea typeface="Cambria Math"/>
                            </a:rPr>
                            <m:t>𝑘</m:t>
                          </m:r>
                        </m:sub>
                      </m:sSub>
                    </m:oMath>
                  </m:oMathPara>
                </a14:m>
                <a:r>
                  <a:rPr lang="da-DK" smtClean="0"/>
                  <a:t> er tilfældig afvigelse (random error). Antages normalfordelt </a:t>
                </a:r>
                <a14:m>
                  <m:oMathPara>
                    <m:oMathParaPr>
                      <m:jc/>
                    </m:oMathParaPr>
                    <m:oMath>
                      <m:r>
                        <a:rPr lang="en-US" b="0" i="1" smtClean="0">
                          <a:latin typeface="Cambria Math" panose="02040503050406030204" pitchFamily="18" charset="0"/>
                        </a:rPr>
                        <m:t>𝑁</m:t>
                      </m:r>
                      <m:r>
                        <a:rPr lang="en-US" b="0" i="1" smtClean="0">
                          <a:latin typeface="Cambria Math" panose="02040503050406030204" pitchFamily="18" charset="0"/>
                        </a:rPr>
                        <m:t>(0,</m:t>
                      </m:r>
                      <m:r>
                        <a:rPr lang="da-DK" i="1">
                          <a:latin typeface="Cambria Math"/>
                          <a:ea typeface="Cambria Math"/>
                        </a:rPr>
                        <m:t>𝜎</m:t>
                      </m:r>
                    </m:oMath>
                  </m:oMathPara>
                </a14:m>
                <a:r>
                  <a:rPr lang="da-DK" smtClean="0"/>
                  <a:t>)</a:t>
                </a:r>
                <a:endParaRPr lang="da-DK" smtClean="0"/>
              </a:p>
              <a:p>
                <a:r>
                  <a:rPr lang="da-DK" smtClean="0"/>
                  <a:t>Men denne model er for simpel, fordi den ikke tager højde for </a:t>
                </a:r>
                <a:r>
                  <a:rPr lang="da-DK" smtClean="0">
                    <a:solidFill>
                      <a:schemeClr val="tx2"/>
                    </a:solidFill>
                  </a:rPr>
                  <a:t>interaktion</a:t>
                </a:r>
                <a:r>
                  <a:rPr lang="da-DK" smtClean="0"/>
                  <a:t> mellem de to faktorer A og B. Derfor:</a:t>
                </a:r>
                <a:br>
                  <a:rPr lang="da-DK" smtClean="0"/>
                </a:br>
                <a:br>
                  <a:rPr lang="da-DK" smtClean="0"/>
                </a:b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𝑌</m:t>
                          </m:r>
                        </m:e>
                        <m:sub>
                          <m:r>
                            <a:rPr lang="da-DK" i="1">
                              <a:latin typeface="Cambria Math"/>
                            </a:rPr>
                            <m:t>𝑖𝑗𝑘</m:t>
                          </m:r>
                        </m:sub>
                      </m:sSub>
                      <m:r>
                        <a:rPr lang="da-DK" i="1">
                          <a:latin typeface="Cambria Math"/>
                        </a:rPr>
                        <m:t>=</m:t>
                      </m:r>
                      <m:r>
                        <a:rPr lang="da-DK" i="1">
                          <a:latin typeface="Cambria Math"/>
                          <a:ea typeface="Cambria Math"/>
                        </a:rPr>
                        <m:t>𝜇</m:t>
                      </m:r>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𝛼</m:t>
                          </m:r>
                        </m:e>
                        <m:sub>
                          <m:r>
                            <a:rPr lang="da-DK" i="1">
                              <a:latin typeface="Cambria Math"/>
                              <a:ea typeface="Cambria Math"/>
                            </a:rPr>
                            <m:t>𝑖</m:t>
                          </m:r>
                        </m:sub>
                      </m:sSub>
                      <m:r>
                        <a:rPr lang="da-DK" i="1">
                          <a:solidFill>
                            <a:schemeClr val="tx2"/>
                          </a:solidFill>
                          <a:latin typeface="Cambria Math"/>
                          <a:ea typeface="Cambria Math"/>
                        </a:rPr>
                        <m:t>+</m:t>
                      </m:r>
                      <m:sSub>
                        <m:sSubPr>
                          <m:ctrlPr>
                            <a:rPr lang="da-DK" i="1">
                              <a:solidFill>
                                <a:schemeClr val="tx2"/>
                              </a:solidFill>
                              <a:latin typeface="Cambria Math" panose="02040503050406030204" pitchFamily="18" charset="0"/>
                              <a:ea typeface="Cambria Math"/>
                            </a:rPr>
                          </m:ctrlPr>
                        </m:sSubPr>
                        <m:e>
                          <m:r>
                            <a:rPr lang="da-DK" i="1">
                              <a:solidFill>
                                <a:schemeClr val="tx2"/>
                              </a:solidFill>
                              <a:latin typeface="Cambria Math"/>
                              <a:ea typeface="Cambria Math"/>
                            </a:rPr>
                            <m:t>𝛽</m:t>
                          </m:r>
                        </m:e>
                        <m:sub>
                          <m:r>
                            <a:rPr lang="da-DK" i="1">
                              <a:solidFill>
                                <a:schemeClr val="tx2"/>
                              </a:solidFill>
                              <a:latin typeface="Cambria Math"/>
                              <a:ea typeface="Cambria Math"/>
                            </a:rPr>
                            <m:t>𝑗</m:t>
                          </m:r>
                        </m:sub>
                      </m:sSub>
                      <m:r>
                        <a:rPr lang="da-DK" i="1" smtClean="0">
                          <a:solidFill>
                            <a:schemeClr val="accent1">
                              <a:lumMod val="75000"/>
                            </a:schemeClr>
                          </a:solidFill>
                          <a:latin typeface="Cambria Math"/>
                          <a:ea typeface="Cambria Math"/>
                        </a:rPr>
                        <m:t>+</m:t>
                      </m:r>
                      <m:sSub>
                        <m:sSubPr>
                          <m:ctrlPr>
                            <a:rPr lang="da-DK" i="1" smtClean="0">
                              <a:solidFill>
                                <a:schemeClr val="accent1">
                                  <a:lumMod val="75000"/>
                                </a:schemeClr>
                              </a:solidFill>
                              <a:latin typeface="Cambria Math" panose="02040503050406030204" pitchFamily="18" charset="0"/>
                              <a:ea typeface="Cambria Math"/>
                            </a:rPr>
                          </m:ctrlPr>
                        </m:sSubPr>
                        <m:e>
                          <m:r>
                            <a:rPr lang="en-US" b="0" i="1" smtClean="0">
                              <a:solidFill>
                                <a:schemeClr val="accent1">
                                  <a:lumMod val="75000"/>
                                </a:schemeClr>
                              </a:solidFill>
                              <a:latin typeface="Cambria Math" panose="02040503050406030204" pitchFamily="18" charset="0"/>
                              <a:ea typeface="Cambria Math"/>
                            </a:rPr>
                            <m:t>(</m:t>
                          </m:r>
                          <m:r>
                            <a:rPr lang="da-DK" i="1" smtClean="0">
                              <a:solidFill>
                                <a:schemeClr val="accent1">
                                  <a:lumMod val="75000"/>
                                </a:schemeClr>
                              </a:solidFill>
                              <a:latin typeface="Cambria Math" panose="02040503050406030204" pitchFamily="18" charset="0"/>
                              <a:ea typeface="Cambria Math" panose="02040503050406030204" pitchFamily="18" charset="0"/>
                            </a:rPr>
                            <m:t>𝛼𝛽</m:t>
                          </m:r>
                          <m:r>
                            <a:rPr lang="en-US" b="0" i="1" smtClean="0">
                              <a:solidFill>
                                <a:schemeClr val="accent1">
                                  <a:lumMod val="75000"/>
                                </a:schemeClr>
                              </a:solidFill>
                              <a:latin typeface="Cambria Math" panose="02040503050406030204" pitchFamily="18" charset="0"/>
                              <a:ea typeface="Cambria Math" panose="02040503050406030204" pitchFamily="18" charset="0"/>
                            </a:rPr>
                            <m:t>)</m:t>
                          </m:r>
                        </m:e>
                        <m:sub>
                          <m:r>
                            <a:rPr lang="en-US" b="0" i="1" smtClean="0">
                              <a:solidFill>
                                <a:schemeClr val="accent1">
                                  <a:lumMod val="75000"/>
                                </a:schemeClr>
                              </a:solidFill>
                              <a:latin typeface="Cambria Math" panose="02040503050406030204" pitchFamily="18" charset="0"/>
                              <a:ea typeface="Cambria Math"/>
                            </a:rPr>
                            <m:t>𝑖𝑗</m:t>
                          </m:r>
                        </m:sub>
                      </m:sSub>
                      <m:r>
                        <a:rPr lang="en-US" b="0" i="1" smtClean="0">
                          <a:latin typeface="Cambria Math" panose="02040503050406030204" pitchFamily="18" charset="0"/>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𝜀</m:t>
                          </m:r>
                        </m:e>
                        <m:sub>
                          <m:r>
                            <a:rPr lang="da-DK" i="1">
                              <a:latin typeface="Cambria Math"/>
                              <a:ea typeface="Cambria Math"/>
                            </a:rPr>
                            <m:t>𝑖𝑗𝑘</m:t>
                          </m:r>
                        </m:sub>
                      </m:sSub>
                      <m:r>
                        <a:rPr lang="en-US" b="0" i="1" smtClean="0">
                          <a:latin typeface="Cambria Math" panose="02040503050406030204" pitchFamily="18" charset="0"/>
                          <a:ea typeface="Cambria Math"/>
                        </a:rPr>
                        <m:t>     </m:t>
                      </m:r>
                      <m:d>
                        <m:dPr>
                          <m:begChr m:val="{"/>
                          <m:sepChr m:val="|"/>
                          <m:endChr/>
                          <m:grow m:val="on"/>
                          <m:shp m:val="centered"/>
                          <m:ctrlPr>
                            <a:rPr lang="da-DK" i="1" smtClean="0">
                              <a:latin typeface="Cambria Math" panose="02040503050406030204" pitchFamily="18" charset="0"/>
                              <a:ea typeface="Cambria Math"/>
                            </a:rPr>
                          </m:ctrlPr>
                        </m:dPr>
                        <m:e>
                          <m:m>
                            <m:mPr>
                              <m:mcs>
                                <m:mc>
                                  <m:mcPr>
                                    <m:count m:val="1"/>
                                    <m:mcJc m:val="center"/>
                                  </m:mcPr>
                                </m:mc>
                              </m:mcs>
                              <m:ctrlPr>
                                <a:rPr lang="da-DK" i="1" smtClean="0">
                                  <a:latin typeface="Cambria Math" panose="02040503050406030204" pitchFamily="18" charset="0"/>
                                  <a:ea typeface="Cambria Math"/>
                                </a:rPr>
                              </m:ctrlPr>
                            </m:mPr>
                            <m:mr>
                              <m:e>
                                <m:r>
                                  <a:rPr lang="da-DK" i="1">
                                    <a:latin typeface="Cambria Math"/>
                                    <a:ea typeface="Cambria Math"/>
                                  </a:rPr>
                                  <m:t>𝑖</m:t>
                                </m:r>
                                <m:r>
                                  <a:rPr lang="da-DK" i="1">
                                    <a:latin typeface="Cambria Math"/>
                                    <a:ea typeface="Cambria Math"/>
                                  </a:rPr>
                                  <m:t>=1,…,</m:t>
                                </m:r>
                                <m:r>
                                  <a:rPr lang="da-DK" i="1">
                                    <a:latin typeface="Cambria Math"/>
                                    <a:ea typeface="Cambria Math"/>
                                  </a:rPr>
                                  <m:t>𝑎</m:t>
                                </m:r>
                              </m:e>
                            </m:mr>
                            <m:mr>
                              <m:e>
                                <m:r>
                                  <a:rPr lang="da-DK" i="1">
                                    <a:latin typeface="Cambria Math"/>
                                    <a:ea typeface="Cambria Math"/>
                                  </a:rPr>
                                  <m:t>𝑗</m:t>
                                </m:r>
                                <m:r>
                                  <a:rPr lang="da-DK" i="1">
                                    <a:latin typeface="Cambria Math"/>
                                    <a:ea typeface="Cambria Math"/>
                                  </a:rPr>
                                  <m:t>=1,…, </m:t>
                                </m:r>
                                <m:r>
                                  <a:rPr lang="da-DK" i="1">
                                    <a:latin typeface="Cambria Math"/>
                                    <a:ea typeface="Cambria Math"/>
                                  </a:rPr>
                                  <m:t>𝑏</m:t>
                                </m:r>
                              </m:e>
                            </m:mr>
                            <m:mr>
                              <m:e>
                                <m:r>
                                  <a:rPr lang="da-DK" i="1">
                                    <a:latin typeface="Cambria Math"/>
                                    <a:ea typeface="Cambria Math"/>
                                  </a:rPr>
                                  <m:t>𝑘</m:t>
                                </m:r>
                                <m:r>
                                  <a:rPr lang="da-DK" i="1">
                                    <a:latin typeface="Cambria Math"/>
                                    <a:ea typeface="Cambria Math"/>
                                  </a:rPr>
                                  <m:t>=1,…, </m:t>
                                </m:r>
                                <m:r>
                                  <a:rPr lang="en-US" i="1">
                                    <a:latin typeface="Cambria Math" panose="02040503050406030204" pitchFamily="18" charset="0"/>
                                    <a:ea typeface="Cambria Math"/>
                                  </a:rPr>
                                  <m:t>𝑟</m:t>
                                </m:r>
                              </m:e>
                            </m:mr>
                          </m:m>
                        </m:e>
                      </m:d>
                    </m:oMath>
                  </m:oMathPara>
                </a14:m>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3"/>
                <a:stretch>
                  <a:fillRect l="-868" t="-75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441</a:t>
            </a:fld>
            <a:endParaRPr lang="da-DK"/>
          </a:p>
        </p:txBody>
      </p:sp>
    </p:spTree>
    <p:extLst>
      <p:ext uri="{BB962C8B-B14F-4D97-AF65-F5344CB8AC3E}">
        <p14:creationId xmlns:p14="http://schemas.microsoft.com/office/powerpoint/2010/main" val="615118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err="1" smtClean="0"/>
              <a:t>Interaktion eksempel</a:t>
            </a:r>
            <a:endParaRPr lang="en-GB"/>
          </a:p>
        </p:txBody>
      </p:sp>
      <mc:AlternateContent>
        <mc:Choice Requires="a14">
          <p:sp>
            <p:nvSpPr>
              <p:cNvPr id="3" name="Content Placeholder 2"/>
              <p:cNvSpPr>
                <a:spLocks noGrp="1"/>
              </p:cNvSpPr>
              <p:nvPr>
                <p:ph idx="1"/>
              </p:nvPr>
            </p:nvSpPr>
            <p:spPr>
              <a:xfrm>
                <a:off x="467544" y="1052736"/>
                <a:ext cx="8424936" cy="5688632"/>
              </a:xfrm>
            </p:spPr>
            <p:txBody>
              <a:bodyPr/>
              <a:lstStyle/>
              <a:p>
                <a:r>
                  <a:rPr lang="en-US" smtClean="0"/>
                  <a:t>Y: Tilfredshed med måltid</a:t>
                </a:r>
                <a:endParaRPr lang="en-US" smtClean="0"/>
              </a:p>
              <a:p>
                <a:r>
                  <a:rPr lang="en-US" err="1" smtClean="0"/>
                  <a:t>Faktor A: Måltid; 2 Niveauer: Hotdog + Is</a:t>
                </a:r>
              </a:p>
              <a:p>
                <a:r>
                  <a:rPr lang="en-US" err="1" smtClean="0"/>
                  <a:t>Faktor B: Sovs; 2 niveauer: Sennep + chokoladesovs</a:t>
                </a:r>
                <a:endParaRPr lang="en-US" smtClean="0"/>
              </a:p>
              <a:p>
                <a:r>
                  <a:rPr lang="en-US" smtClean="0"/>
                  <a:t>Model uden interaktion:    </a:t>
                </a:r>
                <a14:m>
                  <m:oMathPara>
                    <m:oMathParaPr>
                      <m:jc/>
                    </m:oMathParaPr>
                    <m:oMath>
                      <m:sSub>
                        <m:sSubPr>
                          <m:ctrlPr>
                            <a:rPr lang="da-DK" i="1" smtClean="0">
                              <a:solidFill>
                                <a:schemeClr val="tx1"/>
                              </a:solidFill>
                              <a:latin typeface="Cambria Math" panose="02040503050406030204" pitchFamily="18" charset="0"/>
                            </a:rPr>
                          </m:ctrlPr>
                        </m:sSubPr>
                        <m:e>
                          <m:r>
                            <a:rPr lang="da-DK" i="1">
                              <a:solidFill>
                                <a:schemeClr val="tx1"/>
                              </a:solidFill>
                              <a:latin typeface="Cambria Math"/>
                            </a:rPr>
                            <m:t>𝑦</m:t>
                          </m:r>
                        </m:e>
                        <m:sub>
                          <m:r>
                            <a:rPr lang="da-DK" i="1">
                              <a:solidFill>
                                <a:schemeClr val="tx1"/>
                              </a:solidFill>
                              <a:latin typeface="Cambria Math"/>
                            </a:rPr>
                            <m:t>𝑖𝑗𝑘</m:t>
                          </m:r>
                        </m:sub>
                      </m:sSub>
                      <m:r>
                        <a:rPr lang="da-DK" i="1">
                          <a:solidFill>
                            <a:schemeClr val="tx1"/>
                          </a:solidFill>
                          <a:latin typeface="Cambria Math"/>
                        </a:rPr>
                        <m:t>=</m:t>
                      </m:r>
                      <m:r>
                        <a:rPr lang="da-DK" i="1">
                          <a:solidFill>
                            <a:schemeClr val="tx1"/>
                          </a:solidFill>
                          <a:latin typeface="Cambria Math"/>
                          <a:ea typeface="Cambria Math"/>
                        </a:rPr>
                        <m:t>𝜇</m:t>
                      </m:r>
                      <m:r>
                        <a:rPr lang="da-DK" i="1">
                          <a:solidFill>
                            <a:schemeClr val="tx1"/>
                          </a:solidFill>
                          <a:latin typeface="Cambria Math"/>
                          <a:ea typeface="Cambria Math"/>
                        </a:rPr>
                        <m:t>+</m:t>
                      </m:r>
                      <m:sSub>
                        <m:sSubPr>
                          <m:ctrlPr>
                            <a:rPr lang="da-DK" i="1">
                              <a:solidFill>
                                <a:schemeClr val="tx1"/>
                              </a:solidFill>
                              <a:latin typeface="Cambria Math" panose="02040503050406030204" pitchFamily="18" charset="0"/>
                              <a:ea typeface="Cambria Math"/>
                            </a:rPr>
                          </m:ctrlPr>
                        </m:sSubPr>
                        <m:e>
                          <m:r>
                            <a:rPr lang="da-DK" i="1" smtClean="0">
                              <a:solidFill>
                                <a:schemeClr val="tx1"/>
                              </a:solidFill>
                              <a:latin typeface="Cambria Math" panose="02040503050406030204" pitchFamily="18" charset="0"/>
                              <a:ea typeface="Cambria Math" panose="02040503050406030204" pitchFamily="18" charset="0"/>
                            </a:rPr>
                            <m:t>𝛼</m:t>
                          </m:r>
                        </m:e>
                        <m:sub>
                          <m:r>
                            <a:rPr lang="da-DK" i="1">
                              <a:solidFill>
                                <a:schemeClr val="tx1"/>
                              </a:solidFill>
                              <a:latin typeface="Cambria Math"/>
                              <a:ea typeface="Cambria Math"/>
                            </a:rPr>
                            <m:t>𝑖</m:t>
                          </m:r>
                        </m:sub>
                      </m:sSub>
                      <m:r>
                        <a:rPr lang="da-DK" i="1">
                          <a:solidFill>
                            <a:schemeClr val="tx1"/>
                          </a:solidFill>
                          <a:latin typeface="Cambria Math"/>
                          <a:ea typeface="Cambria Math"/>
                        </a:rPr>
                        <m:t>+</m:t>
                      </m:r>
                      <m:sSub>
                        <m:sSubPr>
                          <m:ctrlPr>
                            <a:rPr lang="da-DK" i="1">
                              <a:solidFill>
                                <a:schemeClr val="tx1"/>
                              </a:solidFill>
                              <a:latin typeface="Cambria Math" panose="02040503050406030204" pitchFamily="18" charset="0"/>
                              <a:ea typeface="Cambria Math"/>
                            </a:rPr>
                          </m:ctrlPr>
                        </m:sSubPr>
                        <m:e>
                          <m:r>
                            <a:rPr lang="da-DK" i="1">
                              <a:solidFill>
                                <a:schemeClr val="tx1"/>
                              </a:solidFill>
                              <a:latin typeface="Cambria Math"/>
                              <a:ea typeface="Cambria Math"/>
                            </a:rPr>
                            <m:t>𝛽</m:t>
                          </m:r>
                        </m:e>
                        <m:sub>
                          <m:r>
                            <a:rPr lang="da-DK" i="1">
                              <a:solidFill>
                                <a:schemeClr val="tx1"/>
                              </a:solidFill>
                              <a:latin typeface="Cambria Math"/>
                              <a:ea typeface="Cambria Math"/>
                            </a:rPr>
                            <m:t>𝑗</m:t>
                          </m:r>
                        </m:sub>
                      </m:sSub>
                      <m:r>
                        <a:rPr lang="da-DK" i="1">
                          <a:solidFill>
                            <a:schemeClr val="tx1"/>
                          </a:solidFill>
                          <a:latin typeface="Cambria Math"/>
                          <a:ea typeface="Cambria Math"/>
                        </a:rPr>
                        <m:t>+</m:t>
                      </m:r>
                      <m:sSub>
                        <m:sSubPr>
                          <m:ctrlPr>
                            <a:rPr lang="da-DK" i="1">
                              <a:solidFill>
                                <a:schemeClr val="tx1"/>
                              </a:solidFill>
                              <a:latin typeface="Cambria Math" panose="02040503050406030204" pitchFamily="18" charset="0"/>
                              <a:ea typeface="Cambria Math"/>
                            </a:rPr>
                          </m:ctrlPr>
                        </m:sSubPr>
                        <m:e>
                          <m:r>
                            <a:rPr lang="da-DK" i="1">
                              <a:solidFill>
                                <a:schemeClr val="tx1"/>
                              </a:solidFill>
                              <a:latin typeface="Cambria Math"/>
                              <a:ea typeface="Cambria Math"/>
                            </a:rPr>
                            <m:t>𝜀</m:t>
                          </m:r>
                        </m:e>
                        <m:sub>
                          <m:r>
                            <a:rPr lang="da-DK" i="1">
                              <a:solidFill>
                                <a:schemeClr val="tx1"/>
                              </a:solidFill>
                              <a:latin typeface="Cambria Math"/>
                              <a:ea typeface="Cambria Math"/>
                            </a:rPr>
                            <m:t>𝑖𝑗𝑘</m:t>
                          </m:r>
                        </m:sub>
                      </m:sSub>
                    </m:oMath>
                  </m:oMathPara>
                </a14:m>
                <a:r>
                  <a:rPr lang="en-US" smtClean="0"/>
                  <a:t> </a:t>
                </a:r>
                <a:br>
                  <a:rPr lang="en-US" smtClean="0"/>
                </a:br>
                <a:r>
                  <a:rPr lang="en-US" smtClean="0"/>
                  <a:t>Største smagsoplevelse opnås med hotdog med chokoladesovs</a:t>
                </a:r>
                <a:endParaRPr lang="en-US" smtClean="0"/>
              </a:p>
              <a:p>
                <a:pPr marL="0" indent="0">
                  <a:buNone/>
                </a:pPr>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2"/>
                <a:stretch>
                  <a:fillRect l="-868" t="-75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442</a:t>
            </a:fld>
            <a:endParaRPr lang="da-DK"/>
          </a:p>
        </p:txBody>
      </p:sp>
      <p:pic>
        <p:nvPicPr>
          <p:cNvPr id="5" name="Picture 4"/>
          <p:cNvPicPr>
            <a:picLocks noChangeAspect="1"/>
          </p:cNvPicPr>
          <p:nvPr/>
        </p:nvPicPr>
        <p:blipFill>
          <a:blip r:embed="rId3"/>
          <a:stretch>
            <a:fillRect/>
          </a:stretch>
        </p:blipFill>
        <p:spPr>
          <a:xfrm>
            <a:off x="827584" y="3090787"/>
            <a:ext cx="5256584" cy="3509107"/>
          </a:xfrm>
          <a:prstGeom prst="rect">
            <a:avLst/>
          </a:prstGeom>
        </p:spPr>
      </p:pic>
    </p:spTree>
    <p:extLst>
      <p:ext uri="{BB962C8B-B14F-4D97-AF65-F5344CB8AC3E}">
        <p14:creationId xmlns:p14="http://schemas.microsoft.com/office/powerpoint/2010/main" val="5768494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err="1" smtClean="0"/>
              <a:t>Interaktion eksempel</a:t>
            </a:r>
            <a:endParaRPr lang="en-GB"/>
          </a:p>
        </p:txBody>
      </p:sp>
      <mc:AlternateContent>
        <mc:Choice Requires="a14">
          <p:sp>
            <p:nvSpPr>
              <p:cNvPr id="3" name="Content Placeholder 2"/>
              <p:cNvSpPr>
                <a:spLocks noGrp="1"/>
              </p:cNvSpPr>
              <p:nvPr>
                <p:ph idx="1"/>
              </p:nvPr>
            </p:nvSpPr>
            <p:spPr>
              <a:xfrm>
                <a:off x="467544" y="1052736"/>
                <a:ext cx="8424936" cy="5688632"/>
              </a:xfrm>
            </p:spPr>
            <p:txBody>
              <a:bodyPr/>
              <a:lstStyle/>
              <a:p>
                <a:r>
                  <a:rPr lang="en-US" smtClean="0"/>
                  <a:t>“Vil du have sennep eller chokoladesovs på dit måltid?” </a:t>
                </a:r>
                <a:endParaRPr lang="en-US"/>
              </a:p>
              <a:p>
                <a:pPr lvl="1"/>
                <a:r>
                  <a:rPr lang="en-US" smtClean="0"/>
                  <a:t>Hvis svaret er: “Chokoladesovs”, så </a:t>
                </a:r>
                <a:r>
                  <a:rPr lang="en-US"/>
                  <a:t>er </a:t>
                </a:r>
                <a:r>
                  <a:rPr lang="en-US" smtClean="0"/>
                  <a:t>der </a:t>
                </a:r>
                <a:r>
                  <a:rPr lang="en-US" i="1" smtClean="0"/>
                  <a:t>ikke</a:t>
                </a:r>
                <a:r>
                  <a:rPr lang="en-US" smtClean="0"/>
                  <a:t> </a:t>
                </a:r>
                <a:r>
                  <a:rPr lang="en-US" i="1"/>
                  <a:t>interaktion</a:t>
                </a:r>
              </a:p>
              <a:p>
                <a:pPr lvl="1"/>
                <a:r>
                  <a:rPr lang="en-US"/>
                  <a:t>Hvis svaret er: </a:t>
                </a:r>
                <a:r>
                  <a:rPr lang="en-US" smtClean="0"/>
                  <a:t>“</a:t>
                </a:r>
                <a:r>
                  <a:rPr lang="en-US"/>
                  <a:t>Det </a:t>
                </a:r>
                <a:r>
                  <a:rPr lang="en-US" smtClean="0"/>
                  <a:t>afhænger af måltidet”, så </a:t>
                </a:r>
                <a:r>
                  <a:rPr lang="en-US"/>
                  <a:t>er der </a:t>
                </a:r>
                <a:r>
                  <a:rPr lang="en-US" i="1"/>
                  <a:t>interaktion</a:t>
                </a:r>
              </a:p>
              <a:p>
                <a:r>
                  <a:rPr lang="en-US" smtClean="0"/>
                  <a:t>Model med </a:t>
                </a:r>
                <a:r>
                  <a:rPr lang="en-US" err="1"/>
                  <a:t>interaktion:    </a:t>
                </a:r>
                <a14:m>
                  <m:oMathPara>
                    <m:oMathParaPr>
                      <m:jc/>
                    </m:oMathParaPr>
                    <m:oMath>
                      <m:sSub>
                        <m:sSubPr>
                          <m:ctrlPr>
                            <a:rPr lang="da-DK" i="1">
                              <a:latin typeface="Cambria Math" panose="02040503050406030204" pitchFamily="18" charset="0"/>
                            </a:rPr>
                          </m:ctrlPr>
                        </m:sSubPr>
                        <m:e>
                          <m:r>
                            <a:rPr lang="da-DK" i="1">
                              <a:latin typeface="Cambria Math"/>
                            </a:rPr>
                            <m:t>𝑦</m:t>
                          </m:r>
                        </m:e>
                        <m:sub>
                          <m:r>
                            <a:rPr lang="da-DK" i="1">
                              <a:latin typeface="Cambria Math"/>
                            </a:rPr>
                            <m:t>𝑖𝑗𝑘</m:t>
                          </m:r>
                        </m:sub>
                      </m:sSub>
                      <m:r>
                        <a:rPr lang="da-DK" i="1">
                          <a:latin typeface="Cambria Math"/>
                        </a:rPr>
                        <m:t>=</m:t>
                      </m:r>
                      <m:r>
                        <a:rPr lang="da-DK" i="1">
                          <a:latin typeface="Cambria Math"/>
                          <a:ea typeface="Cambria Math"/>
                        </a:rPr>
                        <m:t>𝜇</m:t>
                      </m:r>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𝛼</m:t>
                          </m:r>
                        </m:e>
                        <m:sub>
                          <m:r>
                            <a:rPr lang="da-DK" i="1">
                              <a:latin typeface="Cambria Math"/>
                              <a:ea typeface="Cambria Math"/>
                            </a:rPr>
                            <m:t>𝑖</m:t>
                          </m:r>
                        </m:sub>
                      </m:sSub>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𝛽</m:t>
                          </m:r>
                        </m:e>
                        <m:sub>
                          <m:r>
                            <a:rPr lang="da-DK" i="1">
                              <a:latin typeface="Cambria Math"/>
                              <a:ea typeface="Cambria Math"/>
                            </a:rPr>
                            <m:t>𝑗</m:t>
                          </m:r>
                        </m:sub>
                      </m:sSub>
                      <m:r>
                        <a:rPr lang="en-US" b="0" i="1" smtClean="0">
                          <a:latin typeface="Cambria Math" panose="02040503050406030204" pitchFamily="18" charset="0"/>
                          <a:ea typeface="Cambria Math"/>
                        </a:rPr>
                        <m:t>+</m:t>
                      </m:r>
                      <m:r>
                        <m:rPr>
                          <m:sty m:val="p"/>
                        </m:rPr>
                        <a:rPr lang="en-US">
                          <a:latin typeface="Helvetica"/>
                        </a:rPr>
                        <m:t>(</m:t>
                      </m:r>
                      <m:r>
                        <a:rPr lang="da-DK" i="1">
                          <a:latin typeface="Cambria Math" panose="02040503050406030204" pitchFamily="18" charset="0"/>
                          <a:ea typeface="Cambria Math" panose="02040503050406030204" pitchFamily="18" charset="0"/>
                        </a:rPr>
                        <m:t>𝛼</m:t>
                      </m:r>
                      <m:r>
                        <a:rPr lang="da-DK" i="1">
                          <a:latin typeface="Cambria Math"/>
                          <a:ea typeface="Cambria Math"/>
                        </a:rPr>
                        <m:t>𝛽</m:t>
                      </m:r>
                      <m:r>
                        <m:rPr>
                          <m:sty m:val="p"/>
                        </m:rPr>
                        <a:rPr lang="en-US">
                          <a:latin typeface="Helvetica"/>
                        </a:rPr>
                        <m:t>)</m:t>
                      </m:r>
                      <m:r>
                        <a:rPr lang="en-US" i="1" baseline="-25000">
                          <a:latin typeface="Helvetica"/>
                        </a:rPr>
                        <m:t>𝑖𝑗</m:t>
                      </m:r>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𝜀</m:t>
                          </m:r>
                        </m:e>
                        <m:sub>
                          <m:r>
                            <a:rPr lang="da-DK" i="1">
                              <a:latin typeface="Cambria Math"/>
                              <a:ea typeface="Cambria Math"/>
                            </a:rPr>
                            <m:t>𝑖𝑗𝑘</m:t>
                          </m:r>
                        </m:sub>
                      </m:sSub>
                    </m:oMath>
                  </m:oMathPara>
                </a14:m>
                <a:r>
                  <a:rPr lang="en-US"/>
                  <a:t> </a:t>
                </a:r>
                <a:br>
                  <a:rPr lang="en-US" smtClean="0"/>
                </a:br>
                <a:r>
                  <a:rPr lang="en-US" err="1"/>
                  <a:t>Største smagsoplevelse opnåes med </a:t>
                </a:r>
                <a:r>
                  <a:rPr lang="en-US" smtClean="0"/>
                  <a:t>is </a:t>
                </a:r>
                <a:r>
                  <a:rPr lang="en-US"/>
                  <a:t>med </a:t>
                </a:r>
                <a:r>
                  <a:rPr lang="en-US" smtClean="0"/>
                  <a:t>chokoladesovs.</a:t>
                </a:r>
                <a:br>
                  <a:rPr lang="en-US"/>
                </a:br>
                <a:br>
                  <a:rPr lang="en-US" smtClean="0"/>
                </a:br>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2"/>
                <a:stretch>
                  <a:fillRect l="-868" t="-75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443</a:t>
            </a:fld>
            <a:endParaRPr lang="da-DK"/>
          </a:p>
        </p:txBody>
      </p:sp>
      <p:pic>
        <p:nvPicPr>
          <p:cNvPr id="5" name="Picture 4"/>
          <p:cNvPicPr>
            <a:picLocks noChangeAspect="1"/>
          </p:cNvPicPr>
          <p:nvPr/>
        </p:nvPicPr>
        <p:blipFill>
          <a:blip r:embed="rId3"/>
          <a:stretch>
            <a:fillRect/>
          </a:stretch>
        </p:blipFill>
        <p:spPr>
          <a:xfrm>
            <a:off x="179512" y="4339273"/>
            <a:ext cx="3142058" cy="2097525"/>
          </a:xfrm>
          <a:prstGeom prst="rect">
            <a:avLst/>
          </a:prstGeom>
        </p:spPr>
      </p:pic>
      <p:pic>
        <p:nvPicPr>
          <p:cNvPr id="6" name="Picture 5"/>
          <p:cNvPicPr>
            <a:picLocks noChangeAspect="1"/>
          </p:cNvPicPr>
          <p:nvPr/>
        </p:nvPicPr>
        <p:blipFill>
          <a:blip r:embed="rId4"/>
          <a:stretch>
            <a:fillRect/>
          </a:stretch>
        </p:blipFill>
        <p:spPr>
          <a:xfrm>
            <a:off x="3699132" y="2996952"/>
            <a:ext cx="5191261" cy="3460840"/>
          </a:xfrm>
          <a:prstGeom prst="rect">
            <a:avLst/>
          </a:prstGeom>
        </p:spPr>
      </p:pic>
    </p:spTree>
    <p:extLst>
      <p:ext uri="{BB962C8B-B14F-4D97-AF65-F5344CB8AC3E}">
        <p14:creationId xmlns:p14="http://schemas.microsoft.com/office/powerpoint/2010/main" val="31361295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p:cNvPicPr>
            <a:picLocks noChangeAspect="1"/>
          </p:cNvPicPr>
          <p:nvPr/>
        </p:nvPicPr>
        <p:blipFill>
          <a:blip r:embed="rId2"/>
          <a:stretch>
            <a:fillRect/>
          </a:stretch>
        </p:blipFill>
        <p:spPr>
          <a:xfrm>
            <a:off x="3612976" y="969864"/>
            <a:ext cx="5423520" cy="5619766"/>
          </a:xfrm>
          <a:prstGeom prst="rect">
            <a:avLst/>
          </a:prstGeom>
          <a:ln>
            <a:noFill/>
          </a:ln>
          <a:effectLst/>
        </p:spPr>
      </p:pic>
      <p:sp>
        <p:nvSpPr>
          <p:cNvPr id="2" name="Title 1"/>
          <p:cNvSpPr>
            <a:spLocks noGrp="1"/>
          </p:cNvSpPr>
          <p:nvPr>
            <p:ph type="title"/>
          </p:nvPr>
        </p:nvSpPr>
        <p:spPr/>
        <p:txBody>
          <a:bodyPr/>
          <a:lstStyle/>
          <a:p>
            <a:r>
              <a:rPr lang="da-DK"/>
              <a:t>Lineær statistisk model med 2 faktorer</a:t>
            </a:r>
            <a:endParaRPr lang="en-GB"/>
          </a:p>
        </p:txBody>
      </p:sp>
      <mc:AlternateContent>
        <mc:Choice Requires="a14">
          <p:sp>
            <p:nvSpPr>
              <p:cNvPr id="3" name="Content Placeholder 2"/>
              <p:cNvSpPr>
                <a:spLocks noGrp="1"/>
              </p:cNvSpPr>
              <p:nvPr>
                <p:ph idx="1"/>
              </p:nvPr>
            </p:nvSpPr>
            <p:spPr>
              <a:xfrm>
                <a:off x="251520" y="1196752"/>
                <a:ext cx="8640960" cy="5544616"/>
              </a:xfrm>
            </p:spPr>
            <p:txBody>
              <a:bodyPr/>
              <a:lstStyle/>
              <a:p>
                <a:pPr marL="457200" indent="-457200">
                  <a:buFont typeface="+mj-lt"/>
                  <a:buAutoNum type="alphaLcParenR"/>
                </a:pPr>
                <a:r>
                  <a:rPr lang="da-DK" sz="1900" smtClean="0"/>
                  <a:t> </a:t>
                </a:r>
                <a14:m>
                  <m:oMathPara>
                    <m:oMathParaPr>
                      <m:jc/>
                    </m:oMathParaPr>
                    <m:oMath>
                      <m:sSub>
                        <m:sSubPr>
                          <m:ctrlPr>
                            <a:rPr lang="da-DK" sz="1900" i="1" smtClean="0">
                              <a:solidFill>
                                <a:schemeClr val="tx1"/>
                              </a:solidFill>
                              <a:latin typeface="Cambria Math" panose="02040503050406030204" pitchFamily="18" charset="0"/>
                            </a:rPr>
                          </m:ctrlPr>
                        </m:sSubPr>
                        <m:e>
                          <m:r>
                            <a:rPr lang="en-US" sz="1900" i="1">
                              <a:solidFill>
                                <a:schemeClr val="tx1"/>
                              </a:solidFill>
                              <a:latin typeface="Cambria Math" panose="02040503050406030204" pitchFamily="18" charset="0"/>
                            </a:rPr>
                            <m:t>𝑌</m:t>
                          </m:r>
                        </m:e>
                        <m:sub>
                          <m:r>
                            <a:rPr lang="da-DK" sz="1900" i="1">
                              <a:solidFill>
                                <a:schemeClr val="tx1"/>
                              </a:solidFill>
                              <a:latin typeface="Cambria Math"/>
                            </a:rPr>
                            <m:t>𝑖𝑗𝑘</m:t>
                          </m:r>
                        </m:sub>
                      </m:sSub>
                      <m:r>
                        <a:rPr lang="da-DK" sz="1900" i="1">
                          <a:solidFill>
                            <a:schemeClr val="tx1"/>
                          </a:solidFill>
                          <a:latin typeface="Cambria Math"/>
                        </a:rPr>
                        <m:t>=</m:t>
                      </m:r>
                      <m:r>
                        <a:rPr lang="da-DK" sz="1900" i="1">
                          <a:solidFill>
                            <a:schemeClr val="tx1"/>
                          </a:solidFill>
                          <a:latin typeface="Cambria Math"/>
                          <a:ea typeface="Cambria Math"/>
                        </a:rPr>
                        <m:t>𝜇</m:t>
                      </m:r>
                    </m:oMath>
                  </m:oMathPara>
                </a14:m>
                <a:br>
                  <a:rPr lang="en-US" sz="1900" smtClean="0">
                    <a:solidFill>
                      <a:schemeClr val="tx1"/>
                    </a:solidFill>
                  </a:rPr>
                </a:br>
                <a:r>
                  <a:rPr lang="en-US" sz="1900" smtClean="0">
                    <a:solidFill>
                      <a:schemeClr val="tx1"/>
                    </a:solidFill>
                  </a:rPr>
                  <a:t> (ingen effekt af faktorerne)</a:t>
                </a:r>
                <a:br>
                  <a:rPr lang="en-US" sz="1900" smtClean="0">
                    <a:solidFill>
                      <a:schemeClr val="tx1"/>
                    </a:solidFill>
                  </a:rPr>
                </a:br>
                <a:endParaRPr lang="en-US" sz="1900" smtClean="0">
                  <a:solidFill>
                    <a:schemeClr val="tx1"/>
                  </a:solidFill>
                </a:endParaRPr>
              </a:p>
              <a:p>
                <a:pPr marL="457200" indent="-457200">
                  <a:buFont typeface="+mj-lt"/>
                  <a:buAutoNum type="alphaLcParenR"/>
                </a:pPr>
                <a:r>
                  <a:rPr lang="en-US" sz="1900"/>
                  <a:t> </a:t>
                </a:r>
                <a14:m>
                  <m:oMathPara>
                    <m:oMathParaPr>
                      <m:jc/>
                    </m:oMathParaPr>
                    <m:oMath>
                      <m:sSub>
                        <m:sSubPr>
                          <m:ctrlPr>
                            <a:rPr lang="da-DK" sz="1900" i="1">
                              <a:latin typeface="Cambria Math" panose="02040503050406030204" pitchFamily="18" charset="0"/>
                            </a:rPr>
                          </m:ctrlPr>
                        </m:sSubPr>
                        <m:e>
                          <m:r>
                            <a:rPr lang="en-US" sz="1900" i="1">
                              <a:latin typeface="Cambria Math" panose="02040503050406030204" pitchFamily="18" charset="0"/>
                            </a:rPr>
                            <m:t>𝑌</m:t>
                          </m:r>
                        </m:e>
                        <m:sub>
                          <m:r>
                            <a:rPr lang="da-DK" sz="1900" i="1">
                              <a:latin typeface="Cambria Math"/>
                            </a:rPr>
                            <m:t>𝑖𝑗𝑘</m:t>
                          </m:r>
                        </m:sub>
                      </m:sSub>
                      <m:r>
                        <a:rPr lang="da-DK" sz="1900" i="1">
                          <a:latin typeface="Cambria Math"/>
                        </a:rPr>
                        <m:t>=</m:t>
                      </m:r>
                      <m:r>
                        <a:rPr lang="da-DK" sz="1900" i="1">
                          <a:latin typeface="Cambria Math"/>
                          <a:ea typeface="Cambria Math"/>
                        </a:rPr>
                        <m:t>𝜇</m:t>
                      </m:r>
                      <m:r>
                        <a:rPr lang="da-DK" sz="1900" i="1">
                          <a:latin typeface="Cambria Math"/>
                          <a:ea typeface="Cambria Math"/>
                        </a:rPr>
                        <m:t>+</m:t>
                      </m:r>
                      <m:sSub>
                        <m:sSubPr>
                          <m:ctrlPr>
                            <a:rPr lang="da-DK" sz="1900" i="1">
                              <a:latin typeface="Cambria Math" panose="02040503050406030204" pitchFamily="18" charset="0"/>
                              <a:ea typeface="Cambria Math"/>
                            </a:rPr>
                          </m:ctrlPr>
                        </m:sSubPr>
                        <m:e>
                          <m:r>
                            <a:rPr lang="da-DK" sz="1900" i="1">
                              <a:latin typeface="Cambria Math" panose="02040503050406030204" pitchFamily="18" charset="0"/>
                              <a:ea typeface="Cambria Math" panose="02040503050406030204" pitchFamily="18" charset="0"/>
                            </a:rPr>
                            <m:t>𝛼</m:t>
                          </m:r>
                        </m:e>
                        <m:sub>
                          <m:r>
                            <a:rPr lang="da-DK" sz="1900" i="1">
                              <a:latin typeface="Cambria Math"/>
                              <a:ea typeface="Cambria Math"/>
                            </a:rPr>
                            <m:t>𝑖</m:t>
                          </m:r>
                        </m:sub>
                      </m:sSub>
                    </m:oMath>
                  </m:oMathPara>
                </a14:m>
                <a:r>
                  <a:rPr lang="en-GB" sz="1900" smtClean="0">
                    <a:solidFill>
                      <a:schemeClr val="tx1"/>
                    </a:solidFill>
                  </a:rPr>
                  <a:t> </a:t>
                </a:r>
                <a:br>
                  <a:rPr lang="en-GB" sz="1900" smtClean="0">
                    <a:solidFill>
                      <a:schemeClr val="tx1"/>
                    </a:solidFill>
                  </a:rPr>
                </a:br>
                <a:r>
                  <a:rPr lang="en-GB" sz="1900" smtClean="0">
                    <a:solidFill>
                      <a:schemeClr val="tx1"/>
                    </a:solidFill>
                  </a:rPr>
                  <a:t> (kun effekt af faktor A)</a:t>
                </a:r>
                <a:br>
                  <a:rPr lang="en-GB" sz="1900" smtClean="0">
                    <a:solidFill>
                      <a:schemeClr val="tx1"/>
                    </a:solidFill>
                  </a:rPr>
                </a:br>
                <a:endParaRPr lang="en-GB" sz="1900" smtClean="0">
                  <a:solidFill>
                    <a:schemeClr val="tx1"/>
                  </a:solidFill>
                </a:endParaRPr>
              </a:p>
              <a:p>
                <a:pPr marL="457200" indent="-457200">
                  <a:buFont typeface="+mj-lt"/>
                  <a:buAutoNum type="alphaLcParenR"/>
                </a:pPr>
                <a:r>
                  <a:rPr lang="en-US" sz="1900"/>
                  <a:t> </a:t>
                </a:r>
                <a14:m>
                  <m:oMathPara>
                    <m:oMathParaPr>
                      <m:jc/>
                    </m:oMathParaPr>
                    <m:oMath>
                      <m:sSub>
                        <m:sSubPr>
                          <m:ctrlPr>
                            <a:rPr lang="da-DK" sz="1900" i="1">
                              <a:latin typeface="Cambria Math" panose="02040503050406030204" pitchFamily="18" charset="0"/>
                            </a:rPr>
                          </m:ctrlPr>
                        </m:sSubPr>
                        <m:e>
                          <m:r>
                            <a:rPr lang="en-US" sz="1900" i="1">
                              <a:latin typeface="Cambria Math" panose="02040503050406030204" pitchFamily="18" charset="0"/>
                            </a:rPr>
                            <m:t>𝑌</m:t>
                          </m:r>
                        </m:e>
                        <m:sub>
                          <m:r>
                            <a:rPr lang="da-DK" sz="1900" i="1">
                              <a:latin typeface="Cambria Math"/>
                            </a:rPr>
                            <m:t>𝑖𝑗𝑘</m:t>
                          </m:r>
                        </m:sub>
                      </m:sSub>
                      <m:r>
                        <a:rPr lang="da-DK" sz="1900" i="1">
                          <a:latin typeface="Cambria Math"/>
                        </a:rPr>
                        <m:t>=</m:t>
                      </m:r>
                      <m:r>
                        <a:rPr lang="da-DK" sz="1900" i="1">
                          <a:latin typeface="Cambria Math"/>
                          <a:ea typeface="Cambria Math"/>
                        </a:rPr>
                        <m:t>𝜇</m:t>
                      </m:r>
                      <m:r>
                        <a:rPr lang="da-DK" sz="1900" i="1">
                          <a:latin typeface="Cambria Math"/>
                          <a:ea typeface="Cambria Math"/>
                        </a:rPr>
                        <m:t>+</m:t>
                      </m:r>
                      <m:sSub>
                        <m:sSubPr>
                          <m:ctrlPr>
                            <a:rPr lang="da-DK" sz="1900" i="1">
                              <a:latin typeface="Cambria Math" panose="02040503050406030204" pitchFamily="18" charset="0"/>
                              <a:ea typeface="Cambria Math"/>
                            </a:rPr>
                          </m:ctrlPr>
                        </m:sSubPr>
                        <m:e>
                          <m:r>
                            <a:rPr lang="da-DK" sz="1900" i="1">
                              <a:latin typeface="Cambria Math" panose="02040503050406030204" pitchFamily="18" charset="0"/>
                              <a:ea typeface="Cambria Math" panose="02040503050406030204" pitchFamily="18" charset="0"/>
                            </a:rPr>
                            <m:t>𝛼</m:t>
                          </m:r>
                        </m:e>
                        <m:sub>
                          <m:r>
                            <a:rPr lang="da-DK" sz="1900" i="1">
                              <a:latin typeface="Cambria Math"/>
                              <a:ea typeface="Cambria Math"/>
                            </a:rPr>
                            <m:t>𝑖</m:t>
                          </m:r>
                        </m:sub>
                      </m:sSub>
                      <m:r>
                        <a:rPr lang="da-DK" sz="1900" i="1">
                          <a:latin typeface="Cambria Math"/>
                          <a:ea typeface="Cambria Math"/>
                        </a:rPr>
                        <m:t>+</m:t>
                      </m:r>
                      <m:sSub>
                        <m:sSubPr>
                          <m:ctrlPr>
                            <a:rPr lang="da-DK" sz="1900" i="1">
                              <a:latin typeface="Cambria Math" panose="02040503050406030204" pitchFamily="18" charset="0"/>
                              <a:ea typeface="Cambria Math"/>
                            </a:rPr>
                          </m:ctrlPr>
                        </m:sSubPr>
                        <m:e>
                          <m:r>
                            <a:rPr lang="da-DK" sz="1900" i="1">
                              <a:latin typeface="Cambria Math"/>
                              <a:ea typeface="Cambria Math"/>
                            </a:rPr>
                            <m:t>𝛽</m:t>
                          </m:r>
                        </m:e>
                        <m:sub>
                          <m:r>
                            <a:rPr lang="da-DK" sz="1900" i="1">
                              <a:latin typeface="Cambria Math"/>
                              <a:ea typeface="Cambria Math"/>
                            </a:rPr>
                            <m:t>𝑗</m:t>
                          </m:r>
                        </m:sub>
                      </m:sSub>
                    </m:oMath>
                  </m:oMathPara>
                </a14:m>
                <a:r>
                  <a:rPr lang="en-GB" sz="1900" smtClean="0">
                    <a:solidFill>
                      <a:schemeClr val="tx1"/>
                    </a:solidFill>
                  </a:rPr>
                  <a:t> </a:t>
                </a:r>
                <a:br>
                  <a:rPr lang="en-GB" sz="1900" smtClean="0">
                    <a:solidFill>
                      <a:schemeClr val="tx1"/>
                    </a:solidFill>
                  </a:rPr>
                </a:br>
                <a:r>
                  <a:rPr lang="en-GB" sz="1900" smtClean="0">
                    <a:solidFill>
                      <a:schemeClr val="tx1"/>
                    </a:solidFill>
                  </a:rPr>
                  <a:t> (kun effekt af faktor A og B)</a:t>
                </a:r>
                <a:br>
                  <a:rPr lang="en-GB" sz="1900" smtClean="0">
                    <a:solidFill>
                      <a:schemeClr val="tx1"/>
                    </a:solidFill>
                  </a:rPr>
                </a:br>
                <a:endParaRPr lang="en-GB" sz="1900" smtClean="0">
                  <a:solidFill>
                    <a:schemeClr val="tx1"/>
                  </a:solidFill>
                </a:endParaRPr>
              </a:p>
              <a:p>
                <a:pPr marL="457200" indent="-457200">
                  <a:buFont typeface="+mj-lt"/>
                  <a:buAutoNum type="alphaLcParenR"/>
                </a:pPr>
                <a:r>
                  <a:rPr lang="da-DK" sz="1900" smtClean="0"/>
                  <a:t> </a:t>
                </a:r>
                <a14:m>
                  <m:oMathPara>
                    <m:oMathParaPr>
                      <m:jc/>
                    </m:oMathParaPr>
                    <m:oMath>
                      <m:sSub>
                        <m:sSubPr>
                          <m:ctrlPr>
                            <a:rPr lang="da-DK" sz="1900" i="1">
                              <a:latin typeface="Cambria Math" panose="02040503050406030204" pitchFamily="18" charset="0"/>
                            </a:rPr>
                          </m:ctrlPr>
                        </m:sSubPr>
                        <m:e>
                          <m:r>
                            <a:rPr lang="en-US" sz="1900" i="1">
                              <a:latin typeface="Cambria Math" panose="02040503050406030204" pitchFamily="18" charset="0"/>
                            </a:rPr>
                            <m:t>𝑌</m:t>
                          </m:r>
                        </m:e>
                        <m:sub>
                          <m:r>
                            <a:rPr lang="da-DK" sz="1900" i="1">
                              <a:latin typeface="Cambria Math"/>
                            </a:rPr>
                            <m:t>𝑖𝑗𝑘</m:t>
                          </m:r>
                        </m:sub>
                      </m:sSub>
                      <m:r>
                        <a:rPr lang="da-DK" sz="1900" i="1">
                          <a:latin typeface="Cambria Math"/>
                        </a:rPr>
                        <m:t>=</m:t>
                      </m:r>
                      <m:r>
                        <a:rPr lang="da-DK" sz="1900" i="1">
                          <a:latin typeface="Cambria Math"/>
                          <a:ea typeface="Cambria Math"/>
                        </a:rPr>
                        <m:t>𝜇</m:t>
                      </m:r>
                      <m:r>
                        <a:rPr lang="da-DK" sz="1900" i="1">
                          <a:latin typeface="Cambria Math"/>
                          <a:ea typeface="Cambria Math"/>
                        </a:rPr>
                        <m:t>+</m:t>
                      </m:r>
                      <m:sSub>
                        <m:sSubPr>
                          <m:ctrlPr>
                            <a:rPr lang="da-DK" sz="1900" i="1">
                              <a:latin typeface="Cambria Math" panose="02040503050406030204" pitchFamily="18" charset="0"/>
                              <a:ea typeface="Cambria Math"/>
                            </a:rPr>
                          </m:ctrlPr>
                        </m:sSubPr>
                        <m:e>
                          <m:r>
                            <a:rPr lang="da-DK" sz="1900" i="1">
                              <a:latin typeface="Cambria Math" panose="02040503050406030204" pitchFamily="18" charset="0"/>
                              <a:ea typeface="Cambria Math" panose="02040503050406030204" pitchFamily="18" charset="0"/>
                            </a:rPr>
                            <m:t>𝛼</m:t>
                          </m:r>
                        </m:e>
                        <m:sub>
                          <m:r>
                            <a:rPr lang="da-DK" sz="1900" i="1">
                              <a:latin typeface="Cambria Math"/>
                              <a:ea typeface="Cambria Math"/>
                            </a:rPr>
                            <m:t>𝑖</m:t>
                          </m:r>
                        </m:sub>
                      </m:sSub>
                      <m:r>
                        <a:rPr lang="da-DK" sz="1900" i="1">
                          <a:latin typeface="Cambria Math"/>
                          <a:ea typeface="Cambria Math"/>
                        </a:rPr>
                        <m:t>+</m:t>
                      </m:r>
                      <m:sSub>
                        <m:sSubPr>
                          <m:ctrlPr>
                            <a:rPr lang="da-DK" sz="1900" i="1">
                              <a:latin typeface="Cambria Math" panose="02040503050406030204" pitchFamily="18" charset="0"/>
                              <a:ea typeface="Cambria Math"/>
                            </a:rPr>
                          </m:ctrlPr>
                        </m:sSubPr>
                        <m:e>
                          <m:r>
                            <a:rPr lang="da-DK" sz="1900" i="1">
                              <a:latin typeface="Cambria Math"/>
                              <a:ea typeface="Cambria Math"/>
                            </a:rPr>
                            <m:t>𝛽</m:t>
                          </m:r>
                        </m:e>
                        <m:sub>
                          <m:r>
                            <a:rPr lang="da-DK" sz="1900" i="1">
                              <a:latin typeface="Cambria Math"/>
                              <a:ea typeface="Cambria Math"/>
                            </a:rPr>
                            <m:t>𝑗</m:t>
                          </m:r>
                        </m:sub>
                      </m:sSub>
                      <m:r>
                        <a:rPr lang="da-DK" sz="1900" i="1">
                          <a:latin typeface="Cambria Math"/>
                          <a:ea typeface="Cambria Math"/>
                        </a:rPr>
                        <m:t>+</m:t>
                      </m:r>
                      <m:sSub>
                        <m:sSubPr>
                          <m:ctrlPr>
                            <a:rPr lang="da-DK" sz="1900" i="1">
                              <a:latin typeface="Cambria Math" panose="02040503050406030204" pitchFamily="18" charset="0"/>
                              <a:ea typeface="Cambria Math"/>
                            </a:rPr>
                          </m:ctrlPr>
                        </m:sSubPr>
                        <m:e>
                          <m:r>
                            <a:rPr lang="en-US" sz="1900" i="1">
                              <a:latin typeface="Cambria Math" panose="02040503050406030204" pitchFamily="18" charset="0"/>
                              <a:ea typeface="Cambria Math"/>
                            </a:rPr>
                            <m:t>(</m:t>
                          </m:r>
                          <m:r>
                            <a:rPr lang="da-DK" sz="1900" i="1">
                              <a:latin typeface="Cambria Math" panose="02040503050406030204" pitchFamily="18" charset="0"/>
                              <a:ea typeface="Cambria Math" panose="02040503050406030204" pitchFamily="18" charset="0"/>
                            </a:rPr>
                            <m:t>𝛼𝛽</m:t>
                          </m:r>
                          <m:r>
                            <a:rPr lang="en-US" sz="1900" i="1">
                              <a:latin typeface="Cambria Math" panose="02040503050406030204" pitchFamily="18" charset="0"/>
                              <a:ea typeface="Cambria Math" panose="02040503050406030204" pitchFamily="18" charset="0"/>
                            </a:rPr>
                            <m:t>)</m:t>
                          </m:r>
                        </m:e>
                        <m:sub>
                          <m:r>
                            <a:rPr lang="en-US" sz="1900" i="1">
                              <a:latin typeface="Cambria Math" panose="02040503050406030204" pitchFamily="18" charset="0"/>
                              <a:ea typeface="Cambria Math"/>
                            </a:rPr>
                            <m:t>𝑖𝑗</m:t>
                          </m:r>
                        </m:sub>
                      </m:sSub>
                    </m:oMath>
                  </m:oMathPara>
                </a14:m>
                <a:br>
                  <a:rPr lang="en-US" sz="1900" smtClean="0">
                    <a:solidFill>
                      <a:schemeClr val="tx1"/>
                    </a:solidFill>
                  </a:rPr>
                </a:br>
                <a:r>
                  <a:rPr lang="en-US" sz="1900" smtClean="0">
                    <a:solidFill>
                      <a:schemeClr val="tx1"/>
                    </a:solidFill>
                  </a:rPr>
                  <a:t> (effekt af A, B og interaktion.</a:t>
                </a:r>
                <a:br>
                  <a:rPr lang="en-US" sz="1900" smtClean="0">
                    <a:solidFill>
                      <a:schemeClr val="tx1"/>
                    </a:solidFill>
                  </a:rPr>
                </a:br>
                <a:r>
                  <a:rPr lang="en-US" sz="1900" smtClean="0">
                    <a:solidFill>
                      <a:schemeClr val="tx1"/>
                    </a:solidFill>
                  </a:rPr>
                  <a:t> Responsoverfladen er ikke </a:t>
                </a:r>
                <a:br>
                  <a:rPr lang="en-US" sz="1900" smtClean="0">
                    <a:solidFill>
                      <a:schemeClr val="tx1"/>
                    </a:solidFill>
                  </a:rPr>
                </a:br>
                <a:r>
                  <a:rPr lang="en-US" sz="1900" smtClean="0">
                    <a:solidFill>
                      <a:schemeClr val="tx1"/>
                    </a:solidFill>
                  </a:rPr>
                  <a:t> længere plan).</a:t>
                </a:r>
                <a:endParaRPr lang="en-GB" sz="190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1196752"/>
                <a:ext cx="8640960" cy="5544616"/>
              </a:xfrm>
              <a:blipFill>
                <a:blip r:embed="rId3"/>
                <a:stretch>
                  <a:fillRect l="-705"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444</a:t>
            </a:fld>
            <a:endParaRPr lang="da-DK">
              <a:solidFill>
                <a:prstClr val="black">
                  <a:tint val="75000"/>
                </a:prstClr>
              </a:solidFill>
            </a:endParaRPr>
          </a:p>
        </p:txBody>
      </p:sp>
      <p:grpSp>
        <p:nvGrpSpPr>
          <p:cNvPr id="14" name="Group 13"/>
          <p:cNvGrpSpPr/>
          <p:nvPr/>
        </p:nvGrpSpPr>
        <p:grpSpPr>
          <a:xfrm>
            <a:off x="6156176" y="1124744"/>
            <a:ext cx="2736304" cy="2592288"/>
            <a:chOff x="6156176" y="1124744"/>
            <a:chExt cx="2736304" cy="2592288"/>
          </a:xfrm>
        </p:grpSpPr>
        <p:sp>
          <p:nvSpPr>
            <p:cNvPr id="5" name="Rectangle 4"/>
            <p:cNvSpPr/>
            <p:nvPr/>
          </p:nvSpPr>
          <p:spPr>
            <a:xfrm>
              <a:off x="6516216" y="1124744"/>
              <a:ext cx="2376264" cy="2592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
          <p:nvSpPr>
            <p:cNvPr id="7" name="Rectangle 6"/>
            <p:cNvSpPr/>
            <p:nvPr/>
          </p:nvSpPr>
          <p:spPr>
            <a:xfrm>
              <a:off x="6156176" y="2924944"/>
              <a:ext cx="1304528"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grpSp>
      <p:grpSp>
        <p:nvGrpSpPr>
          <p:cNvPr id="11" name="Group 10"/>
          <p:cNvGrpSpPr/>
          <p:nvPr/>
        </p:nvGrpSpPr>
        <p:grpSpPr>
          <a:xfrm>
            <a:off x="3707904" y="3789041"/>
            <a:ext cx="2745049" cy="2800590"/>
            <a:chOff x="3707904" y="3789041"/>
            <a:chExt cx="2745049" cy="2800590"/>
          </a:xfrm>
        </p:grpSpPr>
        <p:sp>
          <p:nvSpPr>
            <p:cNvPr id="9" name="Rectangle 8"/>
            <p:cNvSpPr/>
            <p:nvPr/>
          </p:nvSpPr>
          <p:spPr>
            <a:xfrm>
              <a:off x="3707904" y="3789041"/>
              <a:ext cx="2376264" cy="280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
          <p:nvSpPr>
            <p:cNvPr id="10" name="Rectangle 9"/>
            <p:cNvSpPr/>
            <p:nvPr/>
          </p:nvSpPr>
          <p:spPr>
            <a:xfrm>
              <a:off x="5343841" y="4591077"/>
              <a:ext cx="1109112" cy="1124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grpSp>
      <p:grpSp>
        <p:nvGrpSpPr>
          <p:cNvPr id="13" name="Group 12"/>
          <p:cNvGrpSpPr/>
          <p:nvPr/>
        </p:nvGrpSpPr>
        <p:grpSpPr>
          <a:xfrm>
            <a:off x="6202378" y="3882007"/>
            <a:ext cx="2832136" cy="2592288"/>
            <a:chOff x="6202378" y="3882007"/>
            <a:chExt cx="2832136" cy="2592288"/>
          </a:xfrm>
        </p:grpSpPr>
        <p:sp>
          <p:nvSpPr>
            <p:cNvPr id="8" name="Rectangle 7"/>
            <p:cNvSpPr/>
            <p:nvPr/>
          </p:nvSpPr>
          <p:spPr>
            <a:xfrm>
              <a:off x="6202378" y="5517231"/>
              <a:ext cx="1532776" cy="796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
          <p:nvSpPr>
            <p:cNvPr id="12" name="Rectangle 11"/>
            <p:cNvSpPr/>
            <p:nvPr/>
          </p:nvSpPr>
          <p:spPr>
            <a:xfrm>
              <a:off x="6658250" y="3882007"/>
              <a:ext cx="2376264" cy="2592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grpSp>
    </p:spTree>
    <p:extLst>
      <p:ext uri="{BB962C8B-B14F-4D97-AF65-F5344CB8AC3E}">
        <p14:creationId xmlns:p14="http://schemas.microsoft.com/office/powerpoint/2010/main" val="41478620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xit" presetSubtype="0" dur="1" fill="hold"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xit" presetSubtype="0" dur="1"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xit" presetSubtype="0" dur="1"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3 hypotesetests</a:t>
            </a:r>
            <a:endParaRPr lang="da-DK"/>
          </a:p>
        </p:txBody>
      </p:sp>
      <mc:AlternateContent>
        <mc:Choice Requires="a14">
          <p:sp>
            <p:nvSpPr>
              <p:cNvPr id="3" name="Content Placeholder 2"/>
              <p:cNvSpPr>
                <a:spLocks noGrp="1"/>
              </p:cNvSpPr>
              <p:nvPr>
                <p:ph idx="1"/>
              </p:nvPr>
            </p:nvSpPr>
            <p:spPr/>
            <p:txBody>
              <a:bodyPr/>
              <a:lstStyle/>
              <a:p>
                <a:pPr marL="0" indent="0">
                  <a:buNone/>
                </a:pPr>
                <a:r>
                  <a:rPr lang="en-US">
                    <a:latin typeface="Helvetica"/>
                  </a:rPr>
                  <a:t>1. </a:t>
                </a:r>
                <a:r>
                  <a:rPr lang="en-US" smtClean="0">
                    <a:latin typeface="Helvetica"/>
                  </a:rPr>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m:oMathPara>
                </a14:m>
                <a:r>
                  <a:rPr lang="en-US" smtClean="0">
                    <a:latin typeface="Helvetica"/>
                  </a:rPr>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𝑎</m:t>
                          </m:r>
                        </m:sub>
                      </m:sSub>
                      <m:r>
                        <a:rPr lang="en-US" i="1">
                          <a:latin typeface="Cambria Math" panose="02040503050406030204" pitchFamily="18" charset="0"/>
                        </a:rPr>
                        <m:t>=</m:t>
                      </m:r>
                      <m:r>
                        <a:rPr lang="en-US" b="0" i="1" smtClean="0">
                          <a:latin typeface="Cambria Math" panose="02040503050406030204" pitchFamily="18" charset="0"/>
                        </a:rPr>
                        <m:t>0</m:t>
                      </m:r>
                    </m:oMath>
                  </m:oMathPara>
                </a14:m>
                <a:r>
                  <a:rPr lang="en-US" smtClean="0">
                    <a:latin typeface="Helvetica"/>
                  </a:rPr>
                  <a:t>  </a:t>
                </a:r>
                <a:r>
                  <a:rPr lang="en-US"/>
                  <a:t>(ingen direkte effekt af faktor A)</a:t>
                </a:r>
                <a:br>
                  <a:rPr lang="en-US" smtClean="0">
                    <a:latin typeface="Helvetica"/>
                  </a:rPr>
                </a:br>
                <a:r>
                  <a:rPr lang="en-US" i="1" smtClean="0">
                    <a:latin typeface="Helvetica"/>
                  </a:rPr>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1</m:t>
                          </m:r>
                        </m:sub>
                      </m:sSub>
                    </m:oMath>
                  </m:oMathPara>
                </a14:m>
                <a:r>
                  <a:rPr lang="en-US">
                    <a:latin typeface="Helvetica"/>
                  </a:rPr>
                  <a:t>: </a:t>
                </a:r>
                <a:r>
                  <a:rPr lang="en-US"/>
                  <a:t>Mindst en</a:t>
                </a:r>
                <a:r>
                  <a:rPr lang="en-US" smtClean="0">
                    <a:latin typeface="Helvetica"/>
                  </a:rPr>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br>
                  <a:rPr lang="en-US" i="1" smtClean="0">
                    <a:latin typeface="Helvetica"/>
                  </a:rPr>
                </a:br>
                <a:endParaRPr lang="en-IN">
                  <a:latin typeface="Helvetica"/>
                </a:endParaRPr>
              </a:p>
              <a:p>
                <a:pPr marL="0" indent="0">
                  <a:buNone/>
                </a:pPr>
                <a:r>
                  <a:rPr lang="en-US">
                    <a:latin typeface="Helvetica"/>
                  </a:rPr>
                  <a:t>2.</a:t>
                </a:r>
                <a:r>
                  <a:rPr lang="en-US" b="1">
                    <a:latin typeface="Helvetica"/>
                  </a:rPr>
                  <a:t> </a:t>
                </a:r>
                <a:r>
                  <a:rPr lang="en-US" b="1" smtClean="0">
                    <a:latin typeface="Helvetica"/>
                  </a:rPr>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US">
                    <a:latin typeface="Helvetica"/>
                  </a:rPr>
                  <a:t>: </a:t>
                </a:r>
                <a14:m>
                  <m:oMathPara>
                    <m:oMathParaPr>
                      <m:jc/>
                    </m:oMathParaPr>
                    <m:o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𝑏</m:t>
                          </m:r>
                        </m:sub>
                      </m:sSub>
                      <m:r>
                        <a:rPr lang="en-US" i="1">
                          <a:latin typeface="Cambria Math" panose="02040503050406030204" pitchFamily="18" charset="0"/>
                        </a:rPr>
                        <m:t>=0</m:t>
                      </m:r>
                    </m:oMath>
                  </m:oMathPara>
                </a14:m>
                <a:r>
                  <a:rPr lang="en-US">
                    <a:latin typeface="Helvetica"/>
                  </a:rPr>
                  <a:t>  </a:t>
                </a:r>
                <a:r>
                  <a:rPr lang="en-US"/>
                  <a:t>(ingen direkte effekt af faktor </a:t>
                </a:r>
                <a:r>
                  <a:rPr lang="en-US" smtClean="0"/>
                  <a:t>B)</a:t>
                </a:r>
                <a:br>
                  <a:rPr lang="en-US">
                    <a:latin typeface="Helvetica"/>
                  </a:rPr>
                </a:br>
                <a:r>
                  <a:rPr lang="en-US" i="1">
                    <a:latin typeface="Helvetica"/>
                  </a:rPr>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oMath>
                  </m:oMathPara>
                </a14:m>
                <a:r>
                  <a:rPr lang="en-US">
                    <a:latin typeface="Helvetica"/>
                  </a:rPr>
                  <a:t>: </a:t>
                </a:r>
                <a:r>
                  <a:rPr lang="en-US"/>
                  <a:t>Mindst en</a:t>
                </a:r>
                <a:r>
                  <a:rPr lang="en-US">
                    <a:latin typeface="Helvetica"/>
                  </a:rPr>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≠0</m:t>
                      </m:r>
                    </m:oMath>
                  </m:oMathPara>
                </a14:m>
                <a:br>
                  <a:rPr lang="en-US" i="1" smtClean="0">
                    <a:latin typeface="Helvetica"/>
                  </a:rPr>
                </a:br>
                <a:endParaRPr lang="en-IN">
                  <a:latin typeface="Helvetica"/>
                </a:endParaRPr>
              </a:p>
              <a:p>
                <a:pPr marL="0" indent="0">
                  <a:buNone/>
                </a:pPr>
                <a:r>
                  <a:rPr lang="en-US">
                    <a:latin typeface="Helvetica"/>
                  </a:rPr>
                  <a:t>3. </a:t>
                </a:r>
                <a:r>
                  <a:rPr lang="en-US" smtClean="0">
                    <a:latin typeface="Helvetica"/>
                  </a:rPr>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US">
                    <a:latin typeface="Helvetica"/>
                  </a:rPr>
                  <a:t>: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𝛼𝛽</m:t>
                          </m:r>
                          <m:r>
                            <a:rPr lang="en-US" b="0" i="1" smtClean="0">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1</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𝛼𝛽</m:t>
                          </m:r>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1</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𝛼𝛽</m:t>
                          </m:r>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𝑎𝑏</m:t>
                          </m:r>
                        </m:sub>
                      </m:sSub>
                      <m:r>
                        <a:rPr lang="en-US" i="1">
                          <a:latin typeface="Cambria Math" panose="02040503050406030204" pitchFamily="18" charset="0"/>
                        </a:rPr>
                        <m:t>=0</m:t>
                      </m:r>
                    </m:oMath>
                  </m:oMathPara>
                </a14:m>
                <a:r>
                  <a:rPr lang="en-US">
                    <a:latin typeface="Helvetica"/>
                  </a:rPr>
                  <a:t>  </a:t>
                </a:r>
                <a:r>
                  <a:rPr lang="en-US"/>
                  <a:t>(ingen </a:t>
                </a:r>
                <a:r>
                  <a:rPr lang="en-US" smtClean="0"/>
                  <a:t>interaktioner)</a:t>
                </a:r>
                <a:br>
                  <a:rPr lang="en-US">
                    <a:latin typeface="Helvetica"/>
                  </a:rPr>
                </a:br>
                <a:r>
                  <a:rPr lang="en-US" i="1">
                    <a:latin typeface="Helvetica"/>
                  </a:rPr>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oMath>
                  </m:oMathPara>
                </a14:m>
                <a:r>
                  <a:rPr lang="en-US">
                    <a:latin typeface="Helvetica"/>
                  </a:rPr>
                  <a:t>: </a:t>
                </a:r>
                <a:r>
                  <a:rPr lang="en-US"/>
                  <a:t>Mindst en</a:t>
                </a:r>
                <a:r>
                  <a:rPr lang="en-US">
                    <a:latin typeface="Helvetica"/>
                  </a:rPr>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𝛼𝛽</m:t>
                          </m:r>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≠0</m:t>
                      </m:r>
                    </m:oMath>
                  </m:oMathPara>
                </a14:m>
                <a:br>
                  <a:rPr lang="en-US" i="1">
                    <a:latin typeface="Helvetica"/>
                  </a:rPr>
                </a:br>
                <a:br>
                  <a:rPr lang="en-US" smtClean="0">
                    <a:latin typeface="Helvetica"/>
                  </a:rPr>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76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445</a:t>
            </a:fld>
            <a:endParaRPr lang="da-DK"/>
          </a:p>
        </p:txBody>
      </p:sp>
    </p:spTree>
    <p:extLst>
      <p:ext uri="{BB962C8B-B14F-4D97-AF65-F5344CB8AC3E}">
        <p14:creationId xmlns:p14="http://schemas.microsoft.com/office/powerpoint/2010/main" val="40342858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Sum of Squares til ANOVA</a:t>
            </a:r>
            <a:endParaRPr lang="en-GB"/>
          </a:p>
        </p:txBody>
      </p:sp>
      <mc:AlternateContent>
        <mc:Choice Requires="a14">
          <p:sp>
            <p:nvSpPr>
              <p:cNvPr id="3" name="Content Placeholder 2"/>
              <p:cNvSpPr>
                <a:spLocks noGrp="1"/>
              </p:cNvSpPr>
              <p:nvPr>
                <p:ph idx="1"/>
              </p:nvPr>
            </p:nvSpPr>
            <p:spPr/>
            <p:txBody>
              <a:bodyPr/>
              <a:lstStyle/>
              <a:p>
                <a:r>
                  <a:rPr lang="en-US" smtClean="0"/>
                  <a:t>Total Sum of Squares kan opdeles i komponenter:</a:t>
                </a:r>
                <a:br>
                  <a:rPr lang="en-US" smtClean="0"/>
                </a:br>
                <a:br>
                  <a:rPr lang="en-US" smtClean="0"/>
                </a:br>
                <a:br>
                  <a:rPr lang="en-US" smtClean="0"/>
                </a:br>
                <a:br>
                  <a:rPr lang="en-US" smtClean="0"/>
                </a:br>
                <a:br>
                  <a:rPr lang="en-US" smtClean="0"/>
                </a:br>
                <a:br>
                  <a:rPr lang="en-US" smtClean="0"/>
                </a:br>
                <a:endParaRPr lang="en-US" smtClean="0"/>
              </a:p>
              <a:p>
                <a:r>
                  <a:rPr lang="en-US" smtClean="0"/>
                  <a:t>... eller skrevet med symboler:</a:t>
                </a:r>
                <a:br>
                  <a:rPr lang="en-US" smtClean="0"/>
                </a:br>
                <a:r>
                  <a:rPr lang="en-US" smtClean="0"/>
                  <a:t> 	</a:t>
                </a:r>
                <a14:m>
                  <m:oMathPara>
                    <m:oMathParaPr>
                      <m:jc/>
                    </m:oMathParaPr>
                    <m:oMath>
                      <m:r>
                        <a:rPr lang="en-US" b="0" i="1" smtClean="0">
                          <a:latin typeface="Cambria Math" panose="02040503050406030204" pitchFamily="18" charset="0"/>
                        </a:rPr>
                        <m:t>𝑆𝑆𝑇</m:t>
                      </m:r>
                      <m:r>
                        <a:rPr lang="en-US" b="0" i="1" smtClean="0">
                          <a:latin typeface="Cambria Math" panose="02040503050406030204" pitchFamily="18" charset="0"/>
                        </a:rPr>
                        <m:t>=</m:t>
                      </m:r>
                      <m:r>
                        <a:rPr lang="en-US" b="0" i="1" smtClean="0">
                          <a:latin typeface="Cambria Math" panose="02040503050406030204" pitchFamily="18" charset="0"/>
                        </a:rPr>
                        <m:t>𝑆𝑆</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𝑆𝑆</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𝑆𝑆</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m:t>
                      </m:r>
                      <m:r>
                        <a:rPr lang="en-US" b="0" i="1" smtClean="0">
                          <a:latin typeface="Cambria Math" panose="02040503050406030204" pitchFamily="18" charset="0"/>
                        </a:rPr>
                        <m:t>𝑆𝑆𝐸</m:t>
                      </m:r>
                    </m:oMath>
                  </m:oMathPara>
                </a14:m>
                <a:r>
                  <a:rPr lang="en-GB" smtClean="0"/>
                  <a:t> </a:t>
                </a:r>
                <a:br>
                  <a:rPr lang="en-GB" smtClean="0"/>
                </a:br>
                <a:r>
                  <a:rPr lang="en-GB" sz="1050" smtClean="0"/>
                  <a:t> </a:t>
                </a:r>
                <a:endParaRPr lang="en-GB" smtClean="0"/>
              </a:p>
              <a:p>
                <a:r>
                  <a:rPr lang="da-DK" smtClean="0"/>
                  <a:t>Den </a:t>
                </a:r>
                <a:r>
                  <a:rPr lang="da-DK"/>
                  <a:t>totale variation (</a:t>
                </a:r>
                <a14:m>
                  <m:oMathPara>
                    <m:oMathParaPr>
                      <m:jc/>
                    </m:oMathParaPr>
                    <m:oMath>
                      <m:r>
                        <a:rPr lang="en-US" i="1">
                          <a:solidFill>
                            <a:schemeClr val="accent1">
                              <a:lumMod val="75000"/>
                            </a:schemeClr>
                          </a:solidFill>
                          <a:latin typeface="Cambria Math" panose="02040503050406030204" pitchFamily="18" charset="0"/>
                        </a:rPr>
                        <m:t>𝑆𝑆𝑇</m:t>
                      </m:r>
                    </m:oMath>
                  </m:oMathPara>
                </a14:m>
                <a:r>
                  <a:rPr lang="da-DK"/>
                  <a:t>) består af :</a:t>
                </a:r>
              </a:p>
              <a:p>
                <a:pPr lvl="1"/>
                <a:r>
                  <a:rPr lang="da-DK"/>
                  <a:t>den del, der kan forklares med faktor A (</a:t>
                </a:r>
                <a14:m>
                  <m:oMathPara>
                    <m:oMathParaPr>
                      <m:jc/>
                    </m:oMathParaPr>
                    <m:oMath>
                      <m:r>
                        <a:rPr lang="en-US" i="1" smtClean="0">
                          <a:solidFill>
                            <a:schemeClr val="accent1">
                              <a:lumMod val="75000"/>
                            </a:schemeClr>
                          </a:solidFill>
                          <a:latin typeface="Cambria Math" panose="02040503050406030204" pitchFamily="18" charset="0"/>
                        </a:rPr>
                        <m:t>𝑆𝑆</m:t>
                      </m:r>
                      <m:d>
                        <m:dPr>
                          <m:begChr m:val="("/>
                          <m:sepChr m:val="|"/>
                          <m:endChr m:val=")"/>
                          <m:grow m:val="on"/>
                          <m:shp m:val="centered"/>
                          <m:ctrlPr>
                            <a:rPr lang="en-US" i="1">
                              <a:solidFill>
                                <a:schemeClr val="accent1">
                                  <a:lumMod val="75000"/>
                                </a:schemeClr>
                              </a:solidFill>
                              <a:latin typeface="Cambria Math" panose="02040503050406030204" pitchFamily="18" charset="0"/>
                            </a:rPr>
                          </m:ctrlPr>
                        </m:dPr>
                        <m:e>
                          <m:r>
                            <a:rPr lang="en-US" i="1">
                              <a:solidFill>
                                <a:schemeClr val="accent1">
                                  <a:lumMod val="75000"/>
                                </a:schemeClr>
                              </a:solidFill>
                              <a:latin typeface="Cambria Math" panose="02040503050406030204" pitchFamily="18" charset="0"/>
                            </a:rPr>
                            <m:t>𝐴</m:t>
                          </m:r>
                        </m:e>
                      </m:d>
                    </m:oMath>
                  </m:oMathPara>
                </a14:m>
                <a:r>
                  <a:rPr lang="da-DK"/>
                  <a:t>), </a:t>
                </a:r>
              </a:p>
              <a:p>
                <a:pPr lvl="1"/>
                <a:r>
                  <a:rPr lang="da-DK"/>
                  <a:t>den del der kan forklares med faktor B (</a:t>
                </a:r>
                <a14:m>
                  <m:oMathPara>
                    <m:oMathParaPr>
                      <m:jc/>
                    </m:oMathParaPr>
                    <m:oMath>
                      <m:r>
                        <a:rPr lang="en-US" i="1">
                          <a:solidFill>
                            <a:schemeClr val="accent1">
                              <a:lumMod val="75000"/>
                            </a:schemeClr>
                          </a:solidFill>
                          <a:latin typeface="Cambria Math" panose="02040503050406030204" pitchFamily="18" charset="0"/>
                        </a:rPr>
                        <m:t>𝑆𝑆</m:t>
                      </m:r>
                      <m:d>
                        <m:dPr>
                          <m:begChr m:val="("/>
                          <m:sepChr m:val="|"/>
                          <m:endChr m:val=")"/>
                          <m:grow m:val="on"/>
                          <m:shp m:val="centered"/>
                          <m:ctrlPr>
                            <a:rPr lang="en-US" i="1">
                              <a:solidFill>
                                <a:schemeClr val="accent1">
                                  <a:lumMod val="75000"/>
                                </a:schemeClr>
                              </a:solidFill>
                              <a:latin typeface="Cambria Math" panose="02040503050406030204" pitchFamily="18" charset="0"/>
                            </a:rPr>
                          </m:ctrlPr>
                        </m:dPr>
                        <m:e>
                          <m:r>
                            <a:rPr lang="en-US" b="0" i="1" smtClean="0">
                              <a:solidFill>
                                <a:schemeClr val="accent1">
                                  <a:lumMod val="75000"/>
                                </a:schemeClr>
                              </a:solidFill>
                              <a:latin typeface="Cambria Math" panose="02040503050406030204" pitchFamily="18" charset="0"/>
                            </a:rPr>
                            <m:t>𝐵</m:t>
                          </m:r>
                        </m:e>
                      </m:d>
                    </m:oMath>
                  </m:oMathPara>
                </a14:m>
                <a:r>
                  <a:rPr lang="da-DK"/>
                  <a:t>), </a:t>
                </a:r>
              </a:p>
              <a:p>
                <a:pPr lvl="1"/>
                <a:r>
                  <a:rPr lang="da-DK"/>
                  <a:t>den del der kan forklares med interaktionen mellem A og B (</a:t>
                </a:r>
                <a14:m>
                  <m:oMathPara>
                    <m:oMathParaPr>
                      <m:jc/>
                    </m:oMathParaPr>
                    <m:oMath>
                      <m:r>
                        <a:rPr lang="en-US" i="1">
                          <a:solidFill>
                            <a:schemeClr val="accent1">
                              <a:lumMod val="75000"/>
                            </a:schemeClr>
                          </a:solidFill>
                          <a:latin typeface="Cambria Math" panose="02040503050406030204" pitchFamily="18" charset="0"/>
                        </a:rPr>
                        <m:t>𝑆𝑆</m:t>
                      </m:r>
                      <m:d>
                        <m:dPr>
                          <m:begChr m:val="("/>
                          <m:sepChr m:val="|"/>
                          <m:endChr m:val=")"/>
                          <m:grow m:val="on"/>
                          <m:shp m:val="centered"/>
                          <m:ctrlPr>
                            <a:rPr lang="en-US" i="1">
                              <a:solidFill>
                                <a:schemeClr val="accent1">
                                  <a:lumMod val="75000"/>
                                </a:schemeClr>
                              </a:solidFill>
                              <a:latin typeface="Cambria Math" panose="02040503050406030204" pitchFamily="18" charset="0"/>
                            </a:rPr>
                          </m:ctrlPr>
                        </m:dPr>
                        <m:e>
                          <m:r>
                            <a:rPr lang="en-US" i="1">
                              <a:solidFill>
                                <a:schemeClr val="accent1">
                                  <a:lumMod val="75000"/>
                                </a:schemeClr>
                              </a:solidFill>
                              <a:latin typeface="Cambria Math" panose="02040503050406030204" pitchFamily="18" charset="0"/>
                            </a:rPr>
                            <m:t>𝐴</m:t>
                          </m:r>
                          <m:r>
                            <a:rPr lang="en-US" b="0" i="1" smtClean="0">
                              <a:solidFill>
                                <a:schemeClr val="accent1">
                                  <a:lumMod val="75000"/>
                                </a:schemeClr>
                              </a:solidFill>
                              <a:latin typeface="Cambria Math" panose="02040503050406030204" pitchFamily="18" charset="0"/>
                            </a:rPr>
                            <m:t>𝐵</m:t>
                          </m:r>
                        </m:e>
                      </m:d>
                    </m:oMath>
                  </m:oMathPara>
                </a14:m>
                <a:r>
                  <a:rPr lang="da-DK"/>
                  <a:t>), </a:t>
                </a:r>
              </a:p>
              <a:p>
                <a:pPr lvl="1"/>
                <a:r>
                  <a:rPr lang="da-DK"/>
                  <a:t>og resten, der ikke kan forklares med faktorerne (</a:t>
                </a:r>
                <a14:m>
                  <m:oMathPara>
                    <m:oMathParaPr>
                      <m:jc/>
                    </m:oMathParaPr>
                    <m:oMath>
                      <m:r>
                        <a:rPr lang="en-US" b="0" i="1" smtClean="0">
                          <a:solidFill>
                            <a:schemeClr val="tx2"/>
                          </a:solidFill>
                          <a:latin typeface="Cambria Math" panose="02040503050406030204" pitchFamily="18" charset="0"/>
                        </a:rPr>
                        <m:t>𝑆𝑆𝐸</m:t>
                      </m:r>
                    </m:oMath>
                  </m:oMathPara>
                </a14:m>
                <a:r>
                  <a:rPr lang="da-DK"/>
                  <a:t>).</a:t>
                </a:r>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446</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1979712" y="1628800"/>
            <a:ext cx="5688632" cy="2121374"/>
          </a:xfrm>
          <a:prstGeom prst="rect">
            <a:avLst/>
          </a:prstGeom>
        </p:spPr>
      </p:pic>
    </p:spTree>
    <p:extLst>
      <p:ext uri="{BB962C8B-B14F-4D97-AF65-F5344CB8AC3E}">
        <p14:creationId xmlns:p14="http://schemas.microsoft.com/office/powerpoint/2010/main" val="6187607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ANOVA </a:t>
            </a:r>
            <a:r>
              <a:rPr lang="da-DK" smtClean="0"/>
              <a:t>for 2-faktor eksperimenter</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447</a:t>
            </a:fld>
            <a:endParaRPr lang="da-DK"/>
          </a:p>
        </p:txBody>
      </p:sp>
      <p:graphicFrame>
        <p:nvGraphicFramePr>
          <p:cNvPr id="7" name="Content Placeholder 4"/>
          <p:cNvGraphicFramePr>
            <a:graphicFrameLocks noGrp="1"/>
          </p:cNvGraphicFramePr>
          <p:nvPr>
            <p:extLst>
              <p:ext uri="{D42A27DB-BD31-4B8C-83A1-F6EECF244321}">
                <p14:modId xmlns:p14="http://schemas.microsoft.com/office/powerpoint/2010/main" val="3339887205"/>
              </p:ext>
            </p:extLst>
          </p:nvPr>
        </p:nvGraphicFramePr>
        <p:xfrm>
          <a:off x="224880" y="1196752"/>
          <a:ext cx="8640960" cy="3758877"/>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20000"/>
                    </a:ext>
                  </a:extLst>
                </a:gridCol>
                <a:gridCol w="1630555">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2644557">
                  <a:extLst>
                    <a:ext uri="{9D8B030D-6E8A-4147-A177-3AD203B41FA5}">
                      <a16:colId xmlns:a16="http://schemas.microsoft.com/office/drawing/2014/main" val="20003"/>
                    </a:ext>
                  </a:extLst>
                </a:gridCol>
                <a:gridCol w="1413520">
                  <a:extLst>
                    <a:ext uri="{9D8B030D-6E8A-4147-A177-3AD203B41FA5}">
                      <a16:colId xmlns:a16="http://schemas.microsoft.com/office/drawing/2014/main" val="20004"/>
                    </a:ext>
                  </a:extLst>
                </a:gridCol>
              </a:tblGrid>
              <a:tr h="698877">
                <a:tc>
                  <a:txBody>
                    <a:bodyPr vert="horz" wrap="square"/>
                    <a:lstStyle/>
                    <a:p>
                      <a:pPr algn="l"/>
                      <a:endParaRPr lang="da-DK" sz="1800"/>
                    </a:p>
                  </a:txBody>
                  <a:tcPr/>
                </a:tc>
                <a:tc>
                  <a:txBody>
                    <a:bodyPr vert="horz" wrap="square"/>
                    <a:lstStyle/>
                    <a:p>
                      <a:pPr algn="ctr"/>
                      <a:r>
                        <a:rPr lang="da-DK" sz="1800" b="1"/>
                        <a:t>Frihedsgrader </a:t>
                      </a:r>
                      <a:br>
                        <a:rPr lang="da-DK" sz="1800" b="1"/>
                      </a:br>
                      <a:r>
                        <a:rPr lang="da-DK" sz="1800" b="1" smtClean="0"/>
                        <a:t>(</a:t>
                      </a:r>
                      <a14:m>
                        <m:oMathPara>
                          <m:oMathParaPr>
                            <m:jc/>
                          </m:oMathParaPr>
                          <m:oMath>
                            <m:r>
                              <m:rPr>
                                <m:sty m:val="bi"/>
                              </m:rPr>
                              <a:rPr lang="da-DK" sz="1800" b="1" i="1" smtClean="0">
                                <a:latin typeface="Cambria Math" panose="02040503050406030204" pitchFamily="18" charset="0"/>
                              </a:rPr>
                              <m:t>𝒅𝒇</m:t>
                            </m:r>
                          </m:oMath>
                        </m:oMathPara>
                      </a14:m>
                      <a:r>
                        <a:rPr lang="da-DK" sz="1800" b="1" smtClean="0"/>
                        <a:t>)</a:t>
                      </a:r>
                      <a:endParaRPr lang="da-DK" sz="1800" b="1"/>
                    </a:p>
                  </a:txBody>
                  <a:tcPr/>
                </a:tc>
                <a:tc>
                  <a:txBody>
                    <a:bodyPr vert="horz" wrap="square"/>
                    <a:lstStyle/>
                    <a:p>
                      <a:pPr algn="ctr"/>
                      <a:r>
                        <a:rPr lang="da-DK" sz="1800" b="1"/>
                        <a:t>Sum of Squares </a:t>
                      </a:r>
                      <a:br>
                        <a:rPr lang="da-DK" sz="1800" b="1"/>
                      </a:br>
                      <a:r>
                        <a:rPr lang="da-DK" sz="1800" b="1"/>
                        <a:t>(</a:t>
                      </a:r>
                      <a14:m>
                        <m:oMathPara>
                          <m:oMathParaPr>
                            <m:jc/>
                          </m:oMathParaPr>
                          <m:oMath>
                            <m:r>
                              <m:rPr>
                                <m:sty m:val="bi"/>
                              </m:rPr>
                              <a:rPr lang="da-DK" sz="1800" b="1" i="1" smtClean="0">
                                <a:latin typeface="Cambria Math" panose="02040503050406030204" pitchFamily="18" charset="0"/>
                              </a:rPr>
                              <m:t>𝑺𝑺</m:t>
                            </m:r>
                          </m:oMath>
                        </m:oMathPara>
                      </a14:m>
                      <a:r>
                        <a:rPr lang="da-DK" sz="1800" b="1"/>
                        <a:t>)</a:t>
                      </a:r>
                    </a:p>
                  </a:txBody>
                  <a:tcPr/>
                </a:tc>
                <a:tc>
                  <a:txBody>
                    <a:bodyPr vert="horz" wrap="square"/>
                    <a:lstStyle/>
                    <a:p>
                      <a:pPr algn="ctr"/>
                      <a:r>
                        <a:rPr lang="da-DK" sz="1800" b="1"/>
                        <a:t>Mean Squares </a:t>
                      </a:r>
                      <a:br>
                        <a:rPr lang="da-DK" sz="1800" b="1" smtClean="0"/>
                      </a:br>
                      <a:r>
                        <a:rPr lang="da-DK" sz="1800" b="1" smtClean="0"/>
                        <a:t>(</a:t>
                      </a:r>
                      <a14:m>
                        <m:oMathPara>
                          <m:oMathParaPr>
                            <m:jc/>
                          </m:oMathParaPr>
                          <m:oMath>
                            <m:r>
                              <m:rPr>
                                <m:sty m:val="bi"/>
                              </m:rPr>
                              <a:rPr lang="da-DK" sz="1800" b="1" i="1" smtClean="0">
                                <a:latin typeface="Cambria Math" panose="02040503050406030204" pitchFamily="18" charset="0"/>
                              </a:rPr>
                              <m:t>𝑴𝑺</m:t>
                            </m:r>
                          </m:oMath>
                        </m:oMathPara>
                      </a14:m>
                      <a:r>
                        <a:rPr lang="da-DK" sz="1800" b="1"/>
                        <a:t>)</a:t>
                      </a:r>
                    </a:p>
                  </a:txBody>
                  <a:tcPr/>
                </a:tc>
                <a:tc>
                  <a:txBody>
                    <a:bodyPr vert="horz" wrap="square"/>
                    <a:lstStyle/>
                    <a:p>
                      <a:pPr algn="ctr"/>
                      <a14:m>
                        <m:oMathPara>
                          <m:oMathParaPr>
                            <m:jc/>
                          </m:oMathParaPr>
                          <m:oMath>
                            <m:r>
                              <m:rPr>
                                <m:sty m:val="bi"/>
                              </m:rPr>
                              <a:rPr lang="da-DK" sz="1800" b="1" i="1" smtClean="0">
                                <a:latin typeface="Cambria Math" panose="02040503050406030204" pitchFamily="18" charset="0"/>
                              </a:rPr>
                              <m:t>𝑭</m:t>
                            </m:r>
                          </m:oMath>
                        </m:oMathPara>
                      </a14:m>
                      <a:r>
                        <a:rPr lang="da-DK" sz="1800" b="1" smtClean="0"/>
                        <a:t> </a:t>
                      </a:r>
                      <a:endParaRPr lang="da-DK" sz="1800" b="1"/>
                    </a:p>
                  </a:txBody>
                  <a:tcPr/>
                </a:tc>
                <a:extLst>
                  <a:ext uri="{0D108BD9-81ED-4DB2-BD59-A6C34878D82A}">
                    <a16:rowId xmlns:a16="http://schemas.microsoft.com/office/drawing/2014/main" val="10000"/>
                  </a:ext>
                </a:extLst>
              </a:tr>
              <a:tr h="612000">
                <a:tc>
                  <a:txBody>
                    <a:bodyPr vert="horz" wrap="square"/>
                    <a:lstStyle/>
                    <a:p>
                      <a:pPr algn="l"/>
                      <a:r>
                        <a:rPr lang="da-DK" sz="1800" smtClean="0"/>
                        <a:t>Faktor A</a:t>
                      </a:r>
                      <a:endParaRPr lang="da-DK" sz="1800"/>
                    </a:p>
                  </a:txBody>
                  <a:tcPr anchor="ctr"/>
                </a:tc>
                <a:tc>
                  <a:txBody>
                    <a:bodyPr vert="horz" wrap="square"/>
                    <a:lstStyle/>
                    <a:p>
                      <a:pPr algn="l"/>
                      <a14:m>
                        <m:oMathPara>
                          <m:oMathParaPr>
                            <m:jc m:val="left"/>
                          </m:oMathParaPr>
                          <m:oMath>
                            <m:r>
                              <a:rPr lang="en-US" sz="1800" b="0" i="1" smtClean="0">
                                <a:latin typeface="Cambria Math" panose="02040503050406030204" pitchFamily="18" charset="0"/>
                              </a:rPr>
                              <m:t>𝑎</m:t>
                            </m:r>
                            <m:r>
                              <m:rPr>
                                <m:sty m:val="p"/>
                              </m:rPr>
                              <a:rPr lang="da-DK" sz="1800" smtClean="0">
                                <a:latin typeface="Cambria Math"/>
                              </a:rPr>
                              <m:t>−1</m:t>
                            </m:r>
                          </m:oMath>
                        </m:oMathPara>
                      </a14:m>
                      <a:br>
                        <a:rPr lang="da-DK" sz="1800"/>
                      </a:br>
                      <a:endParaRPr lang="da-DK" sz="1800"/>
                    </a:p>
                  </a:txBody>
                  <a:tcPr anchor="ctr"/>
                </a:tc>
                <a:tc>
                  <a:txBody>
                    <a:bodyPr vert="horz" wrap="square"/>
                    <a:lstStyle/>
                    <a:p>
                      <a:pPr algn="l"/>
                      <a14:m>
                        <m:oMathPara>
                          <m:oMathParaPr>
                            <m:jc m:val="left"/>
                          </m:oMathParaPr>
                          <m:oMath>
                            <m:r>
                              <a:rPr lang="en-US" sz="1800" i="1" smtClean="0">
                                <a:latin typeface="Cambria Math" panose="02040503050406030204" pitchFamily="18" charset="0"/>
                              </a:rPr>
                              <m:t>𝑆</m:t>
                            </m:r>
                            <m:r>
                              <a:rPr lang="en-US" sz="1800" b="0" i="1" smtClean="0">
                                <a:latin typeface="Cambria Math" panose="02040503050406030204" pitchFamily="18" charset="0"/>
                              </a:rPr>
                              <m:t>𝑆</m:t>
                            </m:r>
                            <m:r>
                              <a:rPr lang="en-US" sz="1800" b="0" i="1" smtClean="0">
                                <a:latin typeface="Cambria Math" panose="02040503050406030204" pitchFamily="18" charset="0"/>
                              </a:rPr>
                              <m:t>(</m:t>
                            </m:r>
                            <m:r>
                              <a:rPr lang="en-US" sz="1800" b="0" i="1" smtClean="0">
                                <a:latin typeface="Cambria Math" panose="02040503050406030204" pitchFamily="18" charset="0"/>
                              </a:rPr>
                              <m:t>𝐴</m:t>
                            </m:r>
                            <m:r>
                              <a:rPr lang="en-US" sz="1800" b="0" i="1" smtClean="0">
                                <a:latin typeface="Cambria Math" panose="02040503050406030204" pitchFamily="18" charset="0"/>
                              </a:rPr>
                              <m:t>)</m:t>
                            </m:r>
                          </m:oMath>
                        </m:oMathPara>
                      </a14:m>
                      <a:br>
                        <a:rPr lang="da-DK" sz="1800" b="0" i="1">
                          <a:latin typeface="Cambria Math"/>
                        </a:rPr>
                      </a:br>
                      <a:endParaRPr lang="da-DK" sz="1800"/>
                    </a:p>
                  </a:txBody>
                  <a:tcPr anchor="ctr"/>
                </a:tc>
                <a:tc>
                  <a:txBody>
                    <a:bodyPr vert="horz" wrap="square"/>
                    <a:lstStyle/>
                    <a:p>
                      <a:pPr algn="l"/>
                      <a14:m>
                        <m:oMathPara>
                          <m:oMathParaPr>
                            <m:jc m:val="left"/>
                          </m:oMathParaPr>
                          <m:oMath>
                            <m:r>
                              <a:rPr lang="en-US" sz="1800" i="1" smtClean="0">
                                <a:latin typeface="Cambria Math" panose="02040503050406030204" pitchFamily="18" charset="0"/>
                              </a:rPr>
                              <m:t>𝑀</m:t>
                            </m:r>
                            <m:r>
                              <a:rPr lang="en-US" sz="1800" b="0" i="1" smtClean="0">
                                <a:latin typeface="Cambria Math" panose="02040503050406030204" pitchFamily="18" charset="0"/>
                              </a:rPr>
                              <m:t>𝑆</m:t>
                            </m:r>
                            <m:r>
                              <a:rPr lang="en-US" sz="1800" b="0" i="1" smtClean="0">
                                <a:latin typeface="Cambria Math" panose="02040503050406030204" pitchFamily="18" charset="0"/>
                              </a:rPr>
                              <m:t>(</m:t>
                            </m:r>
                            <m:r>
                              <a:rPr lang="en-US" sz="1800" b="0" i="1" smtClean="0">
                                <a:latin typeface="Cambria Math" panose="02040503050406030204" pitchFamily="18" charset="0"/>
                              </a:rPr>
                              <m:t>𝐴</m:t>
                            </m:r>
                            <m:r>
                              <a:rPr lang="en-US" sz="1800" b="0" i="1" smtClean="0">
                                <a:latin typeface="Cambria Math" panose="02040503050406030204" pitchFamily="18" charset="0"/>
                              </a:rPr>
                              <m:t>)</m:t>
                            </m:r>
                            <m:r>
                              <m:rPr>
                                <m:sty m:val="p"/>
                              </m:rPr>
                              <a:rPr lang="da-DK" sz="2400" smtClean="0">
                                <a:latin typeface="Cambria Math"/>
                              </a:rPr>
                              <m:t>=</m:t>
                            </m:r>
                            <m:box>
                              <m:boxPr>
                                <m:noBreak m:val="off"/>
                                <m:ctrlPr>
                                  <a:rPr lang="da-DK" sz="2400" i="1" smtClean="0">
                                    <a:latin typeface="Cambria Math" panose="02040503050406030204" pitchFamily="18" charset="0"/>
                                  </a:rPr>
                                </m:ctrlPr>
                              </m:boxPr>
                              <m:e>
                                <m:f>
                                  <m:fPr>
                                    <m:type m:val="bar"/>
                                    <m:ctrlPr>
                                      <a:rPr lang="da-DK" sz="2400" i="1" smtClean="0">
                                        <a:latin typeface="Cambria Math" panose="02040503050406030204" pitchFamily="18" charset="0"/>
                                      </a:rPr>
                                    </m:ctrlPr>
                                  </m:fPr>
                                  <m:num>
                                    <m:r>
                                      <a:rPr lang="en-US" sz="2400" i="1" smtClean="0">
                                        <a:latin typeface="Cambria Math" panose="02040503050406030204" pitchFamily="18" charset="0"/>
                                      </a:rPr>
                                      <m:t>𝑆</m:t>
                                    </m:r>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i="1" smtClean="0">
                                        <a:latin typeface="Cambria Math" panose="02040503050406030204" pitchFamily="18" charset="0"/>
                                      </a:rPr>
                                      <m:t>𝑎</m:t>
                                    </m:r>
                                    <m:r>
                                      <a:rPr lang="en-US" sz="2400" b="0" i="1" smtClean="0">
                                        <a:latin typeface="Cambria Math" panose="02040503050406030204" pitchFamily="18" charset="0"/>
                                      </a:rPr>
                                      <m:t>−1</m:t>
                                    </m:r>
                                  </m:den>
                                </m:f>
                              </m:e>
                            </m:box>
                          </m:oMath>
                        </m:oMathPara>
                      </a14:m>
                      <a:endParaRPr lang="da-DK" sz="1800"/>
                    </a:p>
                  </a:txBody>
                  <a:tcPr anchor="ctr"/>
                </a:tc>
                <a:tc>
                  <a:txBody>
                    <a:bodyPr vert="horz" wrap="square"/>
                    <a:lstStyle/>
                    <a:p>
                      <a:pPr algn="l"/>
                      <a14:m>
                        <m:oMathPara>
                          <m:oMathParaPr>
                            <m:jc m:val="left"/>
                          </m:oMathParaPr>
                          <m:oMath>
                            <m:box>
                              <m:boxPr>
                                <m:noBreak m:val="off"/>
                                <m:ctrlPr>
                                  <a:rPr lang="da-DK" sz="2400" i="1" smtClean="0">
                                    <a:latin typeface="Cambria Math" panose="02040503050406030204" pitchFamily="18" charset="0"/>
                                  </a:rPr>
                                </m:ctrlPr>
                              </m:boxPr>
                              <m:e>
                                <m:f>
                                  <m:fPr>
                                    <m:type m:val="bar"/>
                                    <m:ctrlPr>
                                      <a:rPr lang="da-DK" sz="2400" i="1" smtClean="0">
                                        <a:latin typeface="Cambria Math" panose="02040503050406030204" pitchFamily="18" charset="0"/>
                                      </a:rPr>
                                    </m:ctrlPr>
                                  </m:fPr>
                                  <m:num>
                                    <m:r>
                                      <a:rPr lang="en-US" sz="2400" i="1" smtClean="0">
                                        <a:latin typeface="Cambria Math" panose="02040503050406030204" pitchFamily="18" charset="0"/>
                                      </a:rPr>
                                      <m:t>𝑀</m:t>
                                    </m:r>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i="1" smtClean="0">
                                        <a:latin typeface="Cambria Math" panose="02040503050406030204" pitchFamily="18" charset="0"/>
                                      </a:rPr>
                                      <m:t>𝑀</m:t>
                                    </m:r>
                                    <m:r>
                                      <a:rPr lang="en-US" sz="2400" b="0" i="1" smtClean="0">
                                        <a:latin typeface="Cambria Math" panose="02040503050406030204" pitchFamily="18" charset="0"/>
                                      </a:rPr>
                                      <m:t>𝑆𝐸</m:t>
                                    </m:r>
                                  </m:den>
                                </m:f>
                              </m:e>
                            </m:box>
                          </m:oMath>
                        </m:oMathPara>
                      </a14:m>
                      <a:br>
                        <a:rPr lang="da-DK" sz="2400"/>
                      </a:br>
                      <a:endParaRPr lang="da-DK" sz="2400"/>
                    </a:p>
                  </a:txBody>
                  <a:tcPr anchor="ctr"/>
                </a:tc>
                <a:extLst>
                  <a:ext uri="{0D108BD9-81ED-4DB2-BD59-A6C34878D82A}">
                    <a16:rowId xmlns:a16="http://schemas.microsoft.com/office/drawing/2014/main" val="10001"/>
                  </a:ext>
                </a:extLst>
              </a:tr>
              <a:tr h="612000">
                <a:tc>
                  <a:txBody>
                    <a:bodyPr vert="horz" wrap="square"/>
                    <a:lstStyle/>
                    <a:p>
                      <a:pPr algn="l"/>
                      <a:r>
                        <a:rPr lang="da-DK" sz="1800" smtClean="0"/>
                        <a:t>Faktor B</a:t>
                      </a:r>
                      <a:endParaRPr lang="da-DK" sz="1800"/>
                    </a:p>
                  </a:txBody>
                  <a:tcPr anchor="ctr"/>
                </a:tc>
                <a:tc>
                  <a:txBody>
                    <a:bodyPr vert="horz" wrap="square"/>
                    <a:lstStyle/>
                    <a:p>
                      <a:pPr algn="l"/>
                      <a14:m>
                        <m:oMathPara>
                          <m:oMathParaPr>
                            <m:jc m:val="left"/>
                          </m:oMathParaPr>
                          <m:oMath>
                            <m:r>
                              <a:rPr lang="en-US" sz="1800" b="0" i="1" smtClean="0">
                                <a:latin typeface="Cambria Math" panose="02040503050406030204" pitchFamily="18" charset="0"/>
                              </a:rPr>
                              <m:t>𝑏</m:t>
                            </m:r>
                            <m:r>
                              <a:rPr lang="en-US" sz="1800" b="0" i="1" smtClean="0">
                                <a:latin typeface="Cambria Math" panose="02040503050406030204" pitchFamily="18" charset="0"/>
                              </a:rPr>
                              <m:t>−1</m:t>
                            </m:r>
                          </m:oMath>
                        </m:oMathPara>
                      </a14:m>
                      <a:br>
                        <a:rPr lang="da-DK" sz="1800"/>
                      </a:br>
                      <a:endParaRPr lang="da-DK" sz="1800"/>
                    </a:p>
                  </a:txBody>
                  <a:tcPr anchor="ctr"/>
                </a:tc>
                <a:tc>
                  <a:txBody>
                    <a:bodyPr vert="horz" wrap="square"/>
                    <a:lstStyle/>
                    <a:p>
                      <a:pPr algn="l"/>
                      <a14:m>
                        <m:oMathPara>
                          <m:oMathParaPr>
                            <m:jc m:val="left"/>
                          </m:oMathParaPr>
                          <m:oMath>
                            <m:r>
                              <a:rPr lang="en-US" sz="1800" i="1" smtClean="0">
                                <a:latin typeface="Cambria Math" panose="02040503050406030204" pitchFamily="18" charset="0"/>
                              </a:rPr>
                              <m:t>𝑆</m:t>
                            </m:r>
                            <m:r>
                              <a:rPr lang="en-US" sz="1800" b="0" i="1" smtClean="0">
                                <a:latin typeface="Cambria Math" panose="02040503050406030204" pitchFamily="18" charset="0"/>
                              </a:rPr>
                              <m:t>𝑆</m:t>
                            </m:r>
                            <m:r>
                              <a:rPr lang="en-US" sz="1800" b="0" i="1" smtClean="0">
                                <a:latin typeface="Cambria Math" panose="02040503050406030204" pitchFamily="18" charset="0"/>
                              </a:rPr>
                              <m:t>(</m:t>
                            </m:r>
                            <m:r>
                              <a:rPr lang="en-US" sz="1800" b="0" i="1" smtClean="0">
                                <a:latin typeface="Cambria Math" panose="02040503050406030204" pitchFamily="18" charset="0"/>
                              </a:rPr>
                              <m:t>𝐵</m:t>
                            </m:r>
                            <m:r>
                              <a:rPr lang="en-US" sz="1800" b="0" i="1" smtClean="0">
                                <a:latin typeface="Cambria Math" panose="02040503050406030204" pitchFamily="18" charset="0"/>
                              </a:rPr>
                              <m:t>)</m:t>
                            </m:r>
                          </m:oMath>
                        </m:oMathPara>
                      </a14:m>
                      <a:br>
                        <a:rPr lang="da-DK" sz="1800" b="0" i="1">
                          <a:latin typeface="Cambria Math"/>
                        </a:rPr>
                      </a:br>
                      <a:endParaRPr lang="da-DK" sz="1800"/>
                    </a:p>
                  </a:txBody>
                  <a:tcPr anchor="ctr"/>
                </a:tc>
                <a:tc>
                  <a:txBody>
                    <a:bodyPr vert="horz" wrap="square"/>
                    <a:lstStyle/>
                    <a:p>
                      <a:pPr algn="l"/>
                      <a14:m>
                        <m:oMathPara>
                          <m:oMathParaPr>
                            <m:jc m:val="left"/>
                          </m:oMathParaPr>
                          <m:oMath>
                            <m:r>
                              <a:rPr lang="en-US" sz="1800" i="1" smtClean="0">
                                <a:latin typeface="Cambria Math" panose="02040503050406030204" pitchFamily="18" charset="0"/>
                              </a:rPr>
                              <m:t>𝑀</m:t>
                            </m:r>
                            <m:r>
                              <a:rPr lang="en-US" sz="1800" b="0" i="1" smtClean="0">
                                <a:latin typeface="Cambria Math" panose="02040503050406030204" pitchFamily="18" charset="0"/>
                              </a:rPr>
                              <m:t>𝑆</m:t>
                            </m:r>
                            <m:r>
                              <a:rPr lang="en-US" sz="1800" b="0" i="1" smtClean="0">
                                <a:latin typeface="Cambria Math" panose="02040503050406030204" pitchFamily="18" charset="0"/>
                              </a:rPr>
                              <m:t>(</m:t>
                            </m:r>
                            <m:r>
                              <a:rPr lang="en-US" sz="1800" b="0" i="1" smtClean="0">
                                <a:latin typeface="Cambria Math" panose="02040503050406030204" pitchFamily="18" charset="0"/>
                              </a:rPr>
                              <m:t>𝐵</m:t>
                            </m:r>
                            <m:r>
                              <a:rPr lang="en-US" sz="1800" b="0" i="1" smtClean="0">
                                <a:latin typeface="Cambria Math" panose="02040503050406030204" pitchFamily="18" charset="0"/>
                              </a:rPr>
                              <m:t>)</m:t>
                            </m:r>
                            <m:r>
                              <m:rPr>
                                <m:sty m:val="p"/>
                              </m:rPr>
                              <a:rPr lang="da-DK" sz="2400" smtClean="0">
                                <a:latin typeface="Cambria Math"/>
                              </a:rPr>
                              <m:t>=</m:t>
                            </m:r>
                            <m:box>
                              <m:boxPr>
                                <m:noBreak m:val="off"/>
                                <m:ctrlPr>
                                  <a:rPr lang="da-DK" sz="2400" i="1" smtClean="0">
                                    <a:latin typeface="Cambria Math" panose="02040503050406030204" pitchFamily="18" charset="0"/>
                                  </a:rPr>
                                </m:ctrlPr>
                              </m:boxPr>
                              <m:e>
                                <m:f>
                                  <m:fPr>
                                    <m:type m:val="bar"/>
                                    <m:ctrlPr>
                                      <a:rPr lang="da-DK" sz="2400" i="1" smtClean="0">
                                        <a:latin typeface="Cambria Math" panose="02040503050406030204" pitchFamily="18" charset="0"/>
                                      </a:rPr>
                                    </m:ctrlPr>
                                  </m:fPr>
                                  <m:num>
                                    <m:r>
                                      <a:rPr lang="en-US" sz="2400" i="1" smtClean="0">
                                        <a:latin typeface="Cambria Math" panose="02040503050406030204" pitchFamily="18" charset="0"/>
                                      </a:rPr>
                                      <m:t>𝑆</m:t>
                                    </m:r>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num>
                                  <m:den>
                                    <m:r>
                                      <a:rPr lang="en-US" sz="2400" b="0" i="1" smtClean="0">
                                        <a:latin typeface="Cambria Math" panose="02040503050406030204" pitchFamily="18" charset="0"/>
                                      </a:rPr>
                                      <m:t>𝑏</m:t>
                                    </m:r>
                                    <m:r>
                                      <a:rPr lang="en-US" sz="2400" b="0" i="1" smtClean="0">
                                        <a:latin typeface="Cambria Math" panose="02040503050406030204" pitchFamily="18" charset="0"/>
                                      </a:rPr>
                                      <m:t>−1</m:t>
                                    </m:r>
                                  </m:den>
                                </m:f>
                              </m:e>
                            </m:box>
                          </m:oMath>
                        </m:oMathPara>
                      </a14:m>
                      <a:endParaRPr lang="da-DK" sz="1800"/>
                    </a:p>
                  </a:txBody>
                  <a:tcPr anchor="ctr"/>
                </a:tc>
                <a:tc>
                  <a:txBody>
                    <a:bodyPr vert="horz" wrap="square"/>
                    <a:lstStyle/>
                    <a:p>
                      <a:pPr algn="l"/>
                      <a14:m>
                        <m:oMathPara>
                          <m:oMathParaPr>
                            <m:jc m:val="left"/>
                          </m:oMathParaPr>
                          <m:oMath>
                            <m:box>
                              <m:boxPr>
                                <m:noBreak m:val="off"/>
                                <m:ctrlPr>
                                  <a:rPr lang="da-DK" sz="2400" i="1" smtClean="0">
                                    <a:latin typeface="Cambria Math" panose="02040503050406030204" pitchFamily="18" charset="0"/>
                                  </a:rPr>
                                </m:ctrlPr>
                              </m:boxPr>
                              <m:e>
                                <m:f>
                                  <m:fPr>
                                    <m:type m:val="bar"/>
                                    <m:ctrlPr>
                                      <a:rPr lang="da-DK" sz="2400" i="1" smtClean="0">
                                        <a:latin typeface="Cambria Math" panose="02040503050406030204" pitchFamily="18" charset="0"/>
                                      </a:rPr>
                                    </m:ctrlPr>
                                  </m:fPr>
                                  <m:num>
                                    <m:r>
                                      <a:rPr lang="en-US" sz="2400" i="1" smtClean="0">
                                        <a:latin typeface="Cambria Math" panose="02040503050406030204" pitchFamily="18" charset="0"/>
                                      </a:rPr>
                                      <m:t>𝑀</m:t>
                                    </m:r>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num>
                                  <m:den>
                                    <m:r>
                                      <a:rPr lang="en-US" sz="2400" i="1" smtClean="0">
                                        <a:latin typeface="Cambria Math" panose="02040503050406030204" pitchFamily="18" charset="0"/>
                                      </a:rPr>
                                      <m:t>𝑀</m:t>
                                    </m:r>
                                    <m:r>
                                      <a:rPr lang="en-US" sz="2400" b="0" i="1" smtClean="0">
                                        <a:latin typeface="Cambria Math" panose="02040503050406030204" pitchFamily="18" charset="0"/>
                                      </a:rPr>
                                      <m:t>𝑆𝐸</m:t>
                                    </m:r>
                                  </m:den>
                                </m:f>
                              </m:e>
                            </m:box>
                          </m:oMath>
                        </m:oMathPara>
                      </a14:m>
                      <a:br>
                        <a:rPr lang="da-DK" sz="2400"/>
                      </a:br>
                      <a:endParaRPr lang="da-DK" sz="2400"/>
                    </a:p>
                  </a:txBody>
                  <a:tcPr anchor="ctr"/>
                </a:tc>
                <a:extLst>
                  <a:ext uri="{0D108BD9-81ED-4DB2-BD59-A6C34878D82A}">
                    <a16:rowId xmlns:a16="http://schemas.microsoft.com/office/drawing/2014/main" val="2530772561"/>
                  </a:ext>
                </a:extLst>
              </a:tr>
              <a:tr h="612000">
                <a:tc>
                  <a:txBody>
                    <a:bodyPr vert="horz" wrap="square"/>
                    <a:lstStyle/>
                    <a:p>
                      <a:pPr algn="l"/>
                      <a:r>
                        <a:rPr lang="da-DK" sz="1800" smtClean="0"/>
                        <a:t>Interaktion</a:t>
                      </a:r>
                      <a:endParaRPr lang="da-DK" sz="1800"/>
                    </a:p>
                  </a:txBody>
                  <a:tcPr anchor="ctr"/>
                </a:tc>
                <a:tc>
                  <a:txBody>
                    <a:bodyPr vert="horz" wrap="square"/>
                    <a:lstStyle/>
                    <a:p>
                      <a:pPr algn="l"/>
                      <a14:m>
                        <m:oMathPara>
                          <m:oMathParaPr>
                            <m:jc m:val="left"/>
                          </m:oMathParaPr>
                          <m:oMath>
                            <m:r>
                              <a:rPr lang="en-US" sz="1800" b="0" i="1" smtClean="0">
                                <a:latin typeface="Cambria Math" panose="02040503050406030204" pitchFamily="18" charset="0"/>
                              </a:rPr>
                              <m:t>(</m:t>
                            </m:r>
                            <m:r>
                              <a:rPr lang="en-US" sz="1800" b="0" i="1" smtClean="0">
                                <a:latin typeface="Cambria Math" panose="02040503050406030204" pitchFamily="18" charset="0"/>
                              </a:rPr>
                              <m:t>𝑎</m:t>
                            </m:r>
                            <m:r>
                              <m:rPr>
                                <m:sty m:val="p"/>
                              </m:rPr>
                              <a:rPr lang="da-DK" sz="1800" smtClean="0">
                                <a:latin typeface="Cambria Math"/>
                              </a:rPr>
                              <m:t>−1</m:t>
                            </m:r>
                            <m:r>
                              <m:rPr>
                                <m:sty m:val="p"/>
                              </m:rPr>
                              <a:rPr lang="en-US" sz="1800" b="0" i="0" smtClean="0">
                                <a:latin typeface="Cambria Math" panose="02040503050406030204" pitchFamily="18" charset="0"/>
                              </a:rPr>
                              <m:t>)(</m:t>
                            </m:r>
                            <m:r>
                              <a:rPr lang="en-US" sz="1800" b="0" i="1" smtClean="0">
                                <a:latin typeface="Cambria Math" panose="02040503050406030204" pitchFamily="18" charset="0"/>
                              </a:rPr>
                              <m:t>𝑏</m:t>
                            </m:r>
                            <m:r>
                              <m:rPr>
                                <m:sty m:val="p"/>
                              </m:rPr>
                              <a:rPr lang="en-US" sz="1800" b="0" i="0" smtClean="0">
                                <a:latin typeface="Cambria Math" panose="02040503050406030204" pitchFamily="18" charset="0"/>
                              </a:rPr>
                              <m:t>−1)</m:t>
                            </m:r>
                          </m:oMath>
                        </m:oMathPara>
                      </a14:m>
                      <a:br>
                        <a:rPr lang="da-DK" sz="1800"/>
                      </a:br>
                      <a:endParaRPr lang="da-DK" sz="1800"/>
                    </a:p>
                  </a:txBody>
                  <a:tcPr anchor="ctr"/>
                </a:tc>
                <a:tc>
                  <a:txBody>
                    <a:bodyPr vert="horz" wrap="square"/>
                    <a:lstStyle/>
                    <a:p>
                      <a:pPr algn="l"/>
                      <a14:m>
                        <m:oMathPara>
                          <m:oMathParaPr>
                            <m:jc m:val="left"/>
                          </m:oMathParaPr>
                          <m:oMath>
                            <m:r>
                              <a:rPr lang="en-US" sz="1800" i="1" smtClean="0">
                                <a:latin typeface="Cambria Math" panose="02040503050406030204" pitchFamily="18" charset="0"/>
                              </a:rPr>
                              <m:t>𝑆</m:t>
                            </m:r>
                            <m:r>
                              <a:rPr lang="en-US" sz="1800" b="0" i="1" smtClean="0">
                                <a:latin typeface="Cambria Math" panose="02040503050406030204" pitchFamily="18" charset="0"/>
                              </a:rPr>
                              <m:t>𝑆</m:t>
                            </m:r>
                            <m:r>
                              <a:rPr lang="en-US" sz="1800" b="0" i="1" smtClean="0">
                                <a:latin typeface="Cambria Math" panose="02040503050406030204" pitchFamily="18" charset="0"/>
                              </a:rPr>
                              <m:t>(</m:t>
                            </m:r>
                            <m:r>
                              <a:rPr lang="en-US" sz="1800" b="0" i="1" smtClean="0">
                                <a:latin typeface="Cambria Math" panose="02040503050406030204" pitchFamily="18" charset="0"/>
                              </a:rPr>
                              <m:t>𝐴𝐵</m:t>
                            </m:r>
                            <m:r>
                              <a:rPr lang="en-US" sz="1800" b="0" i="1" smtClean="0">
                                <a:latin typeface="Cambria Math" panose="02040503050406030204" pitchFamily="18" charset="0"/>
                              </a:rPr>
                              <m:t>)</m:t>
                            </m:r>
                          </m:oMath>
                        </m:oMathPara>
                      </a14:m>
                      <a:br>
                        <a:rPr lang="da-DK" sz="1800" b="0" i="1">
                          <a:latin typeface="Cambria Math"/>
                        </a:rPr>
                      </a:br>
                      <a:endParaRPr lang="da-DK" sz="1800"/>
                    </a:p>
                  </a:txBody>
                  <a:tcPr anchor="ctr"/>
                </a:tc>
                <a:tc>
                  <a:txBody>
                    <a:bodyPr vert="horz" wrap="square"/>
                    <a:lstStyle/>
                    <a:p>
                      <a:pPr algn="l"/>
                      <a14:m>
                        <m:oMathPara>
                          <m:oMathParaPr>
                            <m:jc m:val="left"/>
                          </m:oMathParaPr>
                          <m:oMath>
                            <m:r>
                              <a:rPr lang="en-US" sz="1800" i="1" smtClean="0">
                                <a:latin typeface="Cambria Math" panose="02040503050406030204" pitchFamily="18" charset="0"/>
                              </a:rPr>
                              <m:t>𝑀</m:t>
                            </m:r>
                            <m:r>
                              <a:rPr lang="en-US" sz="1800" b="0" i="1" smtClean="0">
                                <a:latin typeface="Cambria Math" panose="02040503050406030204" pitchFamily="18" charset="0"/>
                              </a:rPr>
                              <m:t>𝑆</m:t>
                            </m:r>
                            <m:d>
                              <m:dPr>
                                <m:begChr m:val="("/>
                                <m:sepChr m:val="|"/>
                                <m:endChr m:val=")"/>
                                <m:grow m:val="on"/>
                                <m:shp m:val="centered"/>
                                <m:ctrlPr>
                                  <a:rPr lang="en-US" sz="1800" b="0" i="1" smtClean="0">
                                    <a:latin typeface="Cambria Math" panose="02040503050406030204" pitchFamily="18" charset="0"/>
                                  </a:rPr>
                                </m:ctrlPr>
                              </m:dPr>
                              <m:e>
                                <m:r>
                                  <a:rPr lang="en-US" sz="1800" b="0" i="1" smtClean="0">
                                    <a:latin typeface="Cambria Math" panose="02040503050406030204" pitchFamily="18" charset="0"/>
                                  </a:rPr>
                                  <m:t>𝐴𝐵</m:t>
                                </m:r>
                              </m:e>
                            </m:d>
                            <m:r>
                              <a:rPr lang="en-US" sz="1800" b="0" i="1" smtClean="0">
                                <a:latin typeface="Cambria Math" panose="02040503050406030204" pitchFamily="18" charset="0"/>
                              </a:rPr>
                              <m:t>=</m:t>
                            </m:r>
                            <m:box>
                              <m:boxPr>
                                <m:noBreak m:val="off"/>
                                <m:ctrlPr>
                                  <a:rPr lang="da-DK" sz="2400" i="1" smtClean="0">
                                    <a:latin typeface="Cambria Math" panose="02040503050406030204" pitchFamily="18" charset="0"/>
                                  </a:rPr>
                                </m:ctrlPr>
                              </m:boxPr>
                              <m:e>
                                <m:f>
                                  <m:fPr>
                                    <m:type m:val="bar"/>
                                    <m:ctrlPr>
                                      <a:rPr lang="da-DK" sz="2400" i="1" smtClean="0">
                                        <a:latin typeface="Cambria Math" panose="02040503050406030204" pitchFamily="18" charset="0"/>
                                      </a:rPr>
                                    </m:ctrlPr>
                                  </m:fPr>
                                  <m:num>
                                    <m:r>
                                      <a:rPr lang="en-US" sz="2400" i="1" smtClean="0">
                                        <a:latin typeface="Cambria Math" panose="02040503050406030204" pitchFamily="18" charset="0"/>
                                      </a:rPr>
                                      <m:t>𝑆</m:t>
                                    </m:r>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𝐴𝐵</m:t>
                                    </m:r>
                                    <m:r>
                                      <a:rPr lang="en-US" sz="2400" b="0" i="1" smtClean="0">
                                        <a:latin typeface="Cambria Math" panose="02040503050406030204" pitchFamily="18" charset="0"/>
                                      </a:rPr>
                                      <m:t>)</m:t>
                                    </m:r>
                                  </m:num>
                                  <m:den>
                                    <m:r>
                                      <a:rPr lang="en-US" sz="2400" b="0" i="1" smtClean="0">
                                        <a:latin typeface="Cambria Math" panose="02040503050406030204" pitchFamily="18" charset="0"/>
                                      </a:rPr>
                                      <m:t>(</m:t>
                                    </m:r>
                                    <m:r>
                                      <a:rPr lang="en-US" sz="240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𝑏</m:t>
                                    </m:r>
                                    <m:r>
                                      <a:rPr lang="en-US" sz="2400" b="0" i="1" smtClean="0">
                                        <a:latin typeface="Cambria Math" panose="02040503050406030204" pitchFamily="18" charset="0"/>
                                      </a:rPr>
                                      <m:t>−1)</m:t>
                                    </m:r>
                                  </m:den>
                                </m:f>
                              </m:e>
                            </m:box>
                          </m:oMath>
                        </m:oMathPara>
                      </a14:m>
                      <a:endParaRPr lang="da-DK" sz="1800"/>
                    </a:p>
                  </a:txBody>
                  <a:tcPr anchor="ctr"/>
                </a:tc>
                <a:tc>
                  <a:txBody>
                    <a:bodyPr vert="horz" wrap="square"/>
                    <a:lstStyle/>
                    <a:p>
                      <a:pPr algn="l"/>
                      <a14:m>
                        <m:oMathPara>
                          <m:oMathParaPr>
                            <m:jc m:val="left"/>
                          </m:oMathParaPr>
                          <m:oMath>
                            <m:box>
                              <m:boxPr>
                                <m:noBreak m:val="off"/>
                                <m:ctrlPr>
                                  <a:rPr lang="da-DK" sz="2400" i="1" smtClean="0">
                                    <a:latin typeface="Cambria Math" panose="02040503050406030204" pitchFamily="18" charset="0"/>
                                  </a:rPr>
                                </m:ctrlPr>
                              </m:boxPr>
                              <m:e>
                                <m:f>
                                  <m:fPr>
                                    <m:type m:val="bar"/>
                                    <m:ctrlPr>
                                      <a:rPr lang="da-DK" sz="2400" i="1" smtClean="0">
                                        <a:latin typeface="Cambria Math" panose="02040503050406030204" pitchFamily="18" charset="0"/>
                                      </a:rPr>
                                    </m:ctrlPr>
                                  </m:fPr>
                                  <m:num>
                                    <m:r>
                                      <a:rPr lang="en-US" sz="2400" i="1" smtClean="0">
                                        <a:latin typeface="Cambria Math" panose="02040503050406030204" pitchFamily="18" charset="0"/>
                                      </a:rPr>
                                      <m:t>𝑀</m:t>
                                    </m:r>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𝐴𝐵</m:t>
                                    </m:r>
                                    <m:r>
                                      <a:rPr lang="en-US" sz="2400" b="0" i="1" smtClean="0">
                                        <a:latin typeface="Cambria Math" panose="02040503050406030204" pitchFamily="18" charset="0"/>
                                      </a:rPr>
                                      <m:t>)</m:t>
                                    </m:r>
                                  </m:num>
                                  <m:den>
                                    <m:r>
                                      <a:rPr lang="en-US" sz="2400" i="1" smtClean="0">
                                        <a:latin typeface="Cambria Math" panose="02040503050406030204" pitchFamily="18" charset="0"/>
                                      </a:rPr>
                                      <m:t>𝑀</m:t>
                                    </m:r>
                                    <m:r>
                                      <a:rPr lang="en-US" sz="2400" b="0" i="1" smtClean="0">
                                        <a:latin typeface="Cambria Math" panose="02040503050406030204" pitchFamily="18" charset="0"/>
                                      </a:rPr>
                                      <m:t>𝑆𝐸</m:t>
                                    </m:r>
                                  </m:den>
                                </m:f>
                              </m:e>
                            </m:box>
                          </m:oMath>
                        </m:oMathPara>
                      </a14:m>
                      <a:br>
                        <a:rPr lang="da-DK" sz="2400"/>
                      </a:br>
                      <a:endParaRPr lang="da-DK" sz="2400"/>
                    </a:p>
                  </a:txBody>
                  <a:tcPr anchor="ctr"/>
                </a:tc>
                <a:extLst>
                  <a:ext uri="{0D108BD9-81ED-4DB2-BD59-A6C34878D82A}">
                    <a16:rowId xmlns:a16="http://schemas.microsoft.com/office/drawing/2014/main" val="2596973184"/>
                  </a:ext>
                </a:extLst>
              </a:tr>
              <a:tr h="612000">
                <a:tc>
                  <a:txBody>
                    <a:bodyPr vert="horz" wrap="square"/>
                    <a:lstStyle/>
                    <a:p>
                      <a:pPr algn="l"/>
                      <a:r>
                        <a:rPr lang="da-DK" sz="1800"/>
                        <a:t>Error</a:t>
                      </a:r>
                    </a:p>
                  </a:txBody>
                  <a:tcPr anchor="ct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r>
                              <a:rPr lang="en-US" sz="1800" i="1" smtClean="0">
                                <a:latin typeface="Cambria Math" panose="02040503050406030204" pitchFamily="18" charset="0"/>
                              </a:rPr>
                              <m:t>𝑎</m:t>
                            </m:r>
                            <m:r>
                              <a:rPr lang="en-US" sz="1800" b="0" i="1" smtClean="0">
                                <a:latin typeface="Cambria Math" panose="02040503050406030204" pitchFamily="18" charset="0"/>
                              </a:rPr>
                              <m:t>𝑏</m:t>
                            </m:r>
                            <m:r>
                              <a:rPr lang="en-US" sz="1800" b="0" i="1" smtClean="0">
                                <a:latin typeface="Cambria Math" panose="02040503050406030204" pitchFamily="18" charset="0"/>
                              </a:rPr>
                              <m:t>(</m:t>
                            </m:r>
                            <m:r>
                              <a:rPr lang="en-US" sz="1800" b="0" i="1" smtClean="0">
                                <a:latin typeface="Cambria Math" panose="02040503050406030204" pitchFamily="18" charset="0"/>
                              </a:rPr>
                              <m:t>𝑟</m:t>
                            </m:r>
                            <m:r>
                              <a:rPr lang="en-US" sz="1800" b="0" i="1" smtClean="0">
                                <a:latin typeface="Cambria Math" panose="02040503050406030204" pitchFamily="18" charset="0"/>
                              </a:rPr>
                              <m:t>−1)</m:t>
                            </m:r>
                          </m:oMath>
                        </m:oMathPara>
                      </a14:m>
                      <a:endParaRPr lang="da-DK" sz="1800"/>
                    </a:p>
                  </a:txBody>
                  <a:tcPr anchor="ctr"/>
                </a:tc>
                <a:tc>
                  <a:txBody>
                    <a:bodyPr vert="horz" wrap="square"/>
                    <a:lstStyle/>
                    <a:p>
                      <a:pPr algn="l"/>
                      <a14:m>
                        <m:oMathPara>
                          <m:oMathParaPr>
                            <m:jc m:val="left"/>
                          </m:oMathParaPr>
                          <m:oMath>
                            <m:r>
                              <a:rPr lang="en-US" sz="1800" i="1" smtClean="0">
                                <a:latin typeface="Cambria Math" panose="02040503050406030204" pitchFamily="18" charset="0"/>
                              </a:rPr>
                              <m:t>𝑆</m:t>
                            </m:r>
                            <m:r>
                              <a:rPr lang="en-US" sz="1800" b="0" i="1" smtClean="0">
                                <a:latin typeface="Cambria Math" panose="02040503050406030204" pitchFamily="18" charset="0"/>
                              </a:rPr>
                              <m:t>𝑆𝐸</m:t>
                            </m:r>
                          </m:oMath>
                        </m:oMathPara>
                      </a14:m>
                      <a:br>
                        <a:rPr lang="da-DK" sz="1800" b="0" i="1">
                          <a:latin typeface="Cambria Math"/>
                        </a:rPr>
                      </a:br>
                      <a:endParaRPr lang="da-DK" sz="1800"/>
                    </a:p>
                  </a:txBody>
                  <a:tcPr anchor="ctr"/>
                </a:tc>
                <a:tc>
                  <a:txBody>
                    <a:bodyPr vert="horz" wrap="square"/>
                    <a:lstStyle/>
                    <a:p>
                      <a:pPr algn="l"/>
                      <a14:m>
                        <m:oMathPara>
                          <m:oMathParaPr>
                            <m:jc m:val="left"/>
                          </m:oMathParaPr>
                          <m:oMath>
                            <m:r>
                              <a:rPr lang="en-US" sz="1800" i="1" smtClean="0">
                                <a:latin typeface="Cambria Math" panose="02040503050406030204" pitchFamily="18" charset="0"/>
                              </a:rPr>
                              <m:t>𝑀</m:t>
                            </m:r>
                            <m:r>
                              <a:rPr lang="en-US" sz="1800" b="0" i="1" smtClean="0">
                                <a:latin typeface="Cambria Math" panose="02040503050406030204" pitchFamily="18" charset="0"/>
                              </a:rPr>
                              <m:t>𝑆𝐸</m:t>
                            </m:r>
                            <m:r>
                              <m:rPr>
                                <m:sty m:val="p"/>
                              </m:rPr>
                              <a:rPr lang="da-DK" sz="2400" smtClean="0">
                                <a:latin typeface="Cambria Math"/>
                              </a:rPr>
                              <m:t>=</m:t>
                            </m:r>
                            <m:box>
                              <m:boxPr>
                                <m:noBreak m:val="off"/>
                                <m:ctrlPr>
                                  <a:rPr lang="da-DK" sz="2400" i="1" smtClean="0">
                                    <a:latin typeface="Cambria Math" panose="02040503050406030204" pitchFamily="18" charset="0"/>
                                  </a:rPr>
                                </m:ctrlPr>
                              </m:boxPr>
                              <m:e>
                                <m:f>
                                  <m:fPr>
                                    <m:type m:val="bar"/>
                                    <m:ctrlPr>
                                      <a:rPr lang="da-DK" sz="2400" i="1" smtClean="0">
                                        <a:latin typeface="Cambria Math" panose="02040503050406030204" pitchFamily="18" charset="0"/>
                                      </a:rPr>
                                    </m:ctrlPr>
                                  </m:fPr>
                                  <m:num>
                                    <m:r>
                                      <a:rPr lang="en-US" sz="2400" i="1" smtClean="0">
                                        <a:latin typeface="Cambria Math" panose="02040503050406030204" pitchFamily="18" charset="0"/>
                                      </a:rPr>
                                      <m:t>𝑆</m:t>
                                    </m:r>
                                    <m:r>
                                      <a:rPr lang="en-US" sz="2400" b="0" i="1" smtClean="0">
                                        <a:latin typeface="Cambria Math" panose="02040503050406030204" pitchFamily="18" charset="0"/>
                                      </a:rPr>
                                      <m:t>𝑆𝐸</m:t>
                                    </m:r>
                                  </m:num>
                                  <m:den>
                                    <m:r>
                                      <a:rPr lang="en-US" sz="2400" i="1" smtClean="0">
                                        <a:latin typeface="Cambria Math" panose="02040503050406030204" pitchFamily="18" charset="0"/>
                                      </a:rPr>
                                      <m:t>𝑎</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r>
                                      <m:rPr>
                                        <m:sty m:val="p"/>
                                      </m:rPr>
                                      <a:rPr lang="da-DK" sz="2400"/>
                                      <m:t> </m:t>
                                    </m:r>
                                  </m:den>
                                </m:f>
                              </m:e>
                            </m:box>
                          </m:oMath>
                        </m:oMathPara>
                      </a14:m>
                      <a:endParaRPr lang="da-DK" sz="1800"/>
                    </a:p>
                  </a:txBody>
                  <a:tcPr anchor="ctr"/>
                </a:tc>
                <a:tc>
                  <a:txBody>
                    <a:bodyPr vert="horz" wrap="square"/>
                    <a:lstStyle/>
                    <a:p>
                      <a:pPr algn="l"/>
                      <a:endParaRPr lang="da-DK" sz="1800"/>
                    </a:p>
                  </a:txBody>
                  <a:tcPr anchor="ctr"/>
                </a:tc>
                <a:extLst>
                  <a:ext uri="{0D108BD9-81ED-4DB2-BD59-A6C34878D82A}">
                    <a16:rowId xmlns:a16="http://schemas.microsoft.com/office/drawing/2014/main" val="10002"/>
                  </a:ext>
                </a:extLst>
              </a:tr>
              <a:tr h="612000">
                <a:tc>
                  <a:txBody>
                    <a:bodyPr vert="horz" wrap="square"/>
                    <a:lstStyle/>
                    <a:p>
                      <a:pPr algn="l"/>
                      <a:r>
                        <a:rPr lang="da-DK" sz="1800"/>
                        <a:t>Total</a:t>
                      </a:r>
                    </a:p>
                  </a:txBody>
                  <a:tcPr anchor="ct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oMathParaPr>
                          <m:oMath>
                            <m:r>
                              <a:rPr lang="en-US" sz="1800" i="1" smtClean="0">
                                <a:latin typeface="Cambria Math" panose="02040503050406030204" pitchFamily="18" charset="0"/>
                              </a:rPr>
                              <m:t>𝑎</m:t>
                            </m:r>
                            <m:r>
                              <a:rPr lang="en-US" sz="1800" b="0" i="1" smtClean="0">
                                <a:latin typeface="Cambria Math" panose="02040503050406030204" pitchFamily="18" charset="0"/>
                              </a:rPr>
                              <m:t>𝑏𝑟</m:t>
                            </m:r>
                            <m:r>
                              <a:rPr lang="en-US" sz="1800" b="0" i="1" smtClean="0">
                                <a:latin typeface="Cambria Math" panose="02040503050406030204" pitchFamily="18" charset="0"/>
                              </a:rPr>
                              <m:t>−1</m:t>
                            </m:r>
                          </m:oMath>
                        </m:oMathPara>
                      </a14:m>
                      <a:r>
                        <a:rPr lang="da-DK" sz="1800"/>
                        <a:t> </a:t>
                      </a:r>
                    </a:p>
                  </a:txBody>
                  <a:tcPr anchor="ct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r>
                              <a:rPr lang="en-US" sz="1800" i="1" smtClean="0">
                                <a:latin typeface="Cambria Math" panose="02040503050406030204" pitchFamily="18" charset="0"/>
                              </a:rPr>
                              <m:t>𝑆</m:t>
                            </m:r>
                            <m:r>
                              <a:rPr lang="en-US" sz="1800" b="0" i="1" smtClean="0">
                                <a:latin typeface="Cambria Math" panose="02040503050406030204" pitchFamily="18" charset="0"/>
                              </a:rPr>
                              <m:t>𝑆𝑇</m:t>
                            </m:r>
                          </m:oMath>
                        </m:oMathPara>
                      </a14:m>
                      <a:br>
                        <a:rPr lang="da-DK" sz="1800">
                          <a:latin typeface="Cambria Math"/>
                        </a:rPr>
                      </a:br>
                      <a:endParaRPr lang="da-DK" sz="1800"/>
                    </a:p>
                  </a:txBody>
                  <a:tcPr anchor="ctr"/>
                </a:tc>
                <a:tc>
                  <a:txBody>
                    <a:bodyPr vert="horz" wrap="square"/>
                    <a:lstStyle/>
                    <a:p>
                      <a:pPr algn="l"/>
                      <a:endParaRPr lang="da-DK" sz="1800"/>
                    </a:p>
                  </a:txBody>
                  <a:tcPr anchor="ctr"/>
                </a:tc>
                <a:tc>
                  <a:txBody>
                    <a:bodyPr vert="horz" wrap="square"/>
                    <a:lstStyle/>
                    <a:p>
                      <a:pPr algn="l"/>
                      <a:endParaRPr lang="da-DK" sz="1800"/>
                    </a:p>
                  </a:txBody>
                  <a:tcPr anchor="ctr"/>
                </a:tc>
                <a:extLst>
                  <a:ext uri="{0D108BD9-81ED-4DB2-BD59-A6C34878D82A}">
                    <a16:rowId xmlns:a16="http://schemas.microsoft.com/office/drawing/2014/main" val="10003"/>
                  </a:ext>
                </a:extLst>
              </a:tr>
            </a:tbl>
          </a:graphicData>
        </a:graphic>
      </p:graphicFrame>
      <mc:AlternateContent>
        <mc:Choice Requires="a14">
          <p:sp>
            <p:nvSpPr>
              <p:cNvPr id="5" name="Content Placeholder 2"/>
              <p:cNvSpPr>
                <a:spLocks noGrp="1"/>
              </p:cNvSpPr>
              <p:nvPr>
                <p:ph idx="1"/>
              </p:nvPr>
            </p:nvSpPr>
            <p:spPr>
              <a:xfrm>
                <a:off x="323528" y="5157192"/>
                <a:ext cx="8568952" cy="1339552"/>
              </a:xfrm>
            </p:spPr>
            <p:txBody>
              <a:bodyPr/>
              <a:lstStyle/>
              <a:p>
                <a:r>
                  <a:rPr lang="da-DK" sz="2000" smtClean="0"/>
                  <a:t>Bemærk: Hvis der kun er 1 gentagelse (</a:t>
                </a:r>
                <a14:m>
                  <m:oMathPara>
                    <m:oMathParaPr>
                      <m:jc/>
                    </m:oMathParaPr>
                    <m:oMath>
                      <m:r>
                        <a:rPr lang="en-US" sz="2000" b="0" i="1" smtClean="0">
                          <a:latin typeface="Cambria Math" panose="02040503050406030204" pitchFamily="18" charset="0"/>
                        </a:rPr>
                        <m:t>𝑟</m:t>
                      </m:r>
                      <m:r>
                        <a:rPr lang="da-DK" sz="2000" b="0" i="1" smtClean="0">
                          <a:latin typeface="Cambria Math"/>
                        </a:rPr>
                        <m:t>=1</m:t>
                      </m:r>
                    </m:oMath>
                  </m:oMathPara>
                </a14:m>
                <a:r>
                  <a:rPr lang="da-DK" sz="2000" smtClean="0"/>
                  <a:t>), så er der 0 frihedsgrader for Error, så </a:t>
                </a:r>
                <a14:m>
                  <m:oMathPara>
                    <m:oMathParaPr>
                      <m:jc/>
                    </m:oMathParaPr>
                    <m:oMath>
                      <m:r>
                        <a:rPr lang="en-US" sz="2000" i="1" smtClean="0">
                          <a:latin typeface="Cambria Math" panose="02040503050406030204" pitchFamily="18" charset="0"/>
                        </a:rPr>
                        <m:t>𝑀</m:t>
                      </m:r>
                      <m:r>
                        <a:rPr lang="en-US" sz="2000" b="0" i="1" smtClean="0">
                          <a:latin typeface="Cambria Math" panose="02040503050406030204" pitchFamily="18" charset="0"/>
                        </a:rPr>
                        <m:t>𝑆𝐸</m:t>
                      </m:r>
                    </m:oMath>
                  </m:oMathPara>
                </a14:m>
                <a:r>
                  <a:rPr lang="da-DK" sz="2000" smtClean="0"/>
                  <a:t> kan ikke beregnes og dermed kan hypoteserne ikke testes.</a:t>
                </a:r>
                <a:endParaRPr lang="da-DK" sz="2000"/>
              </a:p>
            </p:txBody>
          </p:sp>
        </mc:Choice>
        <mc:Fallback>
          <p:sp>
            <p:nvSpPr>
              <p:cNvPr id="5" name="Content Placeholder 2"/>
              <p:cNvSpPr>
                <a:spLocks noGrp="1" noRot="1" noChangeAspect="1" noMove="1" noResize="1" noEditPoints="1" noAdjustHandles="1" noChangeArrowheads="1" noChangeShapeType="1" noTextEdit="1"/>
              </p:cNvSpPr>
              <p:nvPr>
                <p:ph idx="1"/>
              </p:nvPr>
            </p:nvSpPr>
            <p:spPr>
              <a:xfrm>
                <a:off x="323528" y="5157192"/>
                <a:ext cx="8568952" cy="1339552"/>
              </a:xfrm>
              <a:blipFill>
                <a:blip r:embed="rId3"/>
                <a:stretch>
                  <a:fillRect l="-640" t="-2727" b="0"/>
                </a:stretch>
              </a:blipFill>
            </p:spPr>
            <p:txBody>
              <a:bodyPr/>
              <a:lstStyle/>
              <a:p>
                <a:r>
                  <a:rPr lang="en-GB">
                    <a:noFill/>
                  </a:rPr>
                  <a:t> </a:t>
                </a:r>
              </a:p>
            </p:txBody>
          </p:sp>
        </mc:Fallback>
      </mc:AlternateContent>
    </p:spTree>
    <p:extLst>
      <p:ext uri="{BB962C8B-B14F-4D97-AF65-F5344CB8AC3E}">
        <p14:creationId xmlns:p14="http://schemas.microsoft.com/office/powerpoint/2010/main" val="22932105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13.1, s. 428 (vejbelægning)</a:t>
            </a:r>
            <a:endParaRPr lang="en-GB"/>
          </a:p>
        </p:txBody>
      </p:sp>
      <mc:AlternateContent>
        <mc:Choice Requires="a14">
          <p:sp>
            <p:nvSpPr>
              <p:cNvPr id="3" name="Content Placeholder 2"/>
              <p:cNvSpPr>
                <a:spLocks noGrp="1"/>
              </p:cNvSpPr>
              <p:nvPr>
                <p:ph idx="1"/>
              </p:nvPr>
            </p:nvSpPr>
            <p:spPr>
              <a:xfrm>
                <a:off x="467544" y="1052736"/>
                <a:ext cx="8424936" cy="5688632"/>
              </a:xfrm>
            </p:spPr>
            <p:txBody>
              <a:bodyPr/>
              <a:lstStyle/>
              <a:p>
                <a:r>
                  <a:rPr lang="en-US" sz="2000" smtClean="0"/>
                  <a:t>Gamle byggematerialer genbruges til vejbelægning. Kvaliteten af materialet måles som </a:t>
                </a:r>
                <a:r>
                  <a:rPr lang="en-US" sz="2000"/>
                  <a:t>‘modulus of resilience’ (~elasticiteten</a:t>
                </a:r>
                <a:r>
                  <a:rPr lang="en-US" sz="2000" smtClean="0"/>
                  <a:t>). I et eksperiment blev resiliensen målt på to typer materialer fordelt på tre lokaliteteter og med tre gentagelser. Man ønsker </a:t>
                </a:r>
                <a14:m>
                  <m:oMathPara>
                    <m:oMathParaPr>
                      <m:jc/>
                    </m:oMathParaPr>
                    <m:oMath>
                      <m:r>
                        <a:rPr lang="en-US" sz="2000" i="1" smtClean="0">
                          <a:latin typeface="Cambria Math" panose="02040503050406030204" pitchFamily="18" charset="0"/>
                        </a:rPr>
                        <m:t>1</m:t>
                      </m:r>
                    </m:oMath>
                  </m:oMathPara>
                </a14:m>
                <a:r>
                  <a:rPr lang="en-US" sz="2000" smtClean="0"/>
                  <a:t> % signifikansniveau</a:t>
                </a:r>
              </a:p>
              <a:p>
                <a:r>
                  <a:rPr lang="en-US" sz="2000" smtClean="0"/>
                  <a:t>Faktor A, lokalitet. </a:t>
                </a:r>
                <a14:m>
                  <m:oMathPara>
                    <m:oMathParaPr>
                      <m:jc/>
                    </m:oMathParaPr>
                    <m:oMath>
                      <m:r>
                        <a:rPr lang="en-US" sz="2000" i="1" smtClean="0">
                          <a:latin typeface="Cambria Math" panose="02040503050406030204" pitchFamily="18" charset="0"/>
                        </a:rPr>
                        <m:t>3</m:t>
                      </m:r>
                    </m:oMath>
                  </m:oMathPara>
                </a14:m>
                <a:r>
                  <a:rPr lang="en-US" sz="2000" smtClean="0"/>
                  <a:t> niveauer: </a:t>
                </a:r>
              </a:p>
              <a:p>
                <a:pPr lvl="1"/>
                <a:r>
                  <a:rPr lang="en-US" sz="1800" smtClean="0"/>
                  <a:t>MN (Minnesota)</a:t>
                </a:r>
              </a:p>
              <a:p>
                <a:pPr lvl="1"/>
                <a:r>
                  <a:rPr lang="en-US" sz="1800" smtClean="0"/>
                  <a:t>CO (Colorado)</a:t>
                </a:r>
              </a:p>
              <a:p>
                <a:pPr lvl="1"/>
                <a:r>
                  <a:rPr lang="en-US" sz="1800" smtClean="0"/>
                  <a:t>TX (Texas) </a:t>
                </a:r>
              </a:p>
              <a:p>
                <a:r>
                  <a:rPr lang="en-US" sz="2000" smtClean="0"/>
                  <a:t>Faktor B, type af materiale. </a:t>
                </a:r>
                <a14:m>
                  <m:oMathPara>
                    <m:oMathParaPr>
                      <m:jc/>
                    </m:oMathParaPr>
                    <m:oMath>
                      <m:r>
                        <a:rPr lang="en-US" sz="2000" i="1" smtClean="0">
                          <a:latin typeface="Cambria Math" panose="02040503050406030204" pitchFamily="18" charset="0"/>
                        </a:rPr>
                        <m:t>2</m:t>
                      </m:r>
                    </m:oMath>
                  </m:oMathPara>
                </a14:m>
                <a:r>
                  <a:rPr lang="en-US" sz="2000" smtClean="0"/>
                  <a:t> niveauer:</a:t>
                </a:r>
              </a:p>
              <a:p>
                <a:pPr lvl="1"/>
                <a:r>
                  <a:rPr lang="en-US" sz="1800" smtClean="0"/>
                  <a:t>RCA (Recycled Concrete Aggregate)  ~  Beton</a:t>
                </a:r>
              </a:p>
              <a:p>
                <a:pPr lvl="1"/>
                <a:r>
                  <a:rPr lang="en-US" sz="1800" smtClean="0"/>
                  <a:t>RPA (Recycled Pavement Aggregate)  ~  Fliser</a:t>
                </a:r>
              </a:p>
              <a:p>
                <a:r>
                  <a:rPr lang="en-US" sz="2000" smtClean="0"/>
                  <a:t>Vi har </a:t>
                </a:r>
                <a14:m>
                  <m:oMathPara>
                    <m:oMathParaPr>
                      <m:jc/>
                    </m:oMathParaPr>
                    <m:oMath>
                      <m:r>
                        <a:rPr lang="en-US" sz="200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=0.01</m:t>
                      </m:r>
                    </m:oMath>
                  </m:oMathPara>
                </a14:m>
                <a:r>
                  <a:rPr lang="en-US" sz="2000" smtClean="0"/>
                  <a:t>, </a:t>
                </a:r>
                <a14:m>
                  <m:oMathPara>
                    <m:oMathParaPr>
                      <m:jc/>
                    </m:oMathParaPr>
                    <m:oMath>
                      <m:r>
                        <a:rPr lang="en-US" sz="2000" b="0" i="1" smtClean="0">
                          <a:latin typeface="Cambria Math" panose="02040503050406030204" pitchFamily="18" charset="0"/>
                        </a:rPr>
                        <m:t>𝑎</m:t>
                      </m:r>
                      <m:r>
                        <a:rPr lang="en-US" sz="2000" b="0" i="1" smtClean="0">
                          <a:latin typeface="Cambria Math" panose="02040503050406030204" pitchFamily="18" charset="0"/>
                        </a:rPr>
                        <m:t>=3</m:t>
                      </m:r>
                    </m:oMath>
                  </m:oMathPara>
                </a14:m>
                <a:r>
                  <a:rPr lang="en-GB" sz="2000" smtClean="0"/>
                  <a:t>, </a:t>
                </a:r>
                <a14:m>
                  <m:oMathPara>
                    <m:oMathParaPr>
                      <m:jc/>
                    </m:oMathParaPr>
                    <m:oMath>
                      <m:r>
                        <a:rPr lang="en-US" sz="2000" b="0" i="1" smtClean="0">
                          <a:latin typeface="Cambria Math" panose="02040503050406030204" pitchFamily="18" charset="0"/>
                        </a:rPr>
                        <m:t>𝑏</m:t>
                      </m:r>
                      <m:r>
                        <a:rPr lang="en-US" sz="2000" b="0" i="1" smtClean="0">
                          <a:latin typeface="Cambria Math" panose="02040503050406030204" pitchFamily="18" charset="0"/>
                        </a:rPr>
                        <m:t>=2</m:t>
                      </m:r>
                    </m:oMath>
                  </m:oMathPara>
                </a14:m>
                <a:r>
                  <a:rPr lang="en-GB" sz="2000" smtClean="0"/>
                  <a:t>, </a:t>
                </a:r>
                <a14:m>
                  <m:oMathPara>
                    <m:oMathParaPr>
                      <m:jc/>
                    </m:oMathParaPr>
                    <m:oMath>
                      <m:r>
                        <a:rPr lang="en-US" sz="2000" b="0" i="1" smtClean="0">
                          <a:latin typeface="Cambria Math" panose="02040503050406030204" pitchFamily="18" charset="0"/>
                        </a:rPr>
                        <m:t>𝑘</m:t>
                      </m:r>
                      <m:r>
                        <a:rPr lang="en-US" sz="2000" b="0" i="1" smtClean="0">
                          <a:latin typeface="Cambria Math" panose="02040503050406030204" pitchFamily="18" charset="0"/>
                        </a:rPr>
                        <m:t>=3</m:t>
                      </m:r>
                    </m:oMath>
                  </m:oMathPara>
                </a14:m>
                <a:r>
                  <a:rPr lang="en-GB" sz="2000" smtClean="0"/>
                  <a:t>. Dermed </a:t>
                </a:r>
                <a14:m>
                  <m:oMathPara>
                    <m:oMathParaPr>
                      <m:jc/>
                    </m:oMathParaPr>
                    <m:oMath>
                      <m:r>
                        <a:rPr lang="en-US" sz="2000" b="0" i="1" smtClean="0">
                          <a:latin typeface="Cambria Math" panose="02040503050406030204" pitchFamily="18" charset="0"/>
                        </a:rPr>
                        <m:t>𝑁</m:t>
                      </m:r>
                      <m:r>
                        <a:rPr lang="en-US" sz="2000" b="0" i="1" smtClean="0">
                          <a:latin typeface="Cambria Math" panose="02040503050406030204" pitchFamily="18" charset="0"/>
                        </a:rPr>
                        <m:t>=</m:t>
                      </m:r>
                      <m:r>
                        <a:rPr lang="en-US" sz="2000" b="0" i="1" smtClean="0">
                          <a:latin typeface="Cambria Math" panose="02040503050406030204" pitchFamily="18" charset="0"/>
                        </a:rPr>
                        <m:t>𝑎𝑏𝑟</m:t>
                      </m:r>
                      <m:r>
                        <a:rPr lang="en-US" sz="2000" b="0" i="1" smtClean="0">
                          <a:latin typeface="Cambria Math" panose="02040503050406030204" pitchFamily="18" charset="0"/>
                        </a:rPr>
                        <m:t>=18</m:t>
                      </m:r>
                    </m:oMath>
                  </m:oMathPara>
                </a14:m>
                <a:r>
                  <a:rPr lang="en-GB" sz="2000" smtClean="0"/>
                  <a:t>. Resultat: </a:t>
                </a: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2"/>
                <a:stretch>
                  <a:fillRect l="-651" t="-643" r="-7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448</a:t>
            </a:fld>
            <a:endParaRPr lang="da-DK">
              <a:solidFill>
                <a:prstClr val="black">
                  <a:tint val="75000"/>
                </a:prstClr>
              </a:solidFill>
            </a:endParaRPr>
          </a:p>
        </p:txBody>
      </p:sp>
      <p:pic>
        <p:nvPicPr>
          <p:cNvPr id="6" name="Picture 5"/>
          <p:cNvPicPr>
            <a:picLocks noChangeAspect="1"/>
          </p:cNvPicPr>
          <p:nvPr/>
        </p:nvPicPr>
        <p:blipFill>
          <a:blip r:embed="rId3"/>
          <a:stretch>
            <a:fillRect/>
          </a:stretch>
        </p:blipFill>
        <p:spPr>
          <a:xfrm>
            <a:off x="948353" y="5157192"/>
            <a:ext cx="7560840" cy="15121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47065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dur="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13.1, s. 428 (vejbelægning)</a:t>
            </a:r>
            <a:endParaRPr lang="en-GB"/>
          </a:p>
        </p:txBody>
      </p:sp>
      <p:sp>
        <p:nvSpPr>
          <p:cNvPr id="3" name="Content Placeholder 2"/>
          <p:cNvSpPr>
            <a:spLocks noGrp="1"/>
          </p:cNvSpPr>
          <p:nvPr>
            <p:ph idx="1"/>
          </p:nvPr>
        </p:nvSpPr>
        <p:spPr>
          <a:xfrm>
            <a:off x="467544" y="1052736"/>
            <a:ext cx="8424936" cy="5688632"/>
          </a:xfrm>
        </p:spPr>
        <p:txBody>
          <a:bodyPr/>
          <a:lstStyle/>
          <a:p>
            <a:r>
              <a:rPr lang="en-US" sz="2000" smtClean="0"/>
              <a:t>Data kan præsenteres på forskellige, mere eller mindre bearbejdede </a:t>
            </a:r>
            <a:br>
              <a:rPr lang="en-US" sz="2000" smtClean="0"/>
            </a:br>
            <a:r>
              <a:rPr lang="en-US" sz="2000" smtClean="0"/>
              <a:t>(og overskuelige) måder:</a:t>
            </a:r>
            <a:endParaRPr lang="en-GB" sz="2000"/>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449</a:t>
            </a:fld>
            <a:endParaRPr lang="da-DK">
              <a:solidFill>
                <a:prstClr val="black">
                  <a:tint val="75000"/>
                </a:prstClr>
              </a:solidFill>
            </a:endParaRPr>
          </a:p>
        </p:txBody>
      </p:sp>
      <p:pic>
        <p:nvPicPr>
          <p:cNvPr id="6" name="Picture 5"/>
          <p:cNvPicPr>
            <a:picLocks noChangeAspect="1"/>
          </p:cNvPicPr>
          <p:nvPr/>
        </p:nvPicPr>
        <p:blipFill>
          <a:blip r:embed="rId2"/>
          <a:stretch>
            <a:fillRect/>
          </a:stretch>
        </p:blipFill>
        <p:spPr>
          <a:xfrm>
            <a:off x="948353" y="5157192"/>
            <a:ext cx="7560840" cy="151216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624818" y="1844824"/>
            <a:ext cx="4884375" cy="201622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948353" y="1844824"/>
            <a:ext cx="2216909" cy="30963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4169173"/>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Kumuleret frekvensdiagram</a:t>
            </a:r>
          </a:p>
        </p:txBody>
      </p:sp>
      <mc:AlternateContent>
        <mc:Choice Requires="a14">
          <p:sp>
            <p:nvSpPr>
              <p:cNvPr id="3" name="Content Placeholder 2"/>
              <p:cNvSpPr>
                <a:spLocks noGrp="1"/>
              </p:cNvSpPr>
              <p:nvPr>
                <p:ph idx="1"/>
              </p:nvPr>
            </p:nvSpPr>
            <p:spPr>
              <a:xfrm>
                <a:off x="467544" y="1196752"/>
                <a:ext cx="8424936" cy="5544616"/>
              </a:xfrm>
            </p:spPr>
            <p:txBody>
              <a:bodyPr>
                <a:normAutofit/>
              </a:bodyPr>
              <a:lstStyle/>
              <a:p>
                <a:r>
                  <a:rPr lang="da-DK" sz="2400"/>
                  <a:t>Intervallernes observationer akkumuleres, så hver søjle viser frekvensen med højde op til intervalgrænsen. F.eks. er </a:t>
                </a:r>
                <a14:m>
                  <m:oMathPara>
                    <m:oMathParaPr>
                      <m:jc/>
                    </m:oMathParaPr>
                    <m:oMath>
                      <m:r>
                        <a:rPr lang="da-DK" sz="2400" i="1">
                          <a:latin typeface="Cambria Math" panose="02040503050406030204" pitchFamily="18" charset="0"/>
                        </a:rPr>
                        <m:t>4</m:t>
                      </m:r>
                    </m:oMath>
                  </m:oMathPara>
                </a14:m>
                <a:r>
                  <a:rPr lang="da-DK" sz="2400"/>
                  <a:t> %  </a:t>
                </a:r>
                <a:br>
                  <a:rPr lang="da-DK" sz="2400"/>
                </a:br>
                <a14:m>
                  <m:oMathPara>
                    <m:oMathParaPr>
                      <m:jc/>
                    </m:oMathParaPr>
                    <m:oMath>
                      <m:r>
                        <a:rPr lang="da-DK" sz="2400" i="1">
                          <a:latin typeface="Cambria Math" panose="02040503050406030204" pitchFamily="18" charset="0"/>
                        </a:rPr>
                        <m:t>155</m:t>
                      </m:r>
                    </m:oMath>
                  </m:oMathPara>
                </a14:m>
                <a:r>
                  <a:rPr lang="da-DK" sz="2400"/>
                  <a:t> cm eller derunder og </a:t>
                </a:r>
                <a14:m>
                  <m:oMathPara>
                    <m:oMathParaPr>
                      <m:jc/>
                    </m:oMathParaPr>
                    <m:oMath>
                      <m:r>
                        <a:rPr lang="da-DK" sz="2400" i="1">
                          <a:latin typeface="Cambria Math" panose="02040503050406030204" pitchFamily="18" charset="0"/>
                        </a:rPr>
                        <m:t>72</m:t>
                      </m:r>
                    </m:oMath>
                  </m:oMathPara>
                </a14:m>
                <a:r>
                  <a:rPr lang="da-DK" sz="2400"/>
                  <a:t> % er </a:t>
                </a:r>
                <a14:m>
                  <m:oMathPara>
                    <m:oMathParaPr>
                      <m:jc/>
                    </m:oMathParaPr>
                    <m:oMath>
                      <m:r>
                        <a:rPr lang="da-DK" sz="2400" i="1">
                          <a:latin typeface="Cambria Math" panose="02040503050406030204" pitchFamily="18" charset="0"/>
                        </a:rPr>
                        <m:t>180</m:t>
                      </m:r>
                    </m:oMath>
                  </m:oMathPara>
                </a14:m>
                <a:r>
                  <a:rPr lang="da-DK" sz="2400"/>
                  <a:t> cm eller derunder</a:t>
                </a:r>
                <a:endParaRPr lang="da-DK" sz="2400"/>
              </a:p>
              <a:p>
                <a:r>
                  <a:rPr lang="da-DK" sz="2400"/>
                  <a:t>Sidste søjle er </a:t>
                </a:r>
                <a14:m>
                  <m:oMathPara>
                    <m:oMathParaPr>
                      <m:jc/>
                    </m:oMathParaPr>
                    <m:oMath>
                      <m:r>
                        <a:rPr lang="da-DK" sz="2400" i="1">
                          <a:latin typeface="Cambria Math" panose="02040503050406030204" pitchFamily="18" charset="0"/>
                        </a:rPr>
                        <m:t>100</m:t>
                      </m:r>
                    </m:oMath>
                  </m:oMathPara>
                </a14:m>
                <a:r>
                  <a:rPr lang="da-DK" sz="2400"/>
                  <a:t> %, så alle elever er </a:t>
                </a:r>
                <a14:m>
                  <m:oMathPara>
                    <m:oMathParaPr>
                      <m:jc/>
                    </m:oMathParaPr>
                    <m:oMath>
                      <m:r>
                        <a:rPr lang="da-DK" sz="2400" i="1">
                          <a:latin typeface="Cambria Math" panose="02040503050406030204" pitchFamily="18" charset="0"/>
                        </a:rPr>
                        <m:t>190</m:t>
                      </m:r>
                    </m:oMath>
                  </m:oMathPara>
                </a14:m>
                <a:r>
                  <a:rPr lang="da-DK" sz="2400"/>
                  <a:t> cm eller derunder</a:t>
                </a:r>
                <a:endParaRPr lang="da-DK" sz="2400"/>
              </a:p>
              <a:p>
                <a:r>
                  <a:rPr lang="da-DK" sz="2400"/>
                  <a:t>Laves i R med </a:t>
                </a:r>
                <a:r>
                  <a:rPr lang="da-DK" sz="2400">
                    <a:solidFill>
                      <a:schemeClr val="accent1">
                        <a:lumMod val="75000"/>
                      </a:schemeClr>
                    </a:solidFill>
                  </a:rPr>
                  <a:t>hist()</a:t>
                </a:r>
                <a:r>
                  <a:rPr lang="da-DK" sz="2400"/>
                  <a:t>, men der skal kodes lidt.</a:t>
                </a:r>
                <a:endParaRPr lang="da-DK" sz="2400"/>
              </a:p>
              <a:p>
                <a:pPr marL="0" indent="0">
                  <a:buNone/>
                </a:pPr>
                <a:endParaRPr lang="da-DK" sz="24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544616"/>
              </a:xfrm>
              <a:blipFill>
                <a:blip r:embed="rId3"/>
                <a:stretch>
                  <a:fillRect l="-1013" t="-87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45</a:t>
            </a:fld>
            <a:endParaRPr lang="da-DK"/>
          </a:p>
        </p:txBody>
      </p:sp>
      <p:pic>
        <p:nvPicPr>
          <p:cNvPr id="7" name="Picture 6"/>
          <p:cNvPicPr>
            <a:picLocks noChangeAspect="1"/>
          </p:cNvPicPr>
          <p:nvPr/>
        </p:nvPicPr>
        <p:blipFill>
          <a:blip r:embed="rId4"/>
          <a:stretch>
            <a:fillRect/>
          </a:stretch>
        </p:blipFill>
        <p:spPr>
          <a:xfrm>
            <a:off x="883030" y="3360816"/>
            <a:ext cx="4337042" cy="330854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6516216" y="2862363"/>
            <a:ext cx="2376264" cy="1700468"/>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5497382" y="4725144"/>
            <a:ext cx="3429684" cy="1944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32045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13.1, s. 428 (vejbelægning)</a:t>
            </a:r>
            <a:endParaRPr lang="en-GB"/>
          </a:p>
        </p:txBody>
      </p:sp>
      <p:sp>
        <p:nvSpPr>
          <p:cNvPr id="3" name="Content Placeholder 2"/>
          <p:cNvSpPr>
            <a:spLocks noGrp="1"/>
          </p:cNvSpPr>
          <p:nvPr>
            <p:ph idx="1"/>
          </p:nvPr>
        </p:nvSpPr>
        <p:spPr>
          <a:xfrm>
            <a:off x="323528" y="1052736"/>
            <a:ext cx="8568952" cy="5688632"/>
          </a:xfrm>
        </p:spPr>
        <p:txBody>
          <a:bodyPr/>
          <a:lstStyle/>
          <a:p>
            <a:r>
              <a:rPr lang="en-US" sz="2000" smtClean="0"/>
              <a:t>Konklusion af testene:</a:t>
            </a:r>
          </a:p>
          <a:p>
            <a:pPr lvl="1">
              <a:buFont typeface="+mj-lt"/>
              <a:buAutoNum type="arabicPeriod"/>
            </a:pPr>
            <a:r>
              <a:rPr lang="en-US" sz="1800" smtClean="0"/>
              <a:t>Effekt af faktor A (lokalitet)</a:t>
            </a:r>
            <a:br>
              <a:rPr lang="en-US" sz="1800" smtClean="0"/>
            </a:br>
            <a:r>
              <a:rPr lang="en-US" sz="1800" smtClean="0"/>
              <a:t>På 1 % signifikansniveau kan vi </a:t>
            </a:r>
            <a:r>
              <a:rPr lang="en-US" sz="1800" i="1" smtClean="0"/>
              <a:t>ikke</a:t>
            </a:r>
            <a:br>
              <a:rPr lang="en-US" sz="1800" smtClean="0"/>
            </a:br>
            <a:r>
              <a:rPr lang="en-US" sz="1800" smtClean="0"/>
              <a:t>forkaste nulhypotesen om, at der ikke </a:t>
            </a:r>
            <a:br>
              <a:rPr lang="en-US" sz="1800" smtClean="0"/>
            </a:br>
            <a:r>
              <a:rPr lang="en-US" sz="1800" smtClean="0"/>
              <a:t>er forskel på niveauerne i faktor A. </a:t>
            </a:r>
            <a:br>
              <a:rPr lang="en-US" sz="1800" smtClean="0"/>
            </a:br>
            <a:r>
              <a:rPr lang="en-US" sz="1800" smtClean="0"/>
              <a:t>P-værdien for testen er 0.035, som er</a:t>
            </a:r>
            <a:br>
              <a:rPr lang="en-US" sz="1800" smtClean="0"/>
            </a:br>
            <a:r>
              <a:rPr lang="en-US" sz="1800" smtClean="0"/>
              <a:t>over 0.01. Der er ikke signifikant forskel på lokaliteterne</a:t>
            </a:r>
          </a:p>
          <a:p>
            <a:pPr lvl="1">
              <a:buFont typeface="+mj-lt"/>
              <a:buAutoNum type="arabicPeriod"/>
            </a:pPr>
            <a:r>
              <a:rPr lang="en-US" sz="1800" smtClean="0"/>
              <a:t>Effekt af faktor B (materiale)</a:t>
            </a:r>
            <a:br>
              <a:rPr lang="en-US" sz="1800" smtClean="0"/>
            </a:br>
            <a:r>
              <a:rPr lang="en-US" sz="1800" smtClean="0"/>
              <a:t>Som følge af F-værdien på 36.1 og den tilhørende p-værdi på næsten 0 kan vi  forkaste nulhypotesen. Der er forskel på de to materialer</a:t>
            </a:r>
          </a:p>
          <a:p>
            <a:pPr lvl="1">
              <a:buFont typeface="+mj-lt"/>
              <a:buAutoNum type="arabicPeriod"/>
            </a:pPr>
            <a:r>
              <a:rPr lang="en-US" sz="1800" smtClean="0"/>
              <a:t>Effekt af interaktion mellem lokalitet og materiale</a:t>
            </a:r>
            <a:br>
              <a:rPr lang="en-US" sz="1800" smtClean="0"/>
            </a:br>
            <a:r>
              <a:rPr lang="en-US" sz="1800" smtClean="0"/>
              <a:t>Der er signifikant interaktion mellem de to faktorer. </a:t>
            </a:r>
            <a:br>
              <a:rPr lang="en-US" sz="1800" smtClean="0"/>
            </a:br>
            <a:r>
              <a:rPr lang="en-US" sz="1800" smtClean="0"/>
              <a:t>Derfor kan vi ikke ignorere </a:t>
            </a:r>
            <a:r>
              <a:rPr lang="en-US" sz="1800"/>
              <a:t>faktor A (lokalitet)</a:t>
            </a:r>
            <a:endParaRPr lang="en-US" sz="1800" smtClean="0"/>
          </a:p>
          <a:p>
            <a:r>
              <a:rPr lang="en-US" sz="2000" smtClean="0"/>
              <a:t>Grafens seks punkter er gennemsnitlig resiliens</a:t>
            </a:r>
            <a:br>
              <a:rPr lang="en-US" sz="2000" smtClean="0"/>
            </a:br>
            <a:r>
              <a:rPr lang="en-US" sz="2000" smtClean="0"/>
              <a:t>for de seks kombinationer af lokalitet og </a:t>
            </a:r>
            <a:br>
              <a:rPr lang="en-US" sz="2000" smtClean="0"/>
            </a:br>
            <a:r>
              <a:rPr lang="en-US" sz="2000" smtClean="0"/>
              <a:t>materiale. Forskel på de to materialers resiliens </a:t>
            </a:r>
            <a:br>
              <a:rPr lang="en-US" sz="2000" smtClean="0"/>
            </a:br>
            <a:r>
              <a:rPr lang="en-US" sz="2000" smtClean="0"/>
              <a:t>er afhængig af lokaliteten. Hvis der ikke var </a:t>
            </a:r>
            <a:br>
              <a:rPr lang="en-US" sz="2000" smtClean="0"/>
            </a:br>
            <a:r>
              <a:rPr lang="en-US" sz="2000" smtClean="0"/>
              <a:t>interaktion, ville vi se to parallelle kurver (med </a:t>
            </a:r>
            <a:br>
              <a:rPr lang="en-US" sz="2000" smtClean="0"/>
            </a:br>
            <a:r>
              <a:rPr lang="en-US" sz="2000" smtClean="0"/>
              <a:t>samme forskel for de tre lokaliteter).</a:t>
            </a:r>
            <a:endParaRPr lang="en-GB" sz="2000"/>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450</a:t>
            </a:fld>
            <a:endParaRPr lang="da-DK">
              <a:solidFill>
                <a:prstClr val="black">
                  <a:tint val="75000"/>
                </a:prstClr>
              </a:solidFill>
            </a:endParaRPr>
          </a:p>
        </p:txBody>
      </p:sp>
      <p:pic>
        <p:nvPicPr>
          <p:cNvPr id="9" name="Picture 8"/>
          <p:cNvPicPr>
            <a:picLocks noChangeAspect="1"/>
          </p:cNvPicPr>
          <p:nvPr/>
        </p:nvPicPr>
        <p:blipFill>
          <a:blip r:embed="rId2"/>
          <a:stretch>
            <a:fillRect/>
          </a:stretch>
        </p:blipFill>
        <p:spPr>
          <a:xfrm>
            <a:off x="4868611" y="1047651"/>
            <a:ext cx="4018211" cy="168092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6084168" y="4361408"/>
            <a:ext cx="2987228" cy="22666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1365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Hvordan i R? (Eksempel 13.1)</a:t>
            </a:r>
            <a:endParaRPr lang="en-GB"/>
          </a:p>
        </p:txBody>
      </p:sp>
      <p:sp>
        <p:nvSpPr>
          <p:cNvPr id="3" name="Content Placeholder 2"/>
          <p:cNvSpPr>
            <a:spLocks noGrp="1"/>
          </p:cNvSpPr>
          <p:nvPr>
            <p:ph idx="1"/>
          </p:nvPr>
        </p:nvSpPr>
        <p:spPr>
          <a:xfrm>
            <a:off x="467544" y="980728"/>
            <a:ext cx="8424936" cy="5760640"/>
          </a:xfrm>
        </p:spPr>
        <p:txBody>
          <a:bodyPr/>
          <a:lstStyle/>
          <a:p>
            <a:pPr>
              <a:spcBef>
                <a:spcPts val="400"/>
              </a:spcBef>
            </a:pPr>
            <a:r>
              <a:rPr lang="en-US" sz="2000"/>
              <a:t>Vi får R til at beregne ANOVA tabellen med kommandoen</a:t>
            </a:r>
            <a:br>
              <a:rPr lang="en-US" sz="2000"/>
            </a:br>
            <a:r>
              <a:rPr lang="en-US" sz="2000"/>
              <a:t> 	</a:t>
            </a:r>
            <a:r>
              <a:rPr lang="en-US" sz="2000" smtClean="0">
                <a:solidFill>
                  <a:schemeClr val="accent1">
                    <a:lumMod val="75000"/>
                  </a:schemeClr>
                </a:solidFill>
              </a:rPr>
              <a:t>fm1 = aov(res </a:t>
            </a:r>
            <a:r>
              <a:rPr lang="en-US" sz="2000">
                <a:solidFill>
                  <a:schemeClr val="accent1">
                    <a:lumMod val="75000"/>
                  </a:schemeClr>
                </a:solidFill>
              </a:rPr>
              <a:t>~ lok + mat + </a:t>
            </a:r>
            <a:r>
              <a:rPr lang="en-US" sz="2000" smtClean="0">
                <a:solidFill>
                  <a:schemeClr val="accent1">
                    <a:lumMod val="75000"/>
                  </a:schemeClr>
                </a:solidFill>
              </a:rPr>
              <a:t>lok:mat)</a:t>
            </a:r>
            <a:br>
              <a:rPr lang="en-US" sz="2000" smtClean="0">
                <a:solidFill>
                  <a:schemeClr val="accent1">
                    <a:lumMod val="75000"/>
                  </a:schemeClr>
                </a:solidFill>
              </a:rPr>
            </a:br>
            <a:r>
              <a:rPr lang="en-US" sz="2000" smtClean="0">
                <a:solidFill>
                  <a:schemeClr val="accent1">
                    <a:lumMod val="75000"/>
                  </a:schemeClr>
                </a:solidFill>
              </a:rPr>
              <a:t> 	summary(fm1)</a:t>
            </a:r>
            <a:br>
              <a:rPr lang="en-US" sz="2000" smtClean="0"/>
            </a:br>
            <a:r>
              <a:rPr lang="en-US" sz="2000" smtClean="0"/>
              <a:t>hvor ‘lok’ er lokalitet (faktor A), ‘mat’ er materiale (faktor B) og ‘res’ er den målte resiliens. Vi får taget </a:t>
            </a:r>
            <a:br>
              <a:rPr lang="en-US" sz="2000" smtClean="0"/>
            </a:br>
            <a:r>
              <a:rPr lang="en-US" sz="2000" smtClean="0"/>
              <a:t>højde for interaktion i model-</a:t>
            </a:r>
            <a:br>
              <a:rPr lang="en-US" sz="2000" smtClean="0"/>
            </a:br>
            <a:r>
              <a:rPr lang="en-US" sz="2000" smtClean="0"/>
              <a:t>len med leddet ‘lok:mat’</a:t>
            </a:r>
          </a:p>
          <a:p>
            <a:pPr>
              <a:spcBef>
                <a:spcPts val="400"/>
              </a:spcBef>
            </a:pPr>
            <a:r>
              <a:rPr lang="en-US" sz="2000" smtClean="0"/>
              <a:t>Resultat:</a:t>
            </a:r>
          </a:p>
          <a:p>
            <a:pPr>
              <a:spcBef>
                <a:spcPts val="400"/>
              </a:spcBef>
            </a:pPr>
            <a:r>
              <a:rPr lang="en-US" sz="2000" smtClean="0"/>
              <a:t>Vi </a:t>
            </a:r>
            <a:r>
              <a:rPr lang="en-US" sz="2000"/>
              <a:t>kan få beregnet konfidensinterval for forskellen på hvert par af lokalitet:</a:t>
            </a:r>
            <a:br>
              <a:rPr lang="en-US" sz="2000"/>
            </a:br>
            <a:r>
              <a:rPr lang="en-US" sz="2000"/>
              <a:t> 	</a:t>
            </a:r>
            <a:r>
              <a:rPr lang="en-US" sz="2000">
                <a:solidFill>
                  <a:schemeClr val="accent1">
                    <a:lumMod val="75000"/>
                  </a:schemeClr>
                </a:solidFill>
              </a:rPr>
              <a:t>TukeyHSD(fm1,"lok", conf.level=0.99</a:t>
            </a:r>
            <a:r>
              <a:rPr lang="en-US" sz="2000" smtClean="0">
                <a:solidFill>
                  <a:schemeClr val="accent1">
                    <a:lumMod val="75000"/>
                  </a:schemeClr>
                </a:solidFill>
              </a:rPr>
              <a:t>)</a:t>
            </a:r>
          </a:p>
          <a:p>
            <a:pPr>
              <a:spcBef>
                <a:spcPts val="400"/>
              </a:spcBef>
            </a:pPr>
            <a:r>
              <a:rPr lang="en-US" sz="2000"/>
              <a:t>For hvert af de tre par indeholder </a:t>
            </a:r>
            <a:r>
              <a:rPr lang="en-US" sz="2000" smtClean="0"/>
              <a:t>konfidens-</a:t>
            </a:r>
            <a:br>
              <a:rPr lang="en-US" sz="2000" smtClean="0"/>
            </a:br>
            <a:r>
              <a:rPr lang="en-US" sz="2000" smtClean="0"/>
              <a:t>intervallet </a:t>
            </a:r>
            <a:r>
              <a:rPr lang="en-US" sz="2000"/>
              <a:t>0 og p-værdien er over 0.01</a:t>
            </a:r>
          </a:p>
          <a:p>
            <a:pPr>
              <a:spcBef>
                <a:spcPts val="400"/>
              </a:spcBef>
            </a:pPr>
            <a:r>
              <a:rPr lang="en-US" sz="2000" smtClean="0"/>
              <a:t>Vi kan få beregnet konf.interval for alle </a:t>
            </a:r>
            <a:br>
              <a:rPr lang="en-US" sz="2000" smtClean="0"/>
            </a:br>
            <a:r>
              <a:rPr lang="en-US" sz="2000" smtClean="0"/>
              <a:t>kombinationer af par og lokalitet:</a:t>
            </a:r>
            <a:br>
              <a:rPr lang="en-US" sz="2000" smtClean="0"/>
            </a:br>
            <a:r>
              <a:rPr lang="en-US" sz="2000"/>
              <a:t> 	</a:t>
            </a:r>
            <a:r>
              <a:rPr lang="en-US" sz="2000" smtClean="0">
                <a:solidFill>
                  <a:schemeClr val="accent1">
                    <a:lumMod val="75000"/>
                  </a:schemeClr>
                </a:solidFill>
              </a:rPr>
              <a:t>TukeyHSD(fm1, conf.level=0.99)</a:t>
            </a:r>
          </a:p>
          <a:p>
            <a:pPr>
              <a:spcBef>
                <a:spcPts val="400"/>
              </a:spcBef>
            </a:pPr>
            <a:r>
              <a:rPr lang="en-US" sz="2000" smtClean="0"/>
              <a:t>F.eks. er forskellen på RCA fra MN og CO </a:t>
            </a:r>
            <a:br>
              <a:rPr lang="en-US" sz="2000" smtClean="0"/>
            </a:br>
            <a:r>
              <a:rPr lang="en-US" sz="2000" smtClean="0"/>
              <a:t>mellem -44.7 og 300.0 (række 1). P-værdien </a:t>
            </a:r>
            <a:br>
              <a:rPr lang="en-US" sz="2000" smtClean="0"/>
            </a:br>
            <a:r>
              <a:rPr lang="en-US" sz="2000" smtClean="0"/>
              <a:t>for, om forskellen er 0, er 0.066.</a:t>
            </a:r>
            <a:endParaRPr lang="en-US" sz="2000"/>
          </a:p>
          <a:p>
            <a:pPr marL="0" indent="0">
              <a:buNone/>
            </a:pPr>
            <a:endParaRPr lang="en-GB" sz="2000"/>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451</a:t>
            </a:fld>
            <a:endParaRPr lang="da-DK">
              <a:solidFill>
                <a:prstClr val="black">
                  <a:tint val="75000"/>
                </a:prstClr>
              </a:solidFill>
            </a:endParaRPr>
          </a:p>
        </p:txBody>
      </p:sp>
      <p:pic>
        <p:nvPicPr>
          <p:cNvPr id="5" name="Picture 4"/>
          <p:cNvPicPr>
            <a:picLocks noChangeAspect="1"/>
          </p:cNvPicPr>
          <p:nvPr/>
        </p:nvPicPr>
        <p:blipFill>
          <a:blip r:embed="rId2"/>
          <a:stretch>
            <a:fillRect/>
          </a:stretch>
        </p:blipFill>
        <p:spPr>
          <a:xfrm>
            <a:off x="4067944" y="2245876"/>
            <a:ext cx="4824536" cy="124149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stretch>
            <a:fillRect/>
          </a:stretch>
        </p:blipFill>
        <p:spPr>
          <a:xfrm>
            <a:off x="5652480" y="3909808"/>
            <a:ext cx="3240000" cy="710528"/>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5652480" y="4797152"/>
            <a:ext cx="3240000" cy="1957787"/>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5641634" y="4905754"/>
            <a:ext cx="3250845" cy="3234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Tree>
    <p:extLst>
      <p:ext uri="{BB962C8B-B14F-4D97-AF65-F5344CB8AC3E}">
        <p14:creationId xmlns:p14="http://schemas.microsoft.com/office/powerpoint/2010/main" val="25011829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dur="1"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dur="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Lst>
  </p:timing>
</p:sld>
</file>

<file path=ppt/slides/slide4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Eksperimenter med flere faktorer</a:t>
            </a:r>
            <a:endParaRPr lang="da-DK"/>
          </a:p>
        </p:txBody>
      </p:sp>
      <mc:AlternateContent>
        <mc:Choice Requires="a14">
          <p:sp>
            <p:nvSpPr>
              <p:cNvPr id="3" name="Content Placeholder 2"/>
              <p:cNvSpPr>
                <a:spLocks noGrp="1"/>
              </p:cNvSpPr>
              <p:nvPr>
                <p:ph idx="1"/>
              </p:nvPr>
            </p:nvSpPr>
            <p:spPr/>
            <p:txBody>
              <a:bodyPr/>
              <a:lstStyle/>
              <a:p>
                <a:r>
                  <a:rPr lang="da-DK" smtClean="0"/>
                  <a:t>Her med </a:t>
                </a:r>
                <a:r>
                  <a:rPr lang="da-DK" b="1" smtClean="0">
                    <a:solidFill>
                      <a:schemeClr val="accent1">
                        <a:lumMod val="75000"/>
                      </a:schemeClr>
                    </a:solidFill>
                  </a:rPr>
                  <a:t>tre</a:t>
                </a:r>
                <a:r>
                  <a:rPr lang="da-DK" smtClean="0">
                    <a:solidFill>
                      <a:schemeClr val="accent1">
                        <a:lumMod val="75000"/>
                      </a:schemeClr>
                    </a:solidFill>
                  </a:rPr>
                  <a:t> </a:t>
                </a:r>
                <a:r>
                  <a:rPr lang="da-DK" smtClean="0"/>
                  <a:t>faktorer, A, B og C:</a:t>
                </a:r>
                <a:br>
                  <a:rPr lang="da-DK" smtClean="0"/>
                </a:br>
                <a14:m>
                  <m:oMathPara>
                    <m:oMathParaPr>
                      <m:jc/>
                    </m:oMathParaPr>
                    <m:oMath>
                      <m:m>
                        <m:mPr>
                          <m:mcs>
                            <m:mc>
                              <m:mcPr>
                                <m:count m:val="2"/>
                                <m:mcJc m:val="center"/>
                              </m:mcPr>
                            </m:mc>
                          </m:mcs>
                          <m:ctrlPr>
                            <a:rPr lang="da-DK" i="1" smtClean="0">
                              <a:latin typeface="Cambria Math" panose="02040503050406030204" pitchFamily="18" charset="0"/>
                            </a:rPr>
                          </m:ctrlPr>
                        </m:mPr>
                        <m:mr>
                          <m:e>
                            <m:eqArr>
                              <m:eqArrPr>
                                <m:maxDist m:val="off"/>
                                <m:objDist m:val="off"/>
                                <m:rSpRule m:val="0"/>
                                <m:rSp m:val="0"/>
                                <m:ctrlPr>
                                  <a:rPr lang="da-DK" i="1">
                                    <a:latin typeface="Cambria Math" panose="02040503050406030204" pitchFamily="18" charset="0"/>
                                  </a:rPr>
                                </m:ctrlPr>
                              </m:eqArrPr>
                              <m:e>
                                <m:sSub>
                                  <m:sSubPr>
                                    <m:ctrlPr>
                                      <a:rPr lang="da-DK" i="1">
                                        <a:latin typeface="Cambria Math" panose="02040503050406030204" pitchFamily="18" charset="0"/>
                                      </a:rPr>
                                    </m:ctrlPr>
                                  </m:sSubPr>
                                  <m:e>
                                    <m:r>
                                      <a:rPr lang="en-US" i="1">
                                        <a:latin typeface="Cambria Math" panose="02040503050406030204" pitchFamily="18" charset="0"/>
                                      </a:rPr>
                                      <m:t>𝑌</m:t>
                                    </m:r>
                                  </m:e>
                                  <m:sub>
                                    <m:r>
                                      <a:rPr lang="da-DK" i="1">
                                        <a:latin typeface="Cambria Math"/>
                                      </a:rPr>
                                      <m:t>𝑖𝑗𝑘</m:t>
                                    </m:r>
                                    <m:r>
                                      <a:rPr lang="en-US" i="1">
                                        <a:latin typeface="Cambria Math" panose="02040503050406030204" pitchFamily="18" charset="0"/>
                                      </a:rPr>
                                      <m:t>𝑙</m:t>
                                    </m:r>
                                  </m:sub>
                                </m:sSub>
                                <m:r>
                                  <a:rPr lang="da-DK" i="1">
                                    <a:latin typeface="Cambria Math"/>
                                  </a:rPr>
                                  <m:t>=</m:t>
                                </m:r>
                                <m:r>
                                  <a:rPr lang="da-DK" i="1">
                                    <a:latin typeface="Cambria Math"/>
                                    <a:ea typeface="Cambria Math"/>
                                  </a:rPr>
                                  <m:t>𝜇</m:t>
                                </m:r>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𝛼</m:t>
                                    </m:r>
                                  </m:e>
                                  <m:sub>
                                    <m:r>
                                      <a:rPr lang="da-DK" i="1">
                                        <a:latin typeface="Cambria Math"/>
                                        <a:ea typeface="Cambria Math"/>
                                      </a:rPr>
                                      <m:t>𝑖</m:t>
                                    </m:r>
                                  </m:sub>
                                </m:sSub>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𝛽</m:t>
                                    </m:r>
                                  </m:e>
                                  <m:sub>
                                    <m:r>
                                      <a:rPr lang="da-DK" i="1">
                                        <a:latin typeface="Cambria Math"/>
                                        <a:ea typeface="Cambria Math"/>
                                      </a:rPr>
                                      <m:t>𝑗</m:t>
                                    </m:r>
                                  </m:sub>
                                </m:sSub>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a:rPr>
                                      <m:t>𝑘</m:t>
                                    </m:r>
                                  </m:sub>
                                </m:sSub>
                                <m:r>
                                  <a:rPr lang="en-US" b="0" i="1" smtClean="0">
                                    <a:latin typeface="Cambria Math" panose="02040503050406030204" pitchFamily="18" charset="0"/>
                                    <a:ea typeface="Cambria Math"/>
                                  </a:rPr>
                                  <m:t>                      </m:t>
                                </m:r>
                              </m:e>
                              <m:e>
                                <m:r>
                                  <a:rPr lang="en-US" b="0" i="1" smtClean="0">
                                    <a:latin typeface="Cambria Math" panose="02040503050406030204" pitchFamily="18" charset="0"/>
                                    <a:ea typeface="Cambria Math"/>
                                  </a:rPr>
                                  <m:t>                </m:t>
                                </m:r>
                                <m:r>
                                  <a:rPr lang="en-US" i="1">
                                    <a:latin typeface="Cambria Math" panose="02040503050406030204" pitchFamily="18" charset="0"/>
                                    <a:ea typeface="Cambria Math"/>
                                  </a:rPr>
                                  <m:t>+</m:t>
                                </m:r>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m:t>
                                    </m:r>
                                    <m:r>
                                      <a:rPr lang="da-DK" i="1">
                                        <a:latin typeface="Cambria Math" panose="02040503050406030204" pitchFamily="18" charset="0"/>
                                        <a:ea typeface="Cambria Math" panose="02040503050406030204" pitchFamily="18" charset="0"/>
                                      </a:rPr>
                                      <m:t>𝛼𝛽</m:t>
                                    </m:r>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a:rPr>
                                      <m:t>𝑖𝑗</m:t>
                                    </m:r>
                                  </m:sub>
                                </m:sSub>
                                <m:r>
                                  <a:rPr lang="en-US" i="1">
                                    <a:latin typeface="Cambria Math" panose="02040503050406030204" pitchFamily="18" charset="0"/>
                                    <a:ea typeface="Cambria Math"/>
                                  </a:rPr>
                                  <m:t>+</m:t>
                                </m:r>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m:t>
                                    </m:r>
                                    <m:r>
                                      <a:rPr lang="da-DK" i="1">
                                        <a:latin typeface="Cambria Math" panose="02040503050406030204" pitchFamily="18" charset="0"/>
                                        <a:ea typeface="Cambria Math" panose="02040503050406030204" pitchFamily="18" charset="0"/>
                                      </a:rPr>
                                      <m:t>𝛼𝛾</m:t>
                                    </m:r>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a:rPr>
                                      <m:t>𝑖𝑘</m:t>
                                    </m:r>
                                  </m:sub>
                                </m:sSub>
                                <m:r>
                                  <a:rPr lang="en-US" i="1">
                                    <a:latin typeface="Cambria Math" panose="02040503050406030204" pitchFamily="18" charset="0"/>
                                    <a:ea typeface="Cambria Math"/>
                                  </a:rPr>
                                  <m:t>+</m:t>
                                </m:r>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m:t>
                                    </m:r>
                                    <m:r>
                                      <a:rPr lang="da-DK" i="1">
                                        <a:latin typeface="Cambria Math" panose="02040503050406030204" pitchFamily="18" charset="0"/>
                                        <a:ea typeface="Cambria Math" panose="02040503050406030204" pitchFamily="18" charset="0"/>
                                      </a:rPr>
                                      <m:t>𝛽𝛾</m:t>
                                    </m:r>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a:rPr>
                                      <m:t>𝑗𝑘</m:t>
                                    </m:r>
                                  </m:sub>
                                </m:sSub>
                              </m:e>
                              <m:e>
                                <m:r>
                                  <a:rPr lang="en-US" i="1">
                                    <a:latin typeface="Cambria Math" panose="02040503050406030204" pitchFamily="18" charset="0"/>
                                    <a:ea typeface="Cambria Math"/>
                                  </a:rPr>
                                  <m:t>+</m:t>
                                </m:r>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m:t>
                                    </m:r>
                                    <m:r>
                                      <a:rPr lang="da-DK" i="1">
                                        <a:latin typeface="Cambria Math" panose="02040503050406030204" pitchFamily="18" charset="0"/>
                                        <a:ea typeface="Cambria Math" panose="02040503050406030204" pitchFamily="18" charset="0"/>
                                      </a:rPr>
                                      <m:t>𝛼𝛽𝛾</m:t>
                                    </m:r>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a:rPr>
                                      <m:t>𝑖𝑗𝑘</m:t>
                                    </m:r>
                                  </m:sub>
                                </m:sSub>
                                <m:r>
                                  <a:rPr lang="en-US" i="1">
                                    <a:latin typeface="Cambria Math" panose="02040503050406030204" pitchFamily="18" charset="0"/>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𝜀</m:t>
                                    </m:r>
                                  </m:e>
                                  <m:sub>
                                    <m:r>
                                      <a:rPr lang="da-DK" i="1">
                                        <a:latin typeface="Cambria Math"/>
                                        <a:ea typeface="Cambria Math"/>
                                      </a:rPr>
                                      <m:t>𝑖𝑗𝑘</m:t>
                                    </m:r>
                                    <m:r>
                                      <a:rPr lang="en-US" i="1">
                                        <a:latin typeface="Cambria Math" panose="02040503050406030204" pitchFamily="18" charset="0"/>
                                        <a:ea typeface="Cambria Math"/>
                                      </a:rPr>
                                      <m:t>𝑙</m:t>
                                    </m:r>
                                  </m:sub>
                                </m:sSub>
                              </m:e>
                            </m:eqArr>
                          </m:e>
                          <m:e>
                            <m:r>
                              <m:rPr>
                                <m:sty m:val="p"/>
                              </m:rP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1" smtClean="0">
                                <a:latin typeface="Cambria Math" panose="02040503050406030204" pitchFamily="18" charset="0"/>
                              </a:rPr>
                              <m:t> </m:t>
                            </m:r>
                            <m:d>
                              <m:dPr>
                                <m:begChr m:val="{"/>
                                <m:sepChr m:val="|"/>
                                <m:endChr/>
                                <m:grow m:val="on"/>
                                <m:shp m:val="centered"/>
                                <m:ctrlPr>
                                  <a:rPr lang="da-DK" i="1">
                                    <a:latin typeface="Cambria Math" panose="02040503050406030204" pitchFamily="18" charset="0"/>
                                    <a:ea typeface="Cambria Math"/>
                                  </a:rPr>
                                </m:ctrlPr>
                              </m:dPr>
                              <m:e>
                                <m:m>
                                  <m:mPr>
                                    <m:mcs>
                                      <m:mc>
                                        <m:mcPr>
                                          <m:count m:val="1"/>
                                          <m:mcJc m:val="center"/>
                                        </m:mcPr>
                                      </m:mc>
                                    </m:mcs>
                                    <m:ctrlPr>
                                      <a:rPr lang="da-DK" i="1">
                                        <a:latin typeface="Cambria Math" panose="02040503050406030204" pitchFamily="18" charset="0"/>
                                        <a:ea typeface="Cambria Math"/>
                                      </a:rPr>
                                    </m:ctrlPr>
                                  </m:mPr>
                                  <m:mr>
                                    <m:e>
                                      <m:r>
                                        <a:rPr lang="da-DK" i="1">
                                          <a:latin typeface="Cambria Math"/>
                                          <a:ea typeface="Cambria Math"/>
                                        </a:rPr>
                                        <m:t>𝑖</m:t>
                                      </m:r>
                                      <m:r>
                                        <a:rPr lang="da-DK" i="1">
                                          <a:latin typeface="Cambria Math"/>
                                          <a:ea typeface="Cambria Math"/>
                                        </a:rPr>
                                        <m:t>=1,…,</m:t>
                                      </m:r>
                                      <m:r>
                                        <a:rPr lang="da-DK" i="1">
                                          <a:latin typeface="Cambria Math"/>
                                          <a:ea typeface="Cambria Math"/>
                                        </a:rPr>
                                        <m:t>𝑎</m:t>
                                      </m:r>
                                    </m:e>
                                  </m:mr>
                                  <m:mr>
                                    <m:e>
                                      <m:r>
                                        <a:rPr lang="da-DK" i="1">
                                          <a:latin typeface="Cambria Math"/>
                                          <a:ea typeface="Cambria Math"/>
                                        </a:rPr>
                                        <m:t>𝑗</m:t>
                                      </m:r>
                                      <m:r>
                                        <a:rPr lang="da-DK" i="1">
                                          <a:latin typeface="Cambria Math"/>
                                          <a:ea typeface="Cambria Math"/>
                                        </a:rPr>
                                        <m:t>=1,…, </m:t>
                                      </m:r>
                                      <m:r>
                                        <a:rPr lang="da-DK" i="1">
                                          <a:latin typeface="Cambria Math"/>
                                          <a:ea typeface="Cambria Math"/>
                                        </a:rPr>
                                        <m:t>𝑏</m:t>
                                      </m:r>
                                    </m:e>
                                  </m:mr>
                                  <m:mr>
                                    <m:e>
                                      <m:m>
                                        <m:mPr>
                                          <m:mcs>
                                            <m:mc>
                                              <m:mcPr>
                                                <m:count m:val="1"/>
                                                <m:mcJc m:val="center"/>
                                              </m:mcPr>
                                            </m:mc>
                                          </m:mcs>
                                          <m:ctrlPr>
                                            <a:rPr lang="da-DK" i="1">
                                              <a:latin typeface="Cambria Math" panose="02040503050406030204" pitchFamily="18" charset="0"/>
                                              <a:ea typeface="Cambria Math"/>
                                            </a:rPr>
                                          </m:ctrlPr>
                                        </m:mPr>
                                        <m:mr>
                                          <m:e>
                                            <m:r>
                                              <a:rPr lang="da-DK" i="1">
                                                <a:latin typeface="Cambria Math"/>
                                                <a:ea typeface="Cambria Math"/>
                                              </a:rPr>
                                              <m:t>𝑘</m:t>
                                            </m:r>
                                            <m:r>
                                              <a:rPr lang="da-DK" i="1">
                                                <a:latin typeface="Cambria Math"/>
                                                <a:ea typeface="Cambria Math"/>
                                              </a:rPr>
                                              <m:t>=1,…, </m:t>
                                            </m:r>
                                            <m:r>
                                              <a:rPr lang="en-US" i="1">
                                                <a:latin typeface="Cambria Math" panose="02040503050406030204" pitchFamily="18" charset="0"/>
                                                <a:ea typeface="Cambria Math"/>
                                              </a:rPr>
                                              <m:t>𝑐</m:t>
                                            </m:r>
                                          </m:e>
                                        </m:mr>
                                        <m:mr>
                                          <m:e>
                                            <m:r>
                                              <a:rPr lang="en-US" b="0" i="1" smtClean="0">
                                                <a:latin typeface="Cambria Math" panose="02040503050406030204" pitchFamily="18" charset="0"/>
                                                <a:ea typeface="Cambria Math"/>
                                              </a:rPr>
                                              <m:t>𝑙</m:t>
                                            </m:r>
                                            <m:r>
                                              <a:rPr lang="en-US" i="1">
                                                <a:latin typeface="Cambria Math" panose="02040503050406030204" pitchFamily="18" charset="0"/>
                                                <a:ea typeface="Cambria Math"/>
                                              </a:rPr>
                                              <m:t>=1,…,</m:t>
                                            </m:r>
                                            <m:r>
                                              <a:rPr lang="en-US" b="0" i="1" smtClean="0">
                                                <a:latin typeface="Cambria Math" panose="02040503050406030204" pitchFamily="18" charset="0"/>
                                                <a:ea typeface="Cambria Math"/>
                                              </a:rPr>
                                              <m:t>𝑟</m:t>
                                            </m:r>
                                          </m:e>
                                        </m:mr>
                                      </m:m>
                                    </m:e>
                                  </m:mr>
                                </m:m>
                              </m:e>
                            </m:d>
                          </m:e>
                        </m:mr>
                      </m:m>
                    </m:oMath>
                  </m:oMathPara>
                </a14:m>
                <a:endParaRPr lang="da-DK" smtClean="0"/>
              </a:p>
              <a:p>
                <a:pPr marL="0" indent="0">
                  <a:buNone/>
                </a:pPr>
                <a:endParaRPr lang="da-DK" smtClean="0"/>
              </a:p>
              <a:p>
                <a:r>
                  <a:rPr lang="da-DK" smtClean="0"/>
                  <a:t>Der er </a:t>
                </a:r>
              </a:p>
              <a:p>
                <a:pPr lvl="1"/>
                <a:r>
                  <a:rPr lang="da-DK" smtClean="0"/>
                  <a:t>tre </a:t>
                </a:r>
                <a:r>
                  <a:rPr lang="da-DK" smtClean="0">
                    <a:solidFill>
                      <a:schemeClr val="tx2"/>
                    </a:solidFill>
                  </a:rPr>
                  <a:t>primære effekter</a:t>
                </a:r>
                <a:r>
                  <a:rPr lang="da-DK" smtClean="0"/>
                  <a:t>, </a:t>
                </a:r>
              </a:p>
              <a:p>
                <a:pPr lvl="1"/>
                <a:r>
                  <a:rPr lang="da-DK" smtClean="0"/>
                  <a:t>tre </a:t>
                </a:r>
                <a:r>
                  <a:rPr lang="da-DK" smtClean="0">
                    <a:solidFill>
                      <a:schemeClr val="tx2"/>
                    </a:solidFill>
                  </a:rPr>
                  <a:t>to-faktor interaktioner</a:t>
                </a:r>
                <a:r>
                  <a:rPr lang="da-DK" smtClean="0"/>
                  <a:t> og </a:t>
                </a:r>
              </a:p>
              <a:p>
                <a:pPr lvl="1"/>
                <a:r>
                  <a:rPr lang="da-DK" smtClean="0"/>
                  <a:t>en </a:t>
                </a:r>
                <a:r>
                  <a:rPr lang="da-DK" smtClean="0">
                    <a:solidFill>
                      <a:schemeClr val="tx2"/>
                    </a:solidFill>
                  </a:rPr>
                  <a:t>tre-faktor interaktion.</a:t>
                </a:r>
                <a:endParaRPr lang="da-DK">
                  <a:solidFill>
                    <a:schemeClr val="tx2"/>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452</a:t>
            </a:fld>
            <a:endParaRPr lang="da-DK"/>
          </a:p>
        </p:txBody>
      </p:sp>
    </p:spTree>
    <p:extLst>
      <p:ext uri="{BB962C8B-B14F-4D97-AF65-F5344CB8AC3E}">
        <p14:creationId xmlns:p14="http://schemas.microsoft.com/office/powerpoint/2010/main" val="27467122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ANOVA </a:t>
            </a:r>
            <a:r>
              <a:rPr lang="da-DK" smtClean="0"/>
              <a:t>for 3-faktor eksperimenter</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453</a:t>
            </a:fld>
            <a:endParaRPr lang="da-DK"/>
          </a:p>
        </p:txBody>
      </p:sp>
      <p:graphicFrame>
        <p:nvGraphicFramePr>
          <p:cNvPr id="7" name="Content Placeholder 4"/>
          <p:cNvGraphicFramePr>
            <a:graphicFrameLocks noGrp="1"/>
          </p:cNvGraphicFramePr>
          <p:nvPr>
            <p:extLst>
              <p:ext uri="{D42A27DB-BD31-4B8C-83A1-F6EECF244321}">
                <p14:modId xmlns:p14="http://schemas.microsoft.com/office/powerpoint/2010/main" val="2550883600"/>
              </p:ext>
            </p:extLst>
          </p:nvPr>
        </p:nvGraphicFramePr>
        <p:xfrm>
          <a:off x="224880" y="1052736"/>
          <a:ext cx="8640960" cy="5358960"/>
        </p:xfrm>
        <a:graphic>
          <a:graphicData uri="http://schemas.openxmlformats.org/drawingml/2006/table">
            <a:tbl>
              <a:tblPr firstRow="1" bandRow="1">
                <a:tableStyleId>{5940675A-B579-460E-94D1-54222C63F5DA}</a:tableStyleId>
              </a:tblPr>
              <a:tblGrid>
                <a:gridCol w="962744">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387891">
                  <a:extLst>
                    <a:ext uri="{9D8B030D-6E8A-4147-A177-3AD203B41FA5}">
                      <a16:colId xmlns:a16="http://schemas.microsoft.com/office/drawing/2014/main" val="20002"/>
                    </a:ext>
                  </a:extLst>
                </a:gridCol>
                <a:gridCol w="2932589">
                  <a:extLst>
                    <a:ext uri="{9D8B030D-6E8A-4147-A177-3AD203B41FA5}">
                      <a16:colId xmlns:a16="http://schemas.microsoft.com/office/drawing/2014/main" val="20003"/>
                    </a:ext>
                  </a:extLst>
                </a:gridCol>
                <a:gridCol w="1125488">
                  <a:extLst>
                    <a:ext uri="{9D8B030D-6E8A-4147-A177-3AD203B41FA5}">
                      <a16:colId xmlns:a16="http://schemas.microsoft.com/office/drawing/2014/main" val="20004"/>
                    </a:ext>
                  </a:extLst>
                </a:gridCol>
              </a:tblGrid>
              <a:tr h="504000">
                <a:tc>
                  <a:txBody>
                    <a:bodyPr vert="horz" wrap="square"/>
                    <a:lstStyle/>
                    <a:p>
                      <a:pPr algn="l"/>
                      <a:endParaRPr lang="da-DK" sz="1600"/>
                    </a:p>
                  </a:txBody>
                  <a:tcPr/>
                </a:tc>
                <a:tc>
                  <a:txBody>
                    <a:bodyPr vert="horz" wrap="square"/>
                    <a:lstStyle/>
                    <a:p>
                      <a:pPr algn="ctr"/>
                      <a:r>
                        <a:rPr lang="da-DK" sz="1600" b="1"/>
                        <a:t>Frihedsgrader </a:t>
                      </a:r>
                      <a:br>
                        <a:rPr lang="da-DK" sz="1600" b="1"/>
                      </a:br>
                      <a:r>
                        <a:rPr lang="da-DK" sz="1600" b="1" smtClean="0"/>
                        <a:t>(</a:t>
                      </a:r>
                      <a14:m>
                        <m:oMathPara>
                          <m:oMathParaPr>
                            <m:jc/>
                          </m:oMathParaPr>
                          <m:oMath>
                            <m:r>
                              <m:rPr>
                                <m:sty m:val="bi"/>
                              </m:rPr>
                              <a:rPr lang="da-DK" sz="1600" b="1" i="1" smtClean="0">
                                <a:latin typeface="Cambria Math" panose="02040503050406030204" pitchFamily="18" charset="0"/>
                              </a:rPr>
                              <m:t>𝒅𝒇</m:t>
                            </m:r>
                          </m:oMath>
                        </m:oMathPara>
                      </a14:m>
                      <a:r>
                        <a:rPr lang="da-DK" sz="1600" b="1" smtClean="0"/>
                        <a:t>)</a:t>
                      </a:r>
                      <a:endParaRPr lang="da-DK" sz="1600" b="1"/>
                    </a:p>
                  </a:txBody>
                  <a:tcPr/>
                </a:tc>
                <a:tc>
                  <a:txBody>
                    <a:bodyPr vert="horz" wrap="square"/>
                    <a:lstStyle/>
                    <a:p>
                      <a:pPr algn="ctr"/>
                      <a:r>
                        <a:rPr lang="da-DK" sz="1600" b="1"/>
                        <a:t>Sum of Squares </a:t>
                      </a:r>
                      <a:br>
                        <a:rPr lang="da-DK" sz="1600" b="1"/>
                      </a:br>
                      <a:r>
                        <a:rPr lang="da-DK" sz="1600" b="1"/>
                        <a:t>(</a:t>
                      </a:r>
                      <a14:m>
                        <m:oMathPara>
                          <m:oMathParaPr>
                            <m:jc/>
                          </m:oMathParaPr>
                          <m:oMath>
                            <m:r>
                              <m:rPr>
                                <m:sty m:val="bi"/>
                              </m:rPr>
                              <a:rPr lang="da-DK" sz="1600" b="1" i="1" smtClean="0">
                                <a:latin typeface="Cambria Math" panose="02040503050406030204" pitchFamily="18" charset="0"/>
                              </a:rPr>
                              <m:t>𝑺𝑺</m:t>
                            </m:r>
                          </m:oMath>
                        </m:oMathPara>
                      </a14:m>
                      <a:r>
                        <a:rPr lang="da-DK" sz="1600" b="1"/>
                        <a:t>)</a:t>
                      </a:r>
                    </a:p>
                  </a:txBody>
                  <a:tcPr/>
                </a:tc>
                <a:tc>
                  <a:txBody>
                    <a:bodyPr vert="horz" wrap="square"/>
                    <a:lstStyle/>
                    <a:p>
                      <a:pPr algn="ctr"/>
                      <a:r>
                        <a:rPr lang="da-DK" sz="1600" b="1"/>
                        <a:t>Mean Squares </a:t>
                      </a:r>
                      <a:br>
                        <a:rPr lang="da-DK" sz="1600" b="1" smtClean="0"/>
                      </a:br>
                      <a:r>
                        <a:rPr lang="da-DK" sz="1600" b="1" smtClean="0"/>
                        <a:t>(</a:t>
                      </a:r>
                      <a14:m>
                        <m:oMathPara>
                          <m:oMathParaPr>
                            <m:jc/>
                          </m:oMathParaPr>
                          <m:oMath>
                            <m:r>
                              <m:rPr>
                                <m:sty m:val="bi"/>
                              </m:rPr>
                              <a:rPr lang="da-DK" sz="1600" b="1" i="1" smtClean="0">
                                <a:latin typeface="Cambria Math" panose="02040503050406030204" pitchFamily="18" charset="0"/>
                              </a:rPr>
                              <m:t>𝑴𝑺</m:t>
                            </m:r>
                          </m:oMath>
                        </m:oMathPara>
                      </a14:m>
                      <a:r>
                        <a:rPr lang="da-DK" sz="1600" b="1"/>
                        <a:t>)</a:t>
                      </a:r>
                    </a:p>
                  </a:txBody>
                  <a:tcPr/>
                </a:tc>
                <a:tc>
                  <a:txBody>
                    <a:bodyPr vert="horz" wrap="square"/>
                    <a:lstStyle/>
                    <a:p>
                      <a:pPr algn="ctr"/>
                      <a14:m>
                        <m:oMathPara>
                          <m:oMathParaPr>
                            <m:jc/>
                          </m:oMathParaPr>
                          <m:oMath>
                            <m:r>
                              <m:rPr>
                                <m:sty m:val="bi"/>
                              </m:rPr>
                              <a:rPr lang="da-DK" sz="1600" b="1" i="1" smtClean="0">
                                <a:latin typeface="Cambria Math" panose="02040503050406030204" pitchFamily="18" charset="0"/>
                              </a:rPr>
                              <m:t>𝑭</m:t>
                            </m:r>
                          </m:oMath>
                        </m:oMathPara>
                      </a14:m>
                      <a:r>
                        <a:rPr lang="da-DK" sz="1600" b="1" smtClean="0"/>
                        <a:t> </a:t>
                      </a:r>
                      <a:endParaRPr lang="da-DK" sz="1600" b="1"/>
                    </a:p>
                  </a:txBody>
                  <a:tcPr/>
                </a:tc>
                <a:extLst>
                  <a:ext uri="{0D108BD9-81ED-4DB2-BD59-A6C34878D82A}">
                    <a16:rowId xmlns:a16="http://schemas.microsoft.com/office/drawing/2014/main" val="10000"/>
                  </a:ext>
                </a:extLst>
              </a:tr>
              <a:tr h="504000">
                <a:tc>
                  <a:txBody>
                    <a:bodyPr vert="horz" wrap="square"/>
                    <a:lstStyle/>
                    <a:p>
                      <a:pPr algn="l"/>
                      <a:r>
                        <a:rPr lang="da-DK" sz="1600" b="1" smtClean="0"/>
                        <a:t>Faktor A</a:t>
                      </a:r>
                      <a:endParaRPr lang="da-DK" sz="1600" b="1"/>
                    </a:p>
                  </a:txBody>
                  <a:tcPr anchor="ctr"/>
                </a:tc>
                <a:tc>
                  <a:txBody>
                    <a:bodyPr vert="horz" wrap="square"/>
                    <a:lstStyle/>
                    <a:p>
                      <a:pPr algn="l"/>
                      <a14:m>
                        <m:oMathPara>
                          <m:oMathParaPr>
                            <m:jc m:val="left"/>
                          </m:oMathParaPr>
                          <m:oMath>
                            <m:r>
                              <a:rPr lang="en-US" sz="1600" b="0" i="1" smtClean="0">
                                <a:latin typeface="Cambria Math" panose="02040503050406030204" pitchFamily="18" charset="0"/>
                              </a:rPr>
                              <m:t>𝑎</m:t>
                            </m:r>
                            <m:r>
                              <m:rPr>
                                <m:sty m:val="p"/>
                              </m:rPr>
                              <a:rPr lang="da-DK" sz="1600" smtClean="0">
                                <a:latin typeface="Cambria Math"/>
                              </a:rPr>
                              <m:t>−1</m:t>
                            </m:r>
                          </m:oMath>
                        </m:oMathPara>
                      </a14:m>
                      <a:br>
                        <a:rPr lang="da-DK" sz="1600"/>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𝑆</m:t>
                            </m:r>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m:t>
                            </m:r>
                          </m:oMath>
                        </m:oMathPara>
                      </a14:m>
                      <a:br>
                        <a:rPr lang="da-DK" sz="1600" b="0" i="1">
                          <a:latin typeface="Cambria Math"/>
                        </a:rPr>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𝑀</m:t>
                            </m:r>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m:t>
                            </m:r>
                            <m:r>
                              <m:rPr>
                                <m:sty m:val="p"/>
                              </m:rPr>
                              <a:rPr lang="da-DK" sz="2000" smtClean="0">
                                <a:latin typeface="Cambria Math"/>
                              </a:rPr>
                              <m:t>=</m:t>
                            </m:r>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𝑆</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num>
                                  <m:den>
                                    <m:r>
                                      <a:rPr lang="en-US" sz="2000" i="1" smtClean="0">
                                        <a:latin typeface="Cambria Math" panose="02040503050406030204" pitchFamily="18" charset="0"/>
                                      </a:rPr>
                                      <m:t>𝑎</m:t>
                                    </m:r>
                                    <m:r>
                                      <a:rPr lang="en-US" sz="2000" b="0" i="1" smtClean="0">
                                        <a:latin typeface="Cambria Math" panose="02040503050406030204" pitchFamily="18" charset="0"/>
                                      </a:rPr>
                                      <m:t>−1</m:t>
                                    </m:r>
                                  </m:den>
                                </m:f>
                              </m:e>
                            </m:box>
                          </m:oMath>
                        </m:oMathPara>
                      </a14:m>
                      <a:endParaRPr lang="da-DK" sz="1600"/>
                    </a:p>
                  </a:txBody>
                  <a:tcPr anchor="ctr"/>
                </a:tc>
                <a:tc>
                  <a:txBody>
                    <a:bodyPr vert="horz" wrap="square"/>
                    <a:lstStyle/>
                    <a:p>
                      <a:pPr algn="l"/>
                      <a14:m>
                        <m:oMathPara>
                          <m:oMathParaPr>
                            <m:jc m:val="left"/>
                          </m:oMathParaPr>
                          <m:oMath>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𝑀</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num>
                                  <m:den>
                                    <m:r>
                                      <a:rPr lang="en-US" sz="2000" i="1" smtClean="0">
                                        <a:latin typeface="Cambria Math" panose="02040503050406030204" pitchFamily="18" charset="0"/>
                                      </a:rPr>
                                      <m:t>𝑀</m:t>
                                    </m:r>
                                    <m:r>
                                      <a:rPr lang="en-US" sz="2000" b="0" i="1" smtClean="0">
                                        <a:latin typeface="Cambria Math" panose="02040503050406030204" pitchFamily="18" charset="0"/>
                                      </a:rPr>
                                      <m:t>𝑆𝐸</m:t>
                                    </m:r>
                                  </m:den>
                                </m:f>
                              </m:e>
                            </m:box>
                          </m:oMath>
                        </m:oMathPara>
                      </a14:m>
                      <a:br>
                        <a:rPr lang="da-DK" sz="2000"/>
                      </a:br>
                      <a:endParaRPr lang="da-DK" sz="2000"/>
                    </a:p>
                  </a:txBody>
                  <a:tcPr anchor="ctr"/>
                </a:tc>
                <a:extLst>
                  <a:ext uri="{0D108BD9-81ED-4DB2-BD59-A6C34878D82A}">
                    <a16:rowId xmlns:a16="http://schemas.microsoft.com/office/drawing/2014/main" val="10001"/>
                  </a:ext>
                </a:extLst>
              </a:tr>
              <a:tr h="504000">
                <a:tc>
                  <a:txBody>
                    <a:bodyPr vert="horz" wrap="square"/>
                    <a:lstStyle/>
                    <a:p>
                      <a:pPr algn="l"/>
                      <a:r>
                        <a:rPr lang="da-DK" sz="1600" b="1" smtClean="0"/>
                        <a:t>Faktor B</a:t>
                      </a:r>
                      <a:endParaRPr lang="da-DK" sz="1600" b="1"/>
                    </a:p>
                  </a:txBody>
                  <a:tcPr anchor="ctr"/>
                </a:tc>
                <a:tc>
                  <a:txBody>
                    <a:bodyPr vert="horz" wrap="square"/>
                    <a:lstStyle/>
                    <a:p>
                      <a:pPr algn="l"/>
                      <a14:m>
                        <m:oMathPara>
                          <m:oMathParaPr>
                            <m:jc m:val="left"/>
                          </m:oMathParaPr>
                          <m:oMath>
                            <m:r>
                              <a:rPr lang="en-US" sz="1600" b="0" i="1" smtClean="0">
                                <a:latin typeface="Cambria Math" panose="02040503050406030204" pitchFamily="18" charset="0"/>
                              </a:rPr>
                              <m:t>𝑏</m:t>
                            </m:r>
                            <m:r>
                              <a:rPr lang="en-US" sz="1600" b="0" i="1" smtClean="0">
                                <a:latin typeface="Cambria Math" panose="02040503050406030204" pitchFamily="18" charset="0"/>
                              </a:rPr>
                              <m:t>−1</m:t>
                            </m:r>
                          </m:oMath>
                        </m:oMathPara>
                      </a14:m>
                      <a:br>
                        <a:rPr lang="da-DK" sz="1600"/>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𝑆</m:t>
                            </m:r>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𝐵</m:t>
                            </m:r>
                            <m:r>
                              <a:rPr lang="en-US" sz="1600" b="0" i="1" smtClean="0">
                                <a:latin typeface="Cambria Math" panose="02040503050406030204" pitchFamily="18" charset="0"/>
                              </a:rPr>
                              <m:t>)</m:t>
                            </m:r>
                          </m:oMath>
                        </m:oMathPara>
                      </a14:m>
                      <a:br>
                        <a:rPr lang="da-DK" sz="1600" b="0" i="1">
                          <a:latin typeface="Cambria Math"/>
                        </a:rPr>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𝑀</m:t>
                            </m:r>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𝐵</m:t>
                            </m:r>
                            <m:r>
                              <a:rPr lang="en-US" sz="1600" b="0" i="1" smtClean="0">
                                <a:latin typeface="Cambria Math" panose="02040503050406030204" pitchFamily="18" charset="0"/>
                              </a:rPr>
                              <m:t>)</m:t>
                            </m:r>
                            <m:r>
                              <m:rPr>
                                <m:sty m:val="p"/>
                              </m:rPr>
                              <a:rPr lang="da-DK" sz="2000" smtClean="0">
                                <a:latin typeface="Cambria Math"/>
                              </a:rPr>
                              <m:t>=</m:t>
                            </m:r>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𝑆</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num>
                                  <m:den>
                                    <m:r>
                                      <a:rPr lang="en-US" sz="2000" b="0" i="1" smtClean="0">
                                        <a:latin typeface="Cambria Math" panose="02040503050406030204" pitchFamily="18" charset="0"/>
                                      </a:rPr>
                                      <m:t>𝑏</m:t>
                                    </m:r>
                                    <m:r>
                                      <a:rPr lang="en-US" sz="2000" b="0" i="1" smtClean="0">
                                        <a:latin typeface="Cambria Math" panose="02040503050406030204" pitchFamily="18" charset="0"/>
                                      </a:rPr>
                                      <m:t>−1</m:t>
                                    </m:r>
                                  </m:den>
                                </m:f>
                              </m:e>
                            </m:box>
                          </m:oMath>
                        </m:oMathPara>
                      </a14:m>
                      <a:endParaRPr lang="da-DK" sz="1600"/>
                    </a:p>
                  </a:txBody>
                  <a:tcPr anchor="ctr"/>
                </a:tc>
                <a:tc>
                  <a:txBody>
                    <a:bodyPr vert="horz" wrap="square"/>
                    <a:lstStyle/>
                    <a:p>
                      <a:pPr algn="l"/>
                      <a14:m>
                        <m:oMathPara>
                          <m:oMathParaPr>
                            <m:jc m:val="left"/>
                          </m:oMathParaPr>
                          <m:oMath>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𝑀</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num>
                                  <m:den>
                                    <m:r>
                                      <a:rPr lang="en-US" sz="2000" i="1" smtClean="0">
                                        <a:latin typeface="Cambria Math" panose="02040503050406030204" pitchFamily="18" charset="0"/>
                                      </a:rPr>
                                      <m:t>𝑀</m:t>
                                    </m:r>
                                    <m:r>
                                      <a:rPr lang="en-US" sz="2000" b="0" i="1" smtClean="0">
                                        <a:latin typeface="Cambria Math" panose="02040503050406030204" pitchFamily="18" charset="0"/>
                                      </a:rPr>
                                      <m:t>𝑆𝐸</m:t>
                                    </m:r>
                                  </m:den>
                                </m:f>
                              </m:e>
                            </m:box>
                          </m:oMath>
                        </m:oMathPara>
                      </a14:m>
                      <a:br>
                        <a:rPr lang="da-DK" sz="2000"/>
                      </a:br>
                      <a:endParaRPr lang="da-DK" sz="2000"/>
                    </a:p>
                  </a:txBody>
                  <a:tcPr anchor="ctr"/>
                </a:tc>
                <a:extLst>
                  <a:ext uri="{0D108BD9-81ED-4DB2-BD59-A6C34878D82A}">
                    <a16:rowId xmlns:a16="http://schemas.microsoft.com/office/drawing/2014/main" val="2530772561"/>
                  </a:ext>
                </a:extLst>
              </a:tr>
              <a:tr h="504000">
                <a:tc>
                  <a:txBody>
                    <a:bodyPr vert="horz" wrap="square"/>
                    <a:lstStyle/>
                    <a:p>
                      <a:pPr algn="l"/>
                      <a:r>
                        <a:rPr lang="da-DK" sz="1600" b="1" smtClean="0"/>
                        <a:t>Faktor C</a:t>
                      </a:r>
                      <a:endParaRPr lang="da-DK" sz="1600" b="1"/>
                    </a:p>
                  </a:txBody>
                  <a:tcPr anchor="ctr"/>
                </a:tc>
                <a:tc>
                  <a:txBody>
                    <a:bodyPr vert="horz" wrap="square"/>
                    <a:lstStyle/>
                    <a:p>
                      <a:pPr algn="l"/>
                      <a14:m>
                        <m:oMathPara>
                          <m:oMathParaPr>
                            <m:jc m:val="left"/>
                          </m:oMathParaPr>
                          <m:oMath>
                            <m:r>
                              <a:rPr lang="en-US" sz="1600" b="0" i="1" smtClean="0">
                                <a:latin typeface="Cambria Math" panose="02040503050406030204" pitchFamily="18" charset="0"/>
                              </a:rPr>
                              <m:t>𝑐</m:t>
                            </m:r>
                            <m:r>
                              <a:rPr lang="en-US" sz="1600" b="0" i="1" smtClean="0">
                                <a:latin typeface="Cambria Math" panose="02040503050406030204" pitchFamily="18" charset="0"/>
                              </a:rPr>
                              <m:t>−1</m:t>
                            </m:r>
                          </m:oMath>
                        </m:oMathPara>
                      </a14:m>
                      <a:endParaRPr lang="da-DK" sz="1600"/>
                    </a:p>
                  </a:txBody>
                  <a:tcPr anchor="ctr"/>
                </a:tc>
                <a:tc>
                  <a:txBody>
                    <a:bodyPr vert="horz" wrap="square"/>
                    <a:lstStyle/>
                    <a:p>
                      <a:pPr algn="l"/>
                      <a14:m>
                        <m:oMathPara>
                          <m:oMathParaPr>
                            <m:jc m:val="left"/>
                          </m:oMathParaPr>
                          <m:oMath>
                            <m:r>
                              <a:rPr lang="en-US" sz="1600" b="0" i="1" smtClean="0">
                                <a:latin typeface="Cambria Math" panose="02040503050406030204" pitchFamily="18" charset="0"/>
                              </a:rPr>
                              <m:t>𝑆𝑆</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m:t>
                            </m:r>
                          </m:oMath>
                        </m:oMathPara>
                      </a14:m>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𝑀</m:t>
                            </m:r>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𝐵</m:t>
                            </m:r>
                            <m:r>
                              <a:rPr lang="en-US" sz="1600" b="0" i="1" smtClean="0">
                                <a:latin typeface="Cambria Math" panose="02040503050406030204" pitchFamily="18" charset="0"/>
                              </a:rPr>
                              <m:t>)</m:t>
                            </m:r>
                            <m:r>
                              <m:rPr>
                                <m:sty m:val="p"/>
                              </m:rPr>
                              <a:rPr lang="da-DK" sz="2000" smtClean="0">
                                <a:latin typeface="Cambria Math"/>
                              </a:rPr>
                              <m:t>=</m:t>
                            </m:r>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𝑆</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num>
                                  <m:den>
                                    <m:r>
                                      <a:rPr lang="en-US" sz="2000" b="0" i="1" smtClean="0">
                                        <a:latin typeface="Cambria Math" panose="02040503050406030204" pitchFamily="18" charset="0"/>
                                      </a:rPr>
                                      <m:t>𝑐</m:t>
                                    </m:r>
                                    <m:r>
                                      <a:rPr lang="en-US" sz="2000" b="0" i="1" smtClean="0">
                                        <a:latin typeface="Cambria Math" panose="02040503050406030204" pitchFamily="18" charset="0"/>
                                      </a:rPr>
                                      <m:t>−1</m:t>
                                    </m:r>
                                  </m:den>
                                </m:f>
                              </m:e>
                            </m:box>
                          </m:oMath>
                        </m:oMathPara>
                      </a14:m>
                      <a:endParaRPr lang="da-DK" sz="1600"/>
                    </a:p>
                  </a:txBody>
                  <a:tcPr anchor="ctr"/>
                </a:tc>
                <a:tc>
                  <a:txBody>
                    <a:bodyPr vert="horz" wrap="square"/>
                    <a:lstStyle/>
                    <a:p>
                      <a:pPr algn="l"/>
                      <a14:m>
                        <m:oMathPara>
                          <m:oMathParaPr>
                            <m:jc m:val="left"/>
                          </m:oMathParaPr>
                          <m:oMath>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𝑀</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num>
                                  <m:den>
                                    <m:r>
                                      <a:rPr lang="en-US" sz="2000" i="1" smtClean="0">
                                        <a:latin typeface="Cambria Math" panose="02040503050406030204" pitchFamily="18" charset="0"/>
                                      </a:rPr>
                                      <m:t>𝑀</m:t>
                                    </m:r>
                                    <m:r>
                                      <a:rPr lang="en-US" sz="2000" b="0" i="1" smtClean="0">
                                        <a:latin typeface="Cambria Math" panose="02040503050406030204" pitchFamily="18" charset="0"/>
                                      </a:rPr>
                                      <m:t>𝑆𝐸</m:t>
                                    </m:r>
                                  </m:den>
                                </m:f>
                              </m:e>
                            </m:box>
                          </m:oMath>
                        </m:oMathPara>
                      </a14:m>
                      <a:br>
                        <a:rPr lang="da-DK" sz="2000"/>
                      </a:br>
                      <a:endParaRPr lang="da-DK" sz="2000"/>
                    </a:p>
                  </a:txBody>
                  <a:tcPr anchor="ctr"/>
                </a:tc>
                <a:extLst>
                  <a:ext uri="{0D108BD9-81ED-4DB2-BD59-A6C34878D82A}">
                    <a16:rowId xmlns:a16="http://schemas.microsoft.com/office/drawing/2014/main" val="3304826598"/>
                  </a:ext>
                </a:extLst>
              </a:tr>
              <a:tr h="504000">
                <a:tc>
                  <a:txBody>
                    <a:bodyPr vert="horz" wrap="square"/>
                    <a:lstStyle/>
                    <a:p>
                      <a:pPr algn="l"/>
                      <a:r>
                        <a:rPr lang="da-DK" sz="1600" b="1" smtClean="0"/>
                        <a:t>A:B</a:t>
                      </a:r>
                      <a:endParaRPr lang="da-DK" sz="1600" b="1"/>
                    </a:p>
                  </a:txBody>
                  <a:tcPr anchor="ctr"/>
                </a:tc>
                <a:tc>
                  <a:txBody>
                    <a:bodyPr vert="horz" wrap="square"/>
                    <a:lstStyle/>
                    <a:p>
                      <a:pPr algn="l"/>
                      <a14:m>
                        <m:oMathPara>
                          <m:oMathParaPr>
                            <m:jc m:val="left"/>
                          </m:oMathParaPr>
                          <m:oMath>
                            <m:r>
                              <a:rPr lang="en-US" sz="1600" b="0" i="1" smtClean="0">
                                <a:latin typeface="Cambria Math" panose="02040503050406030204" pitchFamily="18" charset="0"/>
                              </a:rPr>
                              <m:t>(</m:t>
                            </m:r>
                            <m:r>
                              <a:rPr lang="en-US" sz="1600" b="0" i="1" smtClean="0">
                                <a:latin typeface="Cambria Math" panose="02040503050406030204" pitchFamily="18" charset="0"/>
                              </a:rPr>
                              <m:t>𝑎</m:t>
                            </m:r>
                            <m:r>
                              <m:rPr>
                                <m:sty m:val="p"/>
                              </m:rPr>
                              <a:rPr lang="da-DK" sz="1600" smtClean="0">
                                <a:latin typeface="Cambria Math"/>
                              </a:rPr>
                              <m:t>−1</m:t>
                            </m:r>
                            <m:r>
                              <m:rPr>
                                <m:sty m:val="p"/>
                              </m:rPr>
                              <a:rPr lang="en-US" sz="1600" b="0" i="0" smtClean="0">
                                <a:latin typeface="Cambria Math" panose="02040503050406030204" pitchFamily="18" charset="0"/>
                              </a:rPr>
                              <m:t>)(</m:t>
                            </m:r>
                            <m:r>
                              <a:rPr lang="en-US" sz="1600" b="0" i="1" smtClean="0">
                                <a:latin typeface="Cambria Math" panose="02040503050406030204" pitchFamily="18" charset="0"/>
                              </a:rPr>
                              <m:t>𝑏</m:t>
                            </m:r>
                            <m:r>
                              <m:rPr>
                                <m:sty m:val="p"/>
                              </m:rPr>
                              <a:rPr lang="en-US" sz="1600" b="0" i="0" smtClean="0">
                                <a:latin typeface="Cambria Math" panose="02040503050406030204" pitchFamily="18" charset="0"/>
                              </a:rPr>
                              <m:t>−1)</m:t>
                            </m:r>
                          </m:oMath>
                        </m:oMathPara>
                      </a14:m>
                      <a:br>
                        <a:rPr lang="da-DK" sz="1600"/>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𝑆</m:t>
                            </m:r>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𝐴𝐵</m:t>
                            </m:r>
                            <m:r>
                              <a:rPr lang="en-US" sz="1600" b="0" i="1" smtClean="0">
                                <a:latin typeface="Cambria Math" panose="02040503050406030204" pitchFamily="18" charset="0"/>
                              </a:rPr>
                              <m:t>)</m:t>
                            </m:r>
                          </m:oMath>
                        </m:oMathPara>
                      </a14:m>
                      <a:br>
                        <a:rPr lang="da-DK" sz="1600" b="0" i="1">
                          <a:latin typeface="Cambria Math"/>
                        </a:rPr>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𝑀</m:t>
                            </m:r>
                            <m:r>
                              <a:rPr lang="en-US" sz="1600" b="0" i="1" smtClean="0">
                                <a:latin typeface="Cambria Math" panose="02040503050406030204" pitchFamily="18" charset="0"/>
                              </a:rPr>
                              <m:t>𝑆</m:t>
                            </m:r>
                            <m:d>
                              <m:dPr>
                                <m:begChr m:val="("/>
                                <m:sepChr m:val="|"/>
                                <m:endChr m:val=")"/>
                                <m:grow m:val="on"/>
                                <m:shp m:val="centered"/>
                                <m:ctrlPr>
                                  <a:rPr lang="en-US" sz="1600" b="0" i="1" smtClean="0">
                                    <a:latin typeface="Cambria Math" panose="02040503050406030204" pitchFamily="18" charset="0"/>
                                  </a:rPr>
                                </m:ctrlPr>
                              </m:dPr>
                              <m:e>
                                <m:r>
                                  <a:rPr lang="en-US" sz="1600" b="0" i="1" smtClean="0">
                                    <a:latin typeface="Cambria Math" panose="02040503050406030204" pitchFamily="18" charset="0"/>
                                  </a:rPr>
                                  <m:t>𝐴𝐵</m:t>
                                </m:r>
                              </m:e>
                            </m:d>
                            <m:r>
                              <a:rPr lang="en-US" sz="1600" b="0" i="1" smtClean="0">
                                <a:latin typeface="Cambria Math" panose="02040503050406030204" pitchFamily="18" charset="0"/>
                              </a:rPr>
                              <m:t>=</m:t>
                            </m:r>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𝑆</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𝐴𝐵</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smtClean="0">
                                        <a:latin typeface="Cambria Math" panose="02040503050406030204" pitchFamily="18" charset="0"/>
                                      </a:rPr>
                                      <m:t>𝑎</m:t>
                                    </m:r>
                                    <m:r>
                                      <a:rPr lang="en-US" sz="2000" b="0" i="1" smtClean="0">
                                        <a:latin typeface="Cambria Math" panose="02040503050406030204" pitchFamily="18" charset="0"/>
                                      </a:rPr>
                                      <m:t>−1)(</m:t>
                                    </m:r>
                                    <m:r>
                                      <a:rPr lang="en-US" sz="2000" b="0" i="1" smtClean="0">
                                        <a:latin typeface="Cambria Math" panose="02040503050406030204" pitchFamily="18" charset="0"/>
                                      </a:rPr>
                                      <m:t>𝑏</m:t>
                                    </m:r>
                                    <m:r>
                                      <a:rPr lang="en-US" sz="2000" b="0" i="1" smtClean="0">
                                        <a:latin typeface="Cambria Math" panose="02040503050406030204" pitchFamily="18" charset="0"/>
                                      </a:rPr>
                                      <m:t>−1)</m:t>
                                    </m:r>
                                  </m:den>
                                </m:f>
                              </m:e>
                            </m:box>
                          </m:oMath>
                        </m:oMathPara>
                      </a14:m>
                      <a:endParaRPr lang="da-DK" sz="1600"/>
                    </a:p>
                  </a:txBody>
                  <a:tcPr anchor="ctr"/>
                </a:tc>
                <a:tc>
                  <a:txBody>
                    <a:bodyPr vert="horz" wrap="square"/>
                    <a:lstStyle/>
                    <a:p>
                      <a:pPr algn="l"/>
                      <a14:m>
                        <m:oMathPara>
                          <m:oMathParaPr>
                            <m:jc m:val="left"/>
                          </m:oMathParaPr>
                          <m:oMath>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𝑀</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𝐴𝐵</m:t>
                                    </m:r>
                                    <m:r>
                                      <a:rPr lang="en-US" sz="2000" b="0" i="1" smtClean="0">
                                        <a:latin typeface="Cambria Math" panose="02040503050406030204" pitchFamily="18" charset="0"/>
                                      </a:rPr>
                                      <m:t>)</m:t>
                                    </m:r>
                                  </m:num>
                                  <m:den>
                                    <m:r>
                                      <a:rPr lang="en-US" sz="2000" i="1" smtClean="0">
                                        <a:latin typeface="Cambria Math" panose="02040503050406030204" pitchFamily="18" charset="0"/>
                                      </a:rPr>
                                      <m:t>𝑀</m:t>
                                    </m:r>
                                    <m:r>
                                      <a:rPr lang="en-US" sz="2000" b="0" i="1" smtClean="0">
                                        <a:latin typeface="Cambria Math" panose="02040503050406030204" pitchFamily="18" charset="0"/>
                                      </a:rPr>
                                      <m:t>𝑆𝐸</m:t>
                                    </m:r>
                                  </m:den>
                                </m:f>
                              </m:e>
                            </m:box>
                          </m:oMath>
                        </m:oMathPara>
                      </a14:m>
                      <a:br>
                        <a:rPr lang="da-DK" sz="2000"/>
                      </a:br>
                      <a:endParaRPr lang="da-DK" sz="2000"/>
                    </a:p>
                  </a:txBody>
                  <a:tcPr anchor="ctr"/>
                </a:tc>
                <a:extLst>
                  <a:ext uri="{0D108BD9-81ED-4DB2-BD59-A6C34878D82A}">
                    <a16:rowId xmlns:a16="http://schemas.microsoft.com/office/drawing/2014/main" val="2596973184"/>
                  </a:ext>
                </a:extLst>
              </a:tr>
              <a:tr h="504000">
                <a:tc>
                  <a:txBody>
                    <a:bodyPr vert="horz" wrap="square"/>
                    <a:lstStyle/>
                    <a:p>
                      <a:pPr algn="l"/>
                      <a:r>
                        <a:rPr lang="da-DK" sz="1600" b="1" smtClean="0"/>
                        <a:t>A:C</a:t>
                      </a:r>
                      <a:endParaRPr lang="da-DK" sz="1600" b="1"/>
                    </a:p>
                  </a:txBody>
                  <a:tcPr anchor="ctr"/>
                </a:tc>
                <a:tc>
                  <a:txBody>
                    <a:bodyPr vert="horz" wrap="square"/>
                    <a:lstStyle/>
                    <a:p>
                      <a:pPr algn="l"/>
                      <a14:m>
                        <m:oMathPara>
                          <m:oMathParaPr>
                            <m:jc m:val="left"/>
                          </m:oMathParaPr>
                          <m:oMath>
                            <m:r>
                              <a:rPr lang="en-US" sz="1600" b="0" i="1" smtClean="0">
                                <a:latin typeface="Cambria Math" panose="02040503050406030204" pitchFamily="18" charset="0"/>
                              </a:rPr>
                              <m:t>(</m:t>
                            </m:r>
                            <m:r>
                              <a:rPr lang="en-US" sz="1600" b="0" i="1" smtClean="0">
                                <a:latin typeface="Cambria Math" panose="02040503050406030204" pitchFamily="18" charset="0"/>
                              </a:rPr>
                              <m:t>𝑎</m:t>
                            </m:r>
                            <m:r>
                              <m:rPr>
                                <m:sty m:val="p"/>
                              </m:rPr>
                              <a:rPr lang="da-DK" sz="1600" smtClean="0">
                                <a:latin typeface="Cambria Math"/>
                              </a:rPr>
                              <m:t>−1</m:t>
                            </m:r>
                            <m:r>
                              <m:rPr>
                                <m:sty m:val="p"/>
                              </m:rPr>
                              <a:rPr lang="en-US" sz="1600" b="0" i="0" smtClean="0">
                                <a:latin typeface="Cambria Math" panose="02040503050406030204" pitchFamily="18" charset="0"/>
                              </a:rPr>
                              <m:t>)(</m:t>
                            </m:r>
                            <m:r>
                              <m:rPr>
                                <m:sty m:val="p"/>
                              </m:rPr>
                              <a:rPr lang="en-US" sz="1600" b="0" i="0" smtClean="0">
                                <a:latin typeface="Cambria Math" panose="02040503050406030204" pitchFamily="18" charset="0"/>
                              </a:rPr>
                              <m:t>c</m:t>
                            </m:r>
                            <m:r>
                              <m:rPr>
                                <m:sty m:val="p"/>
                              </m:rPr>
                              <a:rPr lang="en-US" sz="1600" b="0" i="0" smtClean="0">
                                <a:latin typeface="Cambria Math" panose="02040503050406030204" pitchFamily="18" charset="0"/>
                              </a:rPr>
                              <m:t>−1)</m:t>
                            </m:r>
                          </m:oMath>
                        </m:oMathPara>
                      </a14:m>
                      <a:br>
                        <a:rPr lang="da-DK" sz="1600"/>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𝑆</m:t>
                            </m:r>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𝐴𝐶</m:t>
                            </m:r>
                            <m:r>
                              <a:rPr lang="en-US" sz="1600" b="0" i="1" smtClean="0">
                                <a:latin typeface="Cambria Math" panose="02040503050406030204" pitchFamily="18" charset="0"/>
                              </a:rPr>
                              <m:t>)</m:t>
                            </m:r>
                          </m:oMath>
                        </m:oMathPara>
                      </a14:m>
                      <a:br>
                        <a:rPr lang="da-DK" sz="1600" b="0" i="1">
                          <a:latin typeface="Cambria Math"/>
                        </a:rPr>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𝑀</m:t>
                            </m:r>
                            <m:r>
                              <a:rPr lang="en-US" sz="1600" b="0" i="1" smtClean="0">
                                <a:latin typeface="Cambria Math" panose="02040503050406030204" pitchFamily="18" charset="0"/>
                              </a:rPr>
                              <m:t>𝑆</m:t>
                            </m:r>
                            <m:d>
                              <m:dPr>
                                <m:begChr m:val="("/>
                                <m:sepChr m:val="|"/>
                                <m:endChr m:val=")"/>
                                <m:grow m:val="on"/>
                                <m:shp m:val="centered"/>
                                <m:ctrlPr>
                                  <a:rPr lang="en-US" sz="1600" b="0" i="1" smtClean="0">
                                    <a:latin typeface="Cambria Math" panose="02040503050406030204" pitchFamily="18" charset="0"/>
                                  </a:rPr>
                                </m:ctrlPr>
                              </m:dPr>
                              <m:e>
                                <m:r>
                                  <a:rPr lang="en-US" sz="1600" b="0" i="1" smtClean="0">
                                    <a:latin typeface="Cambria Math" panose="02040503050406030204" pitchFamily="18" charset="0"/>
                                  </a:rPr>
                                  <m:t>𝐴𝐶</m:t>
                                </m:r>
                              </m:e>
                            </m:d>
                            <m:r>
                              <a:rPr lang="en-US" sz="1600" b="0" i="1" smtClean="0">
                                <a:latin typeface="Cambria Math" panose="02040503050406030204" pitchFamily="18" charset="0"/>
                              </a:rPr>
                              <m:t>=</m:t>
                            </m:r>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𝑆</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smtClean="0">
                                        <a:latin typeface="Cambria Math" panose="02040503050406030204" pitchFamily="18" charset="0"/>
                                      </a:rPr>
                                      <m:t>𝑎</m:t>
                                    </m:r>
                                    <m:r>
                                      <a:rPr lang="en-US" sz="2000" b="0" i="1" smtClean="0">
                                        <a:latin typeface="Cambria Math" panose="02040503050406030204" pitchFamily="18" charset="0"/>
                                      </a:rPr>
                                      <m:t>−1)(</m:t>
                                    </m:r>
                                    <m:r>
                                      <a:rPr lang="en-US" sz="2000" b="0" i="1" smtClean="0">
                                        <a:latin typeface="Cambria Math" panose="02040503050406030204" pitchFamily="18" charset="0"/>
                                      </a:rPr>
                                      <m:t>𝑐</m:t>
                                    </m:r>
                                    <m:r>
                                      <a:rPr lang="en-US" sz="2000" b="0" i="1" smtClean="0">
                                        <a:latin typeface="Cambria Math" panose="02040503050406030204" pitchFamily="18" charset="0"/>
                                      </a:rPr>
                                      <m:t>−1)</m:t>
                                    </m:r>
                                  </m:den>
                                </m:f>
                              </m:e>
                            </m:box>
                          </m:oMath>
                        </m:oMathPara>
                      </a14:m>
                      <a:endParaRPr lang="da-DK" sz="1600"/>
                    </a:p>
                  </a:txBody>
                  <a:tcPr anchor="ctr"/>
                </a:tc>
                <a:tc>
                  <a:txBody>
                    <a:bodyPr vert="horz" wrap="square"/>
                    <a:lstStyle/>
                    <a:p>
                      <a:pPr algn="l"/>
                      <a14:m>
                        <m:oMathPara>
                          <m:oMathParaPr>
                            <m:jc m:val="left"/>
                          </m:oMathParaPr>
                          <m:oMath>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𝑀</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num>
                                  <m:den>
                                    <m:r>
                                      <a:rPr lang="en-US" sz="2000" i="1" smtClean="0">
                                        <a:latin typeface="Cambria Math" panose="02040503050406030204" pitchFamily="18" charset="0"/>
                                      </a:rPr>
                                      <m:t>𝑀</m:t>
                                    </m:r>
                                    <m:r>
                                      <a:rPr lang="en-US" sz="2000" b="0" i="1" smtClean="0">
                                        <a:latin typeface="Cambria Math" panose="02040503050406030204" pitchFamily="18" charset="0"/>
                                      </a:rPr>
                                      <m:t>𝑆𝐸</m:t>
                                    </m:r>
                                  </m:den>
                                </m:f>
                              </m:e>
                            </m:box>
                          </m:oMath>
                        </m:oMathPara>
                      </a14:m>
                      <a:br>
                        <a:rPr lang="da-DK" sz="2000"/>
                      </a:br>
                      <a:endParaRPr lang="da-DK" sz="2000"/>
                    </a:p>
                  </a:txBody>
                  <a:tcPr anchor="ctr"/>
                </a:tc>
                <a:extLst>
                  <a:ext uri="{0D108BD9-81ED-4DB2-BD59-A6C34878D82A}">
                    <a16:rowId xmlns:a16="http://schemas.microsoft.com/office/drawing/2014/main" val="1342015223"/>
                  </a:ext>
                </a:extLst>
              </a:tr>
              <a:tr h="504000">
                <a:tc>
                  <a:txBody>
                    <a:bodyPr vert="horz" wrap="square"/>
                    <a:lstStyle/>
                    <a:p>
                      <a:pPr algn="l"/>
                      <a:r>
                        <a:rPr lang="da-DK" sz="1600" b="1" smtClean="0"/>
                        <a:t>B:C</a:t>
                      </a:r>
                      <a:endParaRPr lang="da-DK" sz="1600" b="1"/>
                    </a:p>
                  </a:txBody>
                  <a:tcPr anchor="ctr"/>
                </a:tc>
                <a:tc>
                  <a:txBody>
                    <a:bodyPr vert="horz" wrap="square"/>
                    <a:lstStyle/>
                    <a:p>
                      <a:pPr algn="l"/>
                      <a14:m>
                        <m:oMathPara>
                          <m:oMathParaPr>
                            <m:jc m:val="left"/>
                          </m:oMathParaPr>
                          <m:oMath>
                            <m:r>
                              <m:rPr>
                                <m:sty m:val="p"/>
                              </m:rPr>
                              <a:rPr lang="en-US" sz="1600" b="0" i="0" smtClean="0">
                                <a:latin typeface="Cambria Math" panose="02040503050406030204" pitchFamily="18" charset="0"/>
                              </a:rPr>
                              <m:t>(</m:t>
                            </m:r>
                            <m:r>
                              <a:rPr lang="en-US" sz="1600" b="0" i="1" smtClean="0">
                                <a:latin typeface="Cambria Math" panose="02040503050406030204" pitchFamily="18" charset="0"/>
                              </a:rPr>
                              <m:t>𝑏</m:t>
                            </m:r>
                            <m:r>
                              <m:rPr>
                                <m:sty m:val="p"/>
                              </m:rPr>
                              <a:rPr lang="en-US" sz="1600" b="0" i="0" smtClean="0">
                                <a:latin typeface="Cambria Math" panose="02040503050406030204" pitchFamily="18" charset="0"/>
                              </a:rPr>
                              <m:t>−1)(</m:t>
                            </m:r>
                            <m:r>
                              <m:rPr>
                                <m:sty m:val="p"/>
                              </m:rPr>
                              <a:rPr lang="en-US" sz="1600" b="0" i="0" smtClean="0">
                                <a:latin typeface="Cambria Math" panose="02040503050406030204" pitchFamily="18" charset="0"/>
                              </a:rPr>
                              <m:t>c</m:t>
                            </m:r>
                            <m:r>
                              <m:rPr>
                                <m:sty m:val="p"/>
                              </m:rPr>
                              <a:rPr lang="en-US" sz="1600" b="0" i="0" smtClean="0">
                                <a:latin typeface="Cambria Math" panose="02040503050406030204" pitchFamily="18" charset="0"/>
                              </a:rPr>
                              <m:t>−1)</m:t>
                            </m:r>
                          </m:oMath>
                        </m:oMathPara>
                      </a14:m>
                      <a:br>
                        <a:rPr lang="da-DK" sz="1600"/>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𝑆</m:t>
                            </m:r>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𝐵𝐶</m:t>
                            </m:r>
                            <m:r>
                              <a:rPr lang="en-US" sz="1600" b="0" i="1" smtClean="0">
                                <a:latin typeface="Cambria Math" panose="02040503050406030204" pitchFamily="18" charset="0"/>
                              </a:rPr>
                              <m:t>)</m:t>
                            </m:r>
                          </m:oMath>
                        </m:oMathPara>
                      </a14:m>
                      <a:br>
                        <a:rPr lang="da-DK" sz="1600" b="0" i="1">
                          <a:latin typeface="Cambria Math"/>
                        </a:rPr>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𝑀</m:t>
                            </m:r>
                            <m:r>
                              <a:rPr lang="en-US" sz="1600" b="0" i="1" smtClean="0">
                                <a:latin typeface="Cambria Math" panose="02040503050406030204" pitchFamily="18" charset="0"/>
                              </a:rPr>
                              <m:t>𝑆</m:t>
                            </m:r>
                            <m:d>
                              <m:dPr>
                                <m:begChr m:val="("/>
                                <m:sepChr m:val="|"/>
                                <m:endChr m:val=")"/>
                                <m:grow m:val="on"/>
                                <m:shp m:val="centered"/>
                                <m:ctrlPr>
                                  <a:rPr lang="en-US" sz="1600" b="0" i="1" smtClean="0">
                                    <a:latin typeface="Cambria Math" panose="02040503050406030204" pitchFamily="18" charset="0"/>
                                  </a:rPr>
                                </m:ctrlPr>
                              </m:dPr>
                              <m:e>
                                <m:r>
                                  <a:rPr lang="en-US" sz="1600" b="0" i="1" smtClean="0">
                                    <a:latin typeface="Cambria Math" panose="02040503050406030204" pitchFamily="18" charset="0"/>
                                  </a:rPr>
                                  <m:t>𝐵𝐶</m:t>
                                </m:r>
                              </m:e>
                            </m:d>
                            <m:r>
                              <a:rPr lang="en-US" sz="1600" b="0" i="1" smtClean="0">
                                <a:latin typeface="Cambria Math" panose="02040503050406030204" pitchFamily="18" charset="0"/>
                              </a:rPr>
                              <m:t>=</m:t>
                            </m:r>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𝑆</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𝐵𝐶</m:t>
                                    </m:r>
                                    <m:r>
                                      <a:rPr lang="en-US" sz="2000" b="0" i="1" smtClean="0">
                                        <a:latin typeface="Cambria Math" panose="02040503050406030204" pitchFamily="18" charset="0"/>
                                      </a:rPr>
                                      <m:t>)</m:t>
                                    </m:r>
                                  </m:num>
                                  <m:den>
                                    <m:r>
                                      <m:rPr>
                                        <m:sty m:val="p"/>
                                      </m:rPr>
                                      <a:rPr lang="en-US" sz="2000" b="0" i="0" smtClean="0">
                                        <a:latin typeface="Cambria Math" panose="02040503050406030204" pitchFamily="18" charset="0"/>
                                      </a:rPr>
                                      <m:t>(</m:t>
                                    </m:r>
                                    <m:r>
                                      <a:rPr lang="en-US" sz="2000" b="0" i="1" smtClean="0">
                                        <a:latin typeface="Cambria Math" panose="02040503050406030204" pitchFamily="18" charset="0"/>
                                      </a:rPr>
                                      <m:t>𝑏</m:t>
                                    </m:r>
                                    <m:r>
                                      <m:rPr>
                                        <m:sty m:val="p"/>
                                      </m:rPr>
                                      <a:rPr lang="en-US" sz="2000" b="0" i="0" smtClean="0">
                                        <a:latin typeface="Cambria Math" panose="02040503050406030204" pitchFamily="18" charset="0"/>
                                      </a:rPr>
                                      <m:t>−1)(</m:t>
                                    </m:r>
                                    <m:r>
                                      <m:rPr>
                                        <m:sty m:val="p"/>
                                      </m:rPr>
                                      <a:rPr lang="en-US" sz="2000" b="0" i="0" smtClean="0">
                                        <a:latin typeface="Cambria Math" panose="02040503050406030204" pitchFamily="18" charset="0"/>
                                      </a:rPr>
                                      <m:t>c</m:t>
                                    </m:r>
                                    <m:r>
                                      <m:rPr>
                                        <m:sty m:val="p"/>
                                      </m:rPr>
                                      <a:rPr lang="en-US" sz="2000" b="0" i="0" smtClean="0">
                                        <a:latin typeface="Cambria Math" panose="02040503050406030204" pitchFamily="18" charset="0"/>
                                      </a:rPr>
                                      <m:t>−1)</m:t>
                                    </m:r>
                                  </m:den>
                                </m:f>
                              </m:e>
                            </m:box>
                          </m:oMath>
                        </m:oMathPara>
                      </a14:m>
                      <a:endParaRPr lang="da-DK" sz="1600"/>
                    </a:p>
                  </a:txBody>
                  <a:tcPr anchor="ctr"/>
                </a:tc>
                <a:tc>
                  <a:txBody>
                    <a:bodyPr vert="horz" wrap="square"/>
                    <a:lstStyle/>
                    <a:p>
                      <a:pPr algn="l"/>
                      <a14:m>
                        <m:oMathPara>
                          <m:oMathParaPr>
                            <m:jc m:val="left"/>
                          </m:oMathParaPr>
                          <m:oMath>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𝑀</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𝐵𝐶</m:t>
                                    </m:r>
                                    <m:r>
                                      <a:rPr lang="en-US" sz="2000" b="0" i="1" smtClean="0">
                                        <a:latin typeface="Cambria Math" panose="02040503050406030204" pitchFamily="18" charset="0"/>
                                      </a:rPr>
                                      <m:t>)</m:t>
                                    </m:r>
                                  </m:num>
                                  <m:den>
                                    <m:r>
                                      <a:rPr lang="en-US" sz="2000" i="1" smtClean="0">
                                        <a:latin typeface="Cambria Math" panose="02040503050406030204" pitchFamily="18" charset="0"/>
                                      </a:rPr>
                                      <m:t>𝑀</m:t>
                                    </m:r>
                                    <m:r>
                                      <a:rPr lang="en-US" sz="2000" b="0" i="1" smtClean="0">
                                        <a:latin typeface="Cambria Math" panose="02040503050406030204" pitchFamily="18" charset="0"/>
                                      </a:rPr>
                                      <m:t>𝑆𝐸</m:t>
                                    </m:r>
                                  </m:den>
                                </m:f>
                              </m:e>
                            </m:box>
                          </m:oMath>
                        </m:oMathPara>
                      </a14:m>
                      <a:br>
                        <a:rPr lang="da-DK" sz="2000"/>
                      </a:br>
                      <a:endParaRPr lang="da-DK" sz="2000"/>
                    </a:p>
                  </a:txBody>
                  <a:tcPr anchor="ctr"/>
                </a:tc>
                <a:extLst>
                  <a:ext uri="{0D108BD9-81ED-4DB2-BD59-A6C34878D82A}">
                    <a16:rowId xmlns:a16="http://schemas.microsoft.com/office/drawing/2014/main" val="1791765654"/>
                  </a:ext>
                </a:extLst>
              </a:tr>
              <a:tr h="504000">
                <a:tc>
                  <a:txBody>
                    <a:bodyPr vert="horz" wrap="square"/>
                    <a:lstStyle/>
                    <a:p>
                      <a:pPr algn="l"/>
                      <a:r>
                        <a:rPr lang="da-DK" sz="1600" b="1" smtClean="0"/>
                        <a:t>A:B:C</a:t>
                      </a:r>
                      <a:endParaRPr lang="da-DK" sz="1600" b="1"/>
                    </a:p>
                  </a:txBody>
                  <a:tcPr anchor="ctr"/>
                </a:tc>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r>
                              <a:rPr lang="en-US" sz="1600" b="0" i="1" smtClean="0">
                                <a:latin typeface="Cambria Math" panose="02040503050406030204" pitchFamily="18" charset="0"/>
                              </a:rPr>
                              <m:t>(</m:t>
                            </m:r>
                            <m:r>
                              <a:rPr lang="en-US" sz="1600" b="0" i="1" smtClean="0">
                                <a:latin typeface="Cambria Math" panose="02040503050406030204" pitchFamily="18" charset="0"/>
                              </a:rPr>
                              <m:t>𝑎</m:t>
                            </m:r>
                            <m:r>
                              <m:rPr>
                                <m:sty m:val="p"/>
                              </m:rPr>
                              <a:rPr lang="da-DK" sz="1600" smtClean="0">
                                <a:latin typeface="Cambria Math"/>
                              </a:rPr>
                              <m:t>−1</m:t>
                            </m:r>
                            <m:r>
                              <m:rPr>
                                <m:sty m:val="p"/>
                              </m:rPr>
                              <a:rPr lang="en-US" sz="1600" b="0" i="0" smtClean="0">
                                <a:latin typeface="Cambria Math" panose="02040503050406030204" pitchFamily="18" charset="0"/>
                              </a:rPr>
                              <m:t>)(</m:t>
                            </m:r>
                            <m:r>
                              <a:rPr lang="en-US" sz="1600" b="0" i="1" smtClean="0">
                                <a:latin typeface="Cambria Math" panose="02040503050406030204" pitchFamily="18" charset="0"/>
                              </a:rPr>
                              <m:t>𝑏</m:t>
                            </m:r>
                            <m:r>
                              <m:rPr>
                                <m:sty m:val="p"/>
                              </m:rPr>
                              <a:rPr lang="en-US" sz="1600" b="0" i="0" smtClean="0">
                                <a:latin typeface="Cambria Math" panose="02040503050406030204" pitchFamily="18" charset="0"/>
                              </a:rPr>
                              <m:t>−1)(</m:t>
                            </m:r>
                            <m:r>
                              <m:rPr>
                                <m:sty m:val="p"/>
                              </m:rPr>
                              <a:rPr lang="en-US" sz="1600" b="0" i="0" smtClean="0">
                                <a:latin typeface="Cambria Math" panose="02040503050406030204" pitchFamily="18" charset="0"/>
                              </a:rPr>
                              <m:t>c</m:t>
                            </m:r>
                            <m:r>
                              <m:rPr>
                                <m:sty m:val="p"/>
                              </m:rPr>
                              <a:rPr lang="en-US" sz="1600" b="0" i="0" smtClean="0">
                                <a:latin typeface="Cambria Math" panose="02040503050406030204" pitchFamily="18" charset="0"/>
                              </a:rPr>
                              <m:t>−1)</m:t>
                            </m:r>
                          </m:oMath>
                        </m:oMathPara>
                      </a14:m>
                      <a:br>
                        <a:rPr lang="da-DK" sz="1600"/>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𝑆</m:t>
                            </m:r>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𝐴𝐵𝐶</m:t>
                            </m:r>
                            <m:r>
                              <a:rPr lang="en-US" sz="1600" b="0" i="1" smtClean="0">
                                <a:latin typeface="Cambria Math" panose="02040503050406030204" pitchFamily="18" charset="0"/>
                              </a:rPr>
                              <m:t>)</m:t>
                            </m:r>
                          </m:oMath>
                        </m:oMathPara>
                      </a14:m>
                      <a:br>
                        <a:rPr lang="da-DK" sz="1600" b="0" i="1">
                          <a:latin typeface="Cambria Math"/>
                        </a:rPr>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𝑀</m:t>
                            </m:r>
                            <m:r>
                              <a:rPr lang="en-US" sz="1600" b="0" i="1" smtClean="0">
                                <a:latin typeface="Cambria Math" panose="02040503050406030204" pitchFamily="18" charset="0"/>
                              </a:rPr>
                              <m:t>𝑆</m:t>
                            </m:r>
                            <m:d>
                              <m:dPr>
                                <m:begChr m:val="("/>
                                <m:sepChr m:val="|"/>
                                <m:endChr m:val=")"/>
                                <m:grow m:val="on"/>
                                <m:shp m:val="centered"/>
                                <m:ctrlPr>
                                  <a:rPr lang="en-US" sz="1600" b="0" i="1" smtClean="0">
                                    <a:latin typeface="Cambria Math" panose="02040503050406030204" pitchFamily="18" charset="0"/>
                                  </a:rPr>
                                </m:ctrlPr>
                              </m:dPr>
                              <m:e>
                                <m:r>
                                  <a:rPr lang="en-US" sz="1600" b="0" i="1" smtClean="0">
                                    <a:latin typeface="Cambria Math" panose="02040503050406030204" pitchFamily="18" charset="0"/>
                                  </a:rPr>
                                  <m:t>𝐴𝐵𝐶</m:t>
                                </m:r>
                              </m:e>
                            </m:d>
                            <m:r>
                              <a:rPr lang="en-US" sz="1600" b="0" i="1" smtClean="0">
                                <a:latin typeface="Cambria Math" panose="02040503050406030204" pitchFamily="18" charset="0"/>
                              </a:rPr>
                              <m:t>=</m:t>
                            </m:r>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𝑆</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𝐴𝐵𝐶</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smtClean="0">
                                        <a:latin typeface="Cambria Math" panose="02040503050406030204" pitchFamily="18" charset="0"/>
                                      </a:rPr>
                                      <m:t>𝑎</m:t>
                                    </m:r>
                                    <m:r>
                                      <a:rPr lang="en-US" sz="2000" b="0" i="1" smtClean="0">
                                        <a:latin typeface="Cambria Math" panose="02040503050406030204" pitchFamily="18" charset="0"/>
                                      </a:rPr>
                                      <m:t>−1)(</m:t>
                                    </m:r>
                                    <m:r>
                                      <a:rPr lang="en-US" sz="2000" b="0" i="1" smtClean="0">
                                        <a:latin typeface="Cambria Math" panose="02040503050406030204" pitchFamily="18" charset="0"/>
                                      </a:rPr>
                                      <m:t>𝑏</m:t>
                                    </m:r>
                                    <m:r>
                                      <a:rPr lang="en-US" sz="2000" b="0" i="1" smtClean="0">
                                        <a:latin typeface="Cambria Math" panose="02040503050406030204" pitchFamily="18" charset="0"/>
                                      </a:rPr>
                                      <m:t>−1)</m:t>
                                    </m:r>
                                    <m:r>
                                      <m:rPr>
                                        <m:sty m:val="p"/>
                                      </m:rPr>
                                      <a:rPr lang="en-US" sz="2000" b="0" i="0" smtClean="0">
                                        <a:latin typeface="Cambria Math" panose="02040503050406030204" pitchFamily="18" charset="0"/>
                                      </a:rPr>
                                      <m:t>(</m:t>
                                    </m:r>
                                    <m:r>
                                      <m:rPr>
                                        <m:sty m:val="p"/>
                                      </m:rPr>
                                      <a:rPr lang="en-US" sz="2000" b="0" i="0" smtClean="0">
                                        <a:latin typeface="Cambria Math" panose="02040503050406030204" pitchFamily="18" charset="0"/>
                                      </a:rPr>
                                      <m:t>c</m:t>
                                    </m:r>
                                    <m:r>
                                      <m:rPr>
                                        <m:sty m:val="p"/>
                                      </m:rPr>
                                      <a:rPr lang="en-US" sz="2000" b="0" i="0" smtClean="0">
                                        <a:latin typeface="Cambria Math" panose="02040503050406030204" pitchFamily="18" charset="0"/>
                                      </a:rPr>
                                      <m:t>−1)</m:t>
                                    </m:r>
                                  </m:den>
                                </m:f>
                              </m:e>
                            </m:box>
                          </m:oMath>
                        </m:oMathPara>
                      </a14:m>
                      <a:endParaRPr lang="da-DK" sz="1600"/>
                    </a:p>
                  </a:txBody>
                  <a:tcPr anchor="ctr"/>
                </a:tc>
                <a:tc>
                  <a:txBody>
                    <a:bodyPr vert="horz" wrap="square"/>
                    <a:lstStyle/>
                    <a:p>
                      <a:pPr algn="l"/>
                      <a14:m>
                        <m:oMathPara>
                          <m:oMathParaPr>
                            <m:jc m:val="left"/>
                          </m:oMathParaPr>
                          <m:oMath>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𝑀</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𝐴𝐵𝐶</m:t>
                                    </m:r>
                                    <m:r>
                                      <a:rPr lang="en-US" sz="2000" b="0" i="1" smtClean="0">
                                        <a:latin typeface="Cambria Math" panose="02040503050406030204" pitchFamily="18" charset="0"/>
                                      </a:rPr>
                                      <m:t>)</m:t>
                                    </m:r>
                                  </m:num>
                                  <m:den>
                                    <m:r>
                                      <a:rPr lang="en-US" sz="2000" i="1" smtClean="0">
                                        <a:latin typeface="Cambria Math" panose="02040503050406030204" pitchFamily="18" charset="0"/>
                                      </a:rPr>
                                      <m:t>𝑀</m:t>
                                    </m:r>
                                    <m:r>
                                      <a:rPr lang="en-US" sz="2000" b="0" i="1" smtClean="0">
                                        <a:latin typeface="Cambria Math" panose="02040503050406030204" pitchFamily="18" charset="0"/>
                                      </a:rPr>
                                      <m:t>𝑆𝐸</m:t>
                                    </m:r>
                                  </m:den>
                                </m:f>
                              </m:e>
                            </m:box>
                          </m:oMath>
                        </m:oMathPara>
                      </a14:m>
                      <a:br>
                        <a:rPr lang="da-DK" sz="2000"/>
                      </a:br>
                      <a:endParaRPr lang="da-DK" sz="2000"/>
                    </a:p>
                  </a:txBody>
                  <a:tcPr anchor="ctr"/>
                </a:tc>
                <a:extLst>
                  <a:ext uri="{0D108BD9-81ED-4DB2-BD59-A6C34878D82A}">
                    <a16:rowId xmlns:a16="http://schemas.microsoft.com/office/drawing/2014/main" val="2916350432"/>
                  </a:ext>
                </a:extLst>
              </a:tr>
              <a:tr h="504000">
                <a:tc>
                  <a:txBody>
                    <a:bodyPr vert="horz" wrap="square"/>
                    <a:lstStyle/>
                    <a:p>
                      <a:pPr algn="l"/>
                      <a:r>
                        <a:rPr lang="da-DK" sz="1600" b="1"/>
                        <a:t>Error</a:t>
                      </a:r>
                    </a:p>
                  </a:txBody>
                  <a:tcPr anchor="ct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r>
                              <a:rPr lang="en-US" sz="1600" i="1" smtClean="0">
                                <a:latin typeface="Cambria Math" panose="02040503050406030204" pitchFamily="18" charset="0"/>
                              </a:rPr>
                              <m:t>𝑎</m:t>
                            </m:r>
                            <m:r>
                              <a:rPr lang="en-US" sz="1600" b="0" i="1" smtClean="0">
                                <a:latin typeface="Cambria Math" panose="02040503050406030204" pitchFamily="18" charset="0"/>
                              </a:rPr>
                              <m:t>𝑏𝑐</m:t>
                            </m:r>
                            <m:r>
                              <a:rPr lang="en-US" sz="1600" b="0" i="1" smtClean="0">
                                <a:latin typeface="Cambria Math" panose="02040503050406030204" pitchFamily="18" charset="0"/>
                              </a:rPr>
                              <m:t>(</m:t>
                            </m:r>
                            <m:r>
                              <a:rPr lang="en-US" sz="1600" b="0" i="1" smtClean="0">
                                <a:latin typeface="Cambria Math" panose="02040503050406030204" pitchFamily="18" charset="0"/>
                              </a:rPr>
                              <m:t>𝑟</m:t>
                            </m:r>
                            <m:r>
                              <a:rPr lang="en-US" sz="1600" b="0" i="1" smtClean="0">
                                <a:latin typeface="Cambria Math" panose="02040503050406030204" pitchFamily="18" charset="0"/>
                              </a:rPr>
                              <m:t>−1)</m:t>
                            </m:r>
                          </m:oMath>
                        </m:oMathPara>
                      </a14:m>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𝑆</m:t>
                            </m:r>
                            <m:r>
                              <a:rPr lang="en-US" sz="1600" b="0" i="1" smtClean="0">
                                <a:latin typeface="Cambria Math" panose="02040503050406030204" pitchFamily="18" charset="0"/>
                              </a:rPr>
                              <m:t>𝑆𝐸</m:t>
                            </m:r>
                          </m:oMath>
                        </m:oMathPara>
                      </a14:m>
                      <a:br>
                        <a:rPr lang="da-DK" sz="1600" b="0" i="1">
                          <a:latin typeface="Cambria Math"/>
                        </a:rPr>
                      </a:br>
                      <a:endParaRPr lang="da-DK" sz="1600"/>
                    </a:p>
                  </a:txBody>
                  <a:tcPr anchor="ctr"/>
                </a:tc>
                <a:tc>
                  <a:txBody>
                    <a:bodyPr vert="horz" wrap="square"/>
                    <a:lstStyle/>
                    <a:p>
                      <a:pPr algn="l"/>
                      <a14:m>
                        <m:oMathPara>
                          <m:oMathParaPr>
                            <m:jc m:val="left"/>
                          </m:oMathParaPr>
                          <m:oMath>
                            <m:r>
                              <a:rPr lang="en-US" sz="1600" i="1" smtClean="0">
                                <a:latin typeface="Cambria Math" panose="02040503050406030204" pitchFamily="18" charset="0"/>
                              </a:rPr>
                              <m:t>𝑀</m:t>
                            </m:r>
                            <m:r>
                              <a:rPr lang="en-US" sz="1600" b="0" i="1" smtClean="0">
                                <a:latin typeface="Cambria Math" panose="02040503050406030204" pitchFamily="18" charset="0"/>
                              </a:rPr>
                              <m:t>𝑆𝐸</m:t>
                            </m:r>
                            <m:r>
                              <m:rPr>
                                <m:sty m:val="p"/>
                              </m:rPr>
                              <a:rPr lang="da-DK" sz="2000" smtClean="0">
                                <a:latin typeface="Cambria Math"/>
                              </a:rPr>
                              <m:t>=</m:t>
                            </m:r>
                            <m:box>
                              <m:boxPr>
                                <m:noBreak m:val="off"/>
                                <m:ctrlPr>
                                  <a:rPr lang="da-DK" sz="2000" i="1" smtClean="0">
                                    <a:latin typeface="Cambria Math" panose="02040503050406030204" pitchFamily="18" charset="0"/>
                                  </a:rPr>
                                </m:ctrlPr>
                              </m:boxPr>
                              <m:e>
                                <m:f>
                                  <m:fPr>
                                    <m:type m:val="bar"/>
                                    <m:ctrlPr>
                                      <a:rPr lang="da-DK" sz="2000" i="1" smtClean="0">
                                        <a:latin typeface="Cambria Math" panose="02040503050406030204" pitchFamily="18" charset="0"/>
                                      </a:rPr>
                                    </m:ctrlPr>
                                  </m:fPr>
                                  <m:num>
                                    <m:r>
                                      <a:rPr lang="en-US" sz="2000" i="1" smtClean="0">
                                        <a:latin typeface="Cambria Math" panose="02040503050406030204" pitchFamily="18" charset="0"/>
                                      </a:rPr>
                                      <m:t>𝑆</m:t>
                                    </m:r>
                                    <m:r>
                                      <a:rPr lang="en-US" sz="2000" b="0" i="1" smtClean="0">
                                        <a:latin typeface="Cambria Math" panose="02040503050406030204" pitchFamily="18" charset="0"/>
                                      </a:rPr>
                                      <m:t>𝑆𝐸</m:t>
                                    </m:r>
                                  </m:num>
                                  <m:den>
                                    <m:r>
                                      <a:rPr lang="en-US" sz="2000" i="1" smtClean="0">
                                        <a:latin typeface="Cambria Math" panose="02040503050406030204" pitchFamily="18" charset="0"/>
                                      </a:rPr>
                                      <m:t>𝑎</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−1)</m:t>
                                    </m:r>
                                    <m:r>
                                      <m:rPr>
                                        <m:sty m:val="p"/>
                                      </m:rPr>
                                      <a:rPr lang="da-DK" sz="2000"/>
                                      <m:t> </m:t>
                                    </m:r>
                                  </m:den>
                                </m:f>
                              </m:e>
                            </m:box>
                          </m:oMath>
                        </m:oMathPara>
                      </a14:m>
                      <a:endParaRPr lang="da-DK" sz="1600"/>
                    </a:p>
                  </a:txBody>
                  <a:tcPr anchor="ctr"/>
                </a:tc>
                <a:tc>
                  <a:txBody>
                    <a:bodyPr vert="horz" wrap="square"/>
                    <a:lstStyle/>
                    <a:p>
                      <a:pPr algn="l"/>
                      <a:endParaRPr lang="da-DK" sz="1600"/>
                    </a:p>
                  </a:txBody>
                  <a:tcPr anchor="ctr"/>
                </a:tc>
                <a:extLst>
                  <a:ext uri="{0D108BD9-81ED-4DB2-BD59-A6C34878D82A}">
                    <a16:rowId xmlns:a16="http://schemas.microsoft.com/office/drawing/2014/main" val="10002"/>
                  </a:ext>
                </a:extLst>
              </a:tr>
              <a:tr h="504000">
                <a:tc>
                  <a:txBody>
                    <a:bodyPr vert="horz" wrap="square"/>
                    <a:lstStyle/>
                    <a:p>
                      <a:pPr algn="l"/>
                      <a:r>
                        <a:rPr lang="da-DK" sz="1600" b="1"/>
                        <a:t>Total</a:t>
                      </a:r>
                    </a:p>
                  </a:txBody>
                  <a:tcPr anchor="ct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oMathParaPr>
                          <m:oMath>
                            <m:r>
                              <a:rPr lang="en-US" sz="1600" i="1" smtClean="0">
                                <a:latin typeface="Cambria Math" panose="02040503050406030204" pitchFamily="18" charset="0"/>
                              </a:rPr>
                              <m:t>𝑎</m:t>
                            </m:r>
                            <m:r>
                              <a:rPr lang="en-US" sz="1600" b="0" i="1" smtClean="0">
                                <a:latin typeface="Cambria Math" panose="02040503050406030204" pitchFamily="18" charset="0"/>
                              </a:rPr>
                              <m:t>𝑏𝑐𝑟</m:t>
                            </m:r>
                            <m:r>
                              <a:rPr lang="en-US" sz="1600" b="0" i="1" smtClean="0">
                                <a:latin typeface="Cambria Math" panose="02040503050406030204" pitchFamily="18" charset="0"/>
                              </a:rPr>
                              <m:t>−1</m:t>
                            </m:r>
                          </m:oMath>
                        </m:oMathPara>
                      </a14:m>
                      <a:r>
                        <a:rPr lang="da-DK" sz="1600"/>
                        <a:t> </a:t>
                      </a:r>
                    </a:p>
                  </a:txBody>
                  <a:tcPr anchor="ct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14:m>
                        <m:oMathPara>
                          <m:oMathParaPr>
                            <m:jc m:val="left"/>
                          </m:oMathParaPr>
                          <m:oMath>
                            <m:r>
                              <a:rPr lang="en-US" sz="1600" i="1" smtClean="0">
                                <a:latin typeface="Cambria Math" panose="02040503050406030204" pitchFamily="18" charset="0"/>
                              </a:rPr>
                              <m:t>𝑆</m:t>
                            </m:r>
                            <m:r>
                              <a:rPr lang="en-US" sz="1600" b="0" i="1" smtClean="0">
                                <a:latin typeface="Cambria Math" panose="02040503050406030204" pitchFamily="18" charset="0"/>
                              </a:rPr>
                              <m:t>𝑆𝑇</m:t>
                            </m:r>
                          </m:oMath>
                        </m:oMathPara>
                      </a14:m>
                      <a:br>
                        <a:rPr lang="da-DK" sz="1600">
                          <a:latin typeface="Cambria Math"/>
                        </a:rPr>
                      </a:br>
                      <a:endParaRPr lang="da-DK" sz="1600"/>
                    </a:p>
                  </a:txBody>
                  <a:tcPr anchor="ctr"/>
                </a:tc>
                <a:tc>
                  <a:txBody>
                    <a:bodyPr vert="horz" wrap="square"/>
                    <a:lstStyle/>
                    <a:p>
                      <a:pPr algn="l"/>
                      <a:endParaRPr lang="da-DK" sz="1600"/>
                    </a:p>
                  </a:txBody>
                  <a:tcPr anchor="ctr"/>
                </a:tc>
                <a:tc>
                  <a:txBody>
                    <a:bodyPr vert="horz" wrap="square"/>
                    <a:lstStyle/>
                    <a:p>
                      <a:pPr algn="l"/>
                      <a:endParaRPr lang="da-DK" sz="1600"/>
                    </a:p>
                  </a:txBody>
                  <a:tcPr anchor="ctr"/>
                </a:tc>
                <a:extLst>
                  <a:ext uri="{0D108BD9-81ED-4DB2-BD59-A6C34878D82A}">
                    <a16:rowId xmlns:a16="http://schemas.microsoft.com/office/drawing/2014/main" val="10003"/>
                  </a:ext>
                </a:extLst>
              </a:tr>
            </a:tbl>
          </a:graphicData>
        </a:graphic>
      </p:graphicFrame>
      <p:sp>
        <p:nvSpPr>
          <p:cNvPr id="5" name="Content Placeholder 2"/>
          <p:cNvSpPr>
            <a:spLocks noGrp="1"/>
          </p:cNvSpPr>
          <p:nvPr>
            <p:ph idx="1"/>
          </p:nvPr>
        </p:nvSpPr>
        <p:spPr>
          <a:xfrm>
            <a:off x="323528" y="6395630"/>
            <a:ext cx="8568952" cy="462370"/>
          </a:xfrm>
        </p:spPr>
        <p:txBody>
          <a:bodyPr/>
          <a:lstStyle/>
          <a:p>
            <a:pPr marL="0" indent="0">
              <a:buNone/>
            </a:pPr>
            <a:r>
              <a:rPr lang="da-DK" sz="2000"/>
              <a:t>7 hypotesetests!</a:t>
            </a:r>
            <a:endParaRPr lang="da-DK" sz="2000"/>
          </a:p>
        </p:txBody>
      </p:sp>
    </p:spTree>
    <p:extLst>
      <p:ext uri="{BB962C8B-B14F-4D97-AF65-F5344CB8AC3E}">
        <p14:creationId xmlns:p14="http://schemas.microsoft.com/office/powerpoint/2010/main" val="17272483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13.3, s. 436 (Detonator)</a:t>
            </a:r>
            <a:endParaRPr lang="en-GB"/>
          </a:p>
        </p:txBody>
      </p:sp>
      <mc:AlternateContent>
        <mc:Choice Requires="a14">
          <p:sp>
            <p:nvSpPr>
              <p:cNvPr id="3" name="Content Placeholder 2"/>
              <p:cNvSpPr>
                <a:spLocks noGrp="1"/>
              </p:cNvSpPr>
              <p:nvPr>
                <p:ph idx="1"/>
              </p:nvPr>
            </p:nvSpPr>
            <p:spPr/>
            <p:txBody>
              <a:bodyPr/>
              <a:lstStyle/>
              <a:p>
                <a:r>
                  <a:rPr lang="en-US" smtClean="0"/>
                  <a:t>Som jeg forstår opgaven, handler den </a:t>
                </a:r>
                <a:br>
                  <a:rPr lang="en-US" smtClean="0"/>
                </a:br>
                <a:r>
                  <a:rPr lang="en-US" smtClean="0"/>
                  <a:t>om undersøgelse af en detonator </a:t>
                </a:r>
                <a:br>
                  <a:rPr lang="en-US" smtClean="0"/>
                </a:br>
                <a:r>
                  <a:rPr lang="en-US" smtClean="0"/>
                  <a:t>(ignitor). Sprængstoffer er som regel </a:t>
                </a:r>
                <a:br>
                  <a:rPr lang="en-US" smtClean="0"/>
                </a:br>
                <a:r>
                  <a:rPr lang="en-US" smtClean="0"/>
                  <a:t>svære at antænde. Derfor bruger man </a:t>
                </a:r>
                <a:br>
                  <a:rPr lang="en-US" smtClean="0"/>
                </a:br>
                <a:r>
                  <a:rPr lang="en-US" smtClean="0"/>
                  <a:t>en tændsats til at antænde et booster </a:t>
                </a:r>
                <a:br>
                  <a:rPr lang="en-US" smtClean="0"/>
                </a:br>
                <a:r>
                  <a:rPr lang="en-US" smtClean="0"/>
                  <a:t>sprængstof, som antænder det </a:t>
                </a:r>
                <a:br>
                  <a:rPr lang="en-US" smtClean="0"/>
                </a:br>
                <a:r>
                  <a:rPr lang="en-US" smtClean="0"/>
                  <a:t>primære sprængstof. </a:t>
                </a:r>
              </a:p>
              <a:p>
                <a:r>
                  <a:rPr lang="en-US" smtClean="0"/>
                  <a:t>Forsinkelsestiden imellem antænding </a:t>
                </a:r>
                <a:br>
                  <a:rPr lang="en-US" smtClean="0"/>
                </a:br>
                <a:r>
                  <a:rPr lang="en-US" smtClean="0"/>
                  <a:t>af tændsats til eksplosion måles. Den</a:t>
                </a:r>
                <a:br>
                  <a:rPr lang="en-US" smtClean="0"/>
                </a:br>
                <a:r>
                  <a:rPr lang="en-US" smtClean="0"/>
                  <a:t>skal helst være under </a:t>
                </a:r>
                <a14:m>
                  <m:oMathPara>
                    <m:oMathParaPr>
                      <m:jc/>
                    </m:oMathParaPr>
                    <m:oMath>
                      <m:r>
                        <a:rPr lang="en-US" i="1" smtClean="0">
                          <a:latin typeface="Cambria Math" panose="02040503050406030204" pitchFamily="18" charset="0"/>
                        </a:rPr>
                        <m:t>30</m:t>
                      </m:r>
                    </m:oMath>
                  </m:oMathPara>
                </a14:m>
                <a:r>
                  <a:rPr lang="en-US" smtClean="0"/>
                  <a:t> ms</a:t>
                </a:r>
              </a:p>
              <a:p>
                <a:r>
                  <a:rPr lang="en-US" smtClean="0"/>
                  <a:t>Faktor A, </a:t>
                </a:r>
                <a14:m>
                  <m:oMathPara>
                    <m:oMathParaPr>
                      <m:jc/>
                    </m:oMathParaPr>
                    <m:oMath>
                      <m:r>
                        <a:rPr lang="en-US" i="1" smtClean="0">
                          <a:latin typeface="Cambria Math" panose="02040503050406030204" pitchFamily="18" charset="0"/>
                        </a:rPr>
                        <m:t>3</m:t>
                      </m:r>
                    </m:oMath>
                  </m:oMathPara>
                </a14:m>
                <a:r>
                  <a:rPr lang="en-US" smtClean="0"/>
                  <a:t> typer tændsats</a:t>
                </a:r>
              </a:p>
              <a:p>
                <a:r>
                  <a:rPr lang="en-US" smtClean="0"/>
                  <a:t>Faktor B, </a:t>
                </a:r>
                <a14:m>
                  <m:oMathPara>
                    <m:oMathParaPr>
                      <m:jc/>
                    </m:oMathParaPr>
                    <m:oMath>
                      <m:r>
                        <a:rPr lang="en-US" i="1" smtClean="0">
                          <a:latin typeface="Cambria Math" panose="02040503050406030204" pitchFamily="18" charset="0"/>
                        </a:rPr>
                        <m:t>2</m:t>
                      </m:r>
                    </m:oMath>
                  </m:oMathPara>
                </a14:m>
                <a:r>
                  <a:rPr lang="en-US" smtClean="0"/>
                  <a:t> typer booster</a:t>
                </a:r>
              </a:p>
              <a:p>
                <a:r>
                  <a:rPr lang="en-US" smtClean="0"/>
                  <a:t>Faktor C, </a:t>
                </a:r>
                <a14:m>
                  <m:oMathPara>
                    <m:oMathParaPr>
                      <m:jc/>
                    </m:oMathParaPr>
                    <m:oMath>
                      <m:r>
                        <a:rPr lang="en-US" i="1" smtClean="0">
                          <a:latin typeface="Cambria Math" panose="02040503050406030204" pitchFamily="18" charset="0"/>
                        </a:rPr>
                        <m:t>4</m:t>
                      </m:r>
                    </m:oMath>
                  </m:oMathPara>
                </a14:m>
                <a:r>
                  <a:rPr lang="en-US" smtClean="0"/>
                  <a:t> typer primær sprængstof</a:t>
                </a:r>
              </a:p>
              <a:p>
                <a:r>
                  <a:rPr lang="en-US" smtClean="0"/>
                  <a:t>To gentagelser. Derfor er </a:t>
                </a:r>
                <a:br>
                  <a:rPr lang="en-US" smtClean="0"/>
                </a:br>
                <a:r>
                  <a:rPr lang="en-US" smtClean="0"/>
                  <a:t> 	</a:t>
                </a:r>
                <a14:m>
                  <m:oMathPara>
                    <m:oMathParaPr>
                      <m:jc/>
                    </m:oMathParaPr>
                    <m:o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𝑎𝑏𝑐𝑟</m:t>
                      </m:r>
                      <m:r>
                        <a:rPr lang="en-US" b="0" i="1" smtClean="0">
                          <a:latin typeface="Cambria Math" panose="02040503050406030204" pitchFamily="18" charset="0"/>
                        </a:rPr>
                        <m:t>=3∙2∙4∙2=48</m:t>
                      </m:r>
                    </m:oMath>
                  </m:oMathPara>
                </a14:m>
                <a:r>
                  <a:rPr lang="en-GB" smtClean="0"/>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b="-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454</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342248" y="1340768"/>
            <a:ext cx="3550232" cy="5328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72566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13.3, s. 436 (Detonator)</a:t>
            </a:r>
            <a:endParaRPr lang="en-GB"/>
          </a:p>
        </p:txBody>
      </p:sp>
      <p:sp>
        <p:nvSpPr>
          <p:cNvPr id="3" name="Content Placeholder 2"/>
          <p:cNvSpPr>
            <a:spLocks noGrp="1"/>
          </p:cNvSpPr>
          <p:nvPr>
            <p:ph idx="1"/>
          </p:nvPr>
        </p:nvSpPr>
        <p:spPr>
          <a:xfrm>
            <a:off x="467544" y="1124744"/>
            <a:ext cx="8424936" cy="5616624"/>
          </a:xfrm>
        </p:spPr>
        <p:txBody>
          <a:bodyPr/>
          <a:lstStyle/>
          <a:p>
            <a:r>
              <a:rPr lang="en-US" smtClean="0"/>
              <a:t>ANOVA tabellen viser, at </a:t>
            </a:r>
            <a:br>
              <a:rPr lang="en-US" smtClean="0"/>
            </a:br>
            <a:r>
              <a:rPr lang="en-US" smtClean="0"/>
              <a:t>kun faktor A og C er </a:t>
            </a:r>
            <a:br>
              <a:rPr lang="en-US" smtClean="0"/>
            </a:br>
            <a:r>
              <a:rPr lang="en-US" smtClean="0"/>
              <a:t>signifikante:</a:t>
            </a:r>
            <a:br>
              <a:rPr lang="en-US" smtClean="0"/>
            </a:br>
            <a:br>
              <a:rPr lang="en-US" smtClean="0"/>
            </a:br>
            <a:br>
              <a:rPr lang="en-US" smtClean="0"/>
            </a:br>
            <a:br>
              <a:rPr lang="en-US" smtClean="0"/>
            </a:br>
            <a:endParaRPr lang="en-US" smtClean="0"/>
          </a:p>
          <a:p>
            <a:r>
              <a:rPr lang="en-US" smtClean="0"/>
              <a:t>Da B ikke har effekt, </a:t>
            </a:r>
            <a:br>
              <a:rPr lang="en-US" smtClean="0"/>
            </a:br>
            <a:r>
              <a:rPr lang="en-US" smtClean="0"/>
              <a:t>hverken direkte eller </a:t>
            </a:r>
            <a:br>
              <a:rPr lang="en-US" smtClean="0"/>
            </a:br>
            <a:r>
              <a:rPr lang="en-US" smtClean="0"/>
              <a:t>gennem interaktioner, </a:t>
            </a:r>
            <a:br>
              <a:rPr lang="en-US" smtClean="0"/>
            </a:br>
            <a:r>
              <a:rPr lang="en-US" smtClean="0"/>
              <a:t>kan vi fjerne den:</a:t>
            </a:r>
            <a:br>
              <a:rPr lang="en-US" smtClean="0"/>
            </a:br>
            <a:endParaRPr lang="en-US" smtClean="0"/>
          </a:p>
          <a:p>
            <a:r>
              <a:rPr lang="en-US" smtClean="0"/>
              <a:t>Interaktionen mellem </a:t>
            </a:r>
            <a:br>
              <a:rPr lang="en-US" smtClean="0"/>
            </a:br>
            <a:r>
              <a:rPr lang="en-US" smtClean="0"/>
              <a:t>A og C er ikke signifikant, </a:t>
            </a:r>
            <a:br>
              <a:rPr lang="en-US" smtClean="0"/>
            </a:br>
            <a:r>
              <a:rPr lang="en-US" smtClean="0"/>
              <a:t>så den kan også fjernes:</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455</a:t>
            </a:fld>
            <a:endParaRPr lang="da-DK">
              <a:solidFill>
                <a:prstClr val="black">
                  <a:tint val="75000"/>
                </a:prstClr>
              </a:solidFill>
            </a:endParaRPr>
          </a:p>
        </p:txBody>
      </p:sp>
      <p:pic>
        <p:nvPicPr>
          <p:cNvPr id="6" name="Picture 5"/>
          <p:cNvPicPr>
            <a:picLocks noChangeAspect="1"/>
          </p:cNvPicPr>
          <p:nvPr/>
        </p:nvPicPr>
        <p:blipFill>
          <a:blip r:embed="rId2"/>
          <a:stretch>
            <a:fillRect/>
          </a:stretch>
        </p:blipFill>
        <p:spPr>
          <a:xfrm>
            <a:off x="3851920" y="1268760"/>
            <a:ext cx="5122659" cy="208181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851920" y="3645024"/>
            <a:ext cx="4857559" cy="1395671"/>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3851920" y="5445224"/>
            <a:ext cx="4873153" cy="12241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30333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13.3, s. 436 (Detonator)</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Test af antagelser:</a:t>
                </a:r>
              </a:p>
              <a:p>
                <a:pPr lvl="1"/>
                <a:r>
                  <a:rPr lang="en-US" smtClean="0"/>
                  <a:t>Den tilfældige støj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𝜀</m:t>
                          </m:r>
                        </m:e>
                        <m:sub>
                          <m:r>
                            <a:rPr lang="da-DK" i="1">
                              <a:latin typeface="Cambria Math"/>
                              <a:ea typeface="Cambria Math"/>
                            </a:rPr>
                            <m:t>𝑖𝑗𝑘</m:t>
                          </m:r>
                          <m:r>
                            <a:rPr lang="en-US" b="0" i="1" smtClean="0">
                              <a:latin typeface="Cambria Math" panose="02040503050406030204" pitchFamily="18" charset="0"/>
                              <a:ea typeface="Cambria Math"/>
                            </a:rPr>
                            <m:t>𝑙</m:t>
                          </m:r>
                        </m:sub>
                      </m:sSub>
                    </m:oMath>
                  </m:oMathPara>
                </a14:m>
                <a:r>
                  <a:rPr lang="da-DK"/>
                  <a:t> </a:t>
                </a:r>
                <a:r>
                  <a:rPr lang="da-DK" smtClean="0"/>
                  <a:t>er normalfordelt </a:t>
                </a:r>
                <a14:m>
                  <m:oMathPara>
                    <m:oMathParaPr>
                      <m:jc/>
                    </m:oMathParaPr>
                    <m:oMath>
                      <m:r>
                        <a:rPr lang="en-US" i="1">
                          <a:latin typeface="Cambria Math" panose="02040503050406030204" pitchFamily="18" charset="0"/>
                        </a:rPr>
                        <m:t>𝑁</m:t>
                      </m:r>
                      <m:r>
                        <a:rPr lang="en-US" i="1">
                          <a:latin typeface="Cambria Math" panose="02040503050406030204" pitchFamily="18" charset="0"/>
                        </a:rPr>
                        <m:t>(0,</m:t>
                      </m:r>
                      <m:r>
                        <a:rPr lang="da-DK" i="1">
                          <a:latin typeface="Cambria Math"/>
                          <a:ea typeface="Cambria Math"/>
                        </a:rPr>
                        <m:t>𝜎</m:t>
                      </m:r>
                    </m:oMath>
                  </m:oMathPara>
                </a14:m>
                <a:r>
                  <a:rPr lang="da-DK" smtClean="0"/>
                  <a:t>)</a:t>
                </a:r>
              </a:p>
              <a:p>
                <a:pPr lvl="1"/>
                <a:r>
                  <a:rPr lang="da-DK" smtClean="0"/>
                  <a:t>Variansen </a:t>
                </a:r>
                <a14:m>
                  <m:oMathPara>
                    <m:oMathParaPr>
                      <m:jc/>
                    </m:oMathParaPr>
                    <m:oMath>
                      <m:sSup>
                        <m:sSupPr>
                          <m:ctrlPr>
                            <a:rPr lang="da-DK" i="1" smtClean="0">
                              <a:latin typeface="Cambria Math" panose="02040503050406030204" pitchFamily="18" charset="0"/>
                            </a:rPr>
                          </m:ctrlPr>
                        </m:sSupPr>
                        <m:e>
                          <m:r>
                            <a:rPr lang="da-DK" i="1">
                              <a:latin typeface="Cambria Math"/>
                              <a:ea typeface="Cambria Math"/>
                            </a:rPr>
                            <m:t>𝜎</m:t>
                          </m:r>
                        </m:e>
                        <m:sup>
                          <m:r>
                            <a:rPr lang="en-US" b="0" i="1" smtClean="0">
                              <a:latin typeface="Cambria Math" panose="02040503050406030204" pitchFamily="18" charset="0"/>
                            </a:rPr>
                            <m:t>2</m:t>
                          </m:r>
                        </m:sup>
                      </m:sSup>
                    </m:oMath>
                  </m:oMathPara>
                </a14:m>
                <a:r>
                  <a:rPr lang="en-GB" smtClean="0"/>
                  <a:t> er uafhængig af faktorernes værdi</a:t>
                </a:r>
              </a:p>
              <a:p>
                <a:r>
                  <a:rPr lang="en-US" smtClean="0"/>
                  <a:t>Hvordan?</a:t>
                </a:r>
              </a:p>
              <a:p>
                <a:pPr lvl="1"/>
                <a:r>
                  <a:rPr lang="en-US" smtClean="0"/>
                  <a:t>Vi kan estimere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𝜀</m:t>
                          </m:r>
                        </m:e>
                        <m:sub>
                          <m:r>
                            <a:rPr lang="da-DK" i="1">
                              <a:latin typeface="Cambria Math"/>
                              <a:ea typeface="Cambria Math"/>
                            </a:rPr>
                            <m:t>𝑖𝑗𝑘</m:t>
                          </m:r>
                          <m:r>
                            <a:rPr lang="en-US" i="1">
                              <a:latin typeface="Cambria Math" panose="02040503050406030204" pitchFamily="18" charset="0"/>
                              <a:ea typeface="Cambria Math"/>
                            </a:rPr>
                            <m:t>𝑙</m:t>
                          </m:r>
                        </m:sub>
                      </m:sSub>
                    </m:oMath>
                  </m:oMathPara>
                </a14:m>
                <a:r>
                  <a:rPr lang="en-GB" smtClean="0"/>
                  <a:t> med residualerne </a:t>
                </a:r>
                <a14:m>
                  <m:oMathPara>
                    <m:oMathParaPr>
                      <m:jc/>
                    </m:oMathParaPr>
                    <m:oMath>
                      <m:sSub>
                        <m:sSubPr>
                          <m:ctrlPr>
                            <a:rPr lang="da-DK" i="1">
                              <a:latin typeface="Cambria Math" panose="02040503050406030204" pitchFamily="18" charset="0"/>
                              <a:ea typeface="Cambria Math"/>
                            </a:rPr>
                          </m:ctrlPr>
                        </m:sSubPr>
                        <m:e>
                          <m:r>
                            <a:rPr lang="en-US" b="0" i="1" smtClean="0">
                              <a:latin typeface="Cambria Math" panose="02040503050406030204" pitchFamily="18" charset="0"/>
                              <a:ea typeface="Cambria Math"/>
                            </a:rPr>
                            <m:t>𝑒</m:t>
                          </m:r>
                        </m:e>
                        <m:sub>
                          <m:r>
                            <a:rPr lang="da-DK" i="1">
                              <a:latin typeface="Cambria Math"/>
                              <a:ea typeface="Cambria Math"/>
                            </a:rPr>
                            <m:t>𝑖𝑗𝑘</m:t>
                          </m:r>
                          <m:r>
                            <a:rPr lang="en-US" i="1">
                              <a:latin typeface="Cambria Math" panose="02040503050406030204" pitchFamily="18" charset="0"/>
                              <a:ea typeface="Cambria Math"/>
                            </a:rPr>
                            <m:t>𝑙</m:t>
                          </m:r>
                        </m:sub>
                      </m:sSub>
                    </m:oMath>
                  </m:oMathPara>
                </a14:m>
                <a:r>
                  <a:rPr lang="en-GB" smtClean="0"/>
                  <a:t>:</a:t>
                </a:r>
                <a:br>
                  <a:rPr lang="en-GB" smtClean="0"/>
                </a:br>
                <a14:m>
                  <m:oMathPara>
                    <m:oMathParaPr>
                      <m:jc/>
                    </m:oMathParaPr>
                    <m:oMath>
                      <m:sSub>
                        <m:sSubPr>
                          <m:ctrlPr>
                            <a:rPr lang="da-DK" i="1">
                              <a:latin typeface="Cambria Math" panose="02040503050406030204" pitchFamily="18" charset="0"/>
                              <a:ea typeface="Cambria Math"/>
                            </a:rPr>
                          </m:ctrlPr>
                        </m:sSubPr>
                        <m:e>
                          <m:r>
                            <a:rPr lang="en-US" b="0" i="1" smtClean="0">
                              <a:latin typeface="Cambria Math" panose="02040503050406030204" pitchFamily="18" charset="0"/>
                              <a:ea typeface="Cambria Math"/>
                            </a:rPr>
                            <m:t>𝑒</m:t>
                          </m:r>
                        </m:e>
                        <m:sub>
                          <m:r>
                            <a:rPr lang="da-DK" i="1">
                              <a:latin typeface="Cambria Math"/>
                              <a:ea typeface="Cambria Math"/>
                            </a:rPr>
                            <m:t>𝑖𝑗𝑘</m:t>
                          </m:r>
                          <m:r>
                            <a:rPr lang="en-US" i="1">
                              <a:latin typeface="Cambria Math" panose="02040503050406030204" pitchFamily="18" charset="0"/>
                              <a:ea typeface="Cambria Math"/>
                            </a:rPr>
                            <m:t>𝑙</m:t>
                          </m:r>
                        </m:sub>
                      </m:sSub>
                      <m:r>
                        <a:rPr lang="en-US" b="0" i="1" smtClean="0">
                          <a:latin typeface="Cambria Math" panose="02040503050406030204" pitchFamily="18" charset="0"/>
                          <a:ea typeface="Cambria Math"/>
                        </a:rPr>
                        <m:t>=</m:t>
                      </m:r>
                      <m:sSub>
                        <m:sSubPr>
                          <m:ctrlPr>
                            <a:rPr lang="da-DK" i="1">
                              <a:latin typeface="Cambria Math" panose="02040503050406030204" pitchFamily="18" charset="0"/>
                              <a:ea typeface="Cambria Math"/>
                            </a:rPr>
                          </m:ctrlPr>
                        </m:sSubPr>
                        <m:e>
                          <m:r>
                            <a:rPr lang="en-US" b="0" i="1" smtClean="0">
                              <a:latin typeface="Cambria Math" panose="02040503050406030204" pitchFamily="18" charset="0"/>
                              <a:ea typeface="Cambria Math"/>
                            </a:rPr>
                            <m:t>𝑦</m:t>
                          </m:r>
                        </m:e>
                        <m:sub>
                          <m:r>
                            <a:rPr lang="da-DK" i="1">
                              <a:latin typeface="Cambria Math"/>
                              <a:ea typeface="Cambria Math"/>
                            </a:rPr>
                            <m:t>𝑖𝑗𝑘</m:t>
                          </m:r>
                          <m:r>
                            <a:rPr lang="en-US" i="1">
                              <a:latin typeface="Cambria Math" panose="02040503050406030204" pitchFamily="18" charset="0"/>
                              <a:ea typeface="Cambria Math"/>
                            </a:rPr>
                            <m:t>𝑙</m:t>
                          </m:r>
                        </m:sub>
                      </m:sSub>
                      <m:r>
                        <a:rPr lang="en-US" b="0" i="1" smtClean="0">
                          <a:latin typeface="Cambria Math" panose="02040503050406030204" pitchFamily="18" charset="0"/>
                          <a:ea typeface="Cambria Math"/>
                        </a:rPr>
                        <m:t>−</m:t>
                      </m:r>
                      <m:sSub>
                        <m:sSubPr>
                          <m:ctrlPr>
                            <a:rPr lang="en-US" b="0" i="1" smtClean="0">
                              <a:latin typeface="Cambria Math" panose="02040503050406030204" pitchFamily="18" charset="0"/>
                              <a:ea typeface="Cambria Math"/>
                            </a:rPr>
                          </m:ctrlPr>
                        </m:sSubPr>
                        <m:e>
                          <m:acc>
                            <m:accPr>
                              <m:chr m:val="̂"/>
                              <m:ctrlPr>
                                <a:rPr lang="en-US" b="0" i="1" smtClean="0">
                                  <a:latin typeface="Cambria Math" panose="02040503050406030204" pitchFamily="18" charset="0"/>
                                  <a:ea typeface="Cambria Math"/>
                                </a:rPr>
                              </m:ctrlPr>
                            </m:accPr>
                            <m:e>
                              <m:r>
                                <a:rPr lang="en-US" b="0" i="1" smtClean="0">
                                  <a:latin typeface="Cambria Math" panose="02040503050406030204" pitchFamily="18" charset="0"/>
                                  <a:ea typeface="Cambria Math"/>
                                </a:rPr>
                                <m:t>𝑦</m:t>
                              </m:r>
                            </m:e>
                          </m:acc>
                        </m:e>
                        <m:sub>
                          <m:r>
                            <a:rPr lang="en-US" b="0" i="1" smtClean="0">
                              <a:latin typeface="Cambria Math" panose="02040503050406030204" pitchFamily="18" charset="0"/>
                              <a:ea typeface="Cambria Math"/>
                            </a:rPr>
                            <m:t>𝑖𝑗𝑘</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a:rPr>
                        <m:t>=</m:t>
                      </m:r>
                      <m:sSub>
                        <m:sSubPr>
                          <m:ctrlPr>
                            <a:rPr lang="da-DK" i="1">
                              <a:latin typeface="Cambria Math" panose="02040503050406030204" pitchFamily="18" charset="0"/>
                              <a:ea typeface="Cambria Math"/>
                            </a:rPr>
                          </m:ctrlPr>
                        </m:sSubPr>
                        <m:e>
                          <m:r>
                            <a:rPr lang="en-US" i="1">
                              <a:latin typeface="Cambria Math" panose="02040503050406030204" pitchFamily="18" charset="0"/>
                              <a:ea typeface="Cambria Math"/>
                            </a:rPr>
                            <m:t>𝑦</m:t>
                          </m:r>
                        </m:e>
                        <m:sub>
                          <m:r>
                            <a:rPr lang="da-DK" i="1">
                              <a:latin typeface="Cambria Math"/>
                              <a:ea typeface="Cambria Math"/>
                            </a:rPr>
                            <m:t>𝑖𝑗𝑘</m:t>
                          </m:r>
                          <m:r>
                            <a:rPr lang="en-US" i="1">
                              <a:latin typeface="Cambria Math" panose="02040503050406030204" pitchFamily="18" charset="0"/>
                              <a:ea typeface="Cambria Math"/>
                            </a:rPr>
                            <m:t>𝑙</m:t>
                          </m:r>
                        </m:sub>
                      </m:sSub>
                      <m:r>
                        <a:rPr lang="en-US" i="1">
                          <a:latin typeface="Cambria Math" panose="02040503050406030204" pitchFamily="18" charset="0"/>
                          <a:ea typeface="Cambria Math"/>
                        </a:rPr>
                        <m:t>−</m:t>
                      </m:r>
                      <m:sSub>
                        <m:sSubPr>
                          <m:ctrlPr>
                            <a:rPr lang="en-US" i="1">
                              <a:latin typeface="Cambria Math" panose="02040503050406030204" pitchFamily="18" charset="0"/>
                              <a:ea typeface="Cambria Math"/>
                            </a:rPr>
                          </m:ctrlPr>
                        </m:sSubPr>
                        <m:e>
                          <m:acc>
                            <m:accPr>
                              <m:chr m:val="̅"/>
                              <m:ctrlPr>
                                <a:rPr lang="en-US" i="1" smtClean="0">
                                  <a:latin typeface="Cambria Math" panose="02040503050406030204" pitchFamily="18" charset="0"/>
                                  <a:ea typeface="Cambria Math"/>
                                </a:rPr>
                              </m:ctrlPr>
                            </m:accPr>
                            <m:e>
                              <m:r>
                                <a:rPr lang="en-US" b="0" i="1" smtClean="0">
                                  <a:latin typeface="Cambria Math" panose="02040503050406030204" pitchFamily="18" charset="0"/>
                                  <a:ea typeface="Cambria Math"/>
                                </a:rPr>
                                <m:t>𝑦</m:t>
                              </m:r>
                            </m:e>
                          </m:acc>
                        </m:e>
                        <m:sub>
                          <m:r>
                            <a:rPr lang="en-US" i="1">
                              <a:latin typeface="Cambria Math" panose="02040503050406030204" pitchFamily="18" charset="0"/>
                              <a:ea typeface="Cambria Math"/>
                            </a:rPr>
                            <m:t>𝑖𝑗𝑘</m:t>
                          </m:r>
                          <m:r>
                            <a:rPr lang="en-US" i="1">
                              <a:latin typeface="Cambria Math" panose="02040503050406030204" pitchFamily="18" charset="0"/>
                              <a:ea typeface="Cambria Math" panose="02040503050406030204" pitchFamily="18" charset="0"/>
                            </a:rPr>
                            <m:t>∙</m:t>
                          </m:r>
                        </m:sub>
                      </m:sSub>
                    </m:oMath>
                  </m:oMathPara>
                </a14:m>
                <a:endParaRPr lang="en-GB" smtClean="0"/>
              </a:p>
              <a:p>
                <a:pPr lvl="1"/>
                <a:r>
                  <a:rPr lang="en-US" smtClean="0"/>
                  <a:t>Vi kan teste om residualerne er normalfordelte med normalfordelingsplot</a:t>
                </a:r>
              </a:p>
              <a:p>
                <a:pPr lvl="1"/>
                <a:r>
                  <a:rPr lang="en-US" smtClean="0"/>
                  <a:t>Vi kan teste om residualernes variation er ensartet, uafhængigt af faktorerne, med residualplots.</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868"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456</a:t>
            </a:fld>
            <a:endParaRPr lang="da-DK">
              <a:solidFill>
                <a:prstClr val="black">
                  <a:tint val="75000"/>
                </a:prstClr>
              </a:solidFill>
            </a:endParaRPr>
          </a:p>
        </p:txBody>
      </p:sp>
    </p:spTree>
    <p:extLst>
      <p:ext uri="{BB962C8B-B14F-4D97-AF65-F5344CB8AC3E}">
        <p14:creationId xmlns:p14="http://schemas.microsoft.com/office/powerpoint/2010/main" val="28924823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5238417" y="335640"/>
            <a:ext cx="2808312" cy="360000"/>
          </a:xfrm>
          <a:prstGeom prst="rect">
            <a:avLst/>
          </a:prstGeom>
          <a:solidFill>
            <a:schemeClr val="accent4">
              <a:lumMod val="60000"/>
              <a:lumOff val="4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smtClean="0">
                <a:solidFill>
                  <a:schemeClr val="tx1"/>
                </a:solidFill>
              </a:rPr>
              <a:t>Hvad handler hypotesetesten om?</a:t>
            </a:r>
            <a:endParaRPr lang="da-DK" sz="1200" b="1">
              <a:solidFill>
                <a:schemeClr val="tx1"/>
              </a:solidFill>
            </a:endParaRPr>
          </a:p>
        </p:txBody>
      </p:sp>
      <p:grpSp>
        <p:nvGrpSpPr>
          <p:cNvPr id="3" name="Group 2"/>
          <p:cNvGrpSpPr/>
          <p:nvPr/>
        </p:nvGrpSpPr>
        <p:grpSpPr>
          <a:xfrm>
            <a:off x="970077" y="1404158"/>
            <a:ext cx="2232248" cy="683683"/>
            <a:chOff x="2617902" y="2026999"/>
            <a:chExt cx="2232248" cy="352482"/>
          </a:xfrm>
        </p:grpSpPr>
        <p:sp>
          <p:nvSpPr>
            <p:cNvPr id="4" name="Rectangle 3"/>
            <p:cNvSpPr/>
            <p:nvPr/>
          </p:nvSpPr>
          <p:spPr>
            <a:xfrm>
              <a:off x="2617902" y="2130855"/>
              <a:ext cx="2232248" cy="248626"/>
            </a:xfrm>
            <a:prstGeom prst="rect">
              <a:avLst/>
            </a:prstGeom>
            <a:solidFill>
              <a:schemeClr val="accent4">
                <a:lumMod val="60000"/>
                <a:lumOff val="4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Kendes populationsvariansen?</a:t>
              </a:r>
            </a:p>
          </p:txBody>
        </p:sp>
        <p:cxnSp>
          <p:nvCxnSpPr>
            <p:cNvPr id="5" name="Elbow Connector 4"/>
            <p:cNvCxnSpPr>
              <a:stCxn id="7" idx="2"/>
              <a:endCxn id="4" idx="0"/>
            </p:cNvCxnSpPr>
            <p:nvPr/>
          </p:nvCxnSpPr>
          <p:spPr>
            <a:xfrm rot="16200000" flipH="1">
              <a:off x="3680632" y="2077461"/>
              <a:ext cx="103856" cy="2931"/>
            </a:xfrm>
            <a:prstGeom prst="bentConnector3">
              <a:avLst>
                <a:gd name="adj1" fmla="val 50000"/>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p:nvGrpSpPr>
        <p:grpSpPr>
          <a:xfrm>
            <a:off x="1525208" y="695641"/>
            <a:ext cx="5117365" cy="708517"/>
            <a:chOff x="1525208" y="695641"/>
            <a:chExt cx="5117365" cy="708517"/>
          </a:xfrm>
        </p:grpSpPr>
        <p:sp>
          <p:nvSpPr>
            <p:cNvPr id="7" name="Rounded Rectangle 6"/>
            <p:cNvSpPr/>
            <p:nvPr/>
          </p:nvSpPr>
          <p:spPr>
            <a:xfrm>
              <a:off x="1525208" y="1044158"/>
              <a:ext cx="1116124"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Middelværdi</a:t>
              </a:r>
            </a:p>
          </p:txBody>
        </p:sp>
        <p:cxnSp>
          <p:nvCxnSpPr>
            <p:cNvPr id="8" name="Elbow Connector 7"/>
            <p:cNvCxnSpPr>
              <a:stCxn id="2" idx="2"/>
              <a:endCxn id="7" idx="0"/>
            </p:cNvCxnSpPr>
            <p:nvPr/>
          </p:nvCxnSpPr>
          <p:spPr>
            <a:xfrm rot="5400000">
              <a:off x="4188663" y="-1409752"/>
              <a:ext cx="348518" cy="4559303"/>
            </a:xfrm>
            <a:prstGeom prst="bentConnector3">
              <a:avLst>
                <a:gd name="adj1" fmla="val 50000"/>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642572" y="695640"/>
            <a:ext cx="2270900" cy="708516"/>
            <a:chOff x="3654012" y="1359998"/>
            <a:chExt cx="2270900" cy="708516"/>
          </a:xfrm>
        </p:grpSpPr>
        <p:sp>
          <p:nvSpPr>
            <p:cNvPr id="10" name="Rounded Rectangle 9"/>
            <p:cNvSpPr/>
            <p:nvPr/>
          </p:nvSpPr>
          <p:spPr>
            <a:xfrm>
              <a:off x="4808788" y="1708514"/>
              <a:ext cx="1116124"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Varians</a:t>
              </a:r>
            </a:p>
          </p:txBody>
        </p:sp>
        <p:cxnSp>
          <p:nvCxnSpPr>
            <p:cNvPr id="11" name="Elbow Connector 10"/>
            <p:cNvCxnSpPr>
              <a:stCxn id="2" idx="2"/>
              <a:endCxn id="10" idx="0"/>
            </p:cNvCxnSpPr>
            <p:nvPr/>
          </p:nvCxnSpPr>
          <p:spPr>
            <a:xfrm rot="16200000" flipH="1">
              <a:off x="4336173" y="677837"/>
              <a:ext cx="348516" cy="1712837"/>
            </a:xfrm>
            <a:prstGeom prst="bentConnector3">
              <a:avLst>
                <a:gd name="adj1" fmla="val 50000"/>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417153" y="1404156"/>
            <a:ext cx="1872208" cy="1649809"/>
            <a:chOff x="4427984" y="2097561"/>
            <a:chExt cx="1872208" cy="928634"/>
          </a:xfrm>
        </p:grpSpPr>
        <p:sp>
          <p:nvSpPr>
            <p:cNvPr id="13" name="Rectangle 12"/>
            <p:cNvSpPr/>
            <p:nvPr/>
          </p:nvSpPr>
          <p:spPr>
            <a:xfrm>
              <a:off x="4427984" y="2823562"/>
              <a:ext cx="1872208" cy="202633"/>
            </a:xfrm>
            <a:prstGeom prst="rect">
              <a:avLst/>
            </a:prstGeom>
            <a:solidFill>
              <a:schemeClr val="accent4">
                <a:lumMod val="60000"/>
                <a:lumOff val="4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smtClean="0">
                  <a:solidFill>
                    <a:schemeClr val="tx1"/>
                  </a:solidFill>
                </a:rPr>
                <a:t>En </a:t>
              </a:r>
              <a:r>
                <a:rPr lang="da-DK" sz="1200" b="1">
                  <a:solidFill>
                    <a:schemeClr val="tx1"/>
                  </a:solidFill>
                </a:rPr>
                <a:t>eller</a:t>
              </a:r>
              <a:r>
                <a:rPr lang="da-DK" sz="1200" b="1" smtClean="0">
                  <a:solidFill>
                    <a:schemeClr val="tx1"/>
                  </a:solidFill>
                </a:rPr>
                <a:t> to stikprøver?</a:t>
              </a:r>
              <a:endParaRPr lang="da-DK" sz="1200" b="1">
                <a:solidFill>
                  <a:schemeClr val="tx1"/>
                </a:solidFill>
              </a:endParaRPr>
            </a:p>
          </p:txBody>
        </p:sp>
        <p:cxnSp>
          <p:nvCxnSpPr>
            <p:cNvPr id="14" name="Elbow Connector 13"/>
            <p:cNvCxnSpPr>
              <a:stCxn id="10" idx="2"/>
              <a:endCxn id="13" idx="0"/>
            </p:cNvCxnSpPr>
            <p:nvPr/>
          </p:nvCxnSpPr>
          <p:spPr>
            <a:xfrm rot="5400000">
              <a:off x="5002164" y="2459485"/>
              <a:ext cx="726001" cy="2153"/>
            </a:xfrm>
            <a:prstGeom prst="bentConnector3">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31893" y="2087841"/>
            <a:ext cx="1454308" cy="666356"/>
            <a:chOff x="552265" y="2773692"/>
            <a:chExt cx="1454308" cy="666356"/>
          </a:xfrm>
        </p:grpSpPr>
        <p:sp>
          <p:nvSpPr>
            <p:cNvPr id="16" name="Rounded Rectangle 15"/>
            <p:cNvSpPr/>
            <p:nvPr/>
          </p:nvSpPr>
          <p:spPr>
            <a:xfrm>
              <a:off x="552265" y="3080048"/>
              <a:ext cx="696251"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Ja</a:t>
              </a:r>
            </a:p>
          </p:txBody>
        </p:sp>
        <p:cxnSp>
          <p:nvCxnSpPr>
            <p:cNvPr id="17" name="Elbow Connector 16"/>
            <p:cNvCxnSpPr>
              <a:stCxn id="4" idx="2"/>
              <a:endCxn id="16" idx="0"/>
            </p:cNvCxnSpPr>
            <p:nvPr/>
          </p:nvCxnSpPr>
          <p:spPr>
            <a:xfrm rot="5400000">
              <a:off x="1300304" y="2373779"/>
              <a:ext cx="306356" cy="1106182"/>
            </a:xfrm>
            <a:prstGeom prst="bentConnector3">
              <a:avLst>
                <a:gd name="adj1" fmla="val 37563"/>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086201" y="2087841"/>
            <a:ext cx="1178423" cy="663276"/>
            <a:chOff x="2233385" y="2339948"/>
            <a:chExt cx="1178423" cy="663276"/>
          </a:xfrm>
        </p:grpSpPr>
        <p:sp>
          <p:nvSpPr>
            <p:cNvPr id="19" name="Rounded Rectangle 18"/>
            <p:cNvSpPr/>
            <p:nvPr/>
          </p:nvSpPr>
          <p:spPr>
            <a:xfrm>
              <a:off x="2715557" y="2643224"/>
              <a:ext cx="696251"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Nej</a:t>
              </a:r>
            </a:p>
          </p:txBody>
        </p:sp>
        <p:cxnSp>
          <p:nvCxnSpPr>
            <p:cNvPr id="20" name="Elbow Connector 19"/>
            <p:cNvCxnSpPr>
              <a:stCxn id="4" idx="2"/>
              <a:endCxn id="19" idx="0"/>
            </p:cNvCxnSpPr>
            <p:nvPr/>
          </p:nvCxnSpPr>
          <p:spPr>
            <a:xfrm rot="16200000" flipH="1">
              <a:off x="2496896" y="2076437"/>
              <a:ext cx="303276" cy="830298"/>
            </a:xfrm>
            <a:prstGeom prst="bentConnector3">
              <a:avLst>
                <a:gd name="adj1" fmla="val 37437"/>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2916499" y="2693967"/>
            <a:ext cx="2601990" cy="360000"/>
            <a:chOff x="2916499" y="2751117"/>
            <a:chExt cx="2601990" cy="360000"/>
          </a:xfrm>
        </p:grpSpPr>
        <p:sp>
          <p:nvSpPr>
            <p:cNvPr id="22" name="Rectangle 21"/>
            <p:cNvSpPr/>
            <p:nvPr/>
          </p:nvSpPr>
          <p:spPr>
            <a:xfrm>
              <a:off x="3646281" y="2751117"/>
              <a:ext cx="1872208" cy="360000"/>
            </a:xfrm>
            <a:prstGeom prst="rect">
              <a:avLst/>
            </a:prstGeom>
            <a:solidFill>
              <a:schemeClr val="accent4">
                <a:lumMod val="60000"/>
                <a:lumOff val="4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En eller to stikprøver?</a:t>
              </a:r>
            </a:p>
          </p:txBody>
        </p:sp>
        <p:cxnSp>
          <p:nvCxnSpPr>
            <p:cNvPr id="23" name="Elbow Connector 22"/>
            <p:cNvCxnSpPr>
              <a:stCxn id="19" idx="2"/>
              <a:endCxn id="22" idx="1"/>
            </p:cNvCxnSpPr>
            <p:nvPr/>
          </p:nvCxnSpPr>
          <p:spPr>
            <a:xfrm rot="16200000" flipH="1">
              <a:off x="3219965" y="2504801"/>
              <a:ext cx="122850" cy="729782"/>
            </a:xfrm>
            <a:prstGeom prst="bentConnector2">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p:nvGrpSpPr>
        <p:grpSpPr>
          <a:xfrm>
            <a:off x="1589991" y="3053966"/>
            <a:ext cx="2992395" cy="641072"/>
            <a:chOff x="1589991" y="3053966"/>
            <a:chExt cx="2992395" cy="641072"/>
          </a:xfrm>
        </p:grpSpPr>
        <p:sp>
          <p:nvSpPr>
            <p:cNvPr id="25" name="Rounded Rectangle 24"/>
            <p:cNvSpPr/>
            <p:nvPr/>
          </p:nvSpPr>
          <p:spPr>
            <a:xfrm>
              <a:off x="1589991" y="3335038"/>
              <a:ext cx="696251"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En</a:t>
              </a:r>
            </a:p>
          </p:txBody>
        </p:sp>
        <p:cxnSp>
          <p:nvCxnSpPr>
            <p:cNvPr id="26" name="Elbow Connector 25"/>
            <p:cNvCxnSpPr>
              <a:stCxn id="22" idx="2"/>
              <a:endCxn id="25" idx="0"/>
            </p:cNvCxnSpPr>
            <p:nvPr/>
          </p:nvCxnSpPr>
          <p:spPr>
            <a:xfrm rot="5400000">
              <a:off x="3119716" y="1872368"/>
              <a:ext cx="281071" cy="2644268"/>
            </a:xfrm>
            <a:prstGeom prst="bentConnector3">
              <a:avLst>
                <a:gd name="adj1" fmla="val 33055"/>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582385" y="3053967"/>
            <a:ext cx="831865" cy="641130"/>
            <a:chOff x="2635126" y="3581349"/>
            <a:chExt cx="831865" cy="641130"/>
          </a:xfrm>
        </p:grpSpPr>
        <p:sp>
          <p:nvSpPr>
            <p:cNvPr id="28" name="Rounded Rectangle 27"/>
            <p:cNvSpPr/>
            <p:nvPr/>
          </p:nvSpPr>
          <p:spPr>
            <a:xfrm>
              <a:off x="2770740" y="3862479"/>
              <a:ext cx="696251"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To</a:t>
              </a:r>
            </a:p>
          </p:txBody>
        </p:sp>
        <p:cxnSp>
          <p:nvCxnSpPr>
            <p:cNvPr id="29" name="Elbow Connector 28"/>
            <p:cNvCxnSpPr>
              <a:stCxn id="22" idx="2"/>
              <a:endCxn id="28" idx="0"/>
            </p:cNvCxnSpPr>
            <p:nvPr/>
          </p:nvCxnSpPr>
          <p:spPr>
            <a:xfrm rot="16200000" flipH="1">
              <a:off x="2736431" y="3480044"/>
              <a:ext cx="281130" cy="483740"/>
            </a:xfrm>
            <a:prstGeom prst="bentConnector3">
              <a:avLst>
                <a:gd name="adj1" fmla="val 33059"/>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p:nvGrpSpPr>
        <p:grpSpPr>
          <a:xfrm>
            <a:off x="4086041" y="4847284"/>
            <a:ext cx="2458846" cy="605726"/>
            <a:chOff x="4086041" y="4847284"/>
            <a:chExt cx="2458846" cy="605726"/>
          </a:xfrm>
        </p:grpSpPr>
        <p:sp>
          <p:nvSpPr>
            <p:cNvPr id="31" name="Rectangle 30"/>
            <p:cNvSpPr/>
            <p:nvPr/>
          </p:nvSpPr>
          <p:spPr>
            <a:xfrm>
              <a:off x="4086041" y="5093010"/>
              <a:ext cx="2458846" cy="360000"/>
            </a:xfrm>
            <a:prstGeom prst="rect">
              <a:avLst/>
            </a:prstGeom>
            <a:solidFill>
              <a:schemeClr val="accent4">
                <a:lumMod val="60000"/>
                <a:lumOff val="4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smtClean="0">
                  <a:solidFill>
                    <a:schemeClr val="tx1"/>
                  </a:solidFill>
                </a:rPr>
                <a:t>Er stikprøverne parvis uafhængige?</a:t>
              </a:r>
              <a:endParaRPr lang="da-DK" sz="1200" b="1">
                <a:solidFill>
                  <a:schemeClr val="tx1"/>
                </a:solidFill>
              </a:endParaRPr>
            </a:p>
          </p:txBody>
        </p:sp>
        <p:cxnSp>
          <p:nvCxnSpPr>
            <p:cNvPr id="32" name="Elbow Connector 31"/>
            <p:cNvCxnSpPr>
              <a:stCxn id="116" idx="2"/>
              <a:endCxn id="31" idx="0"/>
            </p:cNvCxnSpPr>
            <p:nvPr/>
          </p:nvCxnSpPr>
          <p:spPr>
            <a:xfrm rot="5400000">
              <a:off x="5318304" y="4844444"/>
              <a:ext cx="245726" cy="251406"/>
            </a:xfrm>
            <a:prstGeom prst="bentConnector3">
              <a:avLst>
                <a:gd name="adj1" fmla="val 34495"/>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176936" y="5453010"/>
            <a:ext cx="1138528" cy="641960"/>
            <a:chOff x="2195736" y="5418569"/>
            <a:chExt cx="1138528" cy="641960"/>
          </a:xfrm>
        </p:grpSpPr>
        <p:sp>
          <p:nvSpPr>
            <p:cNvPr id="34" name="Rounded Rectangle 33"/>
            <p:cNvSpPr/>
            <p:nvPr/>
          </p:nvSpPr>
          <p:spPr>
            <a:xfrm>
              <a:off x="2195736" y="5700529"/>
              <a:ext cx="696251"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Ja</a:t>
              </a:r>
            </a:p>
          </p:txBody>
        </p:sp>
        <p:cxnSp>
          <p:nvCxnSpPr>
            <p:cNvPr id="35" name="Elbow Connector 34"/>
            <p:cNvCxnSpPr>
              <a:stCxn id="31" idx="2"/>
              <a:endCxn id="34" idx="0"/>
            </p:cNvCxnSpPr>
            <p:nvPr/>
          </p:nvCxnSpPr>
          <p:spPr>
            <a:xfrm rot="5400000">
              <a:off x="2798083" y="5164348"/>
              <a:ext cx="281960" cy="790402"/>
            </a:xfrm>
            <a:prstGeom prst="bentConnector3">
              <a:avLst>
                <a:gd name="adj1" fmla="val 2973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5315464" y="5453010"/>
            <a:ext cx="979233" cy="640930"/>
            <a:chOff x="3304735" y="5423036"/>
            <a:chExt cx="979233" cy="640930"/>
          </a:xfrm>
        </p:grpSpPr>
        <p:sp>
          <p:nvSpPr>
            <p:cNvPr id="37" name="Rounded Rectangle 36"/>
            <p:cNvSpPr/>
            <p:nvPr/>
          </p:nvSpPr>
          <p:spPr>
            <a:xfrm>
              <a:off x="3587717" y="5703966"/>
              <a:ext cx="696251"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Nej</a:t>
              </a:r>
            </a:p>
          </p:txBody>
        </p:sp>
        <p:cxnSp>
          <p:nvCxnSpPr>
            <p:cNvPr id="38" name="Elbow Connector 37"/>
            <p:cNvCxnSpPr>
              <a:stCxn id="31" idx="2"/>
              <a:endCxn id="37" idx="0"/>
            </p:cNvCxnSpPr>
            <p:nvPr/>
          </p:nvCxnSpPr>
          <p:spPr>
            <a:xfrm rot="16200000" flipH="1">
              <a:off x="3479824" y="5247947"/>
              <a:ext cx="280930" cy="631108"/>
            </a:xfrm>
            <a:prstGeom prst="bentConnector3">
              <a:avLst>
                <a:gd name="adj1" fmla="val 29657"/>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417153" y="3053964"/>
            <a:ext cx="936105" cy="879092"/>
            <a:chOff x="4427984" y="3053964"/>
            <a:chExt cx="936105" cy="879092"/>
          </a:xfrm>
        </p:grpSpPr>
        <p:sp>
          <p:nvSpPr>
            <p:cNvPr id="40" name="Rounded Rectangle 39"/>
            <p:cNvSpPr/>
            <p:nvPr/>
          </p:nvSpPr>
          <p:spPr>
            <a:xfrm>
              <a:off x="4427984" y="3573056"/>
              <a:ext cx="696251"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En</a:t>
              </a:r>
            </a:p>
          </p:txBody>
        </p:sp>
        <p:cxnSp>
          <p:nvCxnSpPr>
            <p:cNvPr id="41" name="Elbow Connector 40"/>
            <p:cNvCxnSpPr>
              <a:stCxn id="13" idx="2"/>
              <a:endCxn id="40" idx="0"/>
            </p:cNvCxnSpPr>
            <p:nvPr/>
          </p:nvCxnSpPr>
          <p:spPr>
            <a:xfrm rot="5400000">
              <a:off x="4810554" y="3019521"/>
              <a:ext cx="519091" cy="587978"/>
            </a:xfrm>
            <a:prstGeom prst="bentConnector3">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8353257" y="3053964"/>
            <a:ext cx="923486" cy="879092"/>
            <a:chOff x="5364088" y="3053964"/>
            <a:chExt cx="923486" cy="879092"/>
          </a:xfrm>
        </p:grpSpPr>
        <p:sp>
          <p:nvSpPr>
            <p:cNvPr id="43" name="Rounded Rectangle 42"/>
            <p:cNvSpPr/>
            <p:nvPr/>
          </p:nvSpPr>
          <p:spPr>
            <a:xfrm>
              <a:off x="5591323" y="3573056"/>
              <a:ext cx="696251"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To</a:t>
              </a:r>
            </a:p>
          </p:txBody>
        </p:sp>
        <p:cxnSp>
          <p:nvCxnSpPr>
            <p:cNvPr id="44" name="Elbow Connector 43"/>
            <p:cNvCxnSpPr>
              <a:stCxn id="13" idx="2"/>
              <a:endCxn id="43" idx="0"/>
            </p:cNvCxnSpPr>
            <p:nvPr/>
          </p:nvCxnSpPr>
          <p:spPr>
            <a:xfrm rot="16200000" flipH="1">
              <a:off x="5392223" y="3025829"/>
              <a:ext cx="519091" cy="575361"/>
            </a:xfrm>
            <a:prstGeom prst="bentConnector3">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4339084" y="6094970"/>
            <a:ext cx="371954" cy="658312"/>
            <a:chOff x="2357884" y="6094970"/>
            <a:chExt cx="371954" cy="658312"/>
          </a:xfrm>
        </p:grpSpPr>
        <p:sp>
          <p:nvSpPr>
            <p:cNvPr id="46" name="Oval 45"/>
            <p:cNvSpPr/>
            <p:nvPr/>
          </p:nvSpPr>
          <p:spPr>
            <a:xfrm>
              <a:off x="2357884" y="6381328"/>
              <a:ext cx="371954" cy="371954"/>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b="1">
                  <a:solidFill>
                    <a:schemeClr val="bg1"/>
                  </a:solidFill>
                </a:rPr>
                <a:t>4</a:t>
              </a:r>
              <a:endParaRPr lang="da-DK" sz="1400" b="1">
                <a:solidFill>
                  <a:schemeClr val="bg1"/>
                </a:solidFill>
              </a:endParaRPr>
            </a:p>
          </p:txBody>
        </p:sp>
        <p:cxnSp>
          <p:nvCxnSpPr>
            <p:cNvPr id="47" name="Straight Arrow Connector 46"/>
            <p:cNvCxnSpPr>
              <a:stCxn id="34" idx="2"/>
              <a:endCxn id="46" idx="0"/>
            </p:cNvCxnSpPr>
            <p:nvPr/>
          </p:nvCxnSpPr>
          <p:spPr>
            <a:xfrm flipH="1">
              <a:off x="2543861" y="6094970"/>
              <a:ext cx="1" cy="28635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5759640" y="6093940"/>
            <a:ext cx="371954" cy="659342"/>
            <a:chOff x="3749865" y="6093940"/>
            <a:chExt cx="371954" cy="659342"/>
          </a:xfrm>
        </p:grpSpPr>
        <p:sp>
          <p:nvSpPr>
            <p:cNvPr id="49" name="Oval 48"/>
            <p:cNvSpPr/>
            <p:nvPr/>
          </p:nvSpPr>
          <p:spPr>
            <a:xfrm>
              <a:off x="3749865" y="6381328"/>
              <a:ext cx="371954" cy="371954"/>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b="1" smtClean="0">
                  <a:solidFill>
                    <a:schemeClr val="bg1"/>
                  </a:solidFill>
                </a:rPr>
                <a:t>5</a:t>
              </a:r>
              <a:endParaRPr lang="da-DK" sz="1400" b="1">
                <a:solidFill>
                  <a:schemeClr val="bg1"/>
                </a:solidFill>
              </a:endParaRPr>
            </a:p>
          </p:txBody>
        </p:sp>
        <p:cxnSp>
          <p:nvCxnSpPr>
            <p:cNvPr id="50" name="Straight Arrow Connector 49"/>
            <p:cNvCxnSpPr>
              <a:stCxn id="37" idx="2"/>
              <a:endCxn id="49" idx="0"/>
            </p:cNvCxnSpPr>
            <p:nvPr/>
          </p:nvCxnSpPr>
          <p:spPr>
            <a:xfrm flipH="1">
              <a:off x="3935842" y="6093940"/>
              <a:ext cx="955" cy="2873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752893" y="3695038"/>
            <a:ext cx="371954" cy="3058244"/>
            <a:chOff x="1630362" y="3695038"/>
            <a:chExt cx="371954" cy="3058244"/>
          </a:xfrm>
        </p:grpSpPr>
        <p:sp>
          <p:nvSpPr>
            <p:cNvPr id="52" name="Oval 51"/>
            <p:cNvSpPr/>
            <p:nvPr/>
          </p:nvSpPr>
          <p:spPr>
            <a:xfrm>
              <a:off x="1630362" y="6381328"/>
              <a:ext cx="371954" cy="371954"/>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b="1">
                  <a:solidFill>
                    <a:schemeClr val="bg1"/>
                  </a:solidFill>
                </a:rPr>
                <a:t>2</a:t>
              </a:r>
            </a:p>
          </p:txBody>
        </p:sp>
        <p:cxnSp>
          <p:nvCxnSpPr>
            <p:cNvPr id="53" name="Straight Arrow Connector 52"/>
            <p:cNvCxnSpPr>
              <a:stCxn id="25" idx="2"/>
              <a:endCxn id="52" idx="0"/>
            </p:cNvCxnSpPr>
            <p:nvPr/>
          </p:nvCxnSpPr>
          <p:spPr>
            <a:xfrm flipH="1">
              <a:off x="1816339" y="3695038"/>
              <a:ext cx="8772" cy="2686290"/>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78542" y="2754197"/>
            <a:ext cx="371954" cy="3999085"/>
            <a:chOff x="797537" y="3213829"/>
            <a:chExt cx="371954" cy="3495681"/>
          </a:xfrm>
        </p:grpSpPr>
        <p:sp>
          <p:nvSpPr>
            <p:cNvPr id="55" name="Oval 54"/>
            <p:cNvSpPr/>
            <p:nvPr/>
          </p:nvSpPr>
          <p:spPr>
            <a:xfrm>
              <a:off x="797537" y="6381328"/>
              <a:ext cx="371954" cy="328182"/>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b="1" smtClean="0">
                  <a:solidFill>
                    <a:schemeClr val="bg1"/>
                  </a:solidFill>
                </a:rPr>
                <a:t>1</a:t>
              </a:r>
              <a:endParaRPr lang="da-DK" sz="1400" b="1">
                <a:solidFill>
                  <a:schemeClr val="bg1"/>
                </a:solidFill>
              </a:endParaRPr>
            </a:p>
          </p:txBody>
        </p:sp>
        <p:cxnSp>
          <p:nvCxnSpPr>
            <p:cNvPr id="56" name="Straight Arrow Connector 55"/>
            <p:cNvCxnSpPr>
              <a:stCxn id="16" idx="2"/>
              <a:endCxn id="55" idx="0"/>
            </p:cNvCxnSpPr>
            <p:nvPr/>
          </p:nvCxnSpPr>
          <p:spPr>
            <a:xfrm flipH="1">
              <a:off x="983514" y="3213829"/>
              <a:ext cx="15500" cy="3167499"/>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9843562" y="1407695"/>
            <a:ext cx="371954" cy="5345587"/>
            <a:chOff x="6816293" y="1407695"/>
            <a:chExt cx="371954" cy="5345587"/>
          </a:xfrm>
        </p:grpSpPr>
        <p:sp>
          <p:nvSpPr>
            <p:cNvPr id="58" name="Oval 57"/>
            <p:cNvSpPr/>
            <p:nvPr/>
          </p:nvSpPr>
          <p:spPr>
            <a:xfrm>
              <a:off x="6816293" y="6381328"/>
              <a:ext cx="371954" cy="371954"/>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b="1" smtClean="0">
                  <a:solidFill>
                    <a:schemeClr val="bg1"/>
                  </a:solidFill>
                </a:rPr>
                <a:t>8</a:t>
              </a:r>
              <a:endParaRPr lang="da-DK" sz="1400" b="1">
                <a:solidFill>
                  <a:schemeClr val="bg1"/>
                </a:solidFill>
              </a:endParaRPr>
            </a:p>
          </p:txBody>
        </p:sp>
        <p:cxnSp>
          <p:nvCxnSpPr>
            <p:cNvPr id="59" name="Straight Arrow Connector 58"/>
            <p:cNvCxnSpPr>
              <a:stCxn id="70" idx="2"/>
              <a:endCxn id="58" idx="0"/>
            </p:cNvCxnSpPr>
            <p:nvPr/>
          </p:nvCxnSpPr>
          <p:spPr>
            <a:xfrm>
              <a:off x="6975777" y="1407695"/>
              <a:ext cx="26493" cy="4973633"/>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7579301" y="3933056"/>
            <a:ext cx="371954" cy="2820226"/>
            <a:chOff x="4590132" y="3933056"/>
            <a:chExt cx="371954" cy="2820226"/>
          </a:xfrm>
        </p:grpSpPr>
        <p:sp>
          <p:nvSpPr>
            <p:cNvPr id="61" name="Oval 60"/>
            <p:cNvSpPr/>
            <p:nvPr/>
          </p:nvSpPr>
          <p:spPr>
            <a:xfrm>
              <a:off x="4590132" y="6381328"/>
              <a:ext cx="371954" cy="371954"/>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b="1" smtClean="0">
                  <a:solidFill>
                    <a:schemeClr val="bg1"/>
                  </a:solidFill>
                </a:rPr>
                <a:t>6</a:t>
              </a:r>
              <a:endParaRPr lang="da-DK" sz="1400" b="1">
                <a:solidFill>
                  <a:schemeClr val="bg1"/>
                </a:solidFill>
              </a:endParaRPr>
            </a:p>
          </p:txBody>
        </p:sp>
        <p:cxnSp>
          <p:nvCxnSpPr>
            <p:cNvPr id="62" name="Straight Arrow Connector 61"/>
            <p:cNvCxnSpPr>
              <a:stCxn id="40" idx="2"/>
              <a:endCxn id="61" idx="0"/>
            </p:cNvCxnSpPr>
            <p:nvPr/>
          </p:nvCxnSpPr>
          <p:spPr>
            <a:xfrm flipH="1">
              <a:off x="4776109" y="3933056"/>
              <a:ext cx="1" cy="2448272"/>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8742640" y="3933056"/>
            <a:ext cx="371954" cy="2820226"/>
            <a:chOff x="5753471" y="3933056"/>
            <a:chExt cx="371954" cy="2820226"/>
          </a:xfrm>
        </p:grpSpPr>
        <p:sp>
          <p:nvSpPr>
            <p:cNvPr id="64" name="Oval 63"/>
            <p:cNvSpPr/>
            <p:nvPr/>
          </p:nvSpPr>
          <p:spPr>
            <a:xfrm>
              <a:off x="5753471" y="6381328"/>
              <a:ext cx="371954" cy="371954"/>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b="1" smtClean="0">
                  <a:solidFill>
                    <a:schemeClr val="bg1"/>
                  </a:solidFill>
                </a:rPr>
                <a:t>7</a:t>
              </a:r>
              <a:endParaRPr lang="da-DK" sz="1400" b="1">
                <a:solidFill>
                  <a:schemeClr val="bg1"/>
                </a:solidFill>
              </a:endParaRPr>
            </a:p>
          </p:txBody>
        </p:sp>
        <p:cxnSp>
          <p:nvCxnSpPr>
            <p:cNvPr id="65" name="Straight Arrow Connector 64"/>
            <p:cNvCxnSpPr>
              <a:stCxn id="43" idx="2"/>
              <a:endCxn id="64" idx="0"/>
            </p:cNvCxnSpPr>
            <p:nvPr/>
          </p:nvCxnSpPr>
          <p:spPr>
            <a:xfrm flipH="1">
              <a:off x="5939448" y="3933056"/>
              <a:ext cx="1" cy="2448272"/>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11094615" y="1406299"/>
            <a:ext cx="371954" cy="5346983"/>
            <a:chOff x="8105446" y="1406299"/>
            <a:chExt cx="371954" cy="5346983"/>
          </a:xfrm>
        </p:grpSpPr>
        <p:sp>
          <p:nvSpPr>
            <p:cNvPr id="67" name="Oval 66"/>
            <p:cNvSpPr/>
            <p:nvPr/>
          </p:nvSpPr>
          <p:spPr>
            <a:xfrm>
              <a:off x="8105446" y="6381328"/>
              <a:ext cx="371954" cy="371954"/>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b="1" smtClean="0">
                  <a:solidFill>
                    <a:schemeClr val="bg1"/>
                  </a:solidFill>
                </a:rPr>
                <a:t>9</a:t>
              </a:r>
              <a:endParaRPr lang="da-DK" sz="1400" b="1">
                <a:solidFill>
                  <a:schemeClr val="bg1"/>
                </a:solidFill>
              </a:endParaRPr>
            </a:p>
          </p:txBody>
        </p:sp>
        <p:cxnSp>
          <p:nvCxnSpPr>
            <p:cNvPr id="68" name="Straight Arrow Connector 67"/>
            <p:cNvCxnSpPr>
              <a:stCxn id="73" idx="2"/>
              <a:endCxn id="67" idx="0"/>
            </p:cNvCxnSpPr>
            <p:nvPr/>
          </p:nvCxnSpPr>
          <p:spPr>
            <a:xfrm flipH="1">
              <a:off x="8291423" y="1406299"/>
              <a:ext cx="8448" cy="4975029"/>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6642573" y="695639"/>
            <a:ext cx="3972477" cy="712056"/>
            <a:chOff x="3720079" y="695639"/>
            <a:chExt cx="3972477" cy="712056"/>
          </a:xfrm>
        </p:grpSpPr>
        <p:sp>
          <p:nvSpPr>
            <p:cNvPr id="70" name="Rounded Rectangle 69"/>
            <p:cNvSpPr/>
            <p:nvPr/>
          </p:nvSpPr>
          <p:spPr>
            <a:xfrm>
              <a:off x="6468548" y="1047695"/>
              <a:ext cx="1224008"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smtClean="0">
                  <a:solidFill>
                    <a:schemeClr val="tx1"/>
                  </a:solidFill>
                </a:rPr>
                <a:t> Uafhængighed</a:t>
              </a:r>
            </a:p>
          </p:txBody>
        </p:sp>
        <p:cxnSp>
          <p:nvCxnSpPr>
            <p:cNvPr id="71" name="Elbow Connector 70"/>
            <p:cNvCxnSpPr>
              <a:stCxn id="2" idx="2"/>
              <a:endCxn id="70" idx="0"/>
            </p:cNvCxnSpPr>
            <p:nvPr/>
          </p:nvCxnSpPr>
          <p:spPr>
            <a:xfrm rot="16200000" flipH="1">
              <a:off x="5224288" y="-808570"/>
              <a:ext cx="352055" cy="3360473"/>
            </a:xfrm>
            <a:prstGeom prst="bentConnector3">
              <a:avLst>
                <a:gd name="adj1" fmla="val 50000"/>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6642573" y="695639"/>
            <a:ext cx="5165611" cy="710660"/>
            <a:chOff x="3726869" y="1357854"/>
            <a:chExt cx="5165611" cy="710660"/>
          </a:xfrm>
        </p:grpSpPr>
        <p:sp>
          <p:nvSpPr>
            <p:cNvPr id="73" name="Rounded Rectangle 72"/>
            <p:cNvSpPr/>
            <p:nvPr/>
          </p:nvSpPr>
          <p:spPr>
            <a:xfrm>
              <a:off x="7854192" y="1708514"/>
              <a:ext cx="1038288"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smtClean="0">
                  <a:solidFill>
                    <a:schemeClr val="tx1"/>
                  </a:solidFill>
                </a:rPr>
                <a:t>Fordeling</a:t>
              </a:r>
              <a:endParaRPr lang="da-DK" sz="1200" b="1">
                <a:solidFill>
                  <a:schemeClr val="tx1"/>
                </a:solidFill>
              </a:endParaRPr>
            </a:p>
          </p:txBody>
        </p:sp>
        <p:cxnSp>
          <p:nvCxnSpPr>
            <p:cNvPr id="74" name="Elbow Connector 73"/>
            <p:cNvCxnSpPr>
              <a:stCxn id="2" idx="2"/>
              <a:endCxn id="73" idx="0"/>
            </p:cNvCxnSpPr>
            <p:nvPr/>
          </p:nvCxnSpPr>
          <p:spPr>
            <a:xfrm rot="16200000" flipH="1">
              <a:off x="5874773" y="-790050"/>
              <a:ext cx="350659" cy="4646467"/>
            </a:xfrm>
            <a:prstGeom prst="bentConnector3">
              <a:avLst>
                <a:gd name="adj1" fmla="val 50000"/>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76" name="Title 1"/>
          <p:cNvSpPr txBox="1"/>
          <p:nvPr/>
        </p:nvSpPr>
        <p:spPr>
          <a:xfrm>
            <a:off x="158347" y="119183"/>
            <a:ext cx="4552691" cy="490066"/>
          </a:xfrm>
          <a:prstGeom prst="rect">
            <a:avLst/>
          </a:prstGeom>
        </p:spPr>
        <p:txBody>
          <a:bodyPr vert="horz" lIns="91440" tIns="45720" rIns="91440" bIns="45720" rtlCol="0" anchor="ctr">
            <a:noAutofit/>
          </a:bodyPr>
          <a:lstStyle>
            <a:defPPr>
              <a:defRPr lang="en-US"/>
            </a:defPPr>
            <a:lvl1pPr marL="0" algn="ctr" defTabSz="914400" rtl="0" eaLnBrk="1" latinLnBrk="0" hangingPunct="1">
              <a:spcBef>
                <a:spcPct val="0"/>
              </a:spcBef>
              <a:buNone/>
              <a:defRPr sz="3600" b="1" kern="1200">
                <a:solidFill>
                  <a:schemeClr val="accent1">
                    <a:lumMod val="75000"/>
                  </a:schemeClr>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da-DK" sz="2800" b="1" i="0" u="none" strike="noStrike" kern="1200" cap="none" spc="0" normalizeH="0" baseline="0" noProof="0" smtClean="0">
                <a:ln>
                  <a:noFill/>
                </a:ln>
                <a:solidFill>
                  <a:srgbClr val="4F81BD">
                    <a:lumMod val="75000"/>
                  </a:srgbClr>
                </a:solidFill>
                <a:effectLst/>
                <a:uLnTx/>
                <a:uFillTx/>
                <a:latin typeface="Calibri"/>
                <a:ea typeface="+mj-ea"/>
                <a:cs typeface="+mj-cs"/>
              </a:rPr>
              <a:t>Oversigt over hypotesetests</a:t>
            </a:r>
            <a:endParaRPr kumimoji="0" lang="da-DK" sz="2800" b="1" i="0" u="none" strike="noStrike" kern="1200" cap="none" spc="0" normalizeH="0" baseline="0" noProof="0">
              <a:ln>
                <a:noFill/>
              </a:ln>
              <a:solidFill>
                <a:srgbClr val="4F81BD">
                  <a:lumMod val="75000"/>
                </a:srgbClr>
              </a:solidFill>
              <a:effectLst/>
              <a:uLnTx/>
              <a:uFillTx/>
              <a:latin typeface="Calibri"/>
              <a:ea typeface="+mj-ea"/>
              <a:cs typeface="+mj-cs"/>
            </a:endParaRPr>
          </a:p>
        </p:txBody>
      </p:sp>
      <p:grpSp>
        <p:nvGrpSpPr>
          <p:cNvPr id="109" name="Group 108"/>
          <p:cNvGrpSpPr/>
          <p:nvPr/>
        </p:nvGrpSpPr>
        <p:grpSpPr>
          <a:xfrm>
            <a:off x="3840461" y="3695096"/>
            <a:ext cx="2447196" cy="522834"/>
            <a:chOff x="2233836" y="4474675"/>
            <a:chExt cx="2447196" cy="522834"/>
          </a:xfrm>
          <a:solidFill>
            <a:schemeClr val="accent4">
              <a:lumMod val="60000"/>
              <a:lumOff val="40000"/>
            </a:schemeClr>
          </a:solidFill>
        </p:grpSpPr>
        <p:sp>
          <p:nvSpPr>
            <p:cNvPr id="110" name="Rectangle 109"/>
            <p:cNvSpPr/>
            <p:nvPr/>
          </p:nvSpPr>
          <p:spPr>
            <a:xfrm>
              <a:off x="2233836" y="4637509"/>
              <a:ext cx="2447196" cy="360000"/>
            </a:xfrm>
            <a:prstGeom prst="rect">
              <a:avLst/>
            </a:pr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smtClean="0">
                  <a:solidFill>
                    <a:schemeClr val="tx1"/>
                  </a:solidFill>
                </a:rPr>
                <a:t>Er det store stikprøver (&gt;30) ?</a:t>
              </a:r>
              <a:endParaRPr lang="da-DK" sz="1200" b="1">
                <a:solidFill>
                  <a:schemeClr val="tx1"/>
                </a:solidFill>
              </a:endParaRPr>
            </a:p>
          </p:txBody>
        </p:sp>
        <p:cxnSp>
          <p:nvCxnSpPr>
            <p:cNvPr id="111" name="Elbow Connector 110"/>
            <p:cNvCxnSpPr>
              <a:stCxn id="28" idx="2"/>
              <a:endCxn id="110" idx="0"/>
            </p:cNvCxnSpPr>
            <p:nvPr/>
          </p:nvCxnSpPr>
          <p:spPr>
            <a:xfrm rot="5400000">
              <a:off x="3377051" y="4555059"/>
              <a:ext cx="162833" cy="2066"/>
            </a:xfrm>
            <a:prstGeom prst="bentConnector3">
              <a:avLst>
                <a:gd name="adj1" fmla="val 50000"/>
              </a:avLst>
            </a:prstGeom>
            <a:grpFill/>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a:off x="2556212" y="4217931"/>
            <a:ext cx="2507847" cy="627501"/>
            <a:chOff x="2556212" y="4217931"/>
            <a:chExt cx="2507847" cy="627501"/>
          </a:xfrm>
        </p:grpSpPr>
        <p:sp>
          <p:nvSpPr>
            <p:cNvPr id="113" name="Rounded Rectangle 112"/>
            <p:cNvSpPr/>
            <p:nvPr/>
          </p:nvSpPr>
          <p:spPr>
            <a:xfrm>
              <a:off x="2556212" y="4485432"/>
              <a:ext cx="696251"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Ja</a:t>
              </a:r>
            </a:p>
          </p:txBody>
        </p:sp>
        <p:cxnSp>
          <p:nvCxnSpPr>
            <p:cNvPr id="114" name="Elbow Connector 113"/>
            <p:cNvCxnSpPr>
              <a:stCxn id="110" idx="2"/>
              <a:endCxn id="113" idx="0"/>
            </p:cNvCxnSpPr>
            <p:nvPr/>
          </p:nvCxnSpPr>
          <p:spPr>
            <a:xfrm rot="5400000">
              <a:off x="3850448" y="3271821"/>
              <a:ext cx="267502" cy="2159721"/>
            </a:xfrm>
            <a:prstGeom prst="bentConnector3">
              <a:avLst>
                <a:gd name="adj1" fmla="val 28636"/>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5064058" y="4217930"/>
            <a:ext cx="850937" cy="629354"/>
            <a:chOff x="3433031" y="5539387"/>
            <a:chExt cx="850937" cy="629354"/>
          </a:xfrm>
        </p:grpSpPr>
        <p:sp>
          <p:nvSpPr>
            <p:cNvPr id="116" name="Rounded Rectangle 115"/>
            <p:cNvSpPr/>
            <p:nvPr/>
          </p:nvSpPr>
          <p:spPr>
            <a:xfrm>
              <a:off x="3587717" y="5808741"/>
              <a:ext cx="696251" cy="360000"/>
            </a:xfrm>
            <a:prstGeom prst="roundRect">
              <a:avLst>
                <a:gd name="adj" fmla="val 32344"/>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200" b="1">
                  <a:solidFill>
                    <a:schemeClr val="tx1"/>
                  </a:solidFill>
                </a:rPr>
                <a:t>Nej</a:t>
              </a:r>
            </a:p>
          </p:txBody>
        </p:sp>
        <p:cxnSp>
          <p:nvCxnSpPr>
            <p:cNvPr id="117" name="Elbow Connector 116"/>
            <p:cNvCxnSpPr>
              <a:stCxn id="110" idx="2"/>
              <a:endCxn id="116" idx="0"/>
            </p:cNvCxnSpPr>
            <p:nvPr/>
          </p:nvCxnSpPr>
          <p:spPr>
            <a:xfrm rot="16200000" flipH="1">
              <a:off x="3549760" y="5422658"/>
              <a:ext cx="269354" cy="502811"/>
            </a:xfrm>
            <a:prstGeom prst="bentConnector3">
              <a:avLst>
                <a:gd name="adj1" fmla="val 28783"/>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33" name="Group 132"/>
          <p:cNvGrpSpPr/>
          <p:nvPr/>
        </p:nvGrpSpPr>
        <p:grpSpPr>
          <a:xfrm>
            <a:off x="2717178" y="4845432"/>
            <a:ext cx="371954" cy="1907850"/>
            <a:chOff x="1582737" y="4725104"/>
            <a:chExt cx="371954" cy="2028178"/>
          </a:xfrm>
        </p:grpSpPr>
        <p:sp>
          <p:nvSpPr>
            <p:cNvPr id="134" name="Oval 133"/>
            <p:cNvSpPr/>
            <p:nvPr/>
          </p:nvSpPr>
          <p:spPr>
            <a:xfrm>
              <a:off x="1582737" y="6381328"/>
              <a:ext cx="371954" cy="371954"/>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b="1">
                  <a:solidFill>
                    <a:schemeClr val="bg1"/>
                  </a:solidFill>
                </a:rPr>
                <a:t>3</a:t>
              </a:r>
              <a:endParaRPr lang="da-DK" sz="1400" b="1">
                <a:solidFill>
                  <a:schemeClr val="bg1"/>
                </a:solidFill>
              </a:endParaRPr>
            </a:p>
          </p:txBody>
        </p:sp>
        <p:cxnSp>
          <p:nvCxnSpPr>
            <p:cNvPr id="135" name="Straight Arrow Connector 134"/>
            <p:cNvCxnSpPr>
              <a:stCxn id="113" idx="2"/>
              <a:endCxn id="134" idx="0"/>
            </p:cNvCxnSpPr>
            <p:nvPr/>
          </p:nvCxnSpPr>
          <p:spPr>
            <a:xfrm flipH="1">
              <a:off x="1768714" y="4725104"/>
              <a:ext cx="10708" cy="1656224"/>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9864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20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nodeType="clickEffect">
                                  <p:stCondLst>
                                    <p:cond delay="0"/>
                                  </p:stCondLst>
                                  <p:childTnLst>
                                    <p:set>
                                      <p:cBhvr>
                                        <p:cTn id="46" dur="1" fill="hold">
                                          <p:stCondLst>
                                            <p:cond delay="0"/>
                                          </p:stCondLst>
                                        </p:cTn>
                                        <p:tgtEl>
                                          <p:spTgt spid="20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nodeType="clickEffect">
                                  <p:stCondLst>
                                    <p:cond delay="0"/>
                                  </p:stCondLst>
                                  <p:childTnLst>
                                    <p:set>
                                      <p:cBhvr>
                                        <p:cTn id="50" dur="1" fill="hold">
                                          <p:stCondLst>
                                            <p:cond delay="0"/>
                                          </p:stCondLst>
                                        </p:cTn>
                                        <p:tgtEl>
                                          <p:spTgt spid="13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dur="1" fill="hold" nodeType="clickEffect">
                                  <p:stCondLst>
                                    <p:cond delay="0"/>
                                  </p:stCondLst>
                                  <p:childTnLst>
                                    <p:set>
                                      <p:cBhvr>
                                        <p:cTn id="54" dur="1" fill="hold">
                                          <p:stCondLst>
                                            <p:cond delay="0"/>
                                          </p:stCondLst>
                                        </p:cTn>
                                        <p:tgtEl>
                                          <p:spTgt spid="11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dur="1" fill="hold" nodeType="clickEffect">
                                  <p:stCondLst>
                                    <p:cond delay="0"/>
                                  </p:stCondLst>
                                  <p:childTnLst>
                                    <p:set>
                                      <p:cBhvr>
                                        <p:cTn id="58" dur="1" fill="hold">
                                          <p:stCondLst>
                                            <p:cond delay="0"/>
                                          </p:stCondLst>
                                        </p:cTn>
                                        <p:tgtEl>
                                          <p:spTgt spid="20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dur="1"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p:stCondLst>
                              <p:cond delay="0"/>
                            </p:stCondLst>
                            <p:childTnLst>
                              <p:par>
                                <p:cTn id="65" presetID="1" presetClass="entr" presetSubtype="0" dur="1"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p:stCondLst>
                              <p:cond delay="0"/>
                            </p:stCondLst>
                            <p:childTnLst>
                              <p:par>
                                <p:cTn id="69" presetID="1" presetClass="entr" presetSubtype="0" dur="1"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p:stCondLst>
                              <p:cond delay="0"/>
                            </p:stCondLst>
                            <p:childTnLst>
                              <p:par>
                                <p:cTn id="73" presetID="1" presetClass="entr" presetSubtype="0" dur="1" fill="hold"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p:stCondLst>
                              <p:cond delay="0"/>
                            </p:stCondLst>
                            <p:childTnLst>
                              <p:par>
                                <p:cTn id="77" presetID="1" presetClass="entr" presetSubtype="0" dur="1"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p:stCondLst>
                              <p:cond delay="0"/>
                            </p:stCondLst>
                            <p:childTnLst>
                              <p:par>
                                <p:cTn id="81" presetID="1" presetClass="entr" presetSubtype="0" dur="1"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p:stCondLst>
                              <p:cond delay="0"/>
                            </p:stCondLst>
                            <p:childTnLst>
                              <p:par>
                                <p:cTn id="85" presetID="1" presetClass="entr" presetSubtype="0" dur="1"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p:stCondLst>
                              <p:cond delay="0"/>
                            </p:stCondLst>
                            <p:childTnLst>
                              <p:par>
                                <p:cTn id="89" presetID="1" presetClass="entr" presetSubtype="0" dur="1"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p:stCondLst>
                              <p:cond delay="0"/>
                            </p:stCondLst>
                            <p:childTnLst>
                              <p:par>
                                <p:cTn id="93" presetID="1" presetClass="entr" presetSubtype="0" dur="1" fill="hold" nodeType="click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p:stCondLst>
                              <p:cond delay="0"/>
                            </p:stCondLst>
                            <p:childTnLst>
                              <p:par>
                                <p:cTn id="97" presetID="1" presetClass="entr" presetSubtype="0" dur="1" fill="hold" nodeType="click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p:stCondLst>
                              <p:cond delay="0"/>
                            </p:stCondLst>
                            <p:childTnLst>
                              <p:par>
                                <p:cTn id="101" presetID="1" presetClass="entr" presetSubtype="0" dur="1"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p:stCondLst>
                              <p:cond delay="0"/>
                            </p:stCondLst>
                            <p:childTnLst>
                              <p:par>
                                <p:cTn id="105" presetID="1" presetClass="entr" presetSubtype="0" dur="1" fill="hold" nodeType="clickEffect">
                                  <p:stCondLst>
                                    <p:cond delay="0"/>
                                  </p:stCondLst>
                                  <p:childTnLst>
                                    <p:set>
                                      <p:cBhvr>
                                        <p:cTn id="106" dur="1" fill="hold">
                                          <p:stCondLst>
                                            <p:cond delay="0"/>
                                          </p:stCondLst>
                                        </p:cTn>
                                        <p:tgtEl>
                                          <p:spTgt spid="57"/>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p:stCondLst>
                              <p:cond delay="0"/>
                            </p:stCondLst>
                            <p:childTnLst>
                              <p:par>
                                <p:cTn id="109" presetID="1" presetClass="entr" presetSubtype="0" dur="1" fill="hold" nodeType="clickEffect">
                                  <p:stCondLst>
                                    <p:cond delay="0"/>
                                  </p:stCondLst>
                                  <p:childTnLst>
                                    <p:set>
                                      <p:cBhvr>
                                        <p:cTn id="110" dur="1" fill="hold">
                                          <p:stCondLst>
                                            <p:cond delay="0"/>
                                          </p:stCondLst>
                                        </p:cTn>
                                        <p:tgtEl>
                                          <p:spTgt spid="72"/>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p:stCondLst>
                              <p:cond delay="0"/>
                            </p:stCondLst>
                            <p:childTnLst>
                              <p:par>
                                <p:cTn id="113" presetID="1" presetClass="entr" presetSubtype="0" dur="1" fill="hold" nodeType="click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4" name="Picture 23"/>
          <p:cNvPicPr>
            <a:picLocks noChangeAspect="1"/>
          </p:cNvPicPr>
          <p:nvPr/>
        </p:nvPicPr>
        <p:blipFill>
          <a:blip r:embed="rId2"/>
          <a:stretch>
            <a:fillRect/>
          </a:stretch>
        </p:blipFill>
        <p:spPr>
          <a:xfrm>
            <a:off x="403225" y="392113"/>
            <a:ext cx="5784332" cy="6262688"/>
          </a:xfrm>
          <a:prstGeom prst="rect">
            <a:avLst/>
          </a:prstGeom>
        </p:spPr>
      </p:pic>
    </p:spTree>
    <p:extLst>
      <p:ext uri="{BB962C8B-B14F-4D97-AF65-F5344CB8AC3E}">
        <p14:creationId xmlns:p14="http://schemas.microsoft.com/office/powerpoint/2010/main" val="4076093906"/>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Stem-and-leaf display</a:t>
            </a:r>
          </a:p>
        </p:txBody>
      </p:sp>
      <p:sp>
        <p:nvSpPr>
          <p:cNvPr id="3" name="Content Placeholder 2"/>
          <p:cNvSpPr>
            <a:spLocks noGrp="1"/>
          </p:cNvSpPr>
          <p:nvPr>
            <p:ph idx="1"/>
          </p:nvPr>
        </p:nvSpPr>
        <p:spPr/>
        <p:txBody>
          <a:bodyPr/>
          <a:lstStyle/>
          <a:p>
            <a:r>
              <a:rPr lang="da-DK"/>
              <a:t>Dansk: Stængel-og-Blad plot?</a:t>
            </a:r>
          </a:p>
          <a:p>
            <a:r>
              <a:rPr lang="da-DK"/>
              <a:t>En metode til at få overblik over </a:t>
            </a:r>
            <a:br>
              <a:rPr lang="da-DK"/>
            </a:br>
            <a:r>
              <a:rPr lang="da-DK"/>
              <a:t>datasættets ”form” uden at miste </a:t>
            </a:r>
            <a:br>
              <a:rPr lang="da-DK"/>
            </a:br>
            <a:r>
              <a:rPr lang="da-DK"/>
              <a:t>detaljerne</a:t>
            </a:r>
          </a:p>
          <a:p>
            <a:r>
              <a:rPr lang="da-DK"/>
              <a:t>En slags histogram, der kan laves </a:t>
            </a:r>
            <a:br>
              <a:rPr lang="da-DK"/>
            </a:br>
            <a:r>
              <a:rPr lang="da-DK"/>
              <a:t>uden computer og med alle data bevaret</a:t>
            </a:r>
          </a:p>
          <a:p>
            <a:r>
              <a:rPr lang="da-DK"/>
              <a:t>Vi kommer til at bruge stem-and-leaf plot til at teste antagelser i vores statistiske modeller.</a:t>
            </a:r>
          </a:p>
        </p:txBody>
      </p:sp>
      <p:sp>
        <p:nvSpPr>
          <p:cNvPr id="4" name="Slide Number Placeholder 3"/>
          <p:cNvSpPr>
            <a:spLocks noGrp="1"/>
          </p:cNvSpPr>
          <p:nvPr>
            <p:ph type="sldNum" sz="quarter" idx="12"/>
          </p:nvPr>
        </p:nvSpPr>
        <p:spPr/>
        <p:txBody>
          <a:bodyPr/>
          <a:lstStyle/>
          <a:p>
            <a:fld id="{2CD97C06-EC96-4259-9516-82894ECCBF7D}" type="slidenum">
              <a:rPr lang="da-DK" smtClean="0"/>
              <a:t>46</a:t>
            </a:fld>
            <a:endParaRPr lang="da-DK"/>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r="50000"/>
          <a:stretch>
            <a:fillRect/>
          </a:stretch>
        </p:blipFill>
        <p:spPr bwMode="auto">
          <a:xfrm>
            <a:off x="6111016" y="1232533"/>
            <a:ext cx="2145779" cy="2196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68548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Stem-and-Leaf plot for højdedata</a:t>
            </a:r>
            <a:endParaRPr lang="en-GB"/>
          </a:p>
        </p:txBody>
      </p:sp>
      <p:sp>
        <p:nvSpPr>
          <p:cNvPr id="3" name="Content Placeholder 2"/>
          <p:cNvSpPr>
            <a:spLocks noGrp="1"/>
          </p:cNvSpPr>
          <p:nvPr>
            <p:ph idx="1"/>
          </p:nvPr>
        </p:nvSpPr>
        <p:spPr>
          <a:xfrm>
            <a:off x="467544" y="1275703"/>
            <a:ext cx="8424936" cy="5465665"/>
          </a:xfrm>
        </p:spPr>
        <p:txBody>
          <a:bodyPr/>
          <a:lstStyle/>
          <a:p>
            <a:r>
              <a:rPr lang="da-DK" sz="2000"/>
              <a:t>Vi kan lave Stem-and-Leaf plot </a:t>
            </a:r>
            <a:br>
              <a:rPr lang="da-DK" sz="2000"/>
            </a:br>
            <a:r>
              <a:rPr lang="da-DK" sz="2000"/>
              <a:t>manuelt, f.eks. på vores højdedata</a:t>
            </a:r>
            <a:br>
              <a:rPr lang="da-DK" sz="2000"/>
            </a:br>
            <a:br>
              <a:rPr lang="da-DK" sz="2000"/>
            </a:br>
            <a:br>
              <a:rPr lang="da-DK" sz="2000"/>
            </a:br>
            <a:br>
              <a:rPr lang="da-DK" sz="2000"/>
            </a:br>
            <a:endParaRPr lang="da-DK" sz="2000"/>
          </a:p>
          <a:p>
            <a:pPr marL="715963">
              <a:buFont typeface="+mj-lt"/>
              <a:buAutoNum type="arabicPeriod"/>
            </a:pPr>
            <a:r>
              <a:rPr lang="da-DK" sz="2000"/>
              <a:t> Find min, max og bestem passende stammer</a:t>
            </a:r>
          </a:p>
          <a:p>
            <a:pPr marL="715963">
              <a:buFont typeface="+mj-lt"/>
              <a:buAutoNum type="arabicPeriod"/>
            </a:pPr>
            <a:r>
              <a:rPr lang="da-DK" sz="2000"/>
              <a:t> Skriv blade op </a:t>
            </a:r>
          </a:p>
          <a:p>
            <a:pPr marL="715963">
              <a:buFont typeface="+mj-lt"/>
              <a:buAutoNum type="arabicPeriod"/>
            </a:pPr>
            <a:r>
              <a:rPr lang="da-DK" sz="2000"/>
              <a:t> Man kan evt. sortere bladene</a:t>
            </a:r>
          </a:p>
          <a:p>
            <a:pPr marL="715963">
              <a:buFont typeface="+mj-lt"/>
              <a:buAutoNum type="arabicPeriod"/>
            </a:pPr>
            <a:r>
              <a:rPr lang="da-DK" sz="2000"/>
              <a:t> Diskutér diagrammet</a:t>
            </a:r>
            <a:br>
              <a:rPr lang="da-DK" sz="2000"/>
            </a:br>
            <a:endParaRPr lang="da-DK" sz="2000"/>
          </a:p>
          <a:p>
            <a:r>
              <a:rPr lang="en-US" sz="2000"/>
              <a:t>Resultat: min = 151, max = 188</a:t>
            </a:r>
            <a:br>
              <a:rPr lang="en-US" sz="2000"/>
            </a:br>
            <a:r>
              <a:rPr lang="en-US" sz="2000"/>
              <a:t>	15  |  1</a:t>
            </a:r>
            <a:br>
              <a:rPr lang="en-GB" sz="2000"/>
            </a:br>
            <a:r>
              <a:rPr lang="en-GB" sz="2000"/>
              <a:t>	16  |  77200639279</a:t>
            </a:r>
            <a:br>
              <a:rPr lang="en-GB" sz="2000"/>
            </a:br>
            <a:r>
              <a:rPr lang="en-GB" sz="2000"/>
              <a:t>	17  |  233092</a:t>
            </a:r>
            <a:br>
              <a:rPr lang="en-GB" sz="2000"/>
            </a:br>
            <a:r>
              <a:rPr lang="en-GB" sz="2000"/>
              <a:t>	18  |  3824326</a:t>
            </a:r>
            <a:endParaRPr lang="en-US" sz="2000"/>
          </a:p>
        </p:txBody>
      </p:sp>
      <p:sp>
        <p:nvSpPr>
          <p:cNvPr id="4" name="Slide Number Placeholder 3"/>
          <p:cNvSpPr>
            <a:spLocks noGrp="1"/>
          </p:cNvSpPr>
          <p:nvPr>
            <p:ph type="sldNum" sz="quarter" idx="12"/>
          </p:nvPr>
        </p:nvSpPr>
        <p:spPr/>
        <p:txBody>
          <a:bodyPr/>
          <a:lstStyle/>
          <a:p>
            <a:fld id="{2CD97C06-EC96-4259-9516-82894ECCBF7D}" type="slidenum">
              <a:rPr lang="da-DK" smtClean="0"/>
              <a:t>47</a:t>
            </a:fld>
            <a:endParaRPr lang="da-DK"/>
          </a:p>
        </p:txBody>
      </p:sp>
      <p:graphicFrame>
        <p:nvGraphicFramePr>
          <p:cNvPr id="6" name="Content Placeholder 4"/>
          <p:cNvGraphicFramePr>
            <a:graphicFrameLocks noGrp="1"/>
          </p:cNvGraphicFramePr>
          <p:nvPr>
            <p:extLst>
              <p:ext uri="{D42A27DB-BD31-4B8C-83A1-F6EECF244321}">
                <p14:modId xmlns:p14="http://schemas.microsoft.com/office/powerpoint/2010/main" val="1832349791"/>
              </p:ext>
            </p:extLst>
          </p:nvPr>
        </p:nvGraphicFramePr>
        <p:xfrm>
          <a:off x="4680012" y="1275703"/>
          <a:ext cx="4042790" cy="1684785"/>
        </p:xfrm>
        <a:graphic>
          <a:graphicData uri="http://schemas.openxmlformats.org/drawingml/2006/table">
            <a:tbl>
              <a:tblPr firstRow="1" bandRow="1">
                <a:tableStyleId>{5940675A-B579-460E-94D1-54222C63F5DA}</a:tableStyleId>
              </a:tblPr>
              <a:tblGrid>
                <a:gridCol w="808558">
                  <a:extLst>
                    <a:ext uri="{9D8B030D-6E8A-4147-A177-3AD203B41FA5}">
                      <a16:colId xmlns:a16="http://schemas.microsoft.com/office/drawing/2014/main" val="20000"/>
                    </a:ext>
                  </a:extLst>
                </a:gridCol>
                <a:gridCol w="808558">
                  <a:extLst>
                    <a:ext uri="{9D8B030D-6E8A-4147-A177-3AD203B41FA5}">
                      <a16:colId xmlns:a16="http://schemas.microsoft.com/office/drawing/2014/main" val="20001"/>
                    </a:ext>
                  </a:extLst>
                </a:gridCol>
                <a:gridCol w="808558">
                  <a:extLst>
                    <a:ext uri="{9D8B030D-6E8A-4147-A177-3AD203B41FA5}">
                      <a16:colId xmlns:a16="http://schemas.microsoft.com/office/drawing/2014/main" val="20002"/>
                    </a:ext>
                  </a:extLst>
                </a:gridCol>
                <a:gridCol w="808558">
                  <a:extLst>
                    <a:ext uri="{9D8B030D-6E8A-4147-A177-3AD203B41FA5}">
                      <a16:colId xmlns:a16="http://schemas.microsoft.com/office/drawing/2014/main" val="20003"/>
                    </a:ext>
                  </a:extLst>
                </a:gridCol>
                <a:gridCol w="808558">
                  <a:extLst>
                    <a:ext uri="{9D8B030D-6E8A-4147-A177-3AD203B41FA5}">
                      <a16:colId xmlns:a16="http://schemas.microsoft.com/office/drawing/2014/main" val="20004"/>
                    </a:ext>
                  </a:extLst>
                </a:gridCol>
              </a:tblGrid>
              <a:tr h="336957">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tc>
                  <a:txBody>
                    <a:bodyPr vert="horz" wrap="square"/>
                    <a:lstStyle/>
                    <a:p>
                      <a:pPr algn="ctr" fontAlgn="b"/>
                      <a:r>
                        <a:rPr lang="en-GB" sz="2000" b="0" i="0" u="none" strike="noStrike">
                          <a:solidFill>
                            <a:srgbClr val="000000"/>
                          </a:solidFill>
                          <a:effectLst/>
                          <a:latin typeface="Calibri"/>
                        </a:rPr>
                        <a:t>183</a:t>
                      </a:r>
                    </a:p>
                  </a:txBody>
                  <a:tcPr marL="4566" marR="4566" marT="9525" marB="0" anchor="b"/>
                </a:tc>
                <a:tc>
                  <a:txBody>
                    <a:bodyPr vert="horz" wrap="square"/>
                    <a:lstStyle/>
                    <a:p>
                      <a:pPr algn="ctr" fontAlgn="b"/>
                      <a:r>
                        <a:rPr lang="en-GB" sz="2000" b="0" i="0" u="none" strike="noStrike">
                          <a:solidFill>
                            <a:srgbClr val="000000"/>
                          </a:solidFill>
                          <a:effectLst/>
                          <a:latin typeface="Calibri"/>
                        </a:rPr>
                        <a:t>188</a:t>
                      </a:r>
                    </a:p>
                  </a:txBody>
                  <a:tcPr marL="4566" marR="4566" marT="9525" marB="0" anchor="b"/>
                </a:tc>
                <a:tc>
                  <a:txBody>
                    <a:bodyPr vert="horz" wrap="square"/>
                    <a:lstStyle/>
                    <a:p>
                      <a:pPr algn="ctr" fontAlgn="b"/>
                      <a:r>
                        <a:rPr lang="en-GB" sz="2000" b="0" i="0" u="none" strike="noStrike">
                          <a:solidFill>
                            <a:srgbClr val="000000"/>
                          </a:solidFill>
                          <a:effectLst/>
                          <a:latin typeface="Calibri"/>
                        </a:rPr>
                        <a:t>172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extLst>
                  <a:ext uri="{0D108BD9-81ED-4DB2-BD59-A6C34878D82A}">
                    <a16:rowId xmlns:a16="http://schemas.microsoft.com/office/drawing/2014/main" val="10000"/>
                  </a:ext>
                </a:extLst>
              </a:tr>
              <a:tr h="336957">
                <a:tc>
                  <a:txBody>
                    <a:bodyPr vert="horz" wrap="square"/>
                    <a:lstStyle/>
                    <a:p>
                      <a:pPr algn="ctr" fontAlgn="b"/>
                      <a:r>
                        <a:rPr lang="en-GB" sz="2000" b="0" i="0" u="none" strike="noStrike">
                          <a:solidFill>
                            <a:srgbClr val="000000"/>
                          </a:solidFill>
                          <a:effectLst/>
                          <a:latin typeface="Calibri"/>
                        </a:rPr>
                        <a:t>162</a:t>
                      </a:r>
                    </a:p>
                  </a:txBody>
                  <a:tcPr marL="4566" marR="4566" marT="9525" marB="0" anchor="b"/>
                </a:tc>
                <a:tc>
                  <a:txBody>
                    <a:bodyPr vert="horz" wrap="square"/>
                    <a:lstStyle/>
                    <a:p>
                      <a:pPr algn="ctr" fontAlgn="b"/>
                      <a:r>
                        <a:rPr lang="en-GB" sz="2000" b="0" i="0" u="none" strike="noStrike">
                          <a:solidFill>
                            <a:srgbClr val="000000"/>
                          </a:solidFill>
                          <a:effectLst/>
                          <a:latin typeface="Calibri"/>
                        </a:rPr>
                        <a:t>182</a:t>
                      </a:r>
                    </a:p>
                  </a:txBody>
                  <a:tcPr marL="4566" marR="4566" marT="9525" marB="0" anchor="b"/>
                </a:tc>
                <a:tc>
                  <a:txBody>
                    <a:bodyPr vert="horz" wrap="square"/>
                    <a:lstStyle/>
                    <a:p>
                      <a:pPr algn="ctr" fontAlgn="b"/>
                      <a:r>
                        <a:rPr lang="en-GB" sz="2000" b="0" i="0" u="none" strike="noStrike">
                          <a:solidFill>
                            <a:srgbClr val="000000"/>
                          </a:solidFill>
                          <a:effectLst/>
                          <a:latin typeface="Calibri"/>
                        </a:rPr>
                        <a:t>173</a:t>
                      </a:r>
                    </a:p>
                  </a:txBody>
                  <a:tcPr marL="4566" marR="4566" marT="9525" marB="0" anchor="b"/>
                </a:tc>
                <a:tc>
                  <a:txBody>
                    <a:bodyPr vert="horz" wrap="square"/>
                    <a:lstStyle/>
                    <a:p>
                      <a:pPr algn="ctr" fontAlgn="b"/>
                      <a:r>
                        <a:rPr lang="en-GB" sz="2000" b="0" i="0" u="none" strike="noStrike">
                          <a:solidFill>
                            <a:srgbClr val="000000"/>
                          </a:solidFill>
                          <a:effectLst/>
                          <a:latin typeface="Calibri"/>
                        </a:rPr>
                        <a:t>160</a:t>
                      </a:r>
                    </a:p>
                  </a:txBody>
                  <a:tcPr marL="4566" marR="4566" marT="9525" marB="0" anchor="b"/>
                </a:tc>
                <a:tc>
                  <a:txBody>
                    <a:bodyPr vert="horz" wrap="square"/>
                    <a:lstStyle/>
                    <a:p>
                      <a:pPr algn="ctr" fontAlgn="b"/>
                      <a:r>
                        <a:rPr lang="en-GB" sz="2000" b="0" i="0" u="none" strike="noStrike">
                          <a:solidFill>
                            <a:srgbClr val="000000"/>
                          </a:solidFill>
                          <a:effectLst/>
                          <a:latin typeface="Calibri"/>
                        </a:rPr>
                        <a:t>173</a:t>
                      </a:r>
                    </a:p>
                  </a:txBody>
                  <a:tcPr marL="4566" marR="4566" marT="9525" marB="0" anchor="b"/>
                </a:tc>
                <a:extLst>
                  <a:ext uri="{0D108BD9-81ED-4DB2-BD59-A6C34878D82A}">
                    <a16:rowId xmlns:a16="http://schemas.microsoft.com/office/drawing/2014/main" val="10001"/>
                  </a:ext>
                </a:extLst>
              </a:tr>
              <a:tr h="336957">
                <a:tc>
                  <a:txBody>
                    <a:bodyPr vert="horz" wrap="square"/>
                    <a:lstStyle/>
                    <a:p>
                      <a:pPr algn="ctr" fontAlgn="b"/>
                      <a:r>
                        <a:rPr lang="en-GB" sz="2000" b="0" i="0" u="none" strike="noStrike">
                          <a:solidFill>
                            <a:srgbClr val="000000"/>
                          </a:solidFill>
                          <a:effectLst/>
                          <a:latin typeface="Calibri"/>
                        </a:rPr>
                        <a:t>170</a:t>
                      </a:r>
                    </a:p>
                  </a:txBody>
                  <a:tcPr marL="4566" marR="4566" marT="9525" marB="0" anchor="b"/>
                </a:tc>
                <a:tc>
                  <a:txBody>
                    <a:bodyPr vert="horz" wrap="square"/>
                    <a:lstStyle/>
                    <a:p>
                      <a:pPr algn="ctr" fontAlgn="b"/>
                      <a:r>
                        <a:rPr lang="en-GB" sz="2000" b="0" i="0" u="none" strike="noStrike">
                          <a:solidFill>
                            <a:srgbClr val="000000"/>
                          </a:solidFill>
                          <a:effectLst/>
                          <a:latin typeface="Calibri"/>
                        </a:rPr>
                        <a:t>160</a:t>
                      </a:r>
                    </a:p>
                  </a:txBody>
                  <a:tcPr marL="4566" marR="4566" marT="9525" marB="0" anchor="b"/>
                </a:tc>
                <a:tc>
                  <a:txBody>
                    <a:bodyPr vert="horz" wrap="square"/>
                    <a:lstStyle/>
                    <a:p>
                      <a:pPr algn="ctr" fontAlgn="b"/>
                      <a:r>
                        <a:rPr lang="en-GB" sz="2000" b="0" i="0" u="none" strike="noStrike">
                          <a:solidFill>
                            <a:srgbClr val="000000"/>
                          </a:solidFill>
                          <a:effectLst/>
                          <a:latin typeface="Calibri"/>
                        </a:rPr>
                        <a:t>166</a:t>
                      </a:r>
                    </a:p>
                  </a:txBody>
                  <a:tcPr marL="4566" marR="4566" marT="9525" marB="0" anchor="b"/>
                </a:tc>
                <a:tc>
                  <a:txBody>
                    <a:bodyPr vert="horz" wrap="square"/>
                    <a:lstStyle/>
                    <a:p>
                      <a:pPr algn="ctr" fontAlgn="b"/>
                      <a:r>
                        <a:rPr lang="en-GB" sz="2000" b="0" i="0" u="none" strike="noStrike">
                          <a:solidFill>
                            <a:srgbClr val="000000"/>
                          </a:solidFill>
                          <a:effectLst/>
                          <a:latin typeface="Calibri"/>
                        </a:rPr>
                        <a:t>163</a:t>
                      </a:r>
                    </a:p>
                  </a:txBody>
                  <a:tcPr marL="4566" marR="4566" marT="9525" marB="0" anchor="b"/>
                </a:tc>
                <a:tc>
                  <a:txBody>
                    <a:bodyPr vert="horz" wrap="square"/>
                    <a:lstStyle/>
                    <a:p>
                      <a:pPr algn="ctr" fontAlgn="b"/>
                      <a:r>
                        <a:rPr lang="en-GB" sz="2000" b="0" i="0" u="none" strike="noStrike">
                          <a:solidFill>
                            <a:srgbClr val="000000"/>
                          </a:solidFill>
                          <a:effectLst/>
                          <a:latin typeface="Calibri"/>
                        </a:rPr>
                        <a:t>179</a:t>
                      </a:r>
                    </a:p>
                  </a:txBody>
                  <a:tcPr marL="4566" marR="4566" marT="9525" marB="0" anchor="b"/>
                </a:tc>
                <a:extLst>
                  <a:ext uri="{0D108BD9-81ED-4DB2-BD59-A6C34878D82A}">
                    <a16:rowId xmlns:a16="http://schemas.microsoft.com/office/drawing/2014/main" val="10002"/>
                  </a:ext>
                </a:extLst>
              </a:tr>
              <a:tr h="336957">
                <a:tc>
                  <a:txBody>
                    <a:bodyPr vert="horz" wrap="square"/>
                    <a:lstStyle/>
                    <a:p>
                      <a:pPr algn="ctr" fontAlgn="b"/>
                      <a:r>
                        <a:rPr lang="en-GB" sz="2000" b="0" i="0" u="none" strike="noStrike">
                          <a:solidFill>
                            <a:srgbClr val="000000"/>
                          </a:solidFill>
                          <a:effectLst/>
                          <a:latin typeface="Calibri"/>
                        </a:rPr>
                        <a:t>184</a:t>
                      </a:r>
                    </a:p>
                  </a:txBody>
                  <a:tcPr marL="4566" marR="4566" marT="9525" marB="0" anchor="b"/>
                </a:tc>
                <a:tc>
                  <a:txBody>
                    <a:bodyPr vert="horz" wrap="square"/>
                    <a:lstStyle/>
                    <a:p>
                      <a:pPr algn="ctr" fontAlgn="b"/>
                      <a:r>
                        <a:rPr lang="en-GB" sz="2000" b="0" i="0" u="none" strike="noStrike">
                          <a:solidFill>
                            <a:srgbClr val="000000"/>
                          </a:solidFill>
                          <a:effectLst/>
                          <a:latin typeface="Calibri"/>
                        </a:rPr>
                        <a:t>183</a:t>
                      </a:r>
                    </a:p>
                  </a:txBody>
                  <a:tcPr marL="4566" marR="4566" marT="9525" marB="0" anchor="b"/>
                </a:tc>
                <a:tc>
                  <a:txBody>
                    <a:bodyPr vert="horz" wrap="square"/>
                    <a:lstStyle/>
                    <a:p>
                      <a:pPr algn="ctr" fontAlgn="b"/>
                      <a:r>
                        <a:rPr lang="en-GB" sz="2000" b="0" i="0" u="none" strike="noStrike">
                          <a:solidFill>
                            <a:srgbClr val="000000"/>
                          </a:solidFill>
                          <a:effectLst/>
                          <a:latin typeface="Calibri"/>
                        </a:rPr>
                        <a:t>169</a:t>
                      </a:r>
                    </a:p>
                  </a:txBody>
                  <a:tcPr marL="4566" marR="4566" marT="9525" marB="0" anchor="b"/>
                </a:tc>
                <a:tc>
                  <a:txBody>
                    <a:bodyPr vert="horz" wrap="square"/>
                    <a:lstStyle/>
                    <a:p>
                      <a:pPr algn="ctr" fontAlgn="b"/>
                      <a:r>
                        <a:rPr lang="en-GB" sz="2000" b="0" i="0" u="none" strike="noStrike">
                          <a:solidFill>
                            <a:srgbClr val="000000"/>
                          </a:solidFill>
                          <a:effectLst/>
                          <a:latin typeface="Calibri"/>
                        </a:rPr>
                        <a:t>151</a:t>
                      </a:r>
                    </a:p>
                  </a:txBody>
                  <a:tcPr marL="4566" marR="4566" marT="9525" marB="0" anchor="b"/>
                </a:tc>
                <a:tc>
                  <a:txBody>
                    <a:bodyPr vert="horz" wrap="square"/>
                    <a:lstStyle/>
                    <a:p>
                      <a:pPr algn="ctr" fontAlgn="b"/>
                      <a:r>
                        <a:rPr lang="en-GB" sz="2000" b="0" i="0" u="none" strike="noStrike">
                          <a:solidFill>
                            <a:srgbClr val="000000"/>
                          </a:solidFill>
                          <a:effectLst/>
                          <a:latin typeface="Calibri"/>
                        </a:rPr>
                        <a:t>182</a:t>
                      </a:r>
                    </a:p>
                  </a:txBody>
                  <a:tcPr marL="4566" marR="4566" marT="9525" marB="0" anchor="b"/>
                </a:tc>
                <a:extLst>
                  <a:ext uri="{0D108BD9-81ED-4DB2-BD59-A6C34878D82A}">
                    <a16:rowId xmlns:a16="http://schemas.microsoft.com/office/drawing/2014/main" val="10003"/>
                  </a:ext>
                </a:extLst>
              </a:tr>
              <a:tr h="336957">
                <a:tc>
                  <a:txBody>
                    <a:bodyPr vert="horz" wrap="square"/>
                    <a:lstStyle/>
                    <a:p>
                      <a:pPr algn="ctr" fontAlgn="b"/>
                      <a:r>
                        <a:rPr lang="en-GB" sz="2000" b="0" i="0" u="none" strike="noStrike">
                          <a:solidFill>
                            <a:srgbClr val="000000"/>
                          </a:solidFill>
                          <a:effectLst/>
                          <a:latin typeface="Calibri"/>
                        </a:rPr>
                        <a:t>162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167</a:t>
                      </a:r>
                    </a:p>
                  </a:txBody>
                  <a:tcPr marL="4566" marR="4566" marT="9525" marB="0" anchor="b"/>
                </a:tc>
                <a:tc>
                  <a:txBody>
                    <a:bodyPr vert="horz" wrap="square"/>
                    <a:lstStyle/>
                    <a:p>
                      <a:pPr algn="ctr" fontAlgn="b"/>
                      <a:r>
                        <a:rPr lang="en-GB" sz="2000" b="0" i="0" u="none" strike="noStrike">
                          <a:solidFill>
                            <a:srgbClr val="000000"/>
                          </a:solidFill>
                          <a:effectLst/>
                          <a:latin typeface="Calibri"/>
                        </a:rPr>
                        <a:t>172</a:t>
                      </a:r>
                    </a:p>
                  </a:txBody>
                  <a:tcPr marL="4566" marR="4566" marT="9525" marB="0" anchor="b"/>
                </a:tc>
                <a:tc>
                  <a:txBody>
                    <a:bodyPr vert="horz" wrap="square"/>
                    <a:lstStyle/>
                    <a:p>
                      <a:pPr algn="ctr" fontAlgn="b"/>
                      <a:r>
                        <a:rPr lang="en-GB" sz="2000" b="0" i="0" u="none" strike="noStrike">
                          <a:solidFill>
                            <a:srgbClr val="000000"/>
                          </a:solidFill>
                          <a:effectLst/>
                          <a:latin typeface="Calibri"/>
                        </a:rPr>
                        <a:t>169</a:t>
                      </a:r>
                    </a:p>
                  </a:txBody>
                  <a:tcPr marL="4566" marR="4566" marT="9525" marB="0" anchor="b"/>
                </a:tc>
                <a:tc>
                  <a:txBody>
                    <a:bodyPr vert="horz" wrap="square"/>
                    <a:lstStyle/>
                    <a:p>
                      <a:pPr algn="ctr" fontAlgn="b"/>
                      <a:r>
                        <a:rPr lang="en-GB" sz="2000" b="0" i="0" u="none" strike="noStrike">
                          <a:solidFill>
                            <a:srgbClr val="000000"/>
                          </a:solidFill>
                          <a:effectLst/>
                          <a:latin typeface="Calibri"/>
                        </a:rPr>
                        <a:t>186</a:t>
                      </a:r>
                    </a:p>
                  </a:txBody>
                  <a:tcPr marL="4566" marR="4566" marT="9525" marB="0" anchor="b"/>
                </a:tc>
                <a:extLst>
                  <a:ext uri="{0D108BD9-81ED-4DB2-BD59-A6C34878D82A}">
                    <a16:rowId xmlns:a16="http://schemas.microsoft.com/office/drawing/2014/main" val="10004"/>
                  </a:ext>
                </a:extLst>
              </a:tr>
            </a:tbl>
          </a:graphicData>
        </a:graphic>
      </p:graphicFrame>
      <p:grpSp>
        <p:nvGrpSpPr>
          <p:cNvPr id="8" name="Group 7"/>
          <p:cNvGrpSpPr/>
          <p:nvPr/>
        </p:nvGrpSpPr>
        <p:grpSpPr>
          <a:xfrm>
            <a:off x="5305811" y="4899109"/>
            <a:ext cx="3416991" cy="1811394"/>
            <a:chOff x="5292080" y="4901098"/>
            <a:chExt cx="3471463" cy="1840270"/>
          </a:xfrm>
        </p:grpSpPr>
        <p:pic>
          <p:nvPicPr>
            <p:cNvPr id="5" name="Picture 4"/>
            <p:cNvPicPr>
              <a:picLocks noChangeAspect="1"/>
            </p:cNvPicPr>
            <p:nvPr/>
          </p:nvPicPr>
          <p:blipFill>
            <a:blip r:embed="rId2"/>
            <a:stretch>
              <a:fillRect/>
            </a:stretch>
          </p:blipFill>
          <p:spPr>
            <a:xfrm>
              <a:off x="5634306" y="5157192"/>
              <a:ext cx="3129237" cy="1584176"/>
            </a:xfrm>
            <a:prstGeom prst="rect">
              <a:avLst/>
            </a:prstGeom>
          </p:spPr>
        </p:pic>
        <p:sp>
          <p:nvSpPr>
            <p:cNvPr id="7" name="TextBox 6"/>
            <p:cNvSpPr txBox="1"/>
            <p:nvPr/>
          </p:nvSpPr>
          <p:spPr>
            <a:xfrm>
              <a:off x="5292080" y="4901098"/>
              <a:ext cx="3471463" cy="40011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Output fra R funktionen </a:t>
              </a:r>
              <a:r>
                <a:rPr lang="en-US" sz="2000">
                  <a:solidFill>
                    <a:schemeClr val="accent1">
                      <a:lumMod val="75000"/>
                    </a:schemeClr>
                  </a:solidFill>
                </a:rPr>
                <a:t>stem()</a:t>
              </a:r>
              <a:r>
                <a:rPr lang="en-US" sz="2000"/>
                <a:t>:</a:t>
              </a:r>
              <a:endParaRPr lang="en-GB" sz="2000"/>
            </a:p>
          </p:txBody>
        </p:sp>
      </p:grpSp>
    </p:spTree>
    <p:extLst>
      <p:ext uri="{BB962C8B-B14F-4D97-AF65-F5344CB8AC3E}">
        <p14:creationId xmlns:p14="http://schemas.microsoft.com/office/powerpoint/2010/main" val="15236549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Vores anvendelse af Stem-and-Leaf</a:t>
            </a:r>
          </a:p>
        </p:txBody>
      </p:sp>
      <p:sp>
        <p:nvSpPr>
          <p:cNvPr id="3" name="Content Placeholder 2"/>
          <p:cNvSpPr>
            <a:spLocks noGrp="1"/>
          </p:cNvSpPr>
          <p:nvPr>
            <p:ph idx="1"/>
          </p:nvPr>
        </p:nvSpPr>
        <p:spPr/>
        <p:txBody>
          <a:bodyPr/>
          <a:lstStyle/>
          <a:p>
            <a:r>
              <a:rPr lang="da-DK"/>
              <a:t>Hvordan ser ”formen” på data ud?</a:t>
            </a:r>
          </a:p>
          <a:p>
            <a:pPr lvl="1"/>
            <a:r>
              <a:rPr lang="da-DK"/>
              <a:t>Symmetrisk?</a:t>
            </a:r>
          </a:p>
          <a:p>
            <a:pPr lvl="1"/>
            <a:r>
              <a:rPr lang="da-DK"/>
              <a:t>Højre- eller venstrehalet?</a:t>
            </a:r>
          </a:p>
          <a:p>
            <a:pPr lvl="1"/>
            <a:r>
              <a:rPr lang="da-DK"/>
              <a:t>Et eller flere toppunkter?</a:t>
            </a:r>
          </a:p>
          <a:p>
            <a:pPr lvl="1"/>
            <a:r>
              <a:rPr lang="da-DK" err="1"/>
              <a:t>Outliers? </a:t>
            </a:r>
          </a:p>
          <a:p>
            <a:r>
              <a:rPr lang="da-DK"/>
              <a:t>Vi kan få nogenlunde tilsvarende information med et histogram.</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48</a:t>
            </a:fld>
            <a:endParaRPr lang="da-DK"/>
          </a:p>
        </p:txBody>
      </p:sp>
      <p:pic>
        <p:nvPicPr>
          <p:cNvPr id="5" name="Picture 4"/>
          <p:cNvPicPr>
            <a:picLocks noChangeAspect="1"/>
          </p:cNvPicPr>
          <p:nvPr/>
        </p:nvPicPr>
        <p:blipFill>
          <a:blip r:embed="rId3"/>
          <a:stretch>
            <a:fillRect/>
          </a:stretch>
        </p:blipFill>
        <p:spPr>
          <a:xfrm rot="16200000">
            <a:off x="673995" y="4662711"/>
            <a:ext cx="2663887" cy="1348592"/>
          </a:xfrm>
          <a:prstGeom prst="rect">
            <a:avLst/>
          </a:prstGeom>
        </p:spPr>
      </p:pic>
      <p:pic>
        <p:nvPicPr>
          <p:cNvPr id="6" name="Picture 5"/>
          <p:cNvPicPr>
            <a:picLocks noChangeAspect="1"/>
          </p:cNvPicPr>
          <p:nvPr/>
        </p:nvPicPr>
        <p:blipFill>
          <a:blip r:embed="rId4"/>
          <a:stretch>
            <a:fillRect/>
          </a:stretch>
        </p:blipFill>
        <p:spPr>
          <a:xfrm>
            <a:off x="3203848" y="3861048"/>
            <a:ext cx="4445887" cy="2520280"/>
          </a:xfrm>
          <a:prstGeom prst="rect">
            <a:avLst/>
          </a:prstGeom>
        </p:spPr>
      </p:pic>
    </p:spTree>
    <p:extLst>
      <p:ext uri="{BB962C8B-B14F-4D97-AF65-F5344CB8AC3E}">
        <p14:creationId xmlns:p14="http://schemas.microsoft.com/office/powerpoint/2010/main" val="2096036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da-DK" sz="3600" b="1">
                <a:solidFill>
                  <a:schemeClr val="accent1">
                    <a:lumMod val="75000"/>
                  </a:schemeClr>
                </a:solidFill>
              </a:rPr>
              <a:t>Opsummering af R funktioner</a:t>
            </a:r>
          </a:p>
        </p:txBody>
      </p:sp>
      <p:sp>
        <p:nvSpPr>
          <p:cNvPr id="3" name="Content Placeholder 2"/>
          <p:cNvSpPr>
            <a:spLocks noGrp="1"/>
          </p:cNvSpPr>
          <p:nvPr>
            <p:ph sz="half" idx="1"/>
          </p:nvPr>
        </p:nvSpPr>
        <p:spPr>
          <a:xfrm>
            <a:off x="457200" y="1340768"/>
            <a:ext cx="4402832" cy="5367138"/>
          </a:xfrm>
        </p:spPr>
        <p:txBody>
          <a:bodyPr>
            <a:normAutofit fontScale="92500"/>
          </a:bodyPr>
          <a:lstStyle/>
          <a:p>
            <a:pPr marL="0" indent="0">
              <a:buNone/>
            </a:pPr>
            <a:r>
              <a:rPr lang="da-DK" sz="2400" b="1"/>
              <a:t>Import af data</a:t>
            </a:r>
          </a:p>
          <a:p>
            <a:pPr marL="342900" indent="-342900">
              <a:buFont typeface="Arial" pitchFamily="34" charset="0"/>
              <a:buChar char="•"/>
            </a:pPr>
            <a:r>
              <a:rPr lang="da-DK" sz="2400" err="1">
                <a:solidFill>
                  <a:schemeClr val="accent1">
                    <a:lumMod val="75000"/>
                  </a:schemeClr>
                </a:solidFill>
              </a:rPr>
              <a:t>read.table()</a:t>
            </a:r>
            <a:r>
              <a:rPr lang="da-DK" sz="2400"/>
              <a:t> 	til .txt og .csv, ikke </a:t>
            </a:r>
            <a:br>
              <a:rPr lang="da-DK" sz="2400"/>
            </a:br>
            <a:r>
              <a:rPr lang="da-DK" sz="2400"/>
              <a:t>		Excel (.xls eller .xlsx)</a:t>
            </a:r>
            <a:br>
              <a:rPr lang="da-DK" sz="2400"/>
            </a:br>
            <a:r>
              <a:rPr lang="da-DK" sz="1100"/>
              <a:t> </a:t>
            </a:r>
          </a:p>
          <a:p>
            <a:pPr marL="0" indent="0">
              <a:buNone/>
            </a:pPr>
            <a:r>
              <a:rPr lang="da-DK" sz="2400" b="1"/>
              <a:t>Deskriptorer</a:t>
            </a:r>
          </a:p>
          <a:p>
            <a:pPr marL="342900" indent="-342900">
              <a:buFont typeface="Arial" pitchFamily="34" charset="0"/>
              <a:buChar char="•"/>
            </a:pPr>
            <a:r>
              <a:rPr lang="da-DK" sz="2400" err="1">
                <a:solidFill>
                  <a:schemeClr val="accent1">
                    <a:lumMod val="75000"/>
                  </a:schemeClr>
                </a:solidFill>
              </a:rPr>
              <a:t>mean()</a:t>
            </a:r>
            <a:r>
              <a:rPr lang="da-DK" sz="2400"/>
              <a:t> 	Middelværdi</a:t>
            </a:r>
          </a:p>
          <a:p>
            <a:pPr marL="342900" indent="-342900">
              <a:buFont typeface="Arial" pitchFamily="34" charset="0"/>
              <a:buChar char="•"/>
            </a:pPr>
            <a:r>
              <a:rPr lang="da-DK" sz="2400">
                <a:solidFill>
                  <a:schemeClr val="accent1">
                    <a:lumMod val="75000"/>
                  </a:schemeClr>
                </a:solidFill>
              </a:rPr>
              <a:t>var()</a:t>
            </a:r>
            <a:r>
              <a:rPr lang="da-DK" sz="2400"/>
              <a:t> 	Varians (stikprøve)</a:t>
            </a:r>
          </a:p>
          <a:p>
            <a:pPr marL="342900" indent="-342900">
              <a:buFont typeface="Arial" pitchFamily="34" charset="0"/>
              <a:buChar char="•"/>
            </a:pPr>
            <a:r>
              <a:rPr lang="da-DK" sz="2400" err="1">
                <a:solidFill>
                  <a:schemeClr val="accent1">
                    <a:lumMod val="75000"/>
                  </a:schemeClr>
                </a:solidFill>
              </a:rPr>
              <a:t>sd()</a:t>
            </a:r>
            <a:r>
              <a:rPr lang="da-DK" sz="2400"/>
              <a:t> 		Standardafvigelse </a:t>
            </a:r>
            <a:br>
              <a:rPr lang="da-DK" sz="2400"/>
            </a:br>
            <a:r>
              <a:rPr lang="da-DK" sz="2400"/>
              <a:t> 		(stikprøve)</a:t>
            </a:r>
          </a:p>
          <a:p>
            <a:pPr marL="342900" indent="-342900">
              <a:buFont typeface="Arial" pitchFamily="34" charset="0"/>
              <a:buChar char="•"/>
            </a:pPr>
            <a:r>
              <a:rPr lang="da-DK" sz="2400">
                <a:solidFill>
                  <a:schemeClr val="accent1">
                    <a:lumMod val="75000"/>
                  </a:schemeClr>
                </a:solidFill>
              </a:rPr>
              <a:t>min()</a:t>
            </a:r>
            <a:r>
              <a:rPr lang="da-DK" sz="2400"/>
              <a:t> 	Minimum</a:t>
            </a:r>
          </a:p>
          <a:p>
            <a:pPr marL="342900" indent="-342900">
              <a:buFont typeface="Arial" pitchFamily="34" charset="0"/>
              <a:buChar char="•"/>
            </a:pPr>
            <a:r>
              <a:rPr lang="da-DK" sz="2400">
                <a:solidFill>
                  <a:schemeClr val="accent1">
                    <a:lumMod val="75000"/>
                  </a:schemeClr>
                </a:solidFill>
              </a:rPr>
              <a:t>max()</a:t>
            </a:r>
            <a:r>
              <a:rPr lang="da-DK" sz="2400"/>
              <a:t> 	Maksimum</a:t>
            </a:r>
          </a:p>
          <a:p>
            <a:pPr marL="342900" indent="-342900">
              <a:buFont typeface="Arial" pitchFamily="34" charset="0"/>
              <a:buChar char="•"/>
            </a:pPr>
            <a:r>
              <a:rPr lang="da-DK" sz="2400" err="1">
                <a:solidFill>
                  <a:schemeClr val="accent1">
                    <a:lumMod val="75000"/>
                  </a:schemeClr>
                </a:solidFill>
              </a:rPr>
              <a:t>length()</a:t>
            </a:r>
            <a:r>
              <a:rPr lang="da-DK" sz="2400"/>
              <a:t> 	Antal</a:t>
            </a:r>
          </a:p>
          <a:p>
            <a:pPr marL="342900" indent="-342900">
              <a:buFont typeface="Arial" pitchFamily="34" charset="0"/>
              <a:buChar char="•"/>
            </a:pPr>
            <a:r>
              <a:rPr lang="da-DK" sz="2400">
                <a:solidFill>
                  <a:schemeClr val="accent1">
                    <a:lumMod val="75000"/>
                  </a:schemeClr>
                </a:solidFill>
              </a:rPr>
              <a:t>median()</a:t>
            </a:r>
            <a:r>
              <a:rPr lang="da-DK" sz="2400"/>
              <a:t> 	median</a:t>
            </a:r>
          </a:p>
        </p:txBody>
      </p:sp>
      <p:sp>
        <p:nvSpPr>
          <p:cNvPr id="5" name="Content Placeholder 4"/>
          <p:cNvSpPr>
            <a:spLocks noGrp="1"/>
          </p:cNvSpPr>
          <p:nvPr>
            <p:ph sz="half" idx="2"/>
          </p:nvPr>
        </p:nvSpPr>
        <p:spPr>
          <a:xfrm>
            <a:off x="4788024" y="1340768"/>
            <a:ext cx="4248472" cy="5184576"/>
          </a:xfrm>
        </p:spPr>
        <p:txBody>
          <a:bodyPr>
            <a:normAutofit fontScale="92500"/>
          </a:bodyPr>
          <a:lstStyle/>
          <a:p>
            <a:pPr marL="0" indent="0">
              <a:buNone/>
            </a:pPr>
            <a:r>
              <a:rPr lang="da-DK" sz="2400" b="1"/>
              <a:t>Diagrammer</a:t>
            </a:r>
          </a:p>
          <a:p>
            <a:pPr marL="342900" indent="-342900">
              <a:buFont typeface="Arial" pitchFamily="34" charset="0"/>
              <a:buChar char="•"/>
            </a:pPr>
            <a:r>
              <a:rPr lang="da-DK" sz="2400">
                <a:solidFill>
                  <a:schemeClr val="accent1">
                    <a:lumMod val="75000"/>
                  </a:schemeClr>
                </a:solidFill>
              </a:rPr>
              <a:t>barplot()</a:t>
            </a:r>
            <a:r>
              <a:rPr lang="da-DK" sz="2400"/>
              <a:t>	Stolpediagram</a:t>
            </a:r>
          </a:p>
          <a:p>
            <a:pPr marL="342900" indent="-342900">
              <a:buFont typeface="Arial" pitchFamily="34" charset="0"/>
              <a:buChar char="•"/>
            </a:pPr>
            <a:r>
              <a:rPr lang="da-DK" sz="2400" err="1">
                <a:solidFill>
                  <a:schemeClr val="accent1">
                    <a:lumMod val="75000"/>
                  </a:schemeClr>
                </a:solidFill>
              </a:rPr>
              <a:t>stripchart()</a:t>
            </a:r>
            <a:r>
              <a:rPr lang="da-DK" sz="2400"/>
              <a:t>	Prikdiagram</a:t>
            </a:r>
          </a:p>
          <a:p>
            <a:pPr marL="342900" indent="-342900">
              <a:buFont typeface="Arial" pitchFamily="34" charset="0"/>
              <a:buChar char="•"/>
            </a:pPr>
            <a:r>
              <a:rPr lang="da-DK" sz="2400">
                <a:solidFill>
                  <a:schemeClr val="accent1">
                    <a:lumMod val="75000"/>
                  </a:schemeClr>
                </a:solidFill>
              </a:rPr>
              <a:t>hist()</a:t>
            </a:r>
            <a:r>
              <a:rPr lang="da-DK" sz="2400"/>
              <a:t>	Histogram</a:t>
            </a:r>
          </a:p>
          <a:p>
            <a:pPr marL="342900" indent="-342900">
              <a:buFont typeface="Arial" pitchFamily="34" charset="0"/>
              <a:buChar char="•"/>
            </a:pPr>
            <a:r>
              <a:rPr lang="da-DK" sz="2400">
                <a:solidFill>
                  <a:schemeClr val="accent1">
                    <a:lumMod val="75000"/>
                  </a:schemeClr>
                </a:solidFill>
              </a:rPr>
              <a:t>stem()</a:t>
            </a:r>
            <a:r>
              <a:rPr lang="da-DK" sz="2400"/>
              <a:t>	Stem-and-leaf plot</a:t>
            </a:r>
          </a:p>
        </p:txBody>
      </p:sp>
      <p:sp>
        <p:nvSpPr>
          <p:cNvPr id="4" name="Slide Number Placeholder 3"/>
          <p:cNvSpPr>
            <a:spLocks noGrp="1"/>
          </p:cNvSpPr>
          <p:nvPr>
            <p:ph type="sldNum" sz="quarter" idx="12"/>
          </p:nvPr>
        </p:nvSpPr>
        <p:spPr/>
        <p:txBody>
          <a:bodyPr/>
          <a:lstStyle/>
          <a:p>
            <a:fld id="{2CD97C06-EC96-4259-9516-82894ECCBF7D}" type="slidenum">
              <a:rPr lang="da-DK" smtClean="0"/>
              <a:t>49</a:t>
            </a:fld>
            <a:endParaRPr lang="da-DK"/>
          </a:p>
        </p:txBody>
      </p:sp>
    </p:spTree>
    <p:extLst>
      <p:ext uri="{BB962C8B-B14F-4D97-AF65-F5344CB8AC3E}">
        <p14:creationId xmlns:p14="http://schemas.microsoft.com/office/powerpoint/2010/main" val="26397381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grpId="0" nodeType="click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dur="1" fill="hold" grpId="0" nodeType="click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dur="1" fill="hold" grpId="0" nodeType="clickEffect">
                                  <p:stCondLst>
                                    <p:cond delay="0"/>
                                  </p:stCondLst>
                                  <p:childTnLst>
                                    <p:set>
                                      <p:cBhvr>
                                        <p:cTn id="5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dur="1" fill="hold" grpId="0" nodeType="clickEffect">
                                  <p:stCondLst>
                                    <p:cond delay="0"/>
                                  </p:stCondLst>
                                  <p:childTnLst>
                                    <p:set>
                                      <p:cBhvr>
                                        <p:cTn id="6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Kurset</a:t>
            </a:r>
          </a:p>
        </p:txBody>
      </p:sp>
      <p:sp>
        <p:nvSpPr>
          <p:cNvPr id="3" name="Content Placeholder 2"/>
          <p:cNvSpPr>
            <a:spLocks noGrp="1"/>
          </p:cNvSpPr>
          <p:nvPr>
            <p:ph idx="1"/>
          </p:nvPr>
        </p:nvSpPr>
        <p:spPr>
          <a:xfrm>
            <a:off x="467544" y="1124744"/>
            <a:ext cx="8424936" cy="5616624"/>
          </a:xfrm>
        </p:spPr>
        <p:txBody>
          <a:bodyPr>
            <a:normAutofit/>
          </a:bodyPr>
          <a:lstStyle/>
          <a:p>
            <a:r>
              <a:rPr lang="da-DK" sz="2400"/>
              <a:t>Litteratur: </a:t>
            </a:r>
          </a:p>
          <a:p>
            <a:pPr lvl="1"/>
            <a:r>
              <a:rPr lang="en-GB" sz="2200"/>
              <a:t>Miller &amp; Freund's Probability and Statistics for Engineers, </a:t>
            </a:r>
            <a:br>
              <a:rPr lang="en-GB" sz="2200"/>
            </a:br>
            <a:r>
              <a:rPr lang="en-GB" sz="2200"/>
              <a:t>9th global edition, by Richard Johnson, Pearson</a:t>
            </a:r>
            <a:r>
              <a:rPr lang="en-US" sz="2200"/>
              <a:t> 2018, </a:t>
            </a:r>
            <a:br>
              <a:rPr lang="en-US" sz="2200"/>
            </a:br>
            <a:r>
              <a:rPr lang="en-US" sz="2200"/>
              <a:t>ISBN-13: 978-1292176017</a:t>
            </a:r>
          </a:p>
          <a:p>
            <a:pPr lvl="1"/>
            <a:r>
              <a:rPr lang="en-US" sz="2200"/>
              <a:t>Kan købes i Stakbogladen (nu til 558.-):</a:t>
            </a:r>
            <a:br>
              <a:rPr lang="en-US" sz="2200"/>
            </a:br>
            <a:br>
              <a:rPr lang="en-US" sz="2200"/>
            </a:br>
            <a:br>
              <a:rPr lang="en-US" sz="2200"/>
            </a:br>
            <a:endParaRPr lang="en-US" sz="2200"/>
          </a:p>
          <a:p>
            <a:pPr lvl="1"/>
            <a:endParaRPr lang="en-US" sz="2200"/>
          </a:p>
          <a:p>
            <a:pPr lvl="1"/>
            <a:r>
              <a:rPr lang="en-US" sz="2200"/>
              <a:t>Man kan godt bestå uden bogen. Den er</a:t>
            </a:r>
            <a:br>
              <a:rPr lang="en-US" sz="2200"/>
            </a:br>
            <a:r>
              <a:rPr lang="en-US" sz="2200"/>
              <a:t>ikke fantastisk pædagogisk, men den har </a:t>
            </a:r>
            <a:br>
              <a:rPr lang="en-US" sz="2200"/>
            </a:br>
            <a:r>
              <a:rPr lang="en-US" sz="2200"/>
              <a:t>over 250 eksempler, og de fleste når vi ikke </a:t>
            </a:r>
            <a:br>
              <a:rPr lang="en-US" sz="2200"/>
            </a:br>
            <a:r>
              <a:rPr lang="en-US" sz="2200"/>
              <a:t>at tale om.</a:t>
            </a:r>
            <a:endParaRPr lang="en-US" sz="2200"/>
          </a:p>
        </p:txBody>
      </p:sp>
      <p:sp>
        <p:nvSpPr>
          <p:cNvPr id="4" name="Slide Number Placeholder 3"/>
          <p:cNvSpPr>
            <a:spLocks noGrp="1"/>
          </p:cNvSpPr>
          <p:nvPr>
            <p:ph type="sldNum" sz="quarter" idx="12"/>
          </p:nvPr>
        </p:nvSpPr>
        <p:spPr/>
        <p:txBody>
          <a:bodyPr/>
          <a:lstStyle/>
          <a:p>
            <a:fld id="{2CD97C06-EC96-4259-9516-82894ECCBF7D}" type="slidenum">
              <a:rPr lang="da-DK" smtClean="0"/>
              <a:t>5</a:t>
            </a:fld>
            <a:endParaRPr lang="da-DK"/>
          </a:p>
        </p:txBody>
      </p:sp>
      <p:pic>
        <p:nvPicPr>
          <p:cNvPr id="1026" name="Picture 2" descr="https://cdn.shopify.com/s/files/1/0100/2802/3871/products/1292176016_1024x1024@2x.jpg?v=157987784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8922" y="2564904"/>
            <a:ext cx="2392609" cy="299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222470" y="3140968"/>
            <a:ext cx="4911487" cy="720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12457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Boksplot = kassediagram</a:t>
            </a:r>
            <a:endParaRPr lang="en-GB"/>
          </a:p>
        </p:txBody>
      </p:sp>
      <mc:AlternateContent>
        <mc:Choice Requires="a14">
          <p:sp>
            <p:nvSpPr>
              <p:cNvPr id="3" name="Content Placeholder 2"/>
              <p:cNvSpPr>
                <a:spLocks noGrp="1"/>
              </p:cNvSpPr>
              <p:nvPr>
                <p:ph idx="1"/>
              </p:nvPr>
            </p:nvSpPr>
            <p:spPr/>
            <p:txBody>
              <a:bodyPr/>
              <a:lstStyle/>
              <a:p>
                <a:r>
                  <a:rPr lang="en-US"/>
                  <a:t>Et kassediagram er en anden simpel måde at få overblik over data uden komplicerede beregninger. F.eks. er det enklere at bestemme median end middelværdi</a:t>
                </a:r>
                <a:br>
                  <a:rPr lang="en-US"/>
                </a:br>
                <a:br>
                  <a:rPr lang="en-US"/>
                </a:br>
                <a:br>
                  <a:rPr lang="en-US"/>
                </a:br>
                <a:br>
                  <a:rPr lang="en-US"/>
                </a:br>
                <a:endParaRPr lang="en-US"/>
              </a:p>
              <a:p>
                <a:r>
                  <a:rPr lang="en-US"/>
                  <a:t>Et kassediagram deler data op i fire nogenlunde lige store grupper vha. såkaldte </a:t>
                </a:r>
                <a:r>
                  <a:rPr lang="en-US" i="1">
                    <a:solidFill>
                      <a:schemeClr val="accent1">
                        <a:lumMod val="75000"/>
                      </a:schemeClr>
                    </a:solidFill>
                  </a:rPr>
                  <a:t>kvartiler</a:t>
                </a:r>
                <a:r>
                  <a:rPr lang="en-US"/>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oMath>
                  </m:oMathPara>
                </a14:m>
                <a:r>
                  <a:rPr lang="en-GB"/>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2</m:t>
                          </m:r>
                        </m:sub>
                      </m:sSub>
                    </m:oMath>
                  </m:oMathPara>
                </a14:m>
                <a:r>
                  <a:rPr lang="en-GB"/>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3</m:t>
                          </m:r>
                        </m:sub>
                      </m:sSub>
                    </m:oMath>
                  </m:oMathPara>
                </a14:m>
                <a:r>
                  <a:rPr lang="en-GB"/>
                  <a:t>, hvor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2</m:t>
                          </m:r>
                        </m:sub>
                      </m:sSub>
                    </m:oMath>
                  </m:oMathPara>
                </a14:m>
                <a:r>
                  <a:rPr lang="en-GB"/>
                  <a:t> er det samme som medianen.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50</a:t>
            </a:fld>
            <a:endParaRPr lang="da-DK"/>
          </a:p>
        </p:txBody>
      </p:sp>
      <p:pic>
        <p:nvPicPr>
          <p:cNvPr id="6" name="Picture 5"/>
          <p:cNvPicPr>
            <a:picLocks noChangeAspect="1"/>
          </p:cNvPicPr>
          <p:nvPr/>
        </p:nvPicPr>
        <p:blipFill>
          <a:blip r:embed="rId3"/>
          <a:srcRect l="23912" t="29029" r="5435" b="34026"/>
          <a:stretch>
            <a:fillRect/>
          </a:stretch>
        </p:blipFill>
        <p:spPr>
          <a:xfrm>
            <a:off x="2231740" y="2420119"/>
            <a:ext cx="4680520" cy="10081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22321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Fraktiler </a:t>
            </a:r>
          </a:p>
        </p:txBody>
      </p:sp>
      <mc:AlternateContent>
        <mc:Choice Requires="a14">
          <p:sp>
            <p:nvSpPr>
              <p:cNvPr id="3" name="Content Placeholder 2"/>
              <p:cNvSpPr>
                <a:spLocks noGrp="1"/>
              </p:cNvSpPr>
              <p:nvPr>
                <p:ph idx="1"/>
              </p:nvPr>
            </p:nvSpPr>
            <p:spPr/>
            <p:txBody>
              <a:bodyPr/>
              <a:lstStyle/>
              <a:p>
                <a:pPr marL="0" indent="0">
                  <a:buNone/>
                </a:pPr>
                <a:r>
                  <a:rPr lang="da-DK">
                    <a:solidFill>
                      <a:schemeClr val="tx2"/>
                    </a:solidFill>
                  </a:rPr>
                  <a:t>Fraktiler </a:t>
                </a:r>
                <a:r>
                  <a:rPr lang="da-DK"/>
                  <a:t>(engelsk: </a:t>
                </a:r>
                <a:r>
                  <a:rPr lang="da-DK" err="1">
                    <a:solidFill>
                      <a:schemeClr val="tx2"/>
                    </a:solidFill>
                  </a:rPr>
                  <a:t>quantiles</a:t>
                </a:r>
                <a:r>
                  <a:rPr lang="da-DK"/>
                  <a:t>) bruges til at dele et datasæt op i et antal lige store dele. Der er forskellige specialiserede fraktiler:</a:t>
                </a:r>
                <a:endParaRPr lang="da-DK">
                  <a:solidFill>
                    <a:schemeClr val="tx2"/>
                  </a:solidFill>
                </a:endParaRPr>
              </a:p>
              <a:p>
                <a:r>
                  <a:rPr lang="da-DK">
                    <a:solidFill>
                      <a:schemeClr val="tx2"/>
                    </a:solidFill>
                  </a:rPr>
                  <a:t>Median </a:t>
                </a:r>
                <a14:m>
                  <m:oMathPara>
                    <m:oMathParaPr>
                      <m:jc/>
                    </m:oMathParaPr>
                    <m:oMath>
                      <m:acc>
                        <m:accPr>
                          <m:chr m:val="̃"/>
                          <m:ctrlPr>
                            <a:rPr lang="da-DK" i="1">
                              <a:solidFill>
                                <a:schemeClr val="tx2"/>
                              </a:solidFill>
                              <a:latin typeface="Cambria Math" panose="02040503050406030204" pitchFamily="18" charset="0"/>
                            </a:rPr>
                          </m:ctrlPr>
                        </m:accPr>
                        <m:e>
                          <m:r>
                            <a:rPr lang="da-DK" i="1" smtClean="0">
                              <a:solidFill>
                                <a:schemeClr val="tx2"/>
                              </a:solidFill>
                              <a:latin typeface="Cambria Math"/>
                            </a:rPr>
                            <m:t>𝑦</m:t>
                          </m:r>
                        </m:e>
                      </m:acc>
                    </m:oMath>
                  </m:oMathPara>
                </a14:m>
                <a:r>
                  <a:rPr lang="da-DK"/>
                  <a:t>: Den midterste værdi i et sorteret datasæt </a:t>
                </a:r>
                <a14:m>
                  <m:oMathPara>
                    <m:oMathParaPr>
                      <m:jc/>
                    </m:oMathParaPr>
                    <m:oMath>
                      <m:r>
                        <a:rPr lang="en-US" b="0" i="1" smtClean="0">
                          <a:latin typeface="Cambria Math" panose="02040503050406030204" pitchFamily="18" charset="0"/>
                        </a:rPr>
                        <m:t>𝑦</m:t>
                      </m:r>
                    </m:oMath>
                  </m:oMathPara>
                </a14:m>
                <a:r>
                  <a:rPr lang="da-DK"/>
                  <a:t>. Medianen deler datasættet op i to halvdele</a:t>
                </a:r>
              </a:p>
              <a:p>
                <a:r>
                  <a:rPr lang="da-DK">
                    <a:solidFill>
                      <a:schemeClr val="tx2"/>
                    </a:solidFill>
                  </a:rPr>
                  <a:t>Kvartiler</a:t>
                </a:r>
                <a:r>
                  <a:rPr lang="da-DK"/>
                  <a:t>: Tre værdier, der deler det sorterede datasæt op i fire lige store dele.</a:t>
                </a:r>
              </a:p>
              <a:p>
                <a:pPr lvl="1"/>
                <a:r>
                  <a:rPr lang="da-DK">
                    <a:solidFill>
                      <a:schemeClr val="tx2"/>
                    </a:solidFill>
                  </a:rPr>
                  <a:t>Nedre kvartil, </a:t>
                </a:r>
                <a14:m>
                  <m:oMathPara>
                    <m:oMathParaPr>
                      <m:jc/>
                    </m:oMathParaPr>
                    <m:oMath>
                      <m:sSub>
                        <m:sSubPr>
                          <m:ctrlPr>
                            <a:rPr lang="da-DK" i="1" smtClean="0">
                              <a:solidFill>
                                <a:schemeClr val="tx2"/>
                              </a:solidFill>
                              <a:latin typeface="Cambria Math" panose="02040503050406030204" pitchFamily="18" charset="0"/>
                            </a:rPr>
                          </m:ctrlPr>
                        </m:sSubPr>
                        <m:e>
                          <m:r>
                            <a:rPr lang="da-DK" b="0" i="1" smtClean="0">
                              <a:solidFill>
                                <a:schemeClr val="tx2"/>
                              </a:solidFill>
                              <a:latin typeface="Cambria Math"/>
                            </a:rPr>
                            <m:t>𝑄</m:t>
                          </m:r>
                        </m:e>
                        <m:sub>
                          <m:r>
                            <a:rPr lang="da-DK" b="0" i="1" smtClean="0">
                              <a:solidFill>
                                <a:schemeClr val="tx2"/>
                              </a:solidFill>
                              <a:latin typeface="Cambria Math"/>
                            </a:rPr>
                            <m:t>1</m:t>
                          </m:r>
                        </m:sub>
                      </m:sSub>
                    </m:oMath>
                  </m:oMathPara>
                </a14:m>
                <a:endParaRPr lang="da-DK"/>
              </a:p>
              <a:p>
                <a:pPr lvl="1"/>
                <a:r>
                  <a:rPr lang="da-DK">
                    <a:solidFill>
                      <a:schemeClr val="tx2"/>
                    </a:solidFill>
                  </a:rPr>
                  <a:t>Midterste kvartil, </a:t>
                </a:r>
                <a:r>
                  <a:rPr lang="da-DK"/>
                  <a:t>som er det samme som medianen</a:t>
                </a:r>
                <a:r>
                  <a:rPr lang="da-DK">
                    <a:solidFill>
                      <a:schemeClr val="tx2"/>
                    </a:solidFill>
                  </a:rPr>
                  <a:t>, </a:t>
                </a:r>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𝑄</m:t>
                          </m:r>
                        </m:e>
                        <m:sub>
                          <m:r>
                            <a:rPr lang="da-DK" b="0" i="1" smtClean="0">
                              <a:solidFill>
                                <a:schemeClr val="tx2"/>
                              </a:solidFill>
                              <a:latin typeface="Cambria Math"/>
                            </a:rPr>
                            <m:t>2</m:t>
                          </m:r>
                        </m:sub>
                      </m:sSub>
                      <m:r>
                        <a:rPr lang="da-DK" b="0" i="1" smtClean="0">
                          <a:solidFill>
                            <a:schemeClr val="tx2"/>
                          </a:solidFill>
                          <a:latin typeface="Cambria Math"/>
                        </a:rPr>
                        <m:t>=</m:t>
                      </m:r>
                      <m:acc>
                        <m:accPr>
                          <m:chr m:val="̃"/>
                          <m:ctrlPr>
                            <a:rPr lang="da-DK" b="0" i="1" smtClean="0">
                              <a:solidFill>
                                <a:schemeClr val="tx2"/>
                              </a:solidFill>
                              <a:latin typeface="Cambria Math" panose="02040503050406030204" pitchFamily="18" charset="0"/>
                            </a:rPr>
                          </m:ctrlPr>
                        </m:accPr>
                        <m:e>
                          <m:r>
                            <a:rPr lang="da-DK" b="0" i="1" smtClean="0">
                              <a:solidFill>
                                <a:schemeClr val="tx2"/>
                              </a:solidFill>
                              <a:latin typeface="Cambria Math"/>
                            </a:rPr>
                            <m:t>𝑦</m:t>
                          </m:r>
                        </m:e>
                      </m:acc>
                    </m:oMath>
                  </m:oMathPara>
                </a14:m>
                <a:endParaRPr lang="da-DK"/>
              </a:p>
              <a:p>
                <a:pPr lvl="1"/>
                <a:r>
                  <a:rPr lang="da-DK">
                    <a:solidFill>
                      <a:schemeClr val="tx2"/>
                    </a:solidFill>
                  </a:rPr>
                  <a:t>Øvre kvartil, </a:t>
                </a:r>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𝑄</m:t>
                          </m:r>
                        </m:e>
                        <m:sub>
                          <m:r>
                            <a:rPr lang="da-DK" b="0" i="1" smtClean="0">
                              <a:solidFill>
                                <a:schemeClr val="tx2"/>
                              </a:solidFill>
                              <a:latin typeface="Cambria Math"/>
                            </a:rPr>
                            <m:t>3</m:t>
                          </m:r>
                        </m:sub>
                      </m:sSub>
                    </m:oMath>
                  </m:oMathPara>
                </a14:m>
                <a:endParaRPr lang="da-DK"/>
              </a:p>
              <a:p>
                <a:r>
                  <a:rPr lang="da-DK" err="1">
                    <a:solidFill>
                      <a:schemeClr val="tx2"/>
                    </a:solidFill>
                  </a:rPr>
                  <a:t>Percentiler</a:t>
                </a:r>
                <a:r>
                  <a:rPr lang="da-DK"/>
                  <a:t>: 99 værdier, som deler datasættet op i 100 dele</a:t>
                </a:r>
              </a:p>
              <a:p>
                <a:pPr lvl="1" defTabSz="238125"/>
                <a14:m>
                  <m:oMathPara>
                    <m:oMathParaPr>
                      <m:jc/>
                    </m:oMathParaPr>
                    <m:oMath>
                      <m:sSub>
                        <m:sSubPr>
                          <m:ctrlPr>
                            <a:rPr lang="da-DK" i="1" smtClean="0">
                              <a:solidFill>
                                <a:schemeClr val="tx2"/>
                              </a:solidFill>
                              <a:latin typeface="Cambria Math" panose="02040503050406030204" pitchFamily="18" charset="0"/>
                            </a:rPr>
                          </m:ctrlPr>
                        </m:sSubPr>
                        <m:e>
                          <m:r>
                            <a:rPr lang="da-DK" i="1">
                              <a:solidFill>
                                <a:schemeClr val="tx2"/>
                              </a:solidFill>
                              <a:latin typeface="Cambria Math"/>
                            </a:rPr>
                            <m:t>𝑄</m:t>
                          </m:r>
                        </m:e>
                        <m:sub>
                          <m:r>
                            <a:rPr lang="da-DK" i="1">
                              <a:solidFill>
                                <a:schemeClr val="tx2"/>
                              </a:solidFill>
                              <a:latin typeface="Cambria Math"/>
                            </a:rPr>
                            <m:t>1</m:t>
                          </m:r>
                        </m:sub>
                      </m:sSub>
                    </m:oMath>
                  </m:oMathPara>
                </a14:m>
                <a:r>
                  <a:rPr lang="da-DK"/>
                  <a:t> 	er den 25. percentil</a:t>
                </a:r>
                <a:endParaRPr lang="da-DK"/>
              </a:p>
              <a:p>
                <a:pPr lvl="1" defTabSz="238125"/>
                <a14:m>
                  <m:oMathPara>
                    <m:oMathParaPr>
                      <m:jc/>
                    </m:oMathParaPr>
                    <m:oMath>
                      <m:acc>
                        <m:accPr>
                          <m:chr m:val="̃"/>
                          <m:ctrlPr>
                            <a:rPr lang="da-DK" i="1">
                              <a:solidFill>
                                <a:schemeClr val="tx2"/>
                              </a:solidFill>
                              <a:latin typeface="Cambria Math" panose="02040503050406030204" pitchFamily="18" charset="0"/>
                            </a:rPr>
                          </m:ctrlPr>
                        </m:accPr>
                        <m:e>
                          <m:r>
                            <a:rPr lang="da-DK" i="1">
                              <a:solidFill>
                                <a:schemeClr val="tx2"/>
                              </a:solidFill>
                              <a:latin typeface="Cambria Math"/>
                            </a:rPr>
                            <m:t>𝑦</m:t>
                          </m:r>
                        </m:e>
                      </m:acc>
                    </m:oMath>
                  </m:oMathPara>
                </a14:m>
                <a:r>
                  <a:rPr lang="da-DK"/>
                  <a:t> 		er den 50. percentil</a:t>
                </a:r>
                <a:endParaRPr lang="da-DK"/>
              </a:p>
              <a:p>
                <a:pPr lvl="1" defTabSz="166688"/>
                <a14:m>
                  <m:oMathPara>
                    <m:oMathParaPr>
                      <m:jc/>
                    </m:oMathParaPr>
                    <m:oMath>
                      <m:sSub>
                        <m:sSubPr>
                          <m:ctrlPr>
                            <a:rPr lang="da-DK" i="1" smtClean="0">
                              <a:solidFill>
                                <a:schemeClr val="tx2"/>
                              </a:solidFill>
                              <a:latin typeface="Cambria Math" panose="02040503050406030204" pitchFamily="18" charset="0"/>
                            </a:rPr>
                          </m:ctrlPr>
                        </m:sSubPr>
                        <m:e>
                          <m:r>
                            <a:rPr lang="da-DK" i="1">
                              <a:solidFill>
                                <a:schemeClr val="tx2"/>
                              </a:solidFill>
                              <a:latin typeface="Cambria Math"/>
                            </a:rPr>
                            <m:t>𝑄</m:t>
                          </m:r>
                        </m:e>
                        <m:sub>
                          <m:r>
                            <a:rPr lang="da-DK" b="0" i="1" smtClean="0">
                              <a:solidFill>
                                <a:schemeClr val="tx2"/>
                              </a:solidFill>
                              <a:latin typeface="Cambria Math"/>
                            </a:rPr>
                            <m:t>3</m:t>
                          </m:r>
                        </m:sub>
                      </m:sSub>
                    </m:oMath>
                  </m:oMathPara>
                </a14:m>
                <a:r>
                  <a:rPr lang="da-DK"/>
                  <a:t> 	er den 75. percentil.</a:t>
                </a: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51</a:t>
            </a:fld>
            <a:endParaRPr lang="da-DK"/>
          </a:p>
        </p:txBody>
      </p:sp>
    </p:spTree>
    <p:extLst>
      <p:ext uri="{BB962C8B-B14F-4D97-AF65-F5344CB8AC3E}">
        <p14:creationId xmlns:p14="http://schemas.microsoft.com/office/powerpoint/2010/main" val="28638522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Boksplot = kassediagram</a:t>
            </a:r>
            <a:endParaRPr lang="en-GB"/>
          </a:p>
        </p:txBody>
      </p:sp>
      <mc:AlternateContent>
        <mc:Choice Requires="a14">
          <p:sp>
            <p:nvSpPr>
              <p:cNvPr id="3" name="Content Placeholder 2"/>
              <p:cNvSpPr>
                <a:spLocks noGrp="1"/>
              </p:cNvSpPr>
              <p:nvPr>
                <p:ph idx="1"/>
              </p:nvPr>
            </p:nvSpPr>
            <p:spPr/>
            <p:txBody>
              <a:bodyPr/>
              <a:lstStyle/>
              <a:p>
                <a:r>
                  <a:rPr lang="en-US" sz="2000"/>
                  <a:t>Et kassediagram deler data op i fire nogenlunde lige store grupper vha. kvartilerne </a:t>
                </a:r>
                <a14:m>
                  <m:oMathPara>
                    <m:oMathParaPr>
                      <m:jc/>
                    </m:oMathParaPr>
                    <m:o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1</m:t>
                          </m:r>
                        </m:sub>
                      </m:sSub>
                    </m:oMath>
                  </m:oMathPara>
                </a14:m>
                <a:r>
                  <a:rPr lang="en-GB" sz="2000"/>
                  <a:t>,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b="0" i="1" smtClean="0">
                              <a:latin typeface="Cambria Math" panose="02040503050406030204" pitchFamily="18" charset="0"/>
                            </a:rPr>
                            <m:t>2</m:t>
                          </m:r>
                        </m:sub>
                      </m:sSub>
                    </m:oMath>
                  </m:oMathPara>
                </a14:m>
                <a:r>
                  <a:rPr lang="en-GB" sz="2000"/>
                  <a:t> og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b="0" i="1" smtClean="0">
                              <a:latin typeface="Cambria Math" panose="02040503050406030204" pitchFamily="18" charset="0"/>
                            </a:rPr>
                            <m:t>3</m:t>
                          </m:r>
                        </m:sub>
                      </m:sSub>
                    </m:oMath>
                  </m:oMathPara>
                </a14:m>
                <a:endParaRPr lang="en-GB" sz="2000"/>
              </a:p>
              <a:p>
                <a:r>
                  <a:rPr lang="en-US" sz="2000"/>
                  <a:t>Den midterste halvdel er det interkvartile område (</a:t>
                </a:r>
                <a:r>
                  <a:rPr lang="en-US" sz="2000" i="1">
                    <a:solidFill>
                      <a:schemeClr val="accent1">
                        <a:lumMod val="75000"/>
                      </a:schemeClr>
                    </a:solidFill>
                  </a:rPr>
                  <a:t>interquartile range</a:t>
                </a:r>
                <a:r>
                  <a:rPr lang="en-US" sz="2000"/>
                  <a:t>, </a:t>
                </a:r>
                <a:r>
                  <a:rPr lang="en-US" sz="2000">
                    <a:solidFill>
                      <a:schemeClr val="accent1">
                        <a:lumMod val="75000"/>
                      </a:schemeClr>
                    </a:solidFill>
                  </a:rPr>
                  <a:t>IQR</a:t>
                </a:r>
                <a:r>
                  <a:rPr lang="en-US" sz="2000"/>
                  <a:t>) </a:t>
                </a:r>
              </a:p>
              <a:p>
                <a:r>
                  <a:rPr lang="en-US" sz="2000"/>
                  <a:t>Det består af en kasse omkring medianen med koste (</a:t>
                </a:r>
                <a:r>
                  <a:rPr lang="en-US" sz="2000" i="1">
                    <a:solidFill>
                      <a:schemeClr val="accent1">
                        <a:lumMod val="75000"/>
                      </a:schemeClr>
                    </a:solidFill>
                  </a:rPr>
                  <a:t>whiskers</a:t>
                </a:r>
                <a:r>
                  <a:rPr lang="en-US" sz="2000"/>
                  <a:t>) på</a:t>
                </a:r>
              </a:p>
              <a:p>
                <a:r>
                  <a:rPr lang="en-US" sz="2000"/>
                  <a:t>Kassens bredde er IQR, dvs.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1</m:t>
                          </m:r>
                        </m:sub>
                      </m:sSub>
                    </m:oMath>
                  </m:oMathPara>
                </a14:m>
                <a:r>
                  <a:rPr lang="en-US" sz="2000"/>
                  <a:t>. IQR er et mål for datas spredning</a:t>
                </a:r>
              </a:p>
              <a:p>
                <a:r>
                  <a:rPr lang="en-US" sz="2000"/>
                  <a:t>Kostenes længde kan defineres forskelligt, f.eks. så de går til min og max. </a:t>
                </a:r>
                <a:br>
                  <a:rPr lang="en-US" sz="2000"/>
                </a:br>
                <a:r>
                  <a:rPr lang="en-US" sz="2000"/>
                  <a:t>Vi bruger figurens definition, så der kan identificeres outliers. </a:t>
                </a: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52</a:t>
            </a:fld>
            <a:endParaRPr lang="da-DK"/>
          </a:p>
        </p:txBody>
      </p:sp>
      <p:pic>
        <p:nvPicPr>
          <p:cNvPr id="7170" name="Picture 2" descr="https://miro.medium.com/max/11250/1*2c21SkzJMf3frPXPAR_gZA.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47664" y="3717032"/>
            <a:ext cx="6048672"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9919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Algoritme til beregning af kvartilsæt</a:t>
            </a:r>
            <a:endParaRPr lang="da-DK"/>
          </a:p>
        </p:txBody>
      </p:sp>
      <mc:AlternateContent>
        <mc:Choice Requires="a14">
          <p:sp>
            <p:nvSpPr>
              <p:cNvPr id="3" name="Content Placeholder 2"/>
              <p:cNvSpPr>
                <a:spLocks noGrp="1"/>
              </p:cNvSpPr>
              <p:nvPr>
                <p:ph idx="1"/>
              </p:nvPr>
            </p:nvSpPr>
            <p:spPr/>
            <p:txBody>
              <a:bodyPr/>
              <a:lstStyle/>
              <a:p>
                <a:pPr marL="0" indent="0">
                  <a:buNone/>
                </a:pPr>
                <a:r>
                  <a:rPr lang="da-DK"/>
                  <a:t>Vi har et datasæt med </a:t>
                </a:r>
                <a14:m>
                  <m:oMathPara>
                    <m:oMathParaPr>
                      <m:jc/>
                    </m:oMathParaPr>
                    <m:oMath>
                      <m:r>
                        <a:rPr lang="da-DK" i="1" smtClean="0">
                          <a:latin typeface="Cambria Math"/>
                        </a:rPr>
                        <m:t>𝑛</m:t>
                      </m:r>
                    </m:oMath>
                  </m:oMathPara>
                </a14:m>
                <a:r>
                  <a:rPr lang="da-DK"/>
                  <a:t> observationer: 	</a:t>
                </a:r>
                <a14:m>
                  <m:oMathPara>
                    <m:oMathParaPr>
                      <m:jc/>
                    </m:oMathParaPr>
                    <m:oMath>
                      <m:r>
                        <m:rPr>
                          <m:sty m:val="p"/>
                        </m:rPr>
                        <a:rPr lang="da-DK" b="0" i="0" smtClean="0">
                          <a:latin typeface="Cambria Math"/>
                        </a:rPr>
                        <m:t> </m:t>
                      </m:r>
                      <m:sSub>
                        <m:sSubPr>
                          <m:ctrlPr>
                            <a:rPr lang="da-DK" i="1">
                              <a:latin typeface="Cambria Math" panose="02040503050406030204" pitchFamily="18" charset="0"/>
                            </a:rPr>
                          </m:ctrlPr>
                        </m:sSubPr>
                        <m:e>
                          <m:r>
                            <a:rPr lang="da-DK" i="1" smtClean="0">
                              <a:latin typeface="Cambria Math"/>
                            </a:rPr>
                            <m:t>𝑦</m:t>
                          </m:r>
                        </m:e>
                        <m:sub>
                          <m:r>
                            <a:rPr lang="da-DK" i="1">
                              <a:latin typeface="Cambria Math"/>
                            </a:rPr>
                            <m:t>1</m:t>
                          </m:r>
                        </m:sub>
                      </m:sSub>
                      <m:r>
                        <a:rPr lang="da-DK" i="1">
                          <a:latin typeface="Cambria Math"/>
                        </a:rPr>
                        <m:t>,</m:t>
                      </m:r>
                    </m:oMath>
                  </m:oMathPara>
                </a14:m>
                <a:r>
                  <a:rPr lang="da-DK"/>
                  <a:t> </a:t>
                </a:r>
                <a14:m>
                  <m:oMathPara>
                    <m:oMathParaPr>
                      <m:jc/>
                    </m:oMathParaPr>
                    <m:oMath>
                      <m:sSub>
                        <m:sSubPr>
                          <m:ctrlPr>
                            <a:rPr lang="da-DK" i="1">
                              <a:latin typeface="Cambria Math" panose="02040503050406030204" pitchFamily="18" charset="0"/>
                            </a:rPr>
                          </m:ctrlPr>
                        </m:sSubPr>
                        <m:e>
                          <m:r>
                            <a:rPr lang="da-DK" i="1">
                              <a:latin typeface="Cambria Math"/>
                            </a:rPr>
                            <m:t>𝑦</m:t>
                          </m:r>
                        </m:e>
                        <m:sub>
                          <m:r>
                            <a:rPr lang="da-DK" b="0" i="1" smtClean="0">
                              <a:latin typeface="Cambria Math"/>
                            </a:rPr>
                            <m:t>2</m:t>
                          </m:r>
                        </m:sub>
                      </m:sSub>
                      <m:r>
                        <a:rPr lang="da-DK" i="1">
                          <a:latin typeface="Cambria Math"/>
                        </a:rPr>
                        <m:t>, </m:t>
                      </m:r>
                      <m:r>
                        <a:rPr lang="da-DK" i="1" smtClean="0">
                          <a:latin typeface="Cambria Math"/>
                          <a:ea typeface="Cambria Math"/>
                        </a:rPr>
                        <m:t>⋯</m:t>
                      </m:r>
                      <m:r>
                        <a:rPr lang="da-DK" b="0" i="1" smtClean="0">
                          <a:latin typeface="Cambria Math"/>
                          <a:ea typeface="Cambria Math"/>
                        </a:rPr>
                        <m:t>,</m:t>
                      </m:r>
                      <m:sSub>
                        <m:sSubPr>
                          <m:ctrlPr>
                            <a:rPr lang="da-DK" i="1">
                              <a:latin typeface="Cambria Math" panose="02040503050406030204" pitchFamily="18" charset="0"/>
                            </a:rPr>
                          </m:ctrlPr>
                        </m:sSubPr>
                        <m:e>
                          <m:r>
                            <a:rPr lang="da-DK" i="1">
                              <a:latin typeface="Cambria Math"/>
                            </a:rPr>
                            <m:t>𝑦</m:t>
                          </m:r>
                        </m:e>
                        <m:sub>
                          <m:r>
                            <a:rPr lang="da-DK" b="0" i="1" smtClean="0">
                              <a:latin typeface="Cambria Math"/>
                            </a:rPr>
                            <m:t>𝑛</m:t>
                          </m:r>
                        </m:sub>
                      </m:sSub>
                    </m:oMath>
                  </m:oMathPara>
                </a14:m>
                <a:br>
                  <a:rPr lang="da-DK"/>
                </a:br>
                <a:r>
                  <a:rPr lang="da-DK" b="1"/>
                  <a:t> </a:t>
                </a:r>
                <a:br>
                  <a:rPr lang="da-DK" b="1"/>
                </a:br>
                <a:r>
                  <a:rPr lang="da-DK" b="1"/>
                  <a:t>Step 1. Beregning af </a:t>
                </a:r>
                <a:r>
                  <a:rPr lang="da-DK" b="1">
                    <a:solidFill>
                      <a:schemeClr val="tx2"/>
                    </a:solidFill>
                  </a:rPr>
                  <a:t>medianen</a:t>
                </a:r>
                <a:r>
                  <a:rPr lang="da-DK" b="1"/>
                  <a:t> </a:t>
                </a:r>
                <a14:m>
                  <m:oMathPara>
                    <m:oMathParaPr>
                      <m:jc/>
                    </m:oMathParaPr>
                    <m:oMath>
                      <m:acc>
                        <m:accPr>
                          <m:chr m:val="̃"/>
                          <m:ctrlPr>
                            <a:rPr lang="da-DK" b="1" i="1" smtClean="0">
                              <a:solidFill>
                                <a:schemeClr val="tx2"/>
                              </a:solidFill>
                              <a:latin typeface="Cambria Math" panose="02040503050406030204" pitchFamily="18" charset="0"/>
                            </a:rPr>
                          </m:ctrlPr>
                        </m:accPr>
                        <m:e>
                          <m:r>
                            <m:rPr>
                              <m:sty m:val="bi"/>
                            </m:rPr>
                            <a:rPr lang="da-DK" b="1" i="1" smtClean="0">
                              <a:solidFill>
                                <a:schemeClr val="tx2"/>
                              </a:solidFill>
                              <a:latin typeface="Cambria Math"/>
                            </a:rPr>
                            <m:t>𝒚</m:t>
                          </m:r>
                        </m:e>
                      </m:acc>
                    </m:oMath>
                  </m:oMathPara>
                </a14:m>
                <a:r>
                  <a:rPr lang="da-DK" b="1"/>
                  <a:t>:</a:t>
                </a:r>
              </a:p>
              <a:p>
                <a:pPr marL="514350" indent="-514350">
                  <a:buFont typeface="+mj-lt"/>
                  <a:buAutoNum type="arabicPeriod"/>
                </a:pPr>
                <a:r>
                  <a:rPr lang="da-DK"/>
                  <a:t>Sortér datasættet: 		</a:t>
                </a:r>
                <a14:m>
                  <m:oMathPara>
                    <m:oMathParaPr>
                      <m:jc/>
                    </m:oMathParaPr>
                    <m:oMath>
                      <m:sSub>
                        <m:sSubPr>
                          <m:ctrlPr>
                            <a:rPr lang="da-DK" i="1">
                              <a:latin typeface="Cambria Math" panose="02040503050406030204" pitchFamily="18" charset="0"/>
                            </a:rPr>
                          </m:ctrlPr>
                        </m:sSubPr>
                        <m:e>
                          <m:r>
                            <a:rPr lang="da-DK" i="1">
                              <a:latin typeface="Cambria Math"/>
                            </a:rPr>
                            <m:t>𝑦</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b="0" i="1" smtClean="0">
                              <a:latin typeface="Cambria Math"/>
                            </a:rPr>
                            <m:t> </m:t>
                          </m:r>
                          <m:r>
                            <a:rPr lang="da-DK" i="1">
                              <a:latin typeface="Cambria Math"/>
                            </a:rPr>
                            <m:t>𝑦</m:t>
                          </m:r>
                        </m:e>
                        <m:sub>
                          <m:r>
                            <a:rPr lang="da-DK" i="1">
                              <a:latin typeface="Cambria Math"/>
                            </a:rPr>
                            <m:t>(</m:t>
                          </m:r>
                          <m:r>
                            <a:rPr lang="da-DK" b="0" i="1" smtClean="0">
                              <a:latin typeface="Cambria Math"/>
                            </a:rPr>
                            <m:t>2</m:t>
                          </m:r>
                          <m:r>
                            <a:rPr lang="da-DK" i="1">
                              <a:latin typeface="Cambria Math"/>
                            </a:rPr>
                            <m:t>)</m:t>
                          </m:r>
                        </m:sub>
                      </m:sSub>
                      <m:r>
                        <a:rPr lang="da-DK" i="1">
                          <a:latin typeface="Cambria Math"/>
                        </a:rPr>
                        <m:t>,</m:t>
                      </m:r>
                      <m:sSub>
                        <m:sSubPr>
                          <m:ctrlPr>
                            <a:rPr lang="da-DK" i="1">
                              <a:latin typeface="Cambria Math" panose="02040503050406030204" pitchFamily="18" charset="0"/>
                            </a:rPr>
                          </m:ctrlPr>
                        </m:sSubPr>
                        <m:e>
                          <m:r>
                            <a:rPr lang="da-DK" i="1" smtClean="0">
                              <a:latin typeface="Cambria Math"/>
                              <a:ea typeface="Cambria Math"/>
                            </a:rPr>
                            <m:t>⋯</m:t>
                          </m:r>
                          <m:r>
                            <a:rPr lang="da-DK" b="0" i="1" smtClean="0">
                              <a:latin typeface="Cambria Math"/>
                              <a:ea typeface="Cambria Math"/>
                            </a:rPr>
                            <m:t>,</m:t>
                          </m:r>
                          <m:r>
                            <a:rPr lang="da-DK" i="1">
                              <a:latin typeface="Cambria Math"/>
                            </a:rPr>
                            <m:t>𝑦</m:t>
                          </m:r>
                        </m:e>
                        <m:sub>
                          <m:r>
                            <a:rPr lang="da-DK" i="1">
                              <a:latin typeface="Cambria Math"/>
                            </a:rPr>
                            <m:t>(</m:t>
                          </m:r>
                          <m:r>
                            <a:rPr lang="da-DK" b="0" i="1" smtClean="0">
                              <a:latin typeface="Cambria Math"/>
                            </a:rPr>
                            <m:t>𝑛</m:t>
                          </m:r>
                          <m:r>
                            <a:rPr lang="da-DK" i="1">
                              <a:latin typeface="Cambria Math"/>
                            </a:rPr>
                            <m:t>)</m:t>
                          </m:r>
                        </m:sub>
                      </m:sSub>
                    </m:oMath>
                  </m:oMathPara>
                </a14:m>
                <a:endParaRPr lang="da-DK"/>
              </a:p>
              <a:p>
                <a:pPr marL="514350" indent="-514350">
                  <a:buFont typeface="+mj-lt"/>
                  <a:buAutoNum type="arabicPeriod"/>
                </a:pPr>
                <a:r>
                  <a:rPr lang="da-DK"/>
                  <a:t>Bestem positionen af medianen: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m:t>
                      </m:r>
                      <m:f>
                        <m:fPr>
                          <m:type m:val="bar"/>
                          <m:ctrlPr>
                            <a:rPr lang="da-DK" b="0" i="1" smtClean="0">
                              <a:latin typeface="Cambria Math" panose="02040503050406030204" pitchFamily="18" charset="0"/>
                              <a:ea typeface="Cambria Math"/>
                            </a:rPr>
                          </m:ctrlPr>
                        </m:fPr>
                        <m:num>
                          <m:r>
                            <a:rPr lang="da-DK" b="0" i="1" smtClean="0">
                              <a:latin typeface="Cambria Math"/>
                              <a:ea typeface="Cambria Math"/>
                            </a:rPr>
                            <m:t>𝑛</m:t>
                          </m:r>
                          <m:r>
                            <a:rPr lang="da-DK" b="0" i="1" smtClean="0">
                              <a:latin typeface="Cambria Math"/>
                              <a:ea typeface="Cambria Math"/>
                            </a:rPr>
                            <m:t>+1</m:t>
                          </m:r>
                        </m:num>
                        <m:den>
                          <m:r>
                            <a:rPr lang="da-DK" b="0" i="1" smtClean="0">
                              <a:latin typeface="Cambria Math"/>
                              <a:ea typeface="Cambria Math"/>
                            </a:rPr>
                            <m:t>2</m:t>
                          </m:r>
                        </m:den>
                      </m:f>
                    </m:oMath>
                  </m:oMathPara>
                </a14:m>
                <a:endParaRPr lang="da-DK"/>
              </a:p>
              <a:p>
                <a:pPr marL="514350" indent="-514350">
                  <a:buFont typeface="+mj-lt"/>
                  <a:buAutoNum type="arabicPeriod"/>
                </a:pPr>
                <a:r>
                  <a:rPr lang="da-DK"/>
                  <a:t>Bestem værdien af medianen:</a:t>
                </a:r>
              </a:p>
              <a:p>
                <a:pPr marL="914400" lvl="1" indent="-514350">
                  <a:buFont typeface="+mj-lt"/>
                  <a:buAutoNum type="alphaLcPeriod"/>
                </a:pPr>
                <a:r>
                  <a:rPr lang="da-DK"/>
                  <a:t>Hvis </a:t>
                </a:r>
                <a:r>
                  <a:rPr lang="da-DK" i="1"/>
                  <a:t>n</a:t>
                </a:r>
                <a:r>
                  <a:rPr lang="da-DK"/>
                  <a:t> er </a:t>
                </a:r>
                <a:r>
                  <a:rPr lang="da-DK">
                    <a:solidFill>
                      <a:schemeClr val="accent1">
                        <a:lumMod val="75000"/>
                      </a:schemeClr>
                    </a:solidFill>
                  </a:rPr>
                  <a:t>ulige</a:t>
                </a:r>
                <a:r>
                  <a:rPr lang="da-DK"/>
                  <a:t>, så er </a:t>
                </a:r>
                <a14:m>
                  <m:oMathPara>
                    <m:oMathParaPr>
                      <m:jc/>
                    </m:oMathParaPr>
                    <m:oMath>
                      <m:sSub>
                        <m:sSubPr>
                          <m:ctrlPr>
                            <a:rPr lang="da-DK" i="1" smtClean="0">
                              <a:latin typeface="Cambria Math" panose="02040503050406030204" pitchFamily="18" charset="0"/>
                              <a:ea typeface="Cambria Math"/>
                            </a:rPr>
                          </m:ctrlPr>
                        </m:sSubPr>
                        <m:e>
                          <m:r>
                            <a:rPr lang="da-DK" i="1">
                              <a:latin typeface="Cambria Math"/>
                              <a:ea typeface="Cambria Math"/>
                            </a:rPr>
                            <m:t>ℓ</m:t>
                          </m:r>
                        </m:e>
                        <m:sub>
                          <m:r>
                            <a:rPr lang="da-DK" b="0" i="1" smtClean="0">
                              <a:latin typeface="Cambria Math"/>
                              <a:ea typeface="Cambria Math"/>
                            </a:rPr>
                            <m:t>𝑚</m:t>
                          </m:r>
                        </m:sub>
                      </m:sSub>
                    </m:oMath>
                  </m:oMathPara>
                </a14:m>
                <a:r>
                  <a:rPr lang="da-DK"/>
                  <a:t> et heltal, og så er medianen</a:t>
                </a:r>
                <a:br>
                  <a:rPr lang="da-DK"/>
                </a:br>
                <a:r>
                  <a:rPr lang="da-DK"/>
                  <a:t> 	</a:t>
                </a:r>
                <a14:m>
                  <m:oMathPara>
                    <m:oMathParaPr>
                      <m:jc/>
                    </m:oMathParaPr>
                    <m:oMath>
                      <m:acc>
                        <m:accPr>
                          <m:chr m:val="̃"/>
                          <m:ctrlPr>
                            <a:rPr lang="da-DK" i="1" smtClean="0">
                              <a:latin typeface="Cambria Math" panose="02040503050406030204" pitchFamily="18" charset="0"/>
                            </a:rPr>
                          </m:ctrlPr>
                        </m:accPr>
                        <m:e>
                          <m:r>
                            <a:rPr lang="da-DK" b="0" i="1" smtClean="0">
                              <a:latin typeface="Cambria Math"/>
                            </a:rPr>
                            <m:t>𝑦</m:t>
                          </m:r>
                        </m:e>
                      </m:acc>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𝑦</m:t>
                          </m:r>
                        </m:e>
                        <m:sub>
                          <m:sSub>
                            <m:sSubPr>
                              <m:ctrlPr>
                                <a:rPr lang="da-DK" i="1">
                                  <a:latin typeface="Cambria Math" panose="02040503050406030204" pitchFamily="18" charset="0"/>
                                  <a:ea typeface="Cambria Math"/>
                                </a:rPr>
                              </m:ctrlPr>
                            </m:sSubPr>
                            <m:e>
                              <m:r>
                                <a:rPr lang="da-DK" b="0" i="1" smtClean="0">
                                  <a:latin typeface="Cambria Math"/>
                                  <a:ea typeface="Cambria Math"/>
                                </a:rPr>
                                <m:t>(</m:t>
                              </m:r>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m:t>
                          </m:r>
                        </m:sub>
                      </m:sSub>
                    </m:oMath>
                  </m:oMathPara>
                </a14:m>
                <a:br>
                  <a:rPr lang="da-DK"/>
                </a:br>
                <a:endParaRPr lang="da-DK"/>
              </a:p>
              <a:p>
                <a:pPr marL="914400" lvl="1" indent="-514350">
                  <a:buFont typeface="+mj-lt"/>
                  <a:buAutoNum type="alphaLcPeriod"/>
                </a:pPr>
                <a:r>
                  <a:rPr lang="da-DK"/>
                  <a:t>Hvis </a:t>
                </a:r>
                <a:r>
                  <a:rPr lang="da-DK" i="1"/>
                  <a:t>n</a:t>
                </a:r>
                <a:r>
                  <a:rPr lang="da-DK"/>
                  <a:t> er </a:t>
                </a:r>
                <a:r>
                  <a:rPr lang="da-DK">
                    <a:solidFill>
                      <a:schemeClr val="accent1">
                        <a:lumMod val="75000"/>
                      </a:schemeClr>
                    </a:solidFill>
                  </a:rPr>
                  <a:t>lige</a:t>
                </a:r>
                <a:r>
                  <a:rPr lang="da-DK"/>
                  <a:t>, så er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oMath>
                  </m:oMathPara>
                </a14:m>
                <a:r>
                  <a:rPr lang="da-DK"/>
                  <a:t> ikke et heltal, men indeholder ½ . Så beregnes medianen som gennemsnittet af de to observationer med position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−½</m:t>
                      </m:r>
                    </m:oMath>
                  </m:oMathPara>
                </a14:m>
                <a:r>
                  <a:rPr lang="da-DK"/>
                  <a:t> og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+½</m:t>
                      </m:r>
                    </m:oMath>
                  </m:oMathPara>
                </a14:m>
                <a:r>
                  <a:rPr lang="da-DK"/>
                  <a:t>: </a:t>
                </a:r>
                <a:br>
                  <a:rPr lang="da-DK"/>
                </a:br>
                <a:r>
                  <a:rPr lang="da-DK"/>
                  <a:t> 	 </a:t>
                </a:r>
                <a14:m>
                  <m:oMathPara>
                    <m:oMathParaPr>
                      <m:jc/>
                    </m:oMathParaPr>
                    <m:oMath>
                      <m:acc>
                        <m:accPr>
                          <m:chr m:val="̃"/>
                          <m:ctrlPr>
                            <a:rPr lang="da-DK" i="1">
                              <a:latin typeface="Cambria Math" panose="02040503050406030204" pitchFamily="18" charset="0"/>
                            </a:rPr>
                          </m:ctrlPr>
                        </m:accPr>
                        <m:e>
                          <m:r>
                            <a:rPr lang="da-DK" i="1">
                              <a:latin typeface="Cambria Math"/>
                            </a:rPr>
                            <m:t>𝑦</m:t>
                          </m:r>
                        </m:e>
                      </m:acc>
                      <m:r>
                        <a:rPr lang="da-DK" i="1">
                          <a:latin typeface="Cambria Math"/>
                        </a:rPr>
                        <m:t>=</m:t>
                      </m:r>
                      <m:sSub>
                        <m:sSubPr>
                          <m:ctrlPr>
                            <a:rPr lang="da-DK" i="1">
                              <a:latin typeface="Cambria Math" panose="02040503050406030204" pitchFamily="18" charset="0"/>
                            </a:rPr>
                          </m:ctrlPr>
                        </m:sSubPr>
                        <m:e>
                          <m:f>
                            <m:fPr>
                              <m:type m:val="bar"/>
                              <m:ctrlPr>
                                <a:rPr lang="da-DK" i="1" smtClean="0">
                                  <a:latin typeface="Cambria Math" panose="02040503050406030204" pitchFamily="18" charset="0"/>
                                </a:rPr>
                              </m:ctrlPr>
                            </m:fPr>
                            <m:num>
                              <m:r>
                                <a:rPr lang="da-DK" b="0" i="1" smtClean="0">
                                  <a:latin typeface="Cambria Math"/>
                                </a:rPr>
                                <m:t>1</m:t>
                              </m:r>
                            </m:num>
                            <m:den>
                              <m:r>
                                <a:rPr lang="da-DK" b="0" i="1" smtClean="0">
                                  <a:latin typeface="Cambria Math"/>
                                </a:rPr>
                                <m:t>2</m:t>
                              </m:r>
                            </m:den>
                          </m:f>
                          <m:r>
                            <a:rPr lang="da-DK" b="0" i="1" smtClean="0">
                              <a:latin typeface="Cambria Math"/>
                            </a:rPr>
                            <m:t>(</m:t>
                          </m:r>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−½</m:t>
                          </m:r>
                          <m:r>
                            <a:rPr lang="da-DK" i="1">
                              <a:latin typeface="Cambria Math"/>
                              <a:ea typeface="Cambria Math"/>
                            </a:rPr>
                            <m:t>)</m:t>
                          </m:r>
                        </m:sub>
                      </m:sSub>
                      <m:r>
                        <a:rPr lang="da-DK" b="0" i="1" smtClean="0">
                          <a:latin typeface="Cambria Math"/>
                          <a:ea typeface="Cambria Math"/>
                        </a:rPr>
                        <m:t>+</m:t>
                      </m:r>
                      <m:sSub>
                        <m:sSubPr>
                          <m:ctrlPr>
                            <a:rPr lang="da-DK" i="1">
                              <a:latin typeface="Cambria Math" panose="02040503050406030204" pitchFamily="18" charset="0"/>
                            </a:rPr>
                          </m:ctrlPr>
                        </m:sSubPr>
                        <m:e>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𝑚</m:t>
                              </m:r>
                            </m:sub>
                          </m:sSub>
                          <m:r>
                            <a:rPr lang="da-DK" b="0" i="1" smtClean="0">
                              <a:latin typeface="Cambria Math"/>
                              <a:ea typeface="Cambria Math"/>
                            </a:rPr>
                            <m:t>+½</m:t>
                          </m:r>
                          <m:r>
                            <a:rPr lang="da-DK" i="1">
                              <a:latin typeface="Cambria Math"/>
                              <a:ea typeface="Cambria Math"/>
                            </a:rPr>
                            <m:t>)</m:t>
                          </m:r>
                        </m:sub>
                      </m:sSub>
                      <m:r>
                        <a:rPr lang="da-DK" b="0" i="1" smtClean="0">
                          <a:latin typeface="Cambria Math"/>
                          <a:ea typeface="Cambria Math"/>
                        </a:rPr>
                        <m:t>)</m:t>
                      </m:r>
                    </m:oMath>
                  </m:oMathPara>
                </a14:m>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13"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53</a:t>
            </a:fld>
            <a:endParaRPr lang="da-DK"/>
          </a:p>
        </p:txBody>
      </p:sp>
      <p:pic>
        <p:nvPicPr>
          <p:cNvPr id="5" name="Picture 4"/>
          <p:cNvPicPr>
            <a:picLocks noChangeAspect="1"/>
          </p:cNvPicPr>
          <p:nvPr/>
        </p:nvPicPr>
        <p:blipFill>
          <a:blip r:embed="rId4"/>
          <a:stretch>
            <a:fillRect/>
          </a:stretch>
        </p:blipFill>
        <p:spPr>
          <a:xfrm>
            <a:off x="6458087" y="4077072"/>
            <a:ext cx="2396505" cy="538393"/>
          </a:xfrm>
          <a:prstGeom prst="rect">
            <a:avLst/>
          </a:prstGeom>
        </p:spPr>
      </p:pic>
      <p:pic>
        <p:nvPicPr>
          <p:cNvPr id="6" name="Picture 5"/>
          <p:cNvPicPr>
            <a:picLocks noChangeAspect="1"/>
          </p:cNvPicPr>
          <p:nvPr/>
        </p:nvPicPr>
        <p:blipFill>
          <a:blip r:embed="rId5"/>
          <a:stretch>
            <a:fillRect/>
          </a:stretch>
        </p:blipFill>
        <p:spPr>
          <a:xfrm>
            <a:off x="6595968" y="5758011"/>
            <a:ext cx="2258624" cy="479301"/>
          </a:xfrm>
          <a:prstGeom prst="rect">
            <a:avLst/>
          </a:prstGeom>
        </p:spPr>
      </p:pic>
    </p:spTree>
    <p:extLst>
      <p:ext uri="{BB962C8B-B14F-4D97-AF65-F5344CB8AC3E}">
        <p14:creationId xmlns:p14="http://schemas.microsoft.com/office/powerpoint/2010/main" val="8574291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Algoritme til beregning af kvartilsæt</a:t>
            </a:r>
            <a:endParaRPr lang="da-DK"/>
          </a:p>
        </p:txBody>
      </p:sp>
      <mc:AlternateContent>
        <mc:Choice Requires="a14">
          <p:sp>
            <p:nvSpPr>
              <p:cNvPr id="3" name="Content Placeholder 2"/>
              <p:cNvSpPr>
                <a:spLocks noGrp="1"/>
              </p:cNvSpPr>
              <p:nvPr>
                <p:ph idx="1"/>
              </p:nvPr>
            </p:nvSpPr>
            <p:spPr>
              <a:xfrm>
                <a:off x="467544" y="1196752"/>
                <a:ext cx="8424936" cy="5544616"/>
              </a:xfrm>
            </p:spPr>
            <p:txBody>
              <a:bodyPr>
                <a:noAutofit/>
              </a:bodyPr>
              <a:lstStyle/>
              <a:p>
                <a:pPr marL="0" indent="0">
                  <a:buNone/>
                </a:pPr>
                <a:r>
                  <a:rPr lang="da-DK" b="1"/>
                  <a:t>Step 2. Beregn </a:t>
                </a:r>
                <a:r>
                  <a:rPr lang="da-DK" b="1">
                    <a:solidFill>
                      <a:schemeClr val="tx2"/>
                    </a:solidFill>
                  </a:rPr>
                  <a:t>kvartiler </a:t>
                </a:r>
                <a14:m>
                  <m:oMathPara>
                    <m:oMathParaPr>
                      <m:jc/>
                    </m:oMathParaPr>
                    <m:oMath>
                      <m:sSub>
                        <m:sSubPr>
                          <m:ctrlPr>
                            <a:rPr lang="da-DK" b="1" i="1" smtClean="0">
                              <a:solidFill>
                                <a:schemeClr val="tx2"/>
                              </a:solidFill>
                              <a:latin typeface="Cambria Math" panose="02040503050406030204" pitchFamily="18" charset="0"/>
                            </a:rPr>
                          </m:ctrlPr>
                        </m:sSubPr>
                        <m:e>
                          <m:r>
                            <m:rPr>
                              <m:sty m:val="bi"/>
                            </m:rPr>
                            <a:rPr lang="da-DK" b="1" i="1" smtClean="0">
                              <a:solidFill>
                                <a:schemeClr val="tx2"/>
                              </a:solidFill>
                              <a:latin typeface="Cambria Math"/>
                            </a:rPr>
                            <m:t>𝑸</m:t>
                          </m:r>
                        </m:e>
                        <m:sub>
                          <m:r>
                            <m:rPr>
                              <m:sty m:val="bi"/>
                            </m:rPr>
                            <a:rPr lang="da-DK" b="1" i="1" smtClean="0">
                              <a:solidFill>
                                <a:schemeClr val="tx2"/>
                              </a:solidFill>
                              <a:latin typeface="Cambria Math"/>
                            </a:rPr>
                            <m:t>𝟏</m:t>
                          </m:r>
                        </m:sub>
                      </m:sSub>
                    </m:oMath>
                  </m:oMathPara>
                </a14:m>
                <a:r>
                  <a:rPr lang="da-DK" b="1"/>
                  <a:t> og </a:t>
                </a:r>
                <a14:m>
                  <m:oMathPara>
                    <m:oMathParaPr>
                      <m:jc/>
                    </m:oMathParaPr>
                    <m:oMath>
                      <m:sSub>
                        <m:sSubPr>
                          <m:ctrlPr>
                            <a:rPr lang="da-DK" b="1" i="1" smtClean="0">
                              <a:solidFill>
                                <a:schemeClr val="tx2"/>
                              </a:solidFill>
                              <a:latin typeface="Cambria Math" panose="02040503050406030204" pitchFamily="18" charset="0"/>
                            </a:rPr>
                          </m:ctrlPr>
                        </m:sSubPr>
                        <m:e>
                          <m:r>
                            <m:rPr>
                              <m:sty m:val="bi"/>
                            </m:rPr>
                            <a:rPr lang="da-DK" b="1" i="1">
                              <a:solidFill>
                                <a:schemeClr val="tx2"/>
                              </a:solidFill>
                              <a:latin typeface="Cambria Math"/>
                            </a:rPr>
                            <m:t>𝑸</m:t>
                          </m:r>
                        </m:e>
                        <m:sub>
                          <m:r>
                            <m:rPr>
                              <m:sty m:val="bi"/>
                            </m:rPr>
                            <a:rPr lang="da-DK" b="1" i="1" smtClean="0">
                              <a:solidFill>
                                <a:schemeClr val="tx2"/>
                              </a:solidFill>
                              <a:latin typeface="Cambria Math"/>
                            </a:rPr>
                            <m:t>𝟑</m:t>
                          </m:r>
                        </m:sub>
                      </m:sSub>
                    </m:oMath>
                  </m:oMathPara>
                </a14:m>
                <a:r>
                  <a:rPr lang="da-DK" b="1"/>
                  <a:t>:</a:t>
                </a:r>
              </a:p>
              <a:p>
                <a:pPr marL="361950" indent="-361950">
                  <a:buFont typeface="+mj-lt"/>
                  <a:buAutoNum type="arabicPeriod"/>
                </a:pPr>
                <a:r>
                  <a:rPr lang="da-DK"/>
                  <a:t>Bestem positionen af kvartilerne ved at beregne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b="0" i="1" smtClean="0">
                              <a:latin typeface="Cambria Math"/>
                              <a:ea typeface="Cambria Math"/>
                            </a:rPr>
                            <m:t>𝑞</m:t>
                          </m:r>
                        </m:sub>
                      </m:sSub>
                    </m:oMath>
                  </m:oMathPara>
                </a14:m>
                <a:r>
                  <a:rPr lang="da-DK"/>
                  <a:t>: </a:t>
                </a:r>
              </a:p>
              <a:p>
                <a:pPr marL="914400" lvl="1" indent="-514350">
                  <a:buFont typeface="+mj-lt"/>
                  <a:buAutoNum type="alphaLcPeriod"/>
                </a:pPr>
                <a:r>
                  <a:rPr lang="da-DK"/>
                  <a:t>Hvis </a:t>
                </a:r>
                <a:r>
                  <a:rPr lang="da-DK" i="1"/>
                  <a:t>n</a:t>
                </a:r>
                <a:r>
                  <a:rPr lang="da-DK"/>
                  <a:t> er </a:t>
                </a:r>
                <a:r>
                  <a:rPr lang="da-DK">
                    <a:solidFill>
                      <a:schemeClr val="accent1">
                        <a:lumMod val="75000"/>
                      </a:schemeClr>
                    </a:solidFill>
                  </a:rPr>
                  <a:t>ulige</a:t>
                </a:r>
                <a:r>
                  <a:rPr lang="da-DK"/>
                  <a:t>: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r>
                        <a:rPr lang="da-DK" b="0" i="1" smtClean="0">
                          <a:latin typeface="Cambria Math"/>
                          <a:ea typeface="Cambria Math"/>
                        </a:rPr>
                        <m:t>=</m:t>
                      </m:r>
                      <m:f>
                        <m:fPr>
                          <m:type m:val="bar"/>
                          <m:ctrlPr>
                            <a:rPr lang="da-DK" b="0" i="1" smtClean="0">
                              <a:latin typeface="Cambria Math" panose="02040503050406030204" pitchFamily="18" charset="0"/>
                              <a:ea typeface="Cambria Math"/>
                            </a:rPr>
                          </m:ctrlPr>
                        </m:fPr>
                        <m:num>
                          <m:r>
                            <a:rPr lang="da-DK" b="0" i="1" smtClean="0">
                              <a:latin typeface="Cambria Math"/>
                              <a:ea typeface="Cambria Math"/>
                            </a:rPr>
                            <m:t>𝑛</m:t>
                          </m:r>
                          <m:r>
                            <a:rPr lang="da-DK" b="0" i="1" smtClean="0">
                              <a:latin typeface="Cambria Math"/>
                              <a:ea typeface="Cambria Math"/>
                            </a:rPr>
                            <m:t>+3</m:t>
                          </m:r>
                        </m:num>
                        <m:den>
                          <m:r>
                            <a:rPr lang="da-DK" b="0" i="1" smtClean="0">
                              <a:latin typeface="Cambria Math"/>
                              <a:ea typeface="Cambria Math"/>
                            </a:rPr>
                            <m:t>4</m:t>
                          </m:r>
                        </m:den>
                      </m:f>
                    </m:oMath>
                  </m:oMathPara>
                </a14:m>
                <a:r>
                  <a:rPr lang="da-DK"/>
                  <a:t> </a:t>
                </a:r>
                <a:br>
                  <a:rPr lang="da-DK"/>
                </a:br>
                <a:endParaRPr lang="da-DK"/>
              </a:p>
              <a:p>
                <a:pPr marL="914400" lvl="1" indent="-514350">
                  <a:buFont typeface="+mj-lt"/>
                  <a:buAutoNum type="alphaLcPeriod"/>
                </a:pPr>
                <a:r>
                  <a:rPr lang="da-DK"/>
                  <a:t>Hvis </a:t>
                </a:r>
                <a:r>
                  <a:rPr lang="da-DK" i="1"/>
                  <a:t>n</a:t>
                </a:r>
                <a:r>
                  <a:rPr lang="da-DK"/>
                  <a:t> er </a:t>
                </a:r>
                <a:r>
                  <a:rPr lang="da-DK">
                    <a:solidFill>
                      <a:schemeClr val="accent1">
                        <a:lumMod val="75000"/>
                      </a:schemeClr>
                    </a:solidFill>
                  </a:rPr>
                  <a:t>lige</a:t>
                </a:r>
                <a:r>
                  <a:rPr lang="da-DK"/>
                  <a:t>: 	</a:t>
                </a:r>
                <a:r>
                  <a:rPr lang="da-DK">
                    <a:ea typeface="Cambria Math"/>
                  </a:rPr>
                  <a:t>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𝑛</m:t>
                          </m:r>
                          <m:r>
                            <a:rPr lang="da-DK" i="1">
                              <a:latin typeface="Cambria Math"/>
                              <a:ea typeface="Cambria Math"/>
                            </a:rPr>
                            <m:t>+2</m:t>
                          </m:r>
                        </m:num>
                        <m:den>
                          <m:r>
                            <a:rPr lang="da-DK" i="1">
                              <a:latin typeface="Cambria Math"/>
                              <a:ea typeface="Cambria Math"/>
                            </a:rPr>
                            <m:t>4</m:t>
                          </m:r>
                        </m:den>
                      </m:f>
                    </m:oMath>
                  </m:oMathPara>
                </a14:m>
                <a:r>
                  <a:rPr lang="da-DK"/>
                  <a:t> </a:t>
                </a:r>
              </a:p>
              <a:p>
                <a:pPr marL="400050" lvl="1" indent="0">
                  <a:buNone/>
                </a:pPr>
                <a:r>
                  <a:rPr lang="da-DK"/>
                  <a:t>Nu er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oMath>
                  </m:oMathPara>
                </a14:m>
                <a:r>
                  <a:rPr lang="da-DK"/>
                  <a:t> enten et heltal eller indeholder ½</a:t>
                </a:r>
                <a:br>
                  <a:rPr lang="da-DK"/>
                </a:br>
                <a:r>
                  <a:rPr lang="da-DK" sz="1100"/>
                  <a:t> </a:t>
                </a:r>
                <a:endParaRPr lang="da-DK"/>
              </a:p>
              <a:p>
                <a:pPr marL="361950" indent="-361950">
                  <a:buFont typeface="+mj-lt"/>
                  <a:buAutoNum type="arabicPeriod"/>
                </a:pPr>
                <a:r>
                  <a:rPr lang="da-DK"/>
                  <a:t>Bestem værdien af kvartilerne:</a:t>
                </a:r>
              </a:p>
              <a:p>
                <a:pPr marL="857250" lvl="1" indent="-457200">
                  <a:buFont typeface="+mj-lt"/>
                  <a:buAutoNum type="alphaLcPeriod"/>
                </a:pPr>
                <a:r>
                  <a:rPr lang="da-DK"/>
                  <a:t>Hvis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oMath>
                  </m:oMathPara>
                </a14:m>
                <a:r>
                  <a:rPr lang="da-DK"/>
                  <a:t> er et heltal:</a:t>
                </a:r>
                <a:br>
                  <a:rPr lang="da-DK"/>
                </a:br>
                <a:r>
                  <a:rPr lang="da-DK"/>
                  <a:t>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𝑄</m:t>
                          </m:r>
                        </m:e>
                        <m:sub>
                          <m:r>
                            <a:rPr lang="da-DK" b="0" i="1" smtClean="0">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b="0" i="1" smtClean="0">
                                  <a:latin typeface="Cambria Math"/>
                                  <a:ea typeface="Cambria Math"/>
                                </a:rPr>
                                <m:t>𝑞</m:t>
                              </m:r>
                            </m:sub>
                          </m:sSub>
                          <m:r>
                            <a:rPr lang="da-DK" i="1">
                              <a:latin typeface="Cambria Math"/>
                              <a:ea typeface="Cambria Math"/>
                            </a:rPr>
                            <m:t>)</m:t>
                          </m:r>
                        </m:sub>
                      </m:sSub>
                    </m:oMath>
                  </m:oMathPara>
                </a14:m>
                <a:br>
                  <a:rPr lang="da-DK" i="1">
                    <a:latin typeface="Cambria Math"/>
                    <a:ea typeface="Cambria Math"/>
                  </a:rPr>
                </a:br>
                <a:r>
                  <a:rPr lang="da-DK" i="1">
                    <a:latin typeface="Cambria Math"/>
                    <a:ea typeface="Cambria Math"/>
                  </a:rPr>
                  <a:t> 		</a:t>
                </a:r>
                <a14:m>
                  <m:oMathPara>
                    <m:oMathParaPr>
                      <m:jc/>
                    </m:oMathParaPr>
                    <m:oMath>
                      <m:sSub>
                        <m:sSubPr>
                          <m:ctrlPr>
                            <a:rPr lang="da-DK" i="1">
                              <a:latin typeface="Cambria Math" panose="02040503050406030204" pitchFamily="18" charset="0"/>
                            </a:rPr>
                          </m:ctrlPr>
                        </m:sSubPr>
                        <m:e>
                          <m:r>
                            <a:rPr lang="da-DK" i="1">
                              <a:latin typeface="Cambria Math"/>
                            </a:rPr>
                            <m:t>𝑄</m:t>
                          </m:r>
                        </m:e>
                        <m:sub>
                          <m:r>
                            <a:rPr lang="da-DK" b="0" i="1" smtClean="0">
                              <a:latin typeface="Cambria Math"/>
                            </a:rPr>
                            <m:t>3</m:t>
                          </m:r>
                        </m:sub>
                      </m:sSub>
                      <m:r>
                        <a:rPr lang="da-DK" i="1">
                          <a:latin typeface="Cambria Math"/>
                        </a:rPr>
                        <m:t>=</m:t>
                      </m:r>
                      <m:sSub>
                        <m:sSubPr>
                          <m:ctrlPr>
                            <a:rPr lang="da-DK" i="1">
                              <a:latin typeface="Cambria Math" panose="02040503050406030204" pitchFamily="18" charset="0"/>
                            </a:rPr>
                          </m:ctrlPr>
                        </m:sSubPr>
                        <m:e>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m:t>
                              </m:r>
                              <m:r>
                                <a:rPr lang="da-DK" b="0" i="1" smtClean="0">
                                  <a:latin typeface="Cambria Math"/>
                                  <a:ea typeface="Cambria Math"/>
                                </a:rPr>
                                <m:t>𝑛</m:t>
                              </m:r>
                              <m:r>
                                <a:rPr lang="da-DK" b="0" i="1" smtClean="0">
                                  <a:latin typeface="Cambria Math"/>
                                  <a:ea typeface="Cambria Math"/>
                                </a:rPr>
                                <m:t>+1−ℓ</m:t>
                              </m:r>
                            </m:e>
                            <m:sub>
                              <m:r>
                                <a:rPr lang="da-DK" i="1">
                                  <a:latin typeface="Cambria Math"/>
                                  <a:ea typeface="Cambria Math"/>
                                </a:rPr>
                                <m:t>𝑞</m:t>
                              </m:r>
                            </m:sub>
                          </m:sSub>
                          <m:r>
                            <a:rPr lang="da-DK" i="1">
                              <a:latin typeface="Cambria Math"/>
                              <a:ea typeface="Cambria Math"/>
                            </a:rPr>
                            <m:t>)</m:t>
                          </m:r>
                        </m:sub>
                      </m:sSub>
                    </m:oMath>
                  </m:oMathPara>
                </a14:m>
                <a:endParaRPr lang="da-DK"/>
              </a:p>
              <a:p>
                <a:pPr marL="857250" lvl="1" indent="-457200">
                  <a:buFont typeface="+mj-lt"/>
                  <a:buAutoNum type="alphaLcPeriod"/>
                </a:pPr>
                <a:r>
                  <a:rPr lang="da-DK"/>
                  <a:t>Ellers gennemsnit af obs. omkring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oMath>
                  </m:oMathPara>
                </a14:m>
                <a:r>
                  <a:rPr lang="da-DK"/>
                  <a:t>:</a:t>
                </a:r>
                <a:br>
                  <a:rPr lang="da-DK"/>
                </a:br>
                <a:r>
                  <a:rPr lang="da-DK"/>
                  <a:t> 	</a:t>
                </a:r>
                <a14:m>
                  <m:oMathPara>
                    <m:oMathParaPr>
                      <m:jc/>
                    </m:oMathParaPr>
                    <m:oMath>
                      <m:sSub>
                        <m:sSubPr>
                          <m:ctrlPr>
                            <a:rPr lang="da-DK" i="1">
                              <a:latin typeface="Cambria Math" panose="02040503050406030204" pitchFamily="18" charset="0"/>
                            </a:rPr>
                          </m:ctrlPr>
                        </m:sSubPr>
                        <m:e>
                          <m:r>
                            <a:rPr lang="da-DK" i="1">
                              <a:latin typeface="Cambria Math"/>
                            </a:rPr>
                            <m:t>𝑄</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f>
                            <m:fPr>
                              <m:type m:val="bar"/>
                              <m:ctrlPr>
                                <a:rPr lang="da-DK" i="1" smtClean="0">
                                  <a:latin typeface="Cambria Math" panose="02040503050406030204" pitchFamily="18" charset="0"/>
                                </a:rPr>
                              </m:ctrlPr>
                            </m:fPr>
                            <m:num>
                              <m:r>
                                <a:rPr lang="da-DK" b="0" i="1" smtClean="0">
                                  <a:latin typeface="Cambria Math"/>
                                </a:rPr>
                                <m:t>1</m:t>
                              </m:r>
                            </m:num>
                            <m:den>
                              <m:r>
                                <a:rPr lang="da-DK" b="0" i="1" smtClean="0">
                                  <a:latin typeface="Cambria Math"/>
                                </a:rPr>
                                <m:t>2</m:t>
                              </m:r>
                            </m:den>
                          </m:f>
                          <m:r>
                            <a:rPr lang="da-DK" b="0" i="1" smtClean="0">
                              <a:latin typeface="Cambria Math"/>
                            </a:rPr>
                            <m:t>(</m:t>
                          </m:r>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r>
                            <a:rPr lang="da-DK" b="0" i="1" smtClean="0">
                              <a:latin typeface="Cambria Math"/>
                              <a:ea typeface="Cambria Math"/>
                            </a:rPr>
                            <m:t>−½</m:t>
                          </m:r>
                          <m:r>
                            <a:rPr lang="da-DK" i="1">
                              <a:latin typeface="Cambria Math"/>
                              <a:ea typeface="Cambria Math"/>
                            </a:rPr>
                            <m:t>)</m:t>
                          </m:r>
                        </m:sub>
                      </m:sSub>
                      <m:r>
                        <a:rPr lang="da-DK" b="0" i="1" smtClean="0">
                          <a:latin typeface="Cambria Math"/>
                          <a:ea typeface="Cambria Math"/>
                        </a:rPr>
                        <m:t>+</m:t>
                      </m:r>
                      <m:sSub>
                        <m:sSubPr>
                          <m:ctrlPr>
                            <a:rPr lang="da-DK" i="1">
                              <a:latin typeface="Cambria Math" panose="02040503050406030204" pitchFamily="18" charset="0"/>
                            </a:rPr>
                          </m:ctrlPr>
                        </m:sSubPr>
                        <m:e>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(ℓ</m:t>
                              </m:r>
                            </m:e>
                            <m:sub>
                              <m:r>
                                <a:rPr lang="da-DK" i="1">
                                  <a:latin typeface="Cambria Math"/>
                                  <a:ea typeface="Cambria Math"/>
                                </a:rPr>
                                <m:t>𝑞</m:t>
                              </m:r>
                            </m:sub>
                          </m:sSub>
                          <m:r>
                            <a:rPr lang="da-DK" b="0" i="1" smtClean="0">
                              <a:latin typeface="Cambria Math"/>
                              <a:ea typeface="Cambria Math"/>
                            </a:rPr>
                            <m:t>+</m:t>
                          </m:r>
                          <m:r>
                            <a:rPr lang="da-DK" i="1">
                              <a:latin typeface="Cambria Math"/>
                              <a:ea typeface="Cambria Math"/>
                            </a:rPr>
                            <m:t>½)</m:t>
                          </m:r>
                        </m:sub>
                      </m:sSub>
                      <m:r>
                        <a:rPr lang="da-DK" b="0" i="1" smtClean="0">
                          <a:latin typeface="Cambria Math"/>
                          <a:ea typeface="Cambria Math"/>
                        </a:rPr>
                        <m:t>)</m:t>
                      </m:r>
                    </m:oMath>
                  </m:oMathPara>
                </a14:m>
                <a:r>
                  <a:rPr lang="da-DK" i="1">
                    <a:latin typeface="Cambria Math"/>
                    <a:ea typeface="Cambria Math"/>
                  </a:rPr>
                  <a:t> </a:t>
                </a:r>
                <a:br>
                  <a:rPr lang="da-DK" i="1">
                    <a:latin typeface="Cambria Math"/>
                    <a:ea typeface="Cambria Math"/>
                  </a:rPr>
                </a:br>
                <a:r>
                  <a:rPr lang="da-DK" i="1">
                    <a:latin typeface="Cambria Math"/>
                    <a:ea typeface="Cambria Math"/>
                  </a:rPr>
                  <a:t> 		</a:t>
                </a:r>
                <a14:m>
                  <m:oMathPara>
                    <m:oMathParaPr>
                      <m:jc/>
                    </m:oMathParaPr>
                    <m:oMath>
                      <m:sSub>
                        <m:sSubPr>
                          <m:ctrlPr>
                            <a:rPr lang="da-DK" i="1">
                              <a:latin typeface="Cambria Math" panose="02040503050406030204" pitchFamily="18" charset="0"/>
                            </a:rPr>
                          </m:ctrlPr>
                        </m:sSubPr>
                        <m:e>
                          <m:r>
                            <a:rPr lang="da-DK" i="1">
                              <a:latin typeface="Cambria Math"/>
                            </a:rPr>
                            <m:t>𝑄</m:t>
                          </m:r>
                        </m:e>
                        <m:sub>
                          <m:r>
                            <a:rPr lang="da-DK" i="1">
                              <a:latin typeface="Cambria Math"/>
                            </a:rPr>
                            <m:t>3</m:t>
                          </m:r>
                        </m:sub>
                      </m:sSub>
                      <m:r>
                        <a:rPr lang="da-DK" i="1">
                          <a:latin typeface="Cambria Math"/>
                        </a:rPr>
                        <m:t>=</m:t>
                      </m:r>
                      <m:sSub>
                        <m:sSubPr>
                          <m:ctrlPr>
                            <a:rPr lang="da-DK" i="1">
                              <a:latin typeface="Cambria Math" panose="02040503050406030204" pitchFamily="18" charset="0"/>
                            </a:rPr>
                          </m:ctrlPr>
                        </m:sSubPr>
                        <m:e>
                          <m:f>
                            <m:fPr>
                              <m:type m:val="bar"/>
                              <m:ctrlPr>
                                <a:rPr lang="da-DK" i="1">
                                  <a:latin typeface="Cambria Math" panose="02040503050406030204" pitchFamily="18" charset="0"/>
                                </a:rPr>
                              </m:ctrlPr>
                            </m:fPr>
                            <m:num>
                              <m:r>
                                <a:rPr lang="da-DK" i="1">
                                  <a:latin typeface="Cambria Math"/>
                                </a:rPr>
                                <m:t>1</m:t>
                              </m:r>
                            </m:num>
                            <m:den>
                              <m:r>
                                <a:rPr lang="da-DK" i="1">
                                  <a:latin typeface="Cambria Math"/>
                                </a:rPr>
                                <m:t>2</m:t>
                              </m:r>
                            </m:den>
                          </m:f>
                          <m:r>
                            <a:rPr lang="da-DK" i="1">
                              <a:latin typeface="Cambria Math"/>
                            </a:rPr>
                            <m:t>(</m:t>
                          </m:r>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m:t>
                              </m:r>
                              <m:r>
                                <a:rPr lang="da-DK" b="0" i="1" smtClean="0">
                                  <a:latin typeface="Cambria Math"/>
                                  <a:ea typeface="Cambria Math"/>
                                </a:rPr>
                                <m:t>𝑛</m:t>
                              </m:r>
                              <m:r>
                                <a:rPr lang="da-DK" b="0" i="1" smtClean="0">
                                  <a:latin typeface="Cambria Math"/>
                                  <a:ea typeface="Cambria Math"/>
                                </a:rPr>
                                <m:t>+1−ℓ</m:t>
                              </m:r>
                            </m:e>
                            <m:sub>
                              <m:r>
                                <a:rPr lang="da-DK" i="1">
                                  <a:latin typeface="Cambria Math"/>
                                  <a:ea typeface="Cambria Math"/>
                                </a:rPr>
                                <m:t>𝑞</m:t>
                              </m:r>
                            </m:sub>
                          </m:sSub>
                          <m:r>
                            <a:rPr lang="da-DK" i="1">
                              <a:latin typeface="Cambria Math"/>
                              <a:ea typeface="Cambria Math"/>
                            </a:rPr>
                            <m:t>−½)</m:t>
                          </m:r>
                        </m:sub>
                      </m:sSub>
                      <m:r>
                        <a:rPr lang="da-DK" i="1">
                          <a:latin typeface="Cambria Math"/>
                          <a:ea typeface="Cambria Math"/>
                        </a:rPr>
                        <m:t>+</m:t>
                      </m:r>
                      <m:sSub>
                        <m:sSubPr>
                          <m:ctrlPr>
                            <a:rPr lang="da-DK" i="1">
                              <a:latin typeface="Cambria Math" panose="02040503050406030204" pitchFamily="18" charset="0"/>
                            </a:rPr>
                          </m:ctrlPr>
                        </m:sSubPr>
                        <m:e>
                          <m:r>
                            <a:rPr lang="da-DK" i="1">
                              <a:latin typeface="Cambria Math"/>
                            </a:rPr>
                            <m:t>𝑦</m:t>
                          </m:r>
                        </m:e>
                        <m:sub>
                          <m:sSub>
                            <m:sSubPr>
                              <m:ctrlPr>
                                <a:rPr lang="da-DK" i="1">
                                  <a:latin typeface="Cambria Math" panose="02040503050406030204" pitchFamily="18" charset="0"/>
                                  <a:ea typeface="Cambria Math"/>
                                </a:rPr>
                              </m:ctrlPr>
                            </m:sSubPr>
                            <m:e>
                              <m:r>
                                <a:rPr lang="da-DK" i="1">
                                  <a:latin typeface="Cambria Math"/>
                                  <a:ea typeface="Cambria Math"/>
                                </a:rPr>
                                <m:t>(</m:t>
                              </m:r>
                              <m:r>
                                <a:rPr lang="da-DK" b="0" i="1" smtClean="0">
                                  <a:latin typeface="Cambria Math"/>
                                  <a:ea typeface="Cambria Math"/>
                                </a:rPr>
                                <m:t>𝑛</m:t>
                              </m:r>
                              <m:r>
                                <a:rPr lang="da-DK" b="0" i="1" smtClean="0">
                                  <a:latin typeface="Cambria Math"/>
                                  <a:ea typeface="Cambria Math"/>
                                </a:rPr>
                                <m:t>+1−ℓ</m:t>
                              </m:r>
                            </m:e>
                            <m:sub>
                              <m:r>
                                <a:rPr lang="da-DK" i="1">
                                  <a:latin typeface="Cambria Math"/>
                                  <a:ea typeface="Cambria Math"/>
                                </a:rPr>
                                <m:t>𝑞</m:t>
                              </m:r>
                            </m:sub>
                          </m:sSub>
                          <m:r>
                            <a:rPr lang="da-DK" i="1">
                              <a:latin typeface="Cambria Math"/>
                              <a:ea typeface="Cambria Math"/>
                            </a:rPr>
                            <m:t>+½)</m:t>
                          </m:r>
                        </m:sub>
                      </m:sSub>
                      <m:r>
                        <a:rPr lang="da-DK" i="1">
                          <a:latin typeface="Cambria Math"/>
                          <a:ea typeface="Cambria Math"/>
                        </a:rPr>
                        <m:t>)</m:t>
                      </m:r>
                    </m:oMath>
                  </m:oMathPara>
                </a14:m>
                <a:br>
                  <a:rPr lang="da-DK"/>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544616"/>
              </a:xfrm>
              <a:blipFill rotWithShape="1">
                <a:blip r:embed="rId3"/>
                <a:stretch>
                  <a:fillRect l="-1013" t="-659" b="-11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54</a:t>
            </a:fld>
            <a:endParaRPr lang="da-DK"/>
          </a:p>
        </p:txBody>
      </p:sp>
    </p:spTree>
    <p:extLst>
      <p:ext uri="{BB962C8B-B14F-4D97-AF65-F5344CB8AC3E}">
        <p14:creationId xmlns:p14="http://schemas.microsoft.com/office/powerpoint/2010/main" val="19929452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319887624"/>
              </p:ext>
            </p:extLst>
          </p:nvPr>
        </p:nvGraphicFramePr>
        <p:xfrm>
          <a:off x="468301" y="974613"/>
          <a:ext cx="8424864" cy="2557526"/>
        </p:xfrm>
        <a:graphic>
          <a:graphicData uri="http://schemas.openxmlformats.org/drawingml/2006/table">
            <a:tbl>
              <a:tblPr firstRow="1" bandRow="1">
                <a:tableStyleId>{5940675A-B579-460E-94D1-54222C63F5DA}</a:tableStyleId>
              </a:tblPr>
              <a:tblGrid>
                <a:gridCol w="935347">
                  <a:extLst>
                    <a:ext uri="{9D8B030D-6E8A-4147-A177-3AD203B41FA5}">
                      <a16:colId xmlns:a16="http://schemas.microsoft.com/office/drawing/2014/main" val="20000"/>
                    </a:ext>
                  </a:extLst>
                </a:gridCol>
                <a:gridCol w="3024324">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gridCol w="2160937">
                  <a:extLst>
                    <a:ext uri="{9D8B030D-6E8A-4147-A177-3AD203B41FA5}">
                      <a16:colId xmlns:a16="http://schemas.microsoft.com/office/drawing/2014/main" val="20003"/>
                    </a:ext>
                  </a:extLst>
                </a:gridCol>
              </a:tblGrid>
              <a:tr h="370840">
                <a:tc>
                  <a:txBody>
                    <a:bodyPr vert="horz" wrap="square"/>
                    <a:lstStyle/>
                    <a:p>
                      <a:pPr algn="ctr"/>
                      <a:r>
                        <a:rPr lang="da-DK" b="0"/>
                        <a:t>Antal</a:t>
                      </a:r>
                    </a:p>
                  </a:txBody>
                  <a:tcPr anchor="ctr">
                    <a:solidFill>
                      <a:schemeClr val="bg2"/>
                    </a:solidFill>
                  </a:tcPr>
                </a:tc>
                <a:tc>
                  <a:txBody>
                    <a:bodyPr vert="horz" wrap="square"/>
                    <a:lstStyle/>
                    <a:p>
                      <a:r>
                        <a:rPr lang="da-DK" b="0"/>
                        <a:t>Position af </a:t>
                      </a:r>
                      <a14:m>
                        <m:oMathPara>
                          <m:oMathParaPr>
                            <m:jc/>
                          </m:oMathParaPr>
                          <m:oMath>
                            <m:sSub>
                              <m:sSubPr>
                                <m:ctrlPr>
                                  <a:rPr lang="da-DK" b="0" i="1" smtClean="0">
                                    <a:latin typeface="Cambria Math" panose="02040503050406030204" pitchFamily="18" charset="0"/>
                                  </a:rPr>
                                </m:ctrlPr>
                              </m:sSubPr>
                              <m:e>
                                <m:r>
                                  <a:rPr lang="da-DK" b="0" i="1" smtClean="0">
                                    <a:latin typeface="Cambria Math"/>
                                  </a:rPr>
                                  <m:t>𝑄</m:t>
                                </m:r>
                              </m:e>
                              <m:sub>
                                <m:r>
                                  <a:rPr lang="da-DK" b="0" i="1" smtClean="0">
                                    <a:latin typeface="Cambria Math"/>
                                  </a:rPr>
                                  <m:t>1</m:t>
                                </m:r>
                              </m:sub>
                            </m:sSub>
                          </m:oMath>
                        </m:oMathPara>
                      </a14:m>
                      <a:endParaRPr lang="da-DK" b="0"/>
                    </a:p>
                  </a:txBody>
                  <a:tcPr anchor="ctr">
                    <a:solidFill>
                      <a:schemeClr val="bg2"/>
                    </a:solidFill>
                  </a:tcPr>
                </a:tc>
                <a:tc>
                  <a:txBody>
                    <a:bodyPr vert="horz" wrap="square"/>
                    <a:lstStyle/>
                    <a:p>
                      <a:r>
                        <a:rPr lang="da-DK" b="0"/>
                        <a:t>Position af </a:t>
                      </a:r>
                      <a14:m>
                        <m:oMathPara>
                          <m:oMathParaPr>
                            <m:jc/>
                          </m:oMathParaPr>
                          <m:oMath>
                            <m:acc>
                              <m:accPr>
                                <m:chr m:val="̃"/>
                                <m:ctrlPr>
                                  <a:rPr lang="da-DK" b="0" i="1" smtClean="0">
                                    <a:latin typeface="Cambria Math" panose="02040503050406030204" pitchFamily="18" charset="0"/>
                                  </a:rPr>
                                </m:ctrlPr>
                              </m:accPr>
                              <m:e>
                                <m:r>
                                  <a:rPr lang="da-DK" b="0" i="1" smtClean="0">
                                    <a:latin typeface="Cambria Math"/>
                                  </a:rPr>
                                  <m:t>𝑦</m:t>
                                </m:r>
                              </m:e>
                            </m:acc>
                          </m:oMath>
                        </m:oMathPara>
                      </a14:m>
                      <a:r>
                        <a:rPr lang="da-DK" b="0"/>
                        <a:t> </a:t>
                      </a:r>
                    </a:p>
                  </a:txBody>
                  <a:tcPr anchor="ctr">
                    <a:solidFill>
                      <a:schemeClr val="bg2"/>
                    </a:solidFill>
                  </a:tcPr>
                </a:tc>
                <a:tc>
                  <a:txBody>
                    <a:bodyPr vert="horz" wrap="square"/>
                    <a:lstStyle/>
                    <a:p>
                      <a:r>
                        <a:rPr lang="da-DK" b="0"/>
                        <a:t>Position</a:t>
                      </a:r>
                      <a:r>
                        <a:rPr lang="da-DK" b="0" baseline="0"/>
                        <a:t> af </a:t>
                      </a:r>
                      <a14:m>
                        <m:oMathPara>
                          <m:oMathParaPr>
                            <m:jc/>
                          </m:oMathParaPr>
                          <m:oMath>
                            <m:sSub>
                              <m:sSubPr>
                                <m:ctrlPr>
                                  <a:rPr lang="da-DK" b="0" i="1" smtClean="0">
                                    <a:latin typeface="Cambria Math" panose="02040503050406030204" pitchFamily="18" charset="0"/>
                                  </a:rPr>
                                </m:ctrlPr>
                              </m:sSubPr>
                              <m:e>
                                <m:r>
                                  <a:rPr lang="da-DK" b="0" i="1" smtClean="0">
                                    <a:latin typeface="Cambria Math"/>
                                  </a:rPr>
                                  <m:t>𝑄</m:t>
                                </m:r>
                              </m:e>
                              <m:sub>
                                <m:r>
                                  <a:rPr lang="da-DK" b="0" i="1" smtClean="0">
                                    <a:latin typeface="Cambria Math"/>
                                  </a:rPr>
                                  <m:t>3</m:t>
                                </m:r>
                              </m:sub>
                            </m:sSub>
                          </m:oMath>
                        </m:oMathPara>
                      </a14:m>
                      <a:endParaRPr lang="da-DK" b="0"/>
                    </a:p>
                  </a:txBody>
                  <a:tcPr anchor="ctr">
                    <a:solidFill>
                      <a:schemeClr val="bg2"/>
                    </a:solidFill>
                  </a:tcPr>
                </a:tc>
                <a:extLst>
                  <a:ext uri="{0D108BD9-81ED-4DB2-BD59-A6C34878D82A}">
                    <a16:rowId xmlns:a16="http://schemas.microsoft.com/office/drawing/2014/main" val="10000"/>
                  </a:ext>
                </a:extLst>
              </a:tr>
              <a:tr h="370840">
                <a:tc>
                  <a:txBody>
                    <a:bodyPr vert="horz" wrap="square"/>
                    <a:lstStyle/>
                    <a:p>
                      <a:pPr algn="ctr"/>
                      <a14:m>
                        <m:oMathPara>
                          <m:oMathParaPr>
                            <m:jc/>
                          </m:oMathParaPr>
                          <m:oMath>
                            <m:r>
                              <a:rPr lang="da-DK" b="0" i="1" smtClean="0">
                                <a:latin typeface="Cambria Math"/>
                              </a:rPr>
                              <m:t>𝑛</m:t>
                            </m:r>
                          </m:oMath>
                        </m:oMathPara>
                      </a14:m>
                      <a:endParaRPr lang="da-DK" b="0"/>
                    </a:p>
                  </a:txBody>
                  <a:tcPr anchor="ctr">
                    <a:solidFill>
                      <a:schemeClr val="bg2"/>
                    </a:solidFill>
                  </a:tcPr>
                </a:tc>
                <a:tc>
                  <a:txBody>
                    <a:bodyPr vert="horz" wrap="square"/>
                    <a:lstStyle/>
                    <a:p>
                      <a14:m>
                        <m:oMathPara>
                          <m:oMathParaPr>
                            <m:jc/>
                          </m:oMathParaPr>
                          <m:oMath>
                            <m:sSub>
                              <m:sSubPr>
                                <m:ctrlPr>
                                  <a:rPr lang="da-DK" b="0" i="1" smtClean="0">
                                    <a:latin typeface="Cambria Math" panose="02040503050406030204" pitchFamily="18" charset="0"/>
                                  </a:rPr>
                                </m:ctrlPr>
                              </m:sSubPr>
                              <m:e>
                                <m:r>
                                  <m:rPr>
                                    <m:sty m:val="p"/>
                                  </m:rPr>
                                  <a:rPr lang="da-DK" b="0" smtClean="0">
                                    <a:latin typeface="Cambria Math"/>
                                  </a:rPr>
                                  <m:t>ℓ</m:t>
                                </m:r>
                              </m:e>
                              <m:sub>
                                <m:r>
                                  <a:rPr lang="da-DK" b="0" i="1" smtClean="0">
                                    <a:latin typeface="Cambria Math"/>
                                  </a:rPr>
                                  <m:t>𝑞</m:t>
                                </m:r>
                              </m:sub>
                            </m:sSub>
                            <m:r>
                              <m:rPr>
                                <m:sty m:val="p"/>
                              </m:rPr>
                              <a:rPr lang="da-DK" b="0"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𝑛</m:t>
                                </m:r>
                                <m:r>
                                  <m:rPr>
                                    <m:sty m:val="p"/>
                                  </m:rPr>
                                  <a:rPr lang="da-DK" b="0" smtClean="0">
                                    <a:latin typeface="Cambria Math"/>
                                  </a:rPr>
                                  <m:t>+</m:t>
                                </m:r>
                                <m:r>
                                  <a:rPr lang="da-DK" b="0" i="1" smtClean="0">
                                    <a:latin typeface="Cambria Math"/>
                                  </a:rPr>
                                  <m:t>𝑐</m:t>
                                </m:r>
                              </m:num>
                              <m:den>
                                <m:r>
                                  <m:rPr>
                                    <m:sty m:val="p"/>
                                  </m:rPr>
                                  <a:rPr lang="da-DK" b="0" i="0" smtClean="0">
                                    <a:latin typeface="Cambria Math"/>
                                  </a:rPr>
                                  <m:t>4</m:t>
                                </m:r>
                              </m:den>
                            </m:f>
                            <m:r>
                              <m:rPr>
                                <m:sty m:val="p"/>
                              </m:rPr>
                              <a:rPr lang="da-DK" b="0" smtClean="0">
                                <a:latin typeface="Cambria Math"/>
                              </a:rPr>
                              <m:t>;</m:t>
                            </m:r>
                            <m:r>
                              <m:rPr>
                                <m:sty m:val="p"/>
                              </m:rPr>
                              <a:rPr lang="da-DK" b="0" i="0" smtClean="0">
                                <a:latin typeface="Cambria Math"/>
                              </a:rPr>
                              <m:t>  </m:t>
                            </m:r>
                            <m:r>
                              <a:rPr lang="da-DK" b="0" i="1" smtClean="0">
                                <a:latin typeface="Cambria Math"/>
                              </a:rPr>
                              <m:t>𝑐</m:t>
                            </m:r>
                            <m:r>
                              <m:rPr>
                                <m:sty m:val="p"/>
                              </m:rPr>
                              <a:rPr lang="da-DK" b="0" smtClean="0">
                                <a:latin typeface="Cambria Math"/>
                              </a:rPr>
                              <m:t>=</m:t>
                            </m:r>
                            <m:d>
                              <m:dPr>
                                <m:begChr m:val="{"/>
                                <m:sepChr m:val="|"/>
                                <m:endChr/>
                                <m:grow m:val="on"/>
                                <m:shp m:val="centered"/>
                                <m:ctrlPr>
                                  <a:rPr lang="da-DK" b="0" i="1" smtClean="0">
                                    <a:latin typeface="Cambria Math" panose="02040503050406030204" pitchFamily="18" charset="0"/>
                                  </a:rPr>
                                </m:ctrlPr>
                              </m:dPr>
                              <m:e>
                                <m:eqArr>
                                  <m:eqArrPr>
                                    <m:maxDist m:val="off"/>
                                    <m:objDist m:val="off"/>
                                    <m:rSpRule m:val="0"/>
                                    <m:rSp m:val="0"/>
                                    <m:ctrlPr>
                                      <a:rPr lang="da-DK" b="0" i="1" smtClean="0">
                                        <a:latin typeface="Cambria Math" panose="02040503050406030204" pitchFamily="18" charset="0"/>
                                      </a:rPr>
                                    </m:ctrlPr>
                                  </m:eqArrPr>
                                  <m:e>
                                    <m:r>
                                      <m:rPr>
                                        <m:sty m:val="p"/>
                                      </m:rPr>
                                      <a:rPr lang="da-DK" b="0" i="0" smtClean="0">
                                        <a:latin typeface="Cambria Math"/>
                                      </a:rPr>
                                      <m:t>3</m:t>
                                    </m:r>
                                    <m:r>
                                      <m:rPr>
                                        <m:sty m:val="p"/>
                                      </m:rPr>
                                      <a:rPr lang="da-DK" b="0" smtClean="0">
                                        <a:latin typeface="Cambria Math"/>
                                      </a:rPr>
                                      <m:t>, </m:t>
                                    </m:r>
                                    <m:r>
                                      <a:rPr lang="da-DK" b="0" i="1" smtClean="0">
                                        <a:latin typeface="Cambria Math"/>
                                      </a:rPr>
                                      <m:t>𝑛</m:t>
                                    </m:r>
                                    <m:r>
                                      <m:rPr>
                                        <m:sty m:val="p"/>
                                      </m:rPr>
                                      <a:rPr lang="da-DK" b="0" smtClean="0">
                                        <a:latin typeface="Cambria Math"/>
                                      </a:rPr>
                                      <m:t> </m:t>
                                    </m:r>
                                    <m:r>
                                      <m:rPr>
                                        <m:sty m:val="p"/>
                                      </m:rPr>
                                      <a:rPr lang="da-DK" b="0" smtClean="0"/>
                                      <m:t>ulige</m:t>
                                    </m:r>
                                  </m:e>
                                  <m:e>
                                    <m:r>
                                      <m:rPr>
                                        <m:sty m:val="p"/>
                                      </m:rPr>
                                      <a:rPr lang="da-DK" b="0" i="0" smtClean="0">
                                        <a:latin typeface="Cambria Math"/>
                                      </a:rPr>
                                      <m:t>2,</m:t>
                                    </m:r>
                                    <m:r>
                                      <m:rPr>
                                        <m:sty m:val="p"/>
                                      </m:rPr>
                                      <a:rPr lang="da-DK" b="0" smtClean="0">
                                        <a:latin typeface="Cambria Math"/>
                                      </a:rPr>
                                      <m:t> </m:t>
                                    </m:r>
                                    <m:r>
                                      <a:rPr lang="da-DK" b="0" i="1" smtClean="0">
                                        <a:latin typeface="Cambria Math"/>
                                      </a:rPr>
                                      <m:t>𝑛</m:t>
                                    </m:r>
                                    <m:r>
                                      <m:rPr>
                                        <m:sty m:val="p"/>
                                      </m:rPr>
                                      <a:rPr lang="da-DK" b="0" smtClean="0">
                                        <a:latin typeface="Cambria Math"/>
                                      </a:rPr>
                                      <m:t> </m:t>
                                    </m:r>
                                    <m:r>
                                      <m:rPr>
                                        <m:sty m:val="p"/>
                                      </m:rPr>
                                      <a:rPr lang="da-DK" b="0" smtClean="0"/>
                                      <m:t>lige</m:t>
                                    </m:r>
                                    <m:r>
                                      <m:rPr>
                                        <m:sty m:val="p"/>
                                      </m:rPr>
                                      <a:rPr lang="da-DK" b="0" i="0" smtClean="0"/>
                                      <m:t>  </m:t>
                                    </m:r>
                                  </m:e>
                                </m:eqArr>
                              </m:e>
                            </m:d>
                          </m:oMath>
                        </m:oMathPara>
                      </a14:m>
                      <a:endParaRPr lang="da-DK" b="0"/>
                    </a:p>
                  </a:txBody>
                  <a:tcPr anchor="ctr">
                    <a:solidFill>
                      <a:schemeClr val="bg2"/>
                    </a:solidFill>
                  </a:tcPr>
                </a:tc>
                <a:tc>
                  <a:txBody>
                    <a:bodyPr vert="horz" wrap="square"/>
                    <a:lstStyle/>
                    <a:p>
                      <a14:m>
                        <m:oMathPara>
                          <m:oMathParaPr>
                            <m:jc/>
                          </m:oMathParaPr>
                          <m:oMath>
                            <m:sSub>
                              <m:sSubPr>
                                <m:ctrlPr>
                                  <a:rPr lang="da-DK" b="0" i="1" smtClean="0">
                                    <a:latin typeface="Cambria Math" panose="02040503050406030204" pitchFamily="18" charset="0"/>
                                  </a:rPr>
                                </m:ctrlPr>
                              </m:sSubPr>
                              <m:e>
                                <m:r>
                                  <m:rPr>
                                    <m:sty m:val="p"/>
                                  </m:rPr>
                                  <a:rPr lang="da-DK" b="0" smtClean="0">
                                    <a:latin typeface="Cambria Math"/>
                                  </a:rPr>
                                  <m:t>ℓ</m:t>
                                </m:r>
                              </m:e>
                              <m:sub>
                                <m:r>
                                  <a:rPr lang="da-DK" b="0" i="1" smtClean="0">
                                    <a:latin typeface="Cambria Math"/>
                                  </a:rPr>
                                  <m:t>𝑚</m:t>
                                </m:r>
                              </m:sub>
                            </m:sSub>
                            <m:r>
                              <m:rPr>
                                <m:sty m:val="p"/>
                              </m:rPr>
                              <a:rPr lang="da-DK" b="0"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𝑛</m:t>
                                </m:r>
                                <m:r>
                                  <m:rPr>
                                    <m:sty m:val="p"/>
                                  </m:rPr>
                                  <a:rPr lang="da-DK" b="0" smtClean="0">
                                    <a:latin typeface="Cambria Math"/>
                                  </a:rPr>
                                  <m:t>+</m:t>
                                </m:r>
                                <m:r>
                                  <m:rPr>
                                    <m:sty m:val="p"/>
                                  </m:rPr>
                                  <a:rPr lang="da-DK" b="0" i="0" smtClean="0">
                                    <a:latin typeface="Cambria Math"/>
                                  </a:rPr>
                                  <m:t>1</m:t>
                                </m:r>
                              </m:num>
                              <m:den>
                                <m:r>
                                  <a:rPr lang="da-DK" b="0" i="1" smtClean="0">
                                    <a:latin typeface="Cambria Math"/>
                                  </a:rPr>
                                  <m:t>2</m:t>
                                </m:r>
                              </m:den>
                            </m:f>
                          </m:oMath>
                        </m:oMathPara>
                      </a14:m>
                      <a:endParaRPr lang="da-DK" b="0"/>
                    </a:p>
                  </a:txBody>
                  <a:tcPr anchor="ctr">
                    <a:solidFill>
                      <a:schemeClr val="bg2"/>
                    </a:solidFill>
                  </a:tcPr>
                </a:tc>
                <a:tc>
                  <a:txBody>
                    <a:bodyPr vert="horz" wrap="square"/>
                    <a:lstStyle/>
                    <a:p>
                      <a14:m>
                        <m:oMathPara>
                          <m:oMathParaPr>
                            <m:jc/>
                          </m:oMathParaPr>
                          <m:oMath>
                            <m:r>
                              <a:rPr lang="da-DK" b="0" i="1" smtClean="0">
                                <a:latin typeface="Cambria Math"/>
                              </a:rPr>
                              <m:t>𝑛</m:t>
                            </m:r>
                            <m:r>
                              <m:rPr>
                                <m:sty m:val="p"/>
                              </m:rPr>
                              <a:rPr lang="da-DK" b="0" smtClean="0">
                                <a:latin typeface="Cambria Math"/>
                              </a:rPr>
                              <m:t>+</m:t>
                            </m:r>
                            <m:r>
                              <a:rPr lang="da-DK" b="0" i="1" smtClean="0">
                                <a:latin typeface="Cambria Math"/>
                              </a:rPr>
                              <m:t>1</m:t>
                            </m:r>
                            <m:r>
                              <m:rPr>
                                <m:sty m:val="p"/>
                              </m:rPr>
                              <a:rPr lang="da-DK" b="0" smtClean="0">
                                <a:latin typeface="Cambria Math"/>
                              </a:rPr>
                              <m:t>−</m:t>
                            </m:r>
                            <m:sSub>
                              <m:sSubPr>
                                <m:ctrlPr>
                                  <a:rPr lang="da-DK" b="0" i="1" smtClean="0">
                                    <a:latin typeface="Cambria Math" panose="02040503050406030204" pitchFamily="18" charset="0"/>
                                  </a:rPr>
                                </m:ctrlPr>
                              </m:sSubPr>
                              <m:e>
                                <m:r>
                                  <m:rPr>
                                    <m:sty m:val="p"/>
                                  </m:rPr>
                                  <a:rPr lang="da-DK" b="0" smtClean="0">
                                    <a:latin typeface="Cambria Math"/>
                                  </a:rPr>
                                  <m:t>ℓ</m:t>
                                </m:r>
                              </m:e>
                              <m:sub>
                                <m:r>
                                  <a:rPr lang="da-DK" b="0" i="1" smtClean="0">
                                    <a:latin typeface="Cambria Math"/>
                                  </a:rPr>
                                  <m:t>𝑞</m:t>
                                </m:r>
                              </m:sub>
                            </m:sSub>
                          </m:oMath>
                        </m:oMathPara>
                      </a14:m>
                      <a:endParaRPr lang="da-DK" b="0"/>
                    </a:p>
                  </a:txBody>
                  <a:tcPr anchor="ctr">
                    <a:solidFill>
                      <a:schemeClr val="bg2"/>
                    </a:solidFill>
                  </a:tcPr>
                </a:tc>
                <a:extLst>
                  <a:ext uri="{0D108BD9-81ED-4DB2-BD59-A6C34878D82A}">
                    <a16:rowId xmlns:a16="http://schemas.microsoft.com/office/drawing/2014/main" val="10001"/>
                  </a:ext>
                </a:extLst>
              </a:tr>
              <a:tr h="370840">
                <a:tc>
                  <a:txBody>
                    <a:bodyPr vert="horz" wrap="square"/>
                    <a:lstStyle/>
                    <a:p>
                      <a:pPr algn="ctr"/>
                      <a:r>
                        <a:rPr lang="da-DK"/>
                        <a:t>8</a:t>
                      </a:r>
                    </a:p>
                  </a:txBody>
                  <a:tcPr/>
                </a:tc>
                <a:tc>
                  <a:txBody>
                    <a:bodyPr vert="horz" wrap="square"/>
                    <a:lstStyle/>
                    <a:p>
                      <a:pPr algn="ctr"/>
                      <a:r>
                        <a:rPr lang="da-DK"/>
                        <a:t>(8+2)/4 = 2½</a:t>
                      </a:r>
                    </a:p>
                  </a:txBody>
                  <a:tcPr/>
                </a:tc>
                <a:tc>
                  <a:txBody>
                    <a:bodyPr vert="horz" wrap="square"/>
                    <a:lstStyle/>
                    <a:p>
                      <a:pPr algn="ctr"/>
                      <a:r>
                        <a:rPr lang="da-DK"/>
                        <a:t>9/2 = 4½</a:t>
                      </a:r>
                    </a:p>
                  </a:txBody>
                  <a:tcPr/>
                </a:tc>
                <a:tc>
                  <a:txBody>
                    <a:bodyPr vert="horz" wrap="square"/>
                    <a:lstStyle/>
                    <a:p>
                      <a:pPr algn="ctr"/>
                      <a:r>
                        <a:rPr lang="da-DK"/>
                        <a:t>8 + 1 - 2½ = 6½</a:t>
                      </a:r>
                    </a:p>
                  </a:txBody>
                  <a:tcPr/>
                </a:tc>
                <a:extLst>
                  <a:ext uri="{0D108BD9-81ED-4DB2-BD59-A6C34878D82A}">
                    <a16:rowId xmlns:a16="http://schemas.microsoft.com/office/drawing/2014/main" val="10002"/>
                  </a:ext>
                </a:extLst>
              </a:tr>
              <a:tr h="370840">
                <a:tc>
                  <a:txBody>
                    <a:bodyPr vert="horz" wrap="square"/>
                    <a:lstStyle/>
                    <a:p>
                      <a:pPr algn="ctr"/>
                      <a:r>
                        <a:rPr lang="da-DK"/>
                        <a:t>9</a:t>
                      </a:r>
                    </a:p>
                  </a:txBody>
                  <a:tcPr/>
                </a:tc>
                <a:tc>
                  <a:txBody>
                    <a:bodyPr vert="horz" wrap="square"/>
                    <a:lstStyle/>
                    <a:p>
                      <a:pPr algn="ctr"/>
                      <a:r>
                        <a:rPr lang="da-DK"/>
                        <a:t>(9+3)/4 = 3</a:t>
                      </a:r>
                    </a:p>
                  </a:txBody>
                  <a:tcPr/>
                </a:tc>
                <a:tc>
                  <a:txBody>
                    <a:bodyPr vert="horz" wrap="square"/>
                    <a:lstStyle/>
                    <a:p>
                      <a:pPr algn="ctr"/>
                      <a:r>
                        <a:rPr lang="da-DK"/>
                        <a:t>10/2 = 5</a:t>
                      </a:r>
                    </a:p>
                  </a:txBody>
                  <a:tcPr/>
                </a:tc>
                <a:tc>
                  <a:txBody>
                    <a:bodyPr vert="horz" wrap="square"/>
                    <a:lstStyle/>
                    <a:p>
                      <a:pPr algn="ctr"/>
                      <a:r>
                        <a:rPr lang="da-DK"/>
                        <a:t>9 + 1 – 3 = 7</a:t>
                      </a:r>
                    </a:p>
                  </a:txBody>
                  <a:tcPr/>
                </a:tc>
                <a:extLst>
                  <a:ext uri="{0D108BD9-81ED-4DB2-BD59-A6C34878D82A}">
                    <a16:rowId xmlns:a16="http://schemas.microsoft.com/office/drawing/2014/main" val="10003"/>
                  </a:ext>
                </a:extLst>
              </a:tr>
              <a:tr h="370840">
                <a:tc>
                  <a:txBody>
                    <a:bodyPr vert="horz" wrap="square"/>
                    <a:lstStyle/>
                    <a:p>
                      <a:pPr algn="ctr"/>
                      <a:r>
                        <a:rPr lang="da-DK"/>
                        <a:t>10</a:t>
                      </a:r>
                    </a:p>
                  </a:txBody>
                  <a:tcPr/>
                </a:tc>
                <a:tc>
                  <a:txBody>
                    <a:bodyPr vert="horz" wrap="square"/>
                    <a:lstStyle/>
                    <a:p>
                      <a:pPr algn="ctr"/>
                      <a:r>
                        <a:rPr lang="da-DK"/>
                        <a:t>(10+2)/4 = 3</a:t>
                      </a:r>
                    </a:p>
                  </a:txBody>
                  <a:tcPr/>
                </a:tc>
                <a:tc>
                  <a:txBody>
                    <a:bodyPr vert="horz" wrap="square"/>
                    <a:lstStyle/>
                    <a:p>
                      <a:pPr algn="ctr"/>
                      <a:r>
                        <a:rPr lang="da-DK"/>
                        <a:t>11/2 = 5½</a:t>
                      </a:r>
                    </a:p>
                  </a:txBody>
                  <a:tcPr/>
                </a:tc>
                <a:tc>
                  <a:txBody>
                    <a:bodyPr vert="horz" wrap="square"/>
                    <a:lstStyle/>
                    <a:p>
                      <a:pPr algn="ctr"/>
                      <a:r>
                        <a:rPr lang="da-DK"/>
                        <a:t>10 + 1 – 3 = 8</a:t>
                      </a:r>
                    </a:p>
                  </a:txBody>
                  <a:tcPr/>
                </a:tc>
                <a:extLst>
                  <a:ext uri="{0D108BD9-81ED-4DB2-BD59-A6C34878D82A}">
                    <a16:rowId xmlns:a16="http://schemas.microsoft.com/office/drawing/2014/main" val="10004"/>
                  </a:ext>
                </a:extLst>
              </a:tr>
              <a:tr h="370840">
                <a:tc>
                  <a:txBody>
                    <a:bodyPr vert="horz" wrap="square"/>
                    <a:lstStyle/>
                    <a:p>
                      <a:pPr algn="ctr"/>
                      <a:r>
                        <a:rPr lang="da-DK"/>
                        <a:t>11</a:t>
                      </a:r>
                    </a:p>
                  </a:txBody>
                  <a:tcPr/>
                </a:tc>
                <a:tc>
                  <a:txBody>
                    <a:bodyPr vert="horz" wrap="square"/>
                    <a:lstStyle/>
                    <a:p>
                      <a:pPr algn="ctr"/>
                      <a:r>
                        <a:rPr lang="da-DK"/>
                        <a:t>(11+3)/4</a:t>
                      </a:r>
                      <a:r>
                        <a:rPr lang="da-DK" baseline="0"/>
                        <a:t> = 3½</a:t>
                      </a:r>
                      <a:endParaRPr lang="da-DK"/>
                    </a:p>
                  </a:txBody>
                  <a:tcPr/>
                </a:tc>
                <a:tc>
                  <a:txBody>
                    <a:bodyPr vert="horz" wrap="square"/>
                    <a:lstStyle/>
                    <a:p>
                      <a:pPr algn="ctr"/>
                      <a:r>
                        <a:rPr lang="da-DK"/>
                        <a:t>12/2 = 6</a:t>
                      </a:r>
                    </a:p>
                  </a:txBody>
                  <a:tcPr/>
                </a:tc>
                <a:tc>
                  <a:txBody>
                    <a:bodyPr vert="horz" wrap="square"/>
                    <a:lstStyle/>
                    <a:p>
                      <a:pPr algn="ctr"/>
                      <a:r>
                        <a:rPr lang="da-DK"/>
                        <a:t>11 + 1 – 3½ = 8½</a:t>
                      </a:r>
                    </a:p>
                  </a:txBody>
                  <a:tcP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a:xfrm>
            <a:off x="467544" y="274638"/>
            <a:ext cx="8424936" cy="562074"/>
          </a:xfrm>
        </p:spPr>
        <p:txBody>
          <a:bodyPr>
            <a:normAutofit fontScale="90000"/>
          </a:bodyPr>
          <a:lstStyle/>
          <a:p>
            <a:r>
              <a:rPr lang="da-DK"/>
              <a:t>Beregning af kvartiler afhængigt af </a:t>
            </a:r>
            <a:r>
              <a:rPr lang="da-DK" i="1"/>
              <a:t>n</a:t>
            </a:r>
            <a:r>
              <a:rPr lang="da-DK"/>
              <a:t> </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55</a:t>
            </a:fld>
            <a:endParaRPr lang="da-DK"/>
          </a:p>
        </p:txBody>
      </p:sp>
      <p:sp>
        <p:nvSpPr>
          <p:cNvPr id="27" name="TextBox 26"/>
          <p:cNvSpPr txBox="1"/>
          <p:nvPr/>
        </p:nvSpPr>
        <p:spPr>
          <a:xfrm>
            <a:off x="3243300" y="7248872"/>
            <a:ext cx="36740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10</a:t>
            </a:r>
            <a:endParaRPr lang="da-DK"/>
          </a:p>
        </p:txBody>
      </p:sp>
      <p:grpSp>
        <p:nvGrpSpPr>
          <p:cNvPr id="112" name="Group 111"/>
          <p:cNvGrpSpPr/>
          <p:nvPr/>
        </p:nvGrpSpPr>
        <p:grpSpPr>
          <a:xfrm>
            <a:off x="827584" y="3769293"/>
            <a:ext cx="7057464" cy="810054"/>
            <a:chOff x="827584" y="3769293"/>
            <a:chExt cx="7057464" cy="810054"/>
          </a:xfrm>
        </p:grpSpPr>
        <p:grpSp>
          <p:nvGrpSpPr>
            <p:cNvPr id="106" name="Group 105"/>
            <p:cNvGrpSpPr/>
            <p:nvPr/>
          </p:nvGrpSpPr>
          <p:grpSpPr>
            <a:xfrm>
              <a:off x="1787687" y="3769293"/>
              <a:ext cx="6097361" cy="307779"/>
              <a:chOff x="1787687" y="6073549"/>
              <a:chExt cx="6097361" cy="307779"/>
            </a:xfrm>
          </p:grpSpPr>
          <p:sp>
            <p:nvSpPr>
              <p:cNvPr id="3" name="TextBox 2"/>
              <p:cNvSpPr txBox="1"/>
              <p:nvPr/>
            </p:nvSpPr>
            <p:spPr>
              <a:xfrm>
                <a:off x="1787687"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1</a:t>
                </a:r>
                <a:endParaRPr lang="da-DK"/>
              </a:p>
            </p:txBody>
          </p:sp>
          <p:sp>
            <p:nvSpPr>
              <p:cNvPr id="19" name="TextBox 18"/>
              <p:cNvSpPr txBox="1"/>
              <p:nvPr/>
            </p:nvSpPr>
            <p:spPr>
              <a:xfrm>
                <a:off x="2312745"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2</a:t>
                </a:r>
                <a:endParaRPr lang="da-DK"/>
              </a:p>
            </p:txBody>
          </p:sp>
          <p:sp>
            <p:nvSpPr>
              <p:cNvPr id="20" name="TextBox 19"/>
              <p:cNvSpPr txBox="1"/>
              <p:nvPr/>
            </p:nvSpPr>
            <p:spPr>
              <a:xfrm>
                <a:off x="2837803"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3</a:t>
                </a:r>
                <a:endParaRPr lang="da-DK"/>
              </a:p>
            </p:txBody>
          </p:sp>
          <p:sp>
            <p:nvSpPr>
              <p:cNvPr id="21" name="TextBox 20"/>
              <p:cNvSpPr txBox="1"/>
              <p:nvPr/>
            </p:nvSpPr>
            <p:spPr>
              <a:xfrm>
                <a:off x="3362861"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4</a:t>
                </a:r>
                <a:endParaRPr lang="da-DK"/>
              </a:p>
            </p:txBody>
          </p:sp>
          <p:sp>
            <p:nvSpPr>
              <p:cNvPr id="22" name="TextBox 21"/>
              <p:cNvSpPr txBox="1"/>
              <p:nvPr/>
            </p:nvSpPr>
            <p:spPr>
              <a:xfrm>
                <a:off x="3887919"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5</a:t>
                </a:r>
                <a:endParaRPr lang="da-DK"/>
              </a:p>
            </p:txBody>
          </p:sp>
          <p:sp>
            <p:nvSpPr>
              <p:cNvPr id="23" name="TextBox 22"/>
              <p:cNvSpPr txBox="1"/>
              <p:nvPr/>
            </p:nvSpPr>
            <p:spPr>
              <a:xfrm>
                <a:off x="4404695"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6</a:t>
                </a:r>
                <a:endParaRPr lang="da-DK"/>
              </a:p>
            </p:txBody>
          </p:sp>
          <p:sp>
            <p:nvSpPr>
              <p:cNvPr id="24" name="TextBox 23"/>
              <p:cNvSpPr txBox="1"/>
              <p:nvPr/>
            </p:nvSpPr>
            <p:spPr>
              <a:xfrm>
                <a:off x="4938035" y="6073550"/>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7</a:t>
                </a:r>
                <a:endParaRPr lang="da-DK"/>
              </a:p>
            </p:txBody>
          </p:sp>
          <p:sp>
            <p:nvSpPr>
              <p:cNvPr id="25" name="TextBox 24"/>
              <p:cNvSpPr txBox="1"/>
              <p:nvPr/>
            </p:nvSpPr>
            <p:spPr>
              <a:xfrm>
                <a:off x="5988151"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9</a:t>
                </a:r>
                <a:endParaRPr lang="da-DK"/>
              </a:p>
            </p:txBody>
          </p:sp>
          <p:sp>
            <p:nvSpPr>
              <p:cNvPr id="26" name="TextBox 25"/>
              <p:cNvSpPr txBox="1"/>
              <p:nvPr/>
            </p:nvSpPr>
            <p:spPr>
              <a:xfrm>
                <a:off x="6467524" y="6073549"/>
                <a:ext cx="36740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10</a:t>
                </a:r>
                <a:endParaRPr lang="da-DK"/>
              </a:p>
            </p:txBody>
          </p:sp>
          <p:sp>
            <p:nvSpPr>
              <p:cNvPr id="28" name="TextBox 27"/>
              <p:cNvSpPr txBox="1"/>
              <p:nvPr/>
            </p:nvSpPr>
            <p:spPr>
              <a:xfrm>
                <a:off x="6992582" y="6073551"/>
                <a:ext cx="36740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11</a:t>
                </a:r>
                <a:endParaRPr lang="da-DK"/>
              </a:p>
            </p:txBody>
          </p:sp>
          <p:sp>
            <p:nvSpPr>
              <p:cNvPr id="29" name="TextBox 28"/>
              <p:cNvSpPr txBox="1"/>
              <p:nvPr/>
            </p:nvSpPr>
            <p:spPr>
              <a:xfrm>
                <a:off x="7517640" y="6073551"/>
                <a:ext cx="36740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12</a:t>
                </a:r>
                <a:endParaRPr lang="da-DK"/>
              </a:p>
            </p:txBody>
          </p:sp>
          <p:sp>
            <p:nvSpPr>
              <p:cNvPr id="30" name="TextBox 29"/>
              <p:cNvSpPr txBox="1"/>
              <p:nvPr/>
            </p:nvSpPr>
            <p:spPr>
              <a:xfrm>
                <a:off x="5463093" y="6073551"/>
                <a:ext cx="276038"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a:t>8</a:t>
                </a:r>
                <a:endParaRPr lang="da-DK"/>
              </a:p>
            </p:txBody>
          </p:sp>
        </p:grpSp>
        <p:grpSp>
          <p:nvGrpSpPr>
            <p:cNvPr id="107" name="Group 106"/>
            <p:cNvGrpSpPr/>
            <p:nvPr/>
          </p:nvGrpSpPr>
          <p:grpSpPr>
            <a:xfrm>
              <a:off x="827584" y="4271570"/>
              <a:ext cx="4827534" cy="307777"/>
              <a:chOff x="827584" y="4271570"/>
              <a:chExt cx="4827534" cy="307777"/>
            </a:xfrm>
          </p:grpSpPr>
          <p:grpSp>
            <p:nvGrpSpPr>
              <p:cNvPr id="85" name="Group 84"/>
              <p:cNvGrpSpPr/>
              <p:nvPr/>
            </p:nvGrpSpPr>
            <p:grpSpPr>
              <a:xfrm>
                <a:off x="1871700" y="4371454"/>
                <a:ext cx="3783418" cy="108012"/>
                <a:chOff x="1907704" y="3789040"/>
                <a:chExt cx="3783418" cy="108012"/>
              </a:xfrm>
            </p:grpSpPr>
            <p:sp>
              <p:nvSpPr>
                <p:cNvPr id="68" name="Oval 67"/>
                <p:cNvSpPr/>
                <p:nvPr/>
              </p:nvSpPr>
              <p:spPr>
                <a:xfrm>
                  <a:off x="1907704"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9" name="Oval 68"/>
                <p:cNvSpPr/>
                <p:nvPr/>
              </p:nvSpPr>
              <p:spPr>
                <a:xfrm>
                  <a:off x="2432762"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0" name="Oval 69"/>
                <p:cNvSpPr/>
                <p:nvPr/>
              </p:nvSpPr>
              <p:spPr>
                <a:xfrm>
                  <a:off x="2957820"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1" name="Oval 70"/>
                <p:cNvSpPr/>
                <p:nvPr/>
              </p:nvSpPr>
              <p:spPr>
                <a:xfrm>
                  <a:off x="3482878"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2" name="Oval 71"/>
                <p:cNvSpPr/>
                <p:nvPr/>
              </p:nvSpPr>
              <p:spPr>
                <a:xfrm>
                  <a:off x="4007936"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3" name="Oval 72"/>
                <p:cNvSpPr/>
                <p:nvPr/>
              </p:nvSpPr>
              <p:spPr>
                <a:xfrm>
                  <a:off x="4532994"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4" name="Oval 73"/>
                <p:cNvSpPr/>
                <p:nvPr/>
              </p:nvSpPr>
              <p:spPr>
                <a:xfrm>
                  <a:off x="5058052"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5" name="Oval 74"/>
                <p:cNvSpPr/>
                <p:nvPr/>
              </p:nvSpPr>
              <p:spPr>
                <a:xfrm>
                  <a:off x="5583110" y="3789040"/>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80" name="TextBox 79"/>
              <p:cNvSpPr txBox="1"/>
              <p:nvPr/>
            </p:nvSpPr>
            <p:spPr>
              <a:xfrm>
                <a:off x="827584" y="4271570"/>
                <a:ext cx="540533"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i="1"/>
                  <a:t>n</a:t>
                </a:r>
                <a:r>
                  <a:rPr lang="da-DK" sz="1400"/>
                  <a:t> = 8</a:t>
                </a:r>
                <a:endParaRPr lang="da-DK"/>
              </a:p>
            </p:txBody>
          </p:sp>
        </p:grpSp>
      </p:grpSp>
      <p:grpSp>
        <p:nvGrpSpPr>
          <p:cNvPr id="108" name="Group 107"/>
          <p:cNvGrpSpPr/>
          <p:nvPr/>
        </p:nvGrpSpPr>
        <p:grpSpPr>
          <a:xfrm>
            <a:off x="827584" y="4753805"/>
            <a:ext cx="5352592" cy="307777"/>
            <a:chOff x="827584" y="4753805"/>
            <a:chExt cx="5352592" cy="307777"/>
          </a:xfrm>
        </p:grpSpPr>
        <p:grpSp>
          <p:nvGrpSpPr>
            <p:cNvPr id="86" name="Group 85"/>
            <p:cNvGrpSpPr/>
            <p:nvPr/>
          </p:nvGrpSpPr>
          <p:grpSpPr>
            <a:xfrm>
              <a:off x="1871700" y="4853688"/>
              <a:ext cx="4308476" cy="108012"/>
              <a:chOff x="1907704" y="4365104"/>
              <a:chExt cx="4308476" cy="108012"/>
            </a:xfrm>
          </p:grpSpPr>
          <p:sp>
            <p:nvSpPr>
              <p:cNvPr id="56" name="Oval 55"/>
              <p:cNvSpPr/>
              <p:nvPr/>
            </p:nvSpPr>
            <p:spPr>
              <a:xfrm>
                <a:off x="1907704"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7" name="Oval 56"/>
              <p:cNvSpPr/>
              <p:nvPr/>
            </p:nvSpPr>
            <p:spPr>
              <a:xfrm>
                <a:off x="2432762"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8" name="Oval 57"/>
              <p:cNvSpPr/>
              <p:nvPr/>
            </p:nvSpPr>
            <p:spPr>
              <a:xfrm>
                <a:off x="2957820"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9" name="Oval 58"/>
              <p:cNvSpPr/>
              <p:nvPr/>
            </p:nvSpPr>
            <p:spPr>
              <a:xfrm>
                <a:off x="3482878"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0" name="Oval 59"/>
              <p:cNvSpPr/>
              <p:nvPr/>
            </p:nvSpPr>
            <p:spPr>
              <a:xfrm>
                <a:off x="4007936"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1" name="Oval 60"/>
              <p:cNvSpPr/>
              <p:nvPr/>
            </p:nvSpPr>
            <p:spPr>
              <a:xfrm>
                <a:off x="4532994"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2" name="Oval 61"/>
              <p:cNvSpPr/>
              <p:nvPr/>
            </p:nvSpPr>
            <p:spPr>
              <a:xfrm>
                <a:off x="5058052"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3" name="Oval 62"/>
              <p:cNvSpPr/>
              <p:nvPr/>
            </p:nvSpPr>
            <p:spPr>
              <a:xfrm>
                <a:off x="5583110"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4" name="Oval 63"/>
              <p:cNvSpPr/>
              <p:nvPr/>
            </p:nvSpPr>
            <p:spPr>
              <a:xfrm>
                <a:off x="6108168" y="43651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81" name="TextBox 80"/>
            <p:cNvSpPr txBox="1"/>
            <p:nvPr/>
          </p:nvSpPr>
          <p:spPr>
            <a:xfrm>
              <a:off x="827584" y="4753805"/>
              <a:ext cx="538930"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i="1"/>
                <a:t>n</a:t>
              </a:r>
              <a:r>
                <a:rPr lang="da-DK" sz="1400"/>
                <a:t> = 9</a:t>
              </a:r>
              <a:endParaRPr lang="da-DK"/>
            </a:p>
          </p:txBody>
        </p:sp>
      </p:grpSp>
      <p:grpSp>
        <p:nvGrpSpPr>
          <p:cNvPr id="109" name="Group 108"/>
          <p:cNvGrpSpPr/>
          <p:nvPr/>
        </p:nvGrpSpPr>
        <p:grpSpPr>
          <a:xfrm>
            <a:off x="827584" y="5236039"/>
            <a:ext cx="5877650" cy="307777"/>
            <a:chOff x="827584" y="5236039"/>
            <a:chExt cx="5877650" cy="307777"/>
          </a:xfrm>
        </p:grpSpPr>
        <p:grpSp>
          <p:nvGrpSpPr>
            <p:cNvPr id="87" name="Group 86"/>
            <p:cNvGrpSpPr/>
            <p:nvPr/>
          </p:nvGrpSpPr>
          <p:grpSpPr>
            <a:xfrm>
              <a:off x="1871700" y="5335922"/>
              <a:ext cx="4833534" cy="108012"/>
              <a:chOff x="1892846" y="4761148"/>
              <a:chExt cx="4833534" cy="108012"/>
            </a:xfrm>
          </p:grpSpPr>
          <p:sp>
            <p:nvSpPr>
              <p:cNvPr id="44" name="Oval 43"/>
              <p:cNvSpPr/>
              <p:nvPr/>
            </p:nvSpPr>
            <p:spPr>
              <a:xfrm>
                <a:off x="1892846"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5" name="Oval 44"/>
              <p:cNvSpPr/>
              <p:nvPr/>
            </p:nvSpPr>
            <p:spPr>
              <a:xfrm>
                <a:off x="2417904"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6" name="Oval 45"/>
              <p:cNvSpPr/>
              <p:nvPr/>
            </p:nvSpPr>
            <p:spPr>
              <a:xfrm>
                <a:off x="2942962"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7" name="Oval 46"/>
              <p:cNvSpPr/>
              <p:nvPr/>
            </p:nvSpPr>
            <p:spPr>
              <a:xfrm>
                <a:off x="3468020"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8" name="Oval 47"/>
              <p:cNvSpPr/>
              <p:nvPr/>
            </p:nvSpPr>
            <p:spPr>
              <a:xfrm>
                <a:off x="3993078"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9" name="Oval 48"/>
              <p:cNvSpPr/>
              <p:nvPr/>
            </p:nvSpPr>
            <p:spPr>
              <a:xfrm>
                <a:off x="4518136"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0" name="Oval 49"/>
              <p:cNvSpPr/>
              <p:nvPr/>
            </p:nvSpPr>
            <p:spPr>
              <a:xfrm>
                <a:off x="5043194"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1" name="Oval 50"/>
              <p:cNvSpPr/>
              <p:nvPr/>
            </p:nvSpPr>
            <p:spPr>
              <a:xfrm>
                <a:off x="5568252"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2" name="Oval 51"/>
              <p:cNvSpPr/>
              <p:nvPr/>
            </p:nvSpPr>
            <p:spPr>
              <a:xfrm>
                <a:off x="6093310"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3" name="Oval 52"/>
              <p:cNvSpPr/>
              <p:nvPr/>
            </p:nvSpPr>
            <p:spPr>
              <a:xfrm>
                <a:off x="6618368" y="4761148"/>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82" name="TextBox 81"/>
            <p:cNvSpPr txBox="1"/>
            <p:nvPr/>
          </p:nvSpPr>
          <p:spPr>
            <a:xfrm>
              <a:off x="827584" y="5236039"/>
              <a:ext cx="630301"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i="1"/>
                <a:t>n</a:t>
              </a:r>
              <a:r>
                <a:rPr lang="da-DK" sz="1400"/>
                <a:t> = 10</a:t>
              </a:r>
              <a:endParaRPr lang="da-DK"/>
            </a:p>
          </p:txBody>
        </p:sp>
      </p:grpSp>
      <p:grpSp>
        <p:nvGrpSpPr>
          <p:cNvPr id="110" name="Group 109"/>
          <p:cNvGrpSpPr/>
          <p:nvPr/>
        </p:nvGrpSpPr>
        <p:grpSpPr>
          <a:xfrm>
            <a:off x="827584" y="5718273"/>
            <a:ext cx="6402708" cy="307777"/>
            <a:chOff x="827584" y="5718273"/>
            <a:chExt cx="6402708" cy="307777"/>
          </a:xfrm>
        </p:grpSpPr>
        <p:grpSp>
          <p:nvGrpSpPr>
            <p:cNvPr id="88" name="Group 87"/>
            <p:cNvGrpSpPr/>
            <p:nvPr/>
          </p:nvGrpSpPr>
          <p:grpSpPr>
            <a:xfrm>
              <a:off x="1871700" y="5818156"/>
              <a:ext cx="5358592" cy="108012"/>
              <a:chOff x="1883321" y="5265204"/>
              <a:chExt cx="5358592" cy="108012"/>
            </a:xfrm>
          </p:grpSpPr>
          <p:sp>
            <p:nvSpPr>
              <p:cNvPr id="32" name="Oval 31"/>
              <p:cNvSpPr/>
              <p:nvPr/>
            </p:nvSpPr>
            <p:spPr>
              <a:xfrm>
                <a:off x="1883321"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3" name="Oval 32"/>
              <p:cNvSpPr/>
              <p:nvPr/>
            </p:nvSpPr>
            <p:spPr>
              <a:xfrm>
                <a:off x="2408379"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4" name="Oval 33"/>
              <p:cNvSpPr/>
              <p:nvPr/>
            </p:nvSpPr>
            <p:spPr>
              <a:xfrm>
                <a:off x="2933437"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5" name="Oval 34"/>
              <p:cNvSpPr/>
              <p:nvPr/>
            </p:nvSpPr>
            <p:spPr>
              <a:xfrm>
                <a:off x="3458495"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6" name="Oval 35"/>
              <p:cNvSpPr/>
              <p:nvPr/>
            </p:nvSpPr>
            <p:spPr>
              <a:xfrm>
                <a:off x="3983553"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7" name="Oval 36"/>
              <p:cNvSpPr/>
              <p:nvPr/>
            </p:nvSpPr>
            <p:spPr>
              <a:xfrm>
                <a:off x="4508611"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8" name="Oval 37"/>
              <p:cNvSpPr/>
              <p:nvPr/>
            </p:nvSpPr>
            <p:spPr>
              <a:xfrm>
                <a:off x="5033669"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9" name="Oval 38"/>
              <p:cNvSpPr/>
              <p:nvPr/>
            </p:nvSpPr>
            <p:spPr>
              <a:xfrm>
                <a:off x="5558727"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0" name="Oval 39"/>
              <p:cNvSpPr/>
              <p:nvPr/>
            </p:nvSpPr>
            <p:spPr>
              <a:xfrm>
                <a:off x="6083785"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1" name="Oval 40"/>
              <p:cNvSpPr/>
              <p:nvPr/>
            </p:nvSpPr>
            <p:spPr>
              <a:xfrm>
                <a:off x="6608843"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2" name="Oval 41"/>
              <p:cNvSpPr/>
              <p:nvPr/>
            </p:nvSpPr>
            <p:spPr>
              <a:xfrm>
                <a:off x="7133901" y="5265204"/>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83" name="TextBox 82"/>
            <p:cNvSpPr txBox="1"/>
            <p:nvPr/>
          </p:nvSpPr>
          <p:spPr>
            <a:xfrm>
              <a:off x="827584" y="5718273"/>
              <a:ext cx="630301"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i="1"/>
                <a:t>n</a:t>
              </a:r>
              <a:r>
                <a:rPr lang="da-DK" sz="1400"/>
                <a:t> = 11</a:t>
              </a:r>
              <a:endParaRPr lang="da-DK"/>
            </a:p>
          </p:txBody>
        </p:sp>
      </p:grpSp>
      <p:grpSp>
        <p:nvGrpSpPr>
          <p:cNvPr id="111" name="Group 110"/>
          <p:cNvGrpSpPr/>
          <p:nvPr/>
        </p:nvGrpSpPr>
        <p:grpSpPr>
          <a:xfrm>
            <a:off x="827584" y="6200508"/>
            <a:ext cx="6927766" cy="307777"/>
            <a:chOff x="827584" y="6200508"/>
            <a:chExt cx="6927766" cy="307777"/>
          </a:xfrm>
        </p:grpSpPr>
        <p:grpSp>
          <p:nvGrpSpPr>
            <p:cNvPr id="89" name="Group 88"/>
            <p:cNvGrpSpPr/>
            <p:nvPr/>
          </p:nvGrpSpPr>
          <p:grpSpPr>
            <a:xfrm>
              <a:off x="1871700" y="6300391"/>
              <a:ext cx="5883650" cy="108012"/>
              <a:chOff x="1871700" y="5717977"/>
              <a:chExt cx="5883650" cy="108012"/>
            </a:xfrm>
          </p:grpSpPr>
          <p:sp>
            <p:nvSpPr>
              <p:cNvPr id="6" name="Oval 5"/>
              <p:cNvSpPr/>
              <p:nvPr/>
            </p:nvSpPr>
            <p:spPr>
              <a:xfrm>
                <a:off x="1871700"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7" name="Oval 6"/>
              <p:cNvSpPr/>
              <p:nvPr/>
            </p:nvSpPr>
            <p:spPr>
              <a:xfrm>
                <a:off x="2396758"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8" name="Oval 7"/>
              <p:cNvSpPr/>
              <p:nvPr/>
            </p:nvSpPr>
            <p:spPr>
              <a:xfrm>
                <a:off x="2921816"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9" name="Oval 8"/>
              <p:cNvSpPr/>
              <p:nvPr/>
            </p:nvSpPr>
            <p:spPr>
              <a:xfrm>
                <a:off x="3446874"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0" name="Oval 9"/>
              <p:cNvSpPr/>
              <p:nvPr/>
            </p:nvSpPr>
            <p:spPr>
              <a:xfrm>
                <a:off x="3971932"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 name="Oval 10"/>
              <p:cNvSpPr/>
              <p:nvPr/>
            </p:nvSpPr>
            <p:spPr>
              <a:xfrm>
                <a:off x="4496990"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2" name="Oval 11"/>
              <p:cNvSpPr/>
              <p:nvPr/>
            </p:nvSpPr>
            <p:spPr>
              <a:xfrm>
                <a:off x="5022048"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3" name="Oval 12"/>
              <p:cNvSpPr/>
              <p:nvPr/>
            </p:nvSpPr>
            <p:spPr>
              <a:xfrm>
                <a:off x="5547106"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4" name="Oval 13"/>
              <p:cNvSpPr/>
              <p:nvPr/>
            </p:nvSpPr>
            <p:spPr>
              <a:xfrm>
                <a:off x="6072164"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5" name="Oval 14"/>
              <p:cNvSpPr/>
              <p:nvPr/>
            </p:nvSpPr>
            <p:spPr>
              <a:xfrm>
                <a:off x="6597222"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6" name="Oval 15"/>
              <p:cNvSpPr/>
              <p:nvPr/>
            </p:nvSpPr>
            <p:spPr>
              <a:xfrm>
                <a:off x="7122280"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7" name="Oval 16"/>
              <p:cNvSpPr/>
              <p:nvPr/>
            </p:nvSpPr>
            <p:spPr>
              <a:xfrm>
                <a:off x="7647338" y="5717977"/>
                <a:ext cx="108012" cy="10801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84" name="TextBox 83"/>
            <p:cNvSpPr txBox="1"/>
            <p:nvPr/>
          </p:nvSpPr>
          <p:spPr>
            <a:xfrm>
              <a:off x="827584" y="6200508"/>
              <a:ext cx="630301"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i="1"/>
                <a:t>n</a:t>
              </a:r>
              <a:r>
                <a:rPr lang="da-DK" sz="1400"/>
                <a:t> = 12</a:t>
              </a:r>
              <a:endParaRPr lang="da-DK"/>
            </a:p>
          </p:txBody>
        </p:sp>
      </p:grpSp>
      <p:grpSp>
        <p:nvGrpSpPr>
          <p:cNvPr id="113" name="Group 112"/>
          <p:cNvGrpSpPr/>
          <p:nvPr/>
        </p:nvGrpSpPr>
        <p:grpSpPr>
          <a:xfrm>
            <a:off x="2725192" y="4271569"/>
            <a:ext cx="2109440" cy="307777"/>
            <a:chOff x="2725192" y="4271569"/>
            <a:chExt cx="2109440" cy="307777"/>
          </a:xfrm>
        </p:grpSpPr>
        <p:cxnSp>
          <p:nvCxnSpPr>
            <p:cNvPr id="91" name="Straight Connector 90"/>
            <p:cNvCxnSpPr/>
            <p:nvPr/>
          </p:nvCxnSpPr>
          <p:spPr>
            <a:xfrm flipH="1">
              <a:off x="2725192" y="42715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3779912" y="42715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834632" y="42715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2972966" y="4763244"/>
            <a:ext cx="2098807" cy="307777"/>
            <a:chOff x="2972966" y="4763244"/>
            <a:chExt cx="2098807" cy="307777"/>
          </a:xfrm>
        </p:grpSpPr>
        <p:cxnSp>
          <p:nvCxnSpPr>
            <p:cNvPr id="94" name="Straight Connector 93"/>
            <p:cNvCxnSpPr/>
            <p:nvPr/>
          </p:nvCxnSpPr>
          <p:spPr>
            <a:xfrm flipH="1">
              <a:off x="2972966" y="4763244"/>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027686" y="4763244"/>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5071773" y="4763244"/>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2968774" y="5243363"/>
            <a:ext cx="2636738" cy="307777"/>
            <a:chOff x="2968774" y="5243363"/>
            <a:chExt cx="2636738" cy="307777"/>
          </a:xfrm>
        </p:grpSpPr>
        <p:cxnSp>
          <p:nvCxnSpPr>
            <p:cNvPr id="97" name="Straight Connector 96"/>
            <p:cNvCxnSpPr/>
            <p:nvPr/>
          </p:nvCxnSpPr>
          <p:spPr>
            <a:xfrm flipH="1">
              <a:off x="2968774" y="5243363"/>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4283968" y="5243363"/>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5605512" y="5243363"/>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3254648" y="5728369"/>
            <a:ext cx="2619846" cy="307777"/>
            <a:chOff x="3254648" y="5728369"/>
            <a:chExt cx="2619846" cy="307777"/>
          </a:xfrm>
        </p:grpSpPr>
        <p:cxnSp>
          <p:nvCxnSpPr>
            <p:cNvPr id="100" name="Straight Connector 99"/>
            <p:cNvCxnSpPr/>
            <p:nvPr/>
          </p:nvCxnSpPr>
          <p:spPr>
            <a:xfrm flipH="1">
              <a:off x="3254648" y="57283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544442" y="57283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5874494" y="5728369"/>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3254648" y="6217567"/>
            <a:ext cx="3136602" cy="307777"/>
            <a:chOff x="3254648" y="6217567"/>
            <a:chExt cx="3136602" cy="307777"/>
          </a:xfrm>
        </p:grpSpPr>
        <p:cxnSp>
          <p:nvCxnSpPr>
            <p:cNvPr id="103" name="Straight Connector 102"/>
            <p:cNvCxnSpPr/>
            <p:nvPr/>
          </p:nvCxnSpPr>
          <p:spPr>
            <a:xfrm flipH="1">
              <a:off x="3254648" y="6217567"/>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813424" y="6217567"/>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6391250" y="6217567"/>
              <a:ext cx="0" cy="307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8" name="Rectangle 117"/>
          <p:cNvSpPr/>
          <p:nvPr/>
        </p:nvSpPr>
        <p:spPr>
          <a:xfrm>
            <a:off x="395536" y="3172808"/>
            <a:ext cx="8568952" cy="421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9" name="Rectangle 118"/>
          <p:cNvSpPr/>
          <p:nvPr/>
        </p:nvSpPr>
        <p:spPr>
          <a:xfrm>
            <a:off x="405586" y="2802134"/>
            <a:ext cx="8568952" cy="783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20" name="Rectangle 119"/>
          <p:cNvSpPr/>
          <p:nvPr/>
        </p:nvSpPr>
        <p:spPr>
          <a:xfrm>
            <a:off x="395536" y="2435876"/>
            <a:ext cx="8568952" cy="1293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622979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xit" presetSubtype="0" dur="1" fill="hold" grpId="0" nodeType="clickEffect">
                                  <p:stCondLst>
                                    <p:cond delay="0"/>
                                  </p:stCondLst>
                                  <p:childTnLst>
                                    <p:set>
                                      <p:cBhvr>
                                        <p:cTn id="14" dur="1" fill="hold">
                                          <p:stCondLst>
                                            <p:cond delay="0"/>
                                          </p:stCondLst>
                                        </p:cTn>
                                        <p:tgtEl>
                                          <p:spTgt spid="120"/>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xit" presetSubtype="0" dur="1" fill="hold" grpId="0" nodeType="clickEffect">
                                  <p:stCondLst>
                                    <p:cond delay="0"/>
                                  </p:stCondLst>
                                  <p:childTnLst>
                                    <p:set>
                                      <p:cBhvr>
                                        <p:cTn id="26" dur="1" fill="hold">
                                          <p:stCondLst>
                                            <p:cond delay="0"/>
                                          </p:stCondLst>
                                        </p:cTn>
                                        <p:tgtEl>
                                          <p:spTgt spid="11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1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xit" presetSubtype="0" dur="1" fill="hold" grpId="0" nodeType="clickEffect">
                                  <p:stCondLst>
                                    <p:cond delay="0"/>
                                  </p:stCondLst>
                                  <p:childTnLst>
                                    <p:set>
                                      <p:cBhvr>
                                        <p:cTn id="38" dur="1" fill="hold">
                                          <p:stCondLst>
                                            <p:cond delay="0"/>
                                          </p:stCondLst>
                                        </p:cTn>
                                        <p:tgtEl>
                                          <p:spTgt spid="118"/>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nodeType="click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dur="1" fill="hold" nodeType="click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Lst>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Eksempel (flymotor)</a:t>
            </a:r>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a:t>Målt godstykkelse (inches) af aluminium køledel til flymotor</a:t>
                </a:r>
                <a:br>
                  <a:rPr lang="da-DK"/>
                </a:br>
                <a:br>
                  <a:rPr lang="da-DK"/>
                </a:br>
                <a:br>
                  <a:rPr lang="da-DK"/>
                </a:br>
                <a:endParaRPr lang="da-DK"/>
              </a:p>
              <a:p>
                <a:pPr marL="0" indent="0">
                  <a:buNone/>
                </a:pPr>
                <a:r>
                  <a:rPr lang="da-DK">
                    <a:solidFill>
                      <a:schemeClr val="accent1">
                        <a:lumMod val="75000"/>
                      </a:schemeClr>
                    </a:solidFill>
                  </a:rPr>
                  <a:t>Step 1</a:t>
                </a:r>
                <a:r>
                  <a:rPr lang="da-DK"/>
                  <a:t>.  Bestem medianen </a:t>
                </a:r>
                <a14:m>
                  <m:oMathPara>
                    <m:oMathParaPr>
                      <m:jc/>
                    </m:oMathParaPr>
                    <m:oMath>
                      <m:acc>
                        <m:accPr>
                          <m:chr m:val="̃"/>
                          <m:ctrlPr>
                            <a:rPr lang="da-DK" i="1">
                              <a:latin typeface="Cambria Math" panose="02040503050406030204" pitchFamily="18" charset="0"/>
                            </a:rPr>
                          </m:ctrlPr>
                        </m:accPr>
                        <m:e>
                          <m:r>
                            <a:rPr lang="da-DK" i="1">
                              <a:latin typeface="Cambria Math"/>
                            </a:rPr>
                            <m:t>𝑦</m:t>
                          </m:r>
                        </m:e>
                      </m:acc>
                    </m:oMath>
                  </m:oMathPara>
                </a14:m>
                <a:endParaRPr lang="da-DK"/>
              </a:p>
              <a:p>
                <a:pPr marL="457200" indent="-457200">
                  <a:buFont typeface="+mj-lt"/>
                  <a:buAutoNum type="alphaLcPeriod"/>
                </a:pPr>
                <a:r>
                  <a:rPr lang="da-DK" sz="2000"/>
                  <a:t>Sortér data </a:t>
                </a:r>
                <a14:m>
                  <m:oMathPara>
                    <m:oMathParaPr>
                      <m:jc/>
                    </m:oMathParaPr>
                    <m:oMath>
                      <m:r>
                        <a:rPr lang="da-DK" sz="2000" b="0" i="1" smtClean="0">
                          <a:latin typeface="Cambria Math"/>
                        </a:rPr>
                        <m:t>𝑦</m:t>
                      </m:r>
                    </m:oMath>
                  </m:oMathPara>
                </a14:m>
                <a:br>
                  <a:rPr lang="da-DK" sz="2000"/>
                </a:br>
                <a:r>
                  <a:rPr lang="da-DK" sz="2000"/>
                  <a:t>	</a:t>
                </a:r>
                <a14:m>
                  <m:oMathPara>
                    <m:oMathParaPr>
                      <m:jc/>
                    </m:oMathParaPr>
                    <m:oMath>
                      <m:sSub>
                        <m:sSubPr>
                          <m:ctrlPr>
                            <a:rPr lang="da-DK" sz="2000" i="1" smtClean="0">
                              <a:latin typeface="Cambria Math" panose="02040503050406030204" pitchFamily="18" charset="0"/>
                            </a:rPr>
                          </m:ctrlPr>
                        </m:sSubPr>
                        <m:e>
                          <m:r>
                            <a:rPr lang="da-DK" sz="2000" b="0" i="1" smtClean="0">
                              <a:latin typeface="Cambria Math"/>
                            </a:rPr>
                            <m:t>𝑦</m:t>
                          </m:r>
                        </m:e>
                        <m:sub>
                          <m:r>
                            <a:rPr lang="da-DK" sz="2000" b="0" i="1" smtClean="0">
                              <a:latin typeface="Cambria Math"/>
                            </a:rPr>
                            <m:t>(1)</m:t>
                          </m:r>
                        </m:sub>
                      </m:sSub>
                      <m:r>
                        <a:rPr lang="da-DK" sz="2000" b="0" i="1" smtClean="0">
                          <a:latin typeface="Cambria Math"/>
                        </a:rPr>
                        <m:t>=0.193,  </m:t>
                      </m:r>
                      <m:sSub>
                        <m:sSubPr>
                          <m:ctrlPr>
                            <a:rPr lang="da-DK" sz="2000" i="1">
                              <a:latin typeface="Cambria Math" panose="02040503050406030204" pitchFamily="18" charset="0"/>
                            </a:rPr>
                          </m:ctrlPr>
                        </m:sSubPr>
                        <m:e>
                          <m:r>
                            <a:rPr lang="da-DK" sz="2000" i="1">
                              <a:latin typeface="Cambria Math"/>
                            </a:rPr>
                            <m:t>𝑦</m:t>
                          </m:r>
                        </m:e>
                        <m:sub>
                          <m:r>
                            <a:rPr lang="da-DK" sz="2000" i="1">
                              <a:latin typeface="Cambria Math"/>
                            </a:rPr>
                            <m:t>(</m:t>
                          </m:r>
                          <m:r>
                            <a:rPr lang="da-DK" sz="2000" b="0" i="1" smtClean="0">
                              <a:latin typeface="Cambria Math"/>
                            </a:rPr>
                            <m:t>2</m:t>
                          </m:r>
                          <m:r>
                            <a:rPr lang="da-DK" sz="2000" i="1">
                              <a:latin typeface="Cambria Math"/>
                            </a:rPr>
                            <m:t>)</m:t>
                          </m:r>
                        </m:sub>
                      </m:sSub>
                      <m:r>
                        <a:rPr lang="da-DK" sz="2000" i="1">
                          <a:latin typeface="Cambria Math"/>
                        </a:rPr>
                        <m:t>=</m:t>
                      </m:r>
                      <m:r>
                        <a:rPr lang="da-DK" sz="2000" b="0" i="1" smtClean="0">
                          <a:latin typeface="Cambria Math"/>
                        </a:rPr>
                        <m:t>0.201,</m:t>
                      </m:r>
                    </m:oMath>
                  </m:oMathPara>
                </a14:m>
                <a:r>
                  <a:rPr lang="da-DK" sz="2000"/>
                  <a:t>   …, </a:t>
                </a:r>
                <a14:m>
                  <m:oMathPara>
                    <m:oMathParaPr>
                      <m:jc/>
                    </m:oMathParaPr>
                    <m:oMath>
                      <m:sSub>
                        <m:sSubPr>
                          <m:ctrlPr>
                            <a:rPr lang="da-DK" sz="2000" i="1">
                              <a:latin typeface="Cambria Math" panose="02040503050406030204" pitchFamily="18" charset="0"/>
                            </a:rPr>
                          </m:ctrlPr>
                        </m:sSubPr>
                        <m:e>
                          <m:r>
                            <a:rPr lang="da-DK" sz="2000" b="0" i="1" smtClean="0">
                              <a:latin typeface="Cambria Math"/>
                            </a:rPr>
                            <m:t> </m:t>
                          </m:r>
                          <m:r>
                            <a:rPr lang="da-DK" sz="2000" i="1">
                              <a:latin typeface="Cambria Math"/>
                            </a:rPr>
                            <m:t>𝑦</m:t>
                          </m:r>
                        </m:e>
                        <m:sub>
                          <m:r>
                            <a:rPr lang="da-DK" sz="2000" i="1">
                              <a:latin typeface="Cambria Math"/>
                            </a:rPr>
                            <m:t>(</m:t>
                          </m:r>
                          <m:r>
                            <a:rPr lang="da-DK" sz="2000" b="0" i="1" smtClean="0">
                              <a:latin typeface="Cambria Math"/>
                            </a:rPr>
                            <m:t>18</m:t>
                          </m:r>
                          <m:r>
                            <a:rPr lang="da-DK" sz="2000" i="1">
                              <a:latin typeface="Cambria Math"/>
                            </a:rPr>
                            <m:t>)</m:t>
                          </m:r>
                        </m:sub>
                      </m:sSub>
                      <m:r>
                        <a:rPr lang="da-DK" sz="2000" i="1">
                          <a:latin typeface="Cambria Math"/>
                        </a:rPr>
                        <m:t>=0.2</m:t>
                      </m:r>
                      <m:r>
                        <a:rPr lang="da-DK" sz="2000" b="0" i="1" smtClean="0">
                          <a:latin typeface="Cambria Math"/>
                        </a:rPr>
                        <m:t>37</m:t>
                      </m:r>
                    </m:oMath>
                  </m:oMathPara>
                </a14:m>
                <a:br>
                  <a:rPr lang="da-DK" sz="2000"/>
                </a:br>
                <a:r>
                  <a:rPr lang="da-DK" sz="1400"/>
                  <a:t> </a:t>
                </a:r>
                <a:endParaRPr lang="da-DK" sz="2000"/>
              </a:p>
              <a:p>
                <a:pPr marL="457200" indent="-457200">
                  <a:buFont typeface="+mj-lt"/>
                  <a:buAutoNum type="alphaLcPeriod"/>
                </a:pPr>
                <a:r>
                  <a:rPr lang="da-DK" sz="2000"/>
                  <a:t>Bestem position af medianen: </a:t>
                </a:r>
                <a:br>
                  <a:rPr lang="da-DK" sz="2000"/>
                </a:br>
                <a:r>
                  <a:rPr lang="da-DK" sz="2000"/>
                  <a:t>	</a:t>
                </a:r>
                <a14:m>
                  <m:oMathPara>
                    <m:oMathParaPr>
                      <m:jc/>
                    </m:oMathParaPr>
                    <m:oMath>
                      <m:r>
                        <a:rPr lang="da-DK" sz="2000" b="0" i="1" smtClean="0">
                          <a:latin typeface="Cambria Math"/>
                        </a:rPr>
                        <m:t>𝑛</m:t>
                      </m:r>
                      <m:r>
                        <a:rPr lang="da-DK" sz="2000" b="0" i="1" smtClean="0">
                          <a:latin typeface="Cambria Math"/>
                        </a:rPr>
                        <m:t>=18</m:t>
                      </m:r>
                    </m:oMath>
                  </m:oMathPara>
                </a14:m>
                <a:r>
                  <a:rPr lang="da-DK" sz="2000" b="0"/>
                  <a:t> </a:t>
                </a:r>
                <a:br>
                  <a:rPr lang="da-DK" sz="2000" b="0"/>
                </a:br>
                <a:r>
                  <a:rPr lang="da-DK" sz="2000" b="0"/>
                  <a:t> 	</a:t>
                </a: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𝑚</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𝑛</m:t>
                          </m:r>
                          <m:r>
                            <a:rPr lang="da-DK" sz="2000" i="1">
                              <a:latin typeface="Cambria Math"/>
                              <a:ea typeface="Cambria Math"/>
                            </a:rPr>
                            <m:t>+1</m:t>
                          </m:r>
                        </m:num>
                        <m:den>
                          <m:r>
                            <a:rPr lang="da-DK" sz="2000" i="1">
                              <a:latin typeface="Cambria Math"/>
                              <a:ea typeface="Cambria Math"/>
                            </a:rPr>
                            <m:t>2</m:t>
                          </m:r>
                        </m:den>
                      </m:f>
                      <m:r>
                        <a:rPr lang="da-DK" sz="2000" b="0" i="1" smtClean="0">
                          <a:latin typeface="Cambria Math"/>
                          <a:ea typeface="Cambria Math"/>
                        </a:rPr>
                        <m:t>=9½</m:t>
                      </m:r>
                    </m:oMath>
                  </m:oMathPara>
                </a14:m>
                <a:br>
                  <a:rPr lang="da-DK" sz="2000" b="0"/>
                </a:br>
                <a:r>
                  <a:rPr lang="da-DK" sz="1400" b="0"/>
                  <a:t> </a:t>
                </a:r>
                <a:endParaRPr lang="da-DK" sz="2000" b="0"/>
              </a:p>
              <a:p>
                <a:pPr marL="457200" indent="-457200">
                  <a:buFont typeface="+mj-lt"/>
                  <a:buAutoNum type="alphaLcPeriod"/>
                </a:pPr>
                <a:r>
                  <a:rPr lang="da-DK" sz="2000"/>
                  <a:t> Bestem værdien af medianen </a:t>
                </a:r>
                <a14:m>
                  <m:oMathPara>
                    <m:oMathParaPr>
                      <m:jc/>
                    </m:oMathParaPr>
                    <m:oMath>
                      <m:acc>
                        <m:accPr>
                          <m:chr m:val="̃"/>
                          <m:ctrlPr>
                            <a:rPr lang="da-DK" sz="2000" i="1">
                              <a:latin typeface="Cambria Math" panose="02040503050406030204" pitchFamily="18" charset="0"/>
                            </a:rPr>
                          </m:ctrlPr>
                        </m:accPr>
                        <m:e>
                          <m:r>
                            <a:rPr lang="da-DK" sz="2000" i="1">
                              <a:latin typeface="Cambria Math"/>
                            </a:rPr>
                            <m:t>𝑦</m:t>
                          </m:r>
                        </m:e>
                      </m:acc>
                    </m:oMath>
                  </m:oMathPara>
                </a14:m>
                <a:r>
                  <a:rPr lang="da-DK" sz="2000"/>
                  <a:t>:</a:t>
                </a:r>
                <a:br>
                  <a:rPr lang="da-DK" sz="2000"/>
                </a:br>
                <a:r>
                  <a:rPr lang="da-DK" sz="2000"/>
                  <a:t>	 </a:t>
                </a:r>
                <a14:m>
                  <m:oMathPara>
                    <m:oMathParaPr>
                      <m:jc/>
                    </m:oMathParaPr>
                    <m:oMath>
                      <m:acc>
                        <m:accPr>
                          <m:chr m:val="̃"/>
                          <m:ctrlPr>
                            <a:rPr lang="da-DK" sz="2000" i="1">
                              <a:latin typeface="Cambria Math" panose="02040503050406030204" pitchFamily="18" charset="0"/>
                            </a:rPr>
                          </m:ctrlPr>
                        </m:accPr>
                        <m:e>
                          <m:r>
                            <a:rPr lang="da-DK" sz="2000" i="1">
                              <a:latin typeface="Cambria Math"/>
                            </a:rPr>
                            <m:t>𝑦</m:t>
                          </m:r>
                        </m:e>
                      </m:acc>
                      <m:r>
                        <a:rPr lang="da-DK" sz="2000" i="1">
                          <a:latin typeface="Cambria Math"/>
                        </a:rPr>
                        <m:t>=</m:t>
                      </m:r>
                      <m:sSub>
                        <m:sSubPr>
                          <m:ctrlPr>
                            <a:rPr lang="da-DK" sz="2000" i="1">
                              <a:latin typeface="Cambria Math" panose="02040503050406030204" pitchFamily="18" charset="0"/>
                            </a:rPr>
                          </m:ctrlPr>
                        </m:sSubPr>
                        <m:e>
                          <m:f>
                            <m:fPr>
                              <m:type m:val="bar"/>
                              <m:ctrlPr>
                                <a:rPr lang="da-DK" sz="2000" i="1">
                                  <a:latin typeface="Cambria Math" panose="02040503050406030204" pitchFamily="18" charset="0"/>
                                </a:rPr>
                              </m:ctrlPr>
                            </m:fPr>
                            <m:num>
                              <m:r>
                                <a:rPr lang="da-DK" sz="2000" i="1">
                                  <a:latin typeface="Cambria Math"/>
                                </a:rPr>
                                <m:t>1</m:t>
                              </m:r>
                            </m:num>
                            <m:den>
                              <m:r>
                                <a:rPr lang="da-DK" sz="2000" i="1">
                                  <a:latin typeface="Cambria Math"/>
                                </a:rPr>
                                <m:t>2</m:t>
                              </m:r>
                            </m:den>
                          </m:f>
                          <m:r>
                            <a:rPr lang="da-DK" sz="2000" i="1">
                              <a:latin typeface="Cambria Math"/>
                            </a:rPr>
                            <m:t>(</m:t>
                          </m:r>
                          <m:r>
                            <a:rPr lang="da-DK" sz="2000" i="1">
                              <a:latin typeface="Cambria Math"/>
                            </a:rPr>
                            <m:t>𝑦</m:t>
                          </m:r>
                        </m:e>
                        <m:sub>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𝑚</m:t>
                              </m:r>
                            </m:sub>
                          </m:sSub>
                          <m:r>
                            <a:rPr lang="da-DK" sz="2000" i="1">
                              <a:latin typeface="Cambria Math"/>
                              <a:ea typeface="Cambria Math"/>
                            </a:rPr>
                            <m:t>−½)</m:t>
                          </m:r>
                        </m:sub>
                      </m:sSub>
                      <m:r>
                        <a:rPr lang="da-DK" sz="2000" i="1">
                          <a:latin typeface="Cambria Math"/>
                          <a:ea typeface="Cambria Math"/>
                        </a:rPr>
                        <m:t>+</m:t>
                      </m:r>
                      <m:sSub>
                        <m:sSubPr>
                          <m:ctrlPr>
                            <a:rPr lang="da-DK" sz="2000" i="1">
                              <a:latin typeface="Cambria Math" panose="02040503050406030204" pitchFamily="18" charset="0"/>
                            </a:rPr>
                          </m:ctrlPr>
                        </m:sSubPr>
                        <m:e>
                          <m:r>
                            <a:rPr lang="da-DK" sz="2000" i="1">
                              <a:latin typeface="Cambria Math"/>
                            </a:rPr>
                            <m:t>𝑦</m:t>
                          </m:r>
                        </m:e>
                        <m:sub>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𝑚</m:t>
                              </m:r>
                            </m:sub>
                          </m:sSub>
                          <m:r>
                            <a:rPr lang="da-DK" sz="2000" i="1">
                              <a:latin typeface="Cambria Math"/>
                              <a:ea typeface="Cambria Math"/>
                            </a:rPr>
                            <m:t>+½)</m:t>
                          </m:r>
                        </m:sub>
                      </m:sSub>
                      <m:r>
                        <a:rPr lang="da-DK" sz="2000" i="1">
                          <a:latin typeface="Cambria Math"/>
                          <a:ea typeface="Cambria Math"/>
                        </a:rPr>
                        <m:t>)</m:t>
                      </m:r>
                    </m:oMath>
                  </m:oMathPara>
                </a14:m>
                <a:br>
                  <a:rPr lang="da-DK" sz="2000"/>
                </a:br>
                <a:r>
                  <a:rPr lang="da-DK" sz="2000"/>
                  <a:t> 	</a:t>
                </a:r>
                <a14:m>
                  <m:oMathPara>
                    <m:oMathParaPr>
                      <m:jc/>
                    </m:oMathParaPr>
                    <m:oMath>
                      <m:r>
                        <m:rPr>
                          <m:sty m:val="p"/>
                        </m:rPr>
                        <a:rPr lang="da-DK" sz="2000"/>
                        <m:t>	 </m:t>
                      </m:r>
                      <m:acc>
                        <m:accPr>
                          <m:chr m:val="̃"/>
                          <m:ctrlPr>
                            <a:rPr lang="da-DK" sz="2000" i="1">
                              <a:latin typeface="Cambria Math" panose="02040503050406030204" pitchFamily="18" charset="0"/>
                            </a:rPr>
                          </m:ctrlPr>
                        </m:accPr>
                        <m:e>
                          <m:r>
                            <a:rPr lang="da-DK" sz="2000" i="1">
                              <a:latin typeface="Cambria Math"/>
                            </a:rPr>
                            <m:t>𝑦</m:t>
                          </m:r>
                        </m:e>
                      </m:acc>
                      <m:r>
                        <a:rPr lang="da-DK" sz="2000" i="1">
                          <a:latin typeface="Cambria Math"/>
                        </a:rPr>
                        <m:t>=</m:t>
                      </m:r>
                      <m:sSub>
                        <m:sSubPr>
                          <m:ctrlPr>
                            <a:rPr lang="da-DK" sz="2000" i="1">
                              <a:latin typeface="Cambria Math" panose="02040503050406030204" pitchFamily="18" charset="0"/>
                            </a:rPr>
                          </m:ctrlPr>
                        </m:sSubPr>
                        <m:e>
                          <m:f>
                            <m:fPr>
                              <m:type m:val="bar"/>
                              <m:ctrlPr>
                                <a:rPr lang="da-DK" sz="2000" i="1">
                                  <a:latin typeface="Cambria Math" panose="02040503050406030204" pitchFamily="18" charset="0"/>
                                </a:rPr>
                              </m:ctrlPr>
                            </m:fPr>
                            <m:num>
                              <m:r>
                                <a:rPr lang="da-DK" sz="2000" i="1">
                                  <a:latin typeface="Cambria Math"/>
                                </a:rPr>
                                <m:t>1</m:t>
                              </m:r>
                            </m:num>
                            <m:den>
                              <m:r>
                                <a:rPr lang="da-DK" sz="2000" i="1">
                                  <a:latin typeface="Cambria Math"/>
                                </a:rPr>
                                <m:t>2</m:t>
                              </m:r>
                            </m:den>
                          </m:f>
                          <m:r>
                            <a:rPr lang="da-DK" sz="2000" i="1">
                              <a:latin typeface="Cambria Math"/>
                            </a:rPr>
                            <m:t>(</m:t>
                          </m:r>
                          <m:r>
                            <a:rPr lang="da-DK" sz="2000" i="1">
                              <a:latin typeface="Cambria Math"/>
                            </a:rPr>
                            <m:t>𝑦</m:t>
                          </m:r>
                        </m:e>
                        <m:sub>
                          <m:r>
                            <a:rPr lang="da-DK" sz="2000" b="0" i="1" smtClean="0">
                              <a:latin typeface="Cambria Math"/>
                            </a:rPr>
                            <m:t>(9</m:t>
                          </m:r>
                          <m:r>
                            <a:rPr lang="da-DK" sz="2000" i="1">
                              <a:latin typeface="Cambria Math"/>
                              <a:ea typeface="Cambria Math"/>
                            </a:rPr>
                            <m:t>)</m:t>
                          </m:r>
                        </m:sub>
                      </m:sSub>
                      <m:r>
                        <a:rPr lang="da-DK" sz="2000" i="1">
                          <a:latin typeface="Cambria Math"/>
                          <a:ea typeface="Cambria Math"/>
                        </a:rPr>
                        <m:t>+</m:t>
                      </m:r>
                      <m:sSub>
                        <m:sSubPr>
                          <m:ctrlPr>
                            <a:rPr lang="da-DK" sz="2000" i="1">
                              <a:latin typeface="Cambria Math" panose="02040503050406030204" pitchFamily="18" charset="0"/>
                            </a:rPr>
                          </m:ctrlPr>
                        </m:sSubPr>
                        <m:e>
                          <m:r>
                            <a:rPr lang="da-DK" sz="2000" i="1">
                              <a:latin typeface="Cambria Math"/>
                            </a:rPr>
                            <m:t>𝑦</m:t>
                          </m:r>
                        </m:e>
                        <m:sub>
                          <m:r>
                            <a:rPr lang="da-DK" sz="2000" b="0" i="1" smtClean="0">
                              <a:latin typeface="Cambria Math"/>
                            </a:rPr>
                            <m:t>(10</m:t>
                          </m:r>
                          <m:r>
                            <a:rPr lang="da-DK" sz="2000" i="1">
                              <a:latin typeface="Cambria Math"/>
                              <a:ea typeface="Cambria Math"/>
                            </a:rPr>
                            <m:t>)</m:t>
                          </m:r>
                        </m:sub>
                      </m:sSub>
                      <m:r>
                        <a:rPr lang="da-DK" sz="2000" i="1">
                          <a:latin typeface="Cambria Math"/>
                          <a:ea typeface="Cambria Math"/>
                        </a:rPr>
                        <m:t>)</m:t>
                      </m:r>
                    </m:oMath>
                  </m:oMathPara>
                </a14:m>
                <a:r>
                  <a:rPr lang="da-DK" sz="2000"/>
                  <a:t> </a:t>
                </a:r>
                <a:br>
                  <a:rPr lang="da-DK" sz="2000"/>
                </a:br>
                <a:r>
                  <a:rPr lang="da-DK" sz="2000"/>
                  <a:t>	</a:t>
                </a:r>
                <a14:m>
                  <m:oMathPara>
                    <m:oMathParaPr>
                      <m:jc/>
                    </m:oMathParaPr>
                    <m:oMath>
                      <m:r>
                        <m:rPr>
                          <m:sty m:val="p"/>
                        </m:rPr>
                        <a:rPr lang="da-DK" sz="2000"/>
                        <m:t>	 </m:t>
                      </m:r>
                      <m:acc>
                        <m:accPr>
                          <m:chr m:val="̃"/>
                          <m:ctrlPr>
                            <a:rPr lang="da-DK" sz="2000" i="1">
                              <a:latin typeface="Cambria Math" panose="02040503050406030204" pitchFamily="18" charset="0"/>
                            </a:rPr>
                          </m:ctrlPr>
                        </m:accPr>
                        <m:e>
                          <m:r>
                            <a:rPr lang="da-DK" sz="2000" i="1">
                              <a:latin typeface="Cambria Math"/>
                            </a:rPr>
                            <m:t>𝑦</m:t>
                          </m:r>
                        </m:e>
                      </m:acc>
                      <m:r>
                        <a:rPr lang="da-DK" sz="2000" i="1">
                          <a:latin typeface="Cambria Math"/>
                        </a:rPr>
                        <m:t>=</m:t>
                      </m:r>
                      <m:f>
                        <m:fPr>
                          <m:type m:val="bar"/>
                          <m:ctrlPr>
                            <a:rPr lang="da-DK" sz="200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0.2180+0.2230</m:t>
                          </m:r>
                        </m:e>
                      </m:d>
                      <m:r>
                        <a:rPr lang="da-DK" sz="2000" b="0" i="1" smtClean="0">
                          <a:latin typeface="Cambria Math"/>
                          <a:ea typeface="Cambria Math"/>
                        </a:rPr>
                        <m:t>=0.2205</m:t>
                      </m:r>
                    </m:oMath>
                  </m:oMathPara>
                </a14:m>
                <a:r>
                  <a:rPr lang="da-DK" sz="200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941" t="-760" b="-271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56</a:t>
            </a:fld>
            <a:endParaRPr lang="da-DK"/>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52320" y="2589479"/>
            <a:ext cx="69532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H="1">
            <a:off x="7431112" y="4199880"/>
            <a:ext cx="6953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1115616" y="1628800"/>
            <a:ext cx="4681426" cy="660960"/>
          </a:xfrm>
          <a:prstGeom prst="rect">
            <a:avLst/>
          </a:prstGeom>
        </p:spPr>
      </p:pic>
    </p:spTree>
    <p:extLst>
      <p:ext uri="{BB962C8B-B14F-4D97-AF65-F5344CB8AC3E}">
        <p14:creationId xmlns:p14="http://schemas.microsoft.com/office/powerpoint/2010/main" val="19757133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Eksempel (flymotor)</a:t>
            </a:r>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a:solidFill>
                      <a:schemeClr val="accent1">
                        <a:lumMod val="75000"/>
                      </a:schemeClr>
                    </a:solidFill>
                  </a:rPr>
                  <a:t>Step 2</a:t>
                </a:r>
                <a:r>
                  <a:rPr lang="da-DK"/>
                  <a:t>. Beregn kvartiler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𝑄</m:t>
                          </m:r>
                        </m:e>
                        <m:sub>
                          <m:r>
                            <a:rPr lang="da-DK" b="0" i="1" smtClean="0">
                              <a:latin typeface="Cambria Math"/>
                            </a:rPr>
                            <m:t>1</m:t>
                          </m:r>
                        </m:sub>
                      </m:sSub>
                    </m:oMath>
                  </m:oMathPara>
                </a14:m>
                <a:r>
                  <a:rPr lang="da-DK"/>
                  <a:t> og </a:t>
                </a:r>
                <a14:m>
                  <m:oMathPara>
                    <m:oMathParaPr>
                      <m:jc/>
                    </m:oMathParaPr>
                    <m:oMath>
                      <m:sSub>
                        <m:sSubPr>
                          <m:ctrlPr>
                            <a:rPr lang="da-DK" i="1">
                              <a:latin typeface="Cambria Math" panose="02040503050406030204" pitchFamily="18" charset="0"/>
                            </a:rPr>
                          </m:ctrlPr>
                        </m:sSubPr>
                        <m:e>
                          <m:r>
                            <a:rPr lang="da-DK" i="1">
                              <a:latin typeface="Cambria Math"/>
                            </a:rPr>
                            <m:t>𝑄</m:t>
                          </m:r>
                        </m:e>
                        <m:sub>
                          <m:r>
                            <a:rPr lang="da-DK" b="0" i="1" smtClean="0">
                              <a:latin typeface="Cambria Math"/>
                            </a:rPr>
                            <m:t>3</m:t>
                          </m:r>
                        </m:sub>
                      </m:sSub>
                    </m:oMath>
                  </m:oMathPara>
                </a14:m>
                <a:endParaRPr lang="da-DK"/>
              </a:p>
              <a:p>
                <a:pPr marL="457200" indent="-457200">
                  <a:buFont typeface="+mj-lt"/>
                  <a:buAutoNum type="alphaLcPeriod"/>
                </a:pPr>
                <a:r>
                  <a:rPr lang="da-DK" sz="2000" err="1"/>
                  <a:t>Postioner af kvartilerne. Da </a:t>
                </a:r>
                <a14:m>
                  <m:oMathPara>
                    <m:oMathParaPr>
                      <m:jc/>
                    </m:oMathParaPr>
                    <m:oMath>
                      <m:r>
                        <a:rPr lang="da-DK" sz="2000" i="1">
                          <a:latin typeface="Cambria Math"/>
                        </a:rPr>
                        <m:t>𝑛</m:t>
                      </m:r>
                    </m:oMath>
                  </m:oMathPara>
                </a14:m>
                <a:r>
                  <a:rPr lang="da-DK" sz="2000"/>
                  <a:t> er lige:</a:t>
                </a:r>
                <a:br>
                  <a:rPr lang="da-DK" sz="2000"/>
                </a:br>
                <a:r>
                  <a:rPr lang="da-DK" sz="2000"/>
                  <a:t>	</a:t>
                </a: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𝑞</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𝑛</m:t>
                          </m:r>
                          <m:r>
                            <a:rPr lang="da-DK" sz="2000" i="1">
                              <a:latin typeface="Cambria Math"/>
                              <a:ea typeface="Cambria Math"/>
                            </a:rPr>
                            <m:t>+2</m:t>
                          </m:r>
                        </m:num>
                        <m:den>
                          <m:r>
                            <a:rPr lang="da-DK" sz="2000" i="1">
                              <a:latin typeface="Cambria Math"/>
                              <a:ea typeface="Cambria Math"/>
                            </a:rPr>
                            <m:t>4</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20</m:t>
                          </m:r>
                        </m:num>
                        <m:den>
                          <m:r>
                            <a:rPr lang="da-DK" sz="2000" b="0" i="1" smtClean="0">
                              <a:latin typeface="Cambria Math"/>
                              <a:ea typeface="Cambria Math"/>
                            </a:rPr>
                            <m:t>4</m:t>
                          </m:r>
                        </m:den>
                      </m:f>
                      <m:r>
                        <a:rPr lang="da-DK" sz="2000" b="0" i="1" smtClean="0">
                          <a:latin typeface="Cambria Math"/>
                          <a:ea typeface="Cambria Math"/>
                        </a:rPr>
                        <m:t>=5</m:t>
                      </m:r>
                    </m:oMath>
                  </m:oMathPara>
                </a14:m>
                <a:r>
                  <a:rPr lang="da-DK" sz="2000"/>
                  <a:t> </a:t>
                </a:r>
                <a:br>
                  <a:rPr lang="da-DK" sz="1400"/>
                </a:br>
                <a:endParaRPr lang="da-DK" sz="2000"/>
              </a:p>
              <a:p>
                <a:pPr marL="457200" indent="-457200">
                  <a:buFont typeface="+mj-lt"/>
                  <a:buAutoNum type="alphaLcPeriod"/>
                </a:pPr>
                <a:r>
                  <a:rPr lang="da-DK" sz="2000"/>
                  <a:t>Værdier af kvartilerne:</a:t>
                </a:r>
                <a:br>
                  <a:rPr lang="da-DK" sz="2000"/>
                </a:br>
                <a:r>
                  <a:rPr lang="da-DK" sz="2000"/>
                  <a:t>D</a:t>
                </a:r>
                <a14:m>
                  <m:oMathPara>
                    <m:oMathParaPr>
                      <m:jc/>
                    </m:oMathParaPr>
                    <m:oMath>
                      <m:r>
                        <m:rPr>
                          <m:sty m:val="p"/>
                        </m:rPr>
                        <a:rPr lang="da-DK" sz="2000" b="0" i="0" smtClean="0">
                          <a:latin typeface="Cambria Math"/>
                          <a:ea typeface="Cambria Math"/>
                        </a:rPr>
                        <m:t>a</m:t>
                      </m:r>
                      <m:r>
                        <m:rPr>
                          <m:sty m:val="p"/>
                        </m:rPr>
                        <a:rPr lang="da-DK" sz="2000" b="0" i="0" smtClean="0">
                          <a:latin typeface="Cambria Math"/>
                          <a:ea typeface="Cambria Math"/>
                        </a:rPr>
                        <m:t> </m:t>
                      </m:r>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𝑞</m:t>
                          </m:r>
                        </m:sub>
                      </m:sSub>
                    </m:oMath>
                  </m:oMathPara>
                </a14:m>
                <a:r>
                  <a:rPr lang="da-DK" sz="2000"/>
                  <a:t> er et heltal:</a:t>
                </a:r>
                <a:br>
                  <a:rPr lang="da-DK" sz="2000"/>
                </a:br>
                <a:r>
                  <a:rPr lang="da-DK" sz="2000"/>
                  <a:t>	</a:t>
                </a:r>
                <a14:m>
                  <m:oMathPara>
                    <m:oMathParaPr>
                      <m:jc/>
                    </m:oMathParaPr>
                    <m:oMath>
                      <m:sSub>
                        <m:sSubPr>
                          <m:ctrlPr>
                            <a:rPr lang="da-DK" sz="2000" i="1">
                              <a:latin typeface="Cambria Math" panose="02040503050406030204" pitchFamily="18" charset="0"/>
                            </a:rPr>
                          </m:ctrlPr>
                        </m:sSubPr>
                        <m:e>
                          <m:r>
                            <a:rPr lang="da-DK" sz="2000" i="1">
                              <a:latin typeface="Cambria Math"/>
                            </a:rPr>
                            <m:t>𝑄</m:t>
                          </m:r>
                        </m:e>
                        <m:sub>
                          <m:r>
                            <a:rPr lang="da-DK" sz="2000" i="1">
                              <a:latin typeface="Cambria Math"/>
                            </a:rPr>
                            <m:t>1</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𝑦</m:t>
                          </m:r>
                        </m:e>
                        <m:sub>
                          <m:sSub>
                            <m:sSubPr>
                              <m:ctrlPr>
                                <a:rPr lang="da-DK" sz="2000" i="1">
                                  <a:latin typeface="Cambria Math" panose="02040503050406030204" pitchFamily="18" charset="0"/>
                                  <a:ea typeface="Cambria Math"/>
                                </a:rPr>
                              </m:ctrlPr>
                            </m:sSubPr>
                            <m:e>
                              <m:r>
                                <a:rPr lang="da-DK" sz="2000" i="1">
                                  <a:latin typeface="Cambria Math"/>
                                  <a:ea typeface="Cambria Math"/>
                                </a:rPr>
                                <m:t>(ℓ</m:t>
                              </m:r>
                            </m:e>
                            <m:sub>
                              <m:r>
                                <a:rPr lang="da-DK" sz="2000" i="1">
                                  <a:latin typeface="Cambria Math"/>
                                  <a:ea typeface="Cambria Math"/>
                                </a:rPr>
                                <m:t>𝑞</m:t>
                              </m:r>
                            </m:sub>
                          </m:sSub>
                          <m:r>
                            <a:rPr lang="da-DK" sz="2000" i="1">
                              <a:latin typeface="Cambria Math"/>
                              <a:ea typeface="Cambria Math"/>
                            </a:rPr>
                            <m:t>)</m:t>
                          </m:r>
                        </m:sub>
                      </m:sSub>
                      <m:r>
                        <a:rPr lang="da-DK" sz="2000" b="0" i="1" smtClean="0">
                          <a:latin typeface="Cambria Math"/>
                          <a:ea typeface="Cambria Math"/>
                        </a:rPr>
                        <m:t>=</m:t>
                      </m:r>
                      <m:sSub>
                        <m:sSubPr>
                          <m:ctrlPr>
                            <a:rPr lang="da-DK" sz="2000" b="0" i="1" smtClean="0">
                              <a:latin typeface="Cambria Math" panose="02040503050406030204" pitchFamily="18" charset="0"/>
                              <a:ea typeface="Cambria Math"/>
                            </a:rPr>
                          </m:ctrlPr>
                        </m:sSubPr>
                        <m:e>
                          <m:r>
                            <a:rPr lang="da-DK" sz="2000" b="0" i="1" smtClean="0">
                              <a:latin typeface="Cambria Math"/>
                              <a:ea typeface="Cambria Math"/>
                            </a:rPr>
                            <m:t>𝑦</m:t>
                          </m:r>
                        </m:e>
                        <m:sub>
                          <m:r>
                            <a:rPr lang="da-DK" sz="2000" b="0" i="1" smtClean="0">
                              <a:latin typeface="Cambria Math"/>
                              <a:ea typeface="Cambria Math"/>
                            </a:rPr>
                            <m:t>(5)</m:t>
                          </m:r>
                        </m:sub>
                      </m:sSub>
                      <m:r>
                        <a:rPr lang="da-DK" sz="2000" b="0" i="1" smtClean="0">
                          <a:latin typeface="Cambria Math"/>
                          <a:ea typeface="Cambria Math"/>
                        </a:rPr>
                        <m:t>=0.2130</m:t>
                      </m:r>
                    </m:oMath>
                  </m:oMathPara>
                </a14:m>
                <a:br>
                  <a:rPr lang="da-DK" sz="2000" i="1">
                    <a:latin typeface="Cambria Math"/>
                    <a:ea typeface="Cambria Math"/>
                  </a:rPr>
                </a:br>
                <a:r>
                  <a:rPr lang="da-DK" sz="2000" i="1">
                    <a:latin typeface="Cambria Math"/>
                    <a:ea typeface="Cambria Math"/>
                  </a:rPr>
                  <a:t> 	</a:t>
                </a:r>
                <a14:m>
                  <m:oMathPara>
                    <m:oMathParaPr>
                      <m:jc/>
                    </m:oMathParaPr>
                    <m:oMath>
                      <m:sSub>
                        <m:sSubPr>
                          <m:ctrlPr>
                            <a:rPr lang="da-DK" sz="2000" i="1">
                              <a:latin typeface="Cambria Math" panose="02040503050406030204" pitchFamily="18" charset="0"/>
                            </a:rPr>
                          </m:ctrlPr>
                        </m:sSubPr>
                        <m:e>
                          <m:r>
                            <a:rPr lang="da-DK" sz="2000" i="1">
                              <a:latin typeface="Cambria Math"/>
                            </a:rPr>
                            <m:t>𝑄</m:t>
                          </m:r>
                        </m:e>
                        <m:sub>
                          <m:r>
                            <a:rPr lang="da-DK" sz="2000" i="1">
                              <a:latin typeface="Cambria Math"/>
                            </a:rPr>
                            <m:t>3</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𝑦</m:t>
                          </m:r>
                        </m:e>
                        <m:sub>
                          <m:sSub>
                            <m:sSubPr>
                              <m:ctrlPr>
                                <a:rPr lang="da-DK" sz="2000" i="1">
                                  <a:latin typeface="Cambria Math" panose="02040503050406030204" pitchFamily="18" charset="0"/>
                                  <a:ea typeface="Cambria Math"/>
                                </a:rPr>
                              </m:ctrlPr>
                            </m:sSubPr>
                            <m:e>
                              <m:r>
                                <a:rPr lang="da-DK" sz="2000" i="1">
                                  <a:latin typeface="Cambria Math"/>
                                  <a:ea typeface="Cambria Math"/>
                                </a:rPr>
                                <m:t>(</m:t>
                              </m:r>
                              <m:r>
                                <a:rPr lang="da-DK" sz="2000" i="1">
                                  <a:latin typeface="Cambria Math"/>
                                  <a:ea typeface="Cambria Math"/>
                                </a:rPr>
                                <m:t>𝑛</m:t>
                              </m:r>
                              <m:r>
                                <a:rPr lang="da-DK" sz="2000" i="1">
                                  <a:latin typeface="Cambria Math"/>
                                  <a:ea typeface="Cambria Math"/>
                                </a:rPr>
                                <m:t>+1−ℓ</m:t>
                              </m:r>
                            </m:e>
                            <m:sub>
                              <m:r>
                                <a:rPr lang="da-DK" sz="2000" i="1">
                                  <a:latin typeface="Cambria Math"/>
                                  <a:ea typeface="Cambria Math"/>
                                </a:rPr>
                                <m:t>𝑞</m:t>
                              </m:r>
                            </m:sub>
                          </m:sSub>
                          <m:r>
                            <a:rPr lang="da-DK" sz="2000" i="1">
                              <a:latin typeface="Cambria Math"/>
                              <a:ea typeface="Cambria Math"/>
                            </a:rPr>
                            <m:t>)</m:t>
                          </m:r>
                        </m:sub>
                      </m:sSub>
                      <m:r>
                        <a:rPr lang="da-DK" sz="2000" b="0" i="1" smtClean="0">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𝑦</m:t>
                          </m:r>
                        </m:e>
                        <m:sub>
                          <m:r>
                            <a:rPr lang="da-DK" sz="2000" i="1">
                              <a:latin typeface="Cambria Math"/>
                              <a:ea typeface="Cambria Math"/>
                            </a:rPr>
                            <m:t>(</m:t>
                          </m:r>
                          <m:r>
                            <a:rPr lang="da-DK" sz="2000" b="0" i="1" smtClean="0">
                              <a:latin typeface="Cambria Math"/>
                              <a:ea typeface="Cambria Math"/>
                            </a:rPr>
                            <m:t>18+1−</m:t>
                          </m:r>
                          <m:r>
                            <a:rPr lang="da-DK" sz="2000" i="1">
                              <a:latin typeface="Cambria Math"/>
                              <a:ea typeface="Cambria Math"/>
                            </a:rPr>
                            <m:t>5)</m:t>
                          </m:r>
                        </m:sub>
                      </m:sSub>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𝑦</m:t>
                          </m:r>
                        </m:e>
                        <m:sub>
                          <m:r>
                            <a:rPr lang="da-DK" sz="2000" i="1">
                              <a:latin typeface="Cambria Math"/>
                              <a:ea typeface="Cambria Math"/>
                            </a:rPr>
                            <m:t>(</m:t>
                          </m:r>
                          <m:r>
                            <a:rPr lang="da-DK" sz="2000" b="0" i="1" smtClean="0">
                              <a:latin typeface="Cambria Math"/>
                              <a:ea typeface="Cambria Math"/>
                            </a:rPr>
                            <m:t>14</m:t>
                          </m:r>
                          <m:r>
                            <a:rPr lang="da-DK" sz="2000" i="1">
                              <a:latin typeface="Cambria Math"/>
                              <a:ea typeface="Cambria Math"/>
                            </a:rPr>
                            <m:t>)</m:t>
                          </m:r>
                        </m:sub>
                      </m:sSub>
                      <m:r>
                        <a:rPr lang="da-DK" sz="2000" i="1">
                          <a:latin typeface="Cambria Math"/>
                          <a:ea typeface="Cambria Math"/>
                        </a:rPr>
                        <m:t>=</m:t>
                      </m:r>
                      <m:r>
                        <a:rPr lang="da-DK" sz="2000" b="0" i="1" smtClean="0">
                          <a:latin typeface="Cambria Math"/>
                          <a:ea typeface="Cambria Math"/>
                        </a:rPr>
                        <m:t>0.2260</m:t>
                      </m:r>
                    </m:oMath>
                  </m:oMathPara>
                </a14:m>
                <a:br>
                  <a:rPr lang="da-DK" sz="2000"/>
                </a:br>
                <a:endParaRPr lang="da-DK" sz="2000"/>
              </a:p>
              <a:p>
                <a:pPr marL="0" indent="0">
                  <a:buNone/>
                </a:pPr>
                <a:r>
                  <a:rPr lang="da-DK">
                    <a:solidFill>
                      <a:schemeClr val="accent1">
                        <a:lumMod val="75000"/>
                      </a:schemeClr>
                    </a:solidFill>
                  </a:rPr>
                  <a:t>Step 3</a:t>
                </a:r>
                <a:r>
                  <a:rPr lang="da-DK"/>
                  <a:t>. Tegn kassen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rotWithShape="1">
                <a:blip r:embed="rId3"/>
                <a:stretch>
                  <a:fillRect l="-941"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57</a:t>
            </a:fld>
            <a:endParaRPr lang="da-DK"/>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52320" y="2589479"/>
            <a:ext cx="69532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H="1">
            <a:off x="7431112" y="4199880"/>
            <a:ext cx="6953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431112" y="3429000"/>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1112" y="4969449"/>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6152" name="Picture 8"/>
          <p:cNvPicPr>
            <a:picLocks noChangeAspect="1" noChangeArrowheads="1"/>
          </p:cNvPicPr>
          <p:nvPr/>
        </p:nvPicPr>
        <p:blipFill>
          <a:blip r:embed="rId5">
            <a:extLst>
              <a:ext uri="{28A0092B-C50C-407E-A947-70E740481C1C}">
                <a14:useLocalDpi xmlns:a14="http://schemas.microsoft.com/office/drawing/2010/main" val="0"/>
              </a:ext>
            </a:extLst>
          </a:blip>
          <a:srcRect b="4130"/>
          <a:stretch>
            <a:fillRect/>
          </a:stretch>
        </p:blipFill>
        <p:spPr bwMode="auto">
          <a:xfrm>
            <a:off x="494667" y="5295198"/>
            <a:ext cx="6669621" cy="134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a:off x="4558511" y="5733256"/>
            <a:ext cx="1" cy="4320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621266"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27387"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21267" y="5740571"/>
            <a:ext cx="16061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21267" y="6157989"/>
            <a:ext cx="16061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7232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615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3" name="Picture 8"/>
          <p:cNvPicPr>
            <a:picLocks noChangeAspect="1" noChangeArrowheads="1"/>
          </p:cNvPicPr>
          <p:nvPr/>
        </p:nvPicPr>
        <p:blipFill>
          <a:blip r:embed="rId3">
            <a:extLst>
              <a:ext uri="{28A0092B-C50C-407E-A947-70E740481C1C}">
                <a14:useLocalDpi xmlns:a14="http://schemas.microsoft.com/office/drawing/2010/main" val="0"/>
              </a:ext>
            </a:extLst>
          </a:blip>
          <a:srcRect b="4130"/>
          <a:stretch>
            <a:fillRect/>
          </a:stretch>
        </p:blipFill>
        <p:spPr bwMode="auto">
          <a:xfrm>
            <a:off x="494667" y="5295198"/>
            <a:ext cx="6669621" cy="134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a-DK"/>
              <a:t>Eksempel (flymotor)</a:t>
            </a:r>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a:solidFill>
                      <a:schemeClr val="accent1">
                        <a:lumMod val="75000"/>
                      </a:schemeClr>
                    </a:solidFill>
                  </a:rPr>
                  <a:t>Step 4</a:t>
                </a:r>
                <a:r>
                  <a:rPr lang="da-DK"/>
                  <a:t>. Tegn koste på:</a:t>
                </a:r>
              </a:p>
              <a:p>
                <a:pPr marL="457200" indent="-457200">
                  <a:buFont typeface="+mj-lt"/>
                  <a:buAutoNum type="alphaLcPeriod"/>
                </a:pPr>
                <a:r>
                  <a:rPr lang="da-DK" sz="2000"/>
                  <a:t>Beregn </a:t>
                </a:r>
                <a:r>
                  <a:rPr lang="da-DK" sz="2000" i="1"/>
                  <a:t>step</a:t>
                </a:r>
                <a:r>
                  <a:rPr lang="da-DK" sz="2000"/>
                  <a:t>:</a:t>
                </a:r>
                <a:br>
                  <a:rPr lang="da-DK" sz="2000"/>
                </a:br>
                <a:r>
                  <a:rPr lang="da-DK" sz="2000"/>
                  <a:t> 	 </a:t>
                </a:r>
                <a14:m>
                  <m:oMathPara>
                    <m:oMathParaPr>
                      <m:jc/>
                    </m:oMathParaPr>
                    <m:oMath>
                      <m:r>
                        <a:rPr lang="da-DK" sz="2000" i="1">
                          <a:latin typeface="Cambria Math"/>
                        </a:rPr>
                        <m:t>𝑠𝑡𝑒𝑝</m:t>
                      </m:r>
                      <m:r>
                        <a:rPr lang="da-DK" sz="2000" i="1">
                          <a:latin typeface="Cambria Math"/>
                        </a:rPr>
                        <m:t>=1.5∙</m:t>
                      </m:r>
                      <m:d>
                        <m:dPr>
                          <m:begChr m:val="("/>
                          <m:sepChr m:val="|"/>
                          <m:endChr m:val=")"/>
                          <m:grow m:val="on"/>
                          <m:shp m:val="centered"/>
                          <m:ctrlPr>
                            <a:rPr lang="da-DK" sz="2000" i="1">
                              <a:latin typeface="Cambria Math" panose="02040503050406030204" pitchFamily="18" charset="0"/>
                              <a:ea typeface="Cambria Math"/>
                            </a:rPr>
                          </m:ctrlPr>
                        </m:dPr>
                        <m:e>
                          <m:sSub>
                            <m:sSubPr>
                              <m:ctrlPr>
                                <a:rPr lang="da-DK" sz="2000" i="1">
                                  <a:latin typeface="Cambria Math" panose="02040503050406030204" pitchFamily="18" charset="0"/>
                                  <a:ea typeface="Cambria Math"/>
                                </a:rPr>
                              </m:ctrlPr>
                            </m:sSubPr>
                            <m:e>
                              <m:r>
                                <a:rPr lang="da-DK" sz="2000" i="1">
                                  <a:latin typeface="Cambria Math"/>
                                  <a:ea typeface="Cambria Math"/>
                                </a:rPr>
                                <m:t>𝑄</m:t>
                              </m:r>
                            </m:e>
                            <m:sub>
                              <m:r>
                                <a:rPr lang="da-DK" sz="2000" i="1">
                                  <a:latin typeface="Cambria Math"/>
                                  <a:ea typeface="Cambria Math"/>
                                </a:rPr>
                                <m:t>3</m:t>
                              </m:r>
                            </m:sub>
                          </m:sSub>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𝑄</m:t>
                              </m:r>
                            </m:e>
                            <m:sub>
                              <m:r>
                                <a:rPr lang="da-DK" sz="2000" i="1">
                                  <a:latin typeface="Cambria Math"/>
                                  <a:ea typeface="Cambria Math"/>
                                </a:rPr>
                                <m:t>1</m:t>
                              </m:r>
                            </m:sub>
                          </m:sSub>
                        </m:e>
                      </m:d>
                      <m:r>
                        <a:rPr lang="da-DK" sz="2000" b="0" i="1" smtClean="0">
                          <a:latin typeface="Cambria Math"/>
                          <a:ea typeface="Cambria Math"/>
                        </a:rPr>
                        <m:t>=</m:t>
                      </m:r>
                      <m:r>
                        <a:rPr lang="da-DK" sz="2000" i="1">
                          <a:latin typeface="Cambria Math"/>
                        </a:rPr>
                        <m:t>1.5</m:t>
                      </m:r>
                      <m:r>
                        <a:rPr lang="da-DK" sz="2000" i="1">
                          <a:latin typeface="Cambria Math"/>
                          <a:ea typeface="Cambria Math"/>
                        </a:rPr>
                        <m:t>∙</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0.226−0.213</m:t>
                          </m:r>
                        </m:e>
                      </m:d>
                      <m:r>
                        <a:rPr lang="da-DK" sz="2000" b="0" i="1" smtClean="0">
                          <a:latin typeface="Cambria Math"/>
                          <a:ea typeface="Cambria Math"/>
                        </a:rPr>
                        <m:t>=0.0195</m:t>
                      </m:r>
                    </m:oMath>
                  </m:oMathPara>
                </a14:m>
                <a:r>
                  <a:rPr lang="da-DK" sz="2000"/>
                  <a:t>	</a:t>
                </a:r>
                <a:r>
                  <a:rPr lang="da-DK" sz="1400"/>
                  <a:t> </a:t>
                </a:r>
                <a:br>
                  <a:rPr lang="da-DK" sz="1400"/>
                </a:br>
                <a:r>
                  <a:rPr lang="da-DK" sz="1000"/>
                  <a:t> </a:t>
                </a:r>
                <a:endParaRPr lang="da-DK" sz="2000"/>
              </a:p>
              <a:p>
                <a:pPr marL="457200" indent="-457200">
                  <a:buFont typeface="+mj-lt"/>
                  <a:buAutoNum type="alphaLcPeriod"/>
                </a:pPr>
                <a:r>
                  <a:rPr lang="da-DK" sz="2000"/>
                  <a:t>Beregn mulige grænser for koste, Upper og Lower Inner Fence</a:t>
                </a:r>
                <a:br>
                  <a:rPr lang="da-DK" sz="2000"/>
                </a:br>
                <a:r>
                  <a:rPr lang="da-DK" sz="2000"/>
                  <a:t>(</a:t>
                </a:r>
                <a:r>
                  <a:rPr lang="da-DK" sz="2000" i="1"/>
                  <a:t>UIF</a:t>
                </a:r>
                <a:r>
                  <a:rPr lang="da-DK" sz="2000"/>
                  <a:t> og </a:t>
                </a:r>
                <a:r>
                  <a:rPr lang="da-DK" sz="2000" i="1"/>
                  <a:t>LIF)</a:t>
                </a:r>
                <a:r>
                  <a:rPr lang="da-DK" sz="2000"/>
                  <a:t>:</a:t>
                </a:r>
                <a:br>
                  <a:rPr lang="da-DK" sz="2000"/>
                </a:br>
                <a:r>
                  <a:rPr lang="da-DK" sz="2000"/>
                  <a:t> 	</a:t>
                </a:r>
                <a14:m>
                  <m:oMathPara>
                    <m:oMathParaPr>
                      <m:jc/>
                    </m:oMathParaPr>
                    <m:oMath>
                      <m:r>
                        <a:rPr lang="da-DK" sz="2000" i="1">
                          <a:latin typeface="Cambria Math"/>
                        </a:rPr>
                        <m:t>𝑈𝐼𝐹</m:t>
                      </m:r>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𝑄</m:t>
                          </m:r>
                        </m:e>
                        <m:sub>
                          <m:r>
                            <a:rPr lang="da-DK" sz="2000" i="1">
                              <a:latin typeface="Cambria Math"/>
                            </a:rPr>
                            <m:t>3</m:t>
                          </m:r>
                        </m:sub>
                      </m:sSub>
                      <m:r>
                        <a:rPr lang="da-DK" sz="2000" i="1">
                          <a:latin typeface="Cambria Math"/>
                        </a:rPr>
                        <m:t>+</m:t>
                      </m:r>
                      <m:r>
                        <a:rPr lang="da-DK" sz="2000" i="1">
                          <a:latin typeface="Cambria Math"/>
                        </a:rPr>
                        <m:t>𝑠𝑡𝑒𝑝</m:t>
                      </m:r>
                      <m:r>
                        <a:rPr lang="da-DK" sz="2000" b="0" i="1" smtClean="0">
                          <a:latin typeface="Cambria Math"/>
                        </a:rPr>
                        <m:t>=0.226+0.0195=0.2455</m:t>
                      </m:r>
                    </m:oMath>
                  </m:oMathPara>
                </a14:m>
                <a:br>
                  <a:rPr lang="da-DK" sz="2000"/>
                </a:br>
                <a:r>
                  <a:rPr lang="da-DK" sz="2000"/>
                  <a:t> 	</a:t>
                </a:r>
                <a14:m>
                  <m:oMathPara>
                    <m:oMathParaPr>
                      <m:jc/>
                    </m:oMathParaPr>
                    <m:oMath>
                      <m:r>
                        <a:rPr lang="da-DK" sz="2000" i="1">
                          <a:latin typeface="Cambria Math"/>
                        </a:rPr>
                        <m:t>𝐿𝐼𝐹</m:t>
                      </m:r>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𝑄</m:t>
                          </m:r>
                        </m:e>
                        <m:sub>
                          <m:r>
                            <a:rPr lang="da-DK" sz="2000" i="1">
                              <a:latin typeface="Cambria Math"/>
                            </a:rPr>
                            <m:t>1</m:t>
                          </m:r>
                        </m:sub>
                      </m:sSub>
                      <m:r>
                        <a:rPr lang="da-DK" sz="2000" i="1">
                          <a:latin typeface="Cambria Math"/>
                        </a:rPr>
                        <m:t>−</m:t>
                      </m:r>
                      <m:r>
                        <a:rPr lang="da-DK" sz="2000" i="1">
                          <a:latin typeface="Cambria Math"/>
                        </a:rPr>
                        <m:t>𝑠𝑡𝑒𝑝</m:t>
                      </m:r>
                      <m:r>
                        <a:rPr lang="da-DK" sz="2000" b="0" i="1" smtClean="0">
                          <a:latin typeface="Cambria Math"/>
                        </a:rPr>
                        <m:t>=0.213−0.0195=0.1935</m:t>
                      </m:r>
                    </m:oMath>
                  </m:oMathPara>
                </a14:m>
                <a:br>
                  <a:rPr lang="da-DK" sz="2000"/>
                </a:br>
                <a:r>
                  <a:rPr lang="da-DK" sz="1000"/>
                  <a:t> </a:t>
                </a:r>
              </a:p>
              <a:p>
                <a:pPr marL="457200" indent="-457200">
                  <a:buFont typeface="+mj-lt"/>
                  <a:buAutoNum type="alphaLcPeriod"/>
                </a:pPr>
                <a:r>
                  <a:rPr lang="da-DK" sz="2000"/>
                  <a:t>Find ‘adjacents’, nærmeste dataværdier inden for </a:t>
                </a:r>
                <a:r>
                  <a:rPr lang="da-DK" sz="2000" i="1"/>
                  <a:t>UIF</a:t>
                </a:r>
                <a:r>
                  <a:rPr lang="da-DK" sz="2000"/>
                  <a:t> og </a:t>
                </a:r>
                <a:r>
                  <a:rPr lang="da-DK" sz="2000" i="1"/>
                  <a:t>LIF</a:t>
                </a:r>
                <a:r>
                  <a:rPr lang="da-DK" sz="2000"/>
                  <a:t>:</a:t>
                </a:r>
                <a:br>
                  <a:rPr lang="da-DK" sz="2000"/>
                </a:br>
                <a:r>
                  <a:rPr lang="da-DK" sz="2000"/>
                  <a:t>	Upper adjacent: </a:t>
                </a:r>
                <a14:m>
                  <m:oMathPara>
                    <m:oMathParaPr>
                      <m:jc/>
                    </m:oMathParaPr>
                    <m:oMath>
                      <m:r>
                        <a:rPr lang="da-DK" sz="2000" i="1" smtClean="0">
                          <a:latin typeface="Cambria Math" panose="02040503050406030204" pitchFamily="18" charset="0"/>
                        </a:rPr>
                        <m:t>0.237</m:t>
                      </m:r>
                      <m:r>
                        <m:rPr>
                          <m:sty m:val="p"/>
                        </m:rPr>
                        <a:rPr lang="en-US" sz="2000" b="0" i="0" smtClean="0">
                          <a:latin typeface="Cambria Math" panose="02040503050406030204" pitchFamily="18" charset="0"/>
                        </a:rPr>
                        <m:t>0</m:t>
                      </m:r>
                    </m:oMath>
                  </m:oMathPara>
                </a14:m>
                <a:br>
                  <a:rPr lang="da-DK" sz="2000"/>
                </a:br>
                <a:r>
                  <a:rPr lang="da-DK" sz="2000"/>
                  <a:t>	Lower adjacent: </a:t>
                </a:r>
                <a14:m>
                  <m:oMathPara>
                    <m:oMathParaPr>
                      <m:jc/>
                    </m:oMathParaPr>
                    <m:oMath>
                      <m:r>
                        <a:rPr lang="da-DK" sz="2000" i="1" smtClean="0">
                          <a:latin typeface="Cambria Math" panose="02040503050406030204" pitchFamily="18" charset="0"/>
                        </a:rPr>
                        <m:t>0.201</m:t>
                      </m:r>
                      <m:r>
                        <a:rPr lang="en-US" sz="2000" b="0" i="1" smtClean="0">
                          <a:latin typeface="Cambria Math" panose="02040503050406030204" pitchFamily="18" charset="0"/>
                        </a:rPr>
                        <m:t>0</m:t>
                      </m:r>
                    </m:oMath>
                  </m:oMathPara>
                </a14:m>
                <a:endParaRPr lang="da-DK" sz="2000"/>
              </a:p>
              <a:p>
                <a:pPr marL="457200" indent="-457200">
                  <a:buFont typeface="+mj-lt"/>
                  <a:buAutoNum type="alphaLcPeriod"/>
                </a:pPr>
                <a:r>
                  <a:rPr lang="da-DK" sz="2000"/>
                  <a:t>Tegn koste fra kassen til adjacents.</a:t>
                </a:r>
                <a:br>
                  <a:rPr lang="da-DK" sz="2000"/>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4"/>
                <a:stretch>
                  <a:fillRect l="-941"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58</a:t>
            </a:fld>
            <a:endParaRPr lang="da-DK"/>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452320" y="2589479"/>
            <a:ext cx="69532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H="1">
            <a:off x="7431112" y="4199880"/>
            <a:ext cx="6953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431112" y="3429000"/>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1112" y="4969449"/>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558511" y="5733256"/>
            <a:ext cx="1" cy="4320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621266"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27387"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21267" y="5740571"/>
            <a:ext cx="16061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21267" y="6157989"/>
            <a:ext cx="16061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148" name="Group 6147"/>
          <p:cNvGrpSpPr/>
          <p:nvPr/>
        </p:nvGrpSpPr>
        <p:grpSpPr>
          <a:xfrm>
            <a:off x="2123728" y="5857976"/>
            <a:ext cx="1497538" cy="183784"/>
            <a:chOff x="2123728" y="5857976"/>
            <a:chExt cx="1497538" cy="183784"/>
          </a:xfrm>
        </p:grpSpPr>
        <p:cxnSp>
          <p:nvCxnSpPr>
            <p:cNvPr id="22" name="Straight Connector 21"/>
            <p:cNvCxnSpPr/>
            <p:nvPr/>
          </p:nvCxnSpPr>
          <p:spPr>
            <a:xfrm>
              <a:off x="2123728" y="5949280"/>
              <a:ext cx="1497538"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305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49" name="Group 6148"/>
          <p:cNvGrpSpPr/>
          <p:nvPr/>
        </p:nvGrpSpPr>
        <p:grpSpPr>
          <a:xfrm>
            <a:off x="5172795" y="5857976"/>
            <a:ext cx="1422257" cy="183784"/>
            <a:chOff x="5172795" y="5857976"/>
            <a:chExt cx="1422257" cy="183784"/>
          </a:xfrm>
        </p:grpSpPr>
        <p:cxnSp>
          <p:nvCxnSpPr>
            <p:cNvPr id="28" name="Straight Connector 27"/>
            <p:cNvCxnSpPr/>
            <p:nvPr/>
          </p:nvCxnSpPr>
          <p:spPr>
            <a:xfrm flipH="1">
              <a:off x="5172795" y="5949868"/>
              <a:ext cx="1360841"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5950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06439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614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6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Eksempel (flymotor)</a:t>
            </a:r>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a:solidFill>
                      <a:schemeClr val="accent1">
                        <a:lumMod val="75000"/>
                      </a:schemeClr>
                    </a:solidFill>
                  </a:rPr>
                  <a:t>Step 5</a:t>
                </a:r>
                <a:r>
                  <a:rPr lang="da-DK"/>
                  <a:t>. Identificér outliers</a:t>
                </a:r>
                <a:endParaRPr lang="da-DK"/>
              </a:p>
              <a:p>
                <a:pPr marL="457200" indent="-457200">
                  <a:buFont typeface="+mj-lt"/>
                  <a:buAutoNum type="alphaLcPeriod"/>
                </a:pPr>
                <a:r>
                  <a:rPr lang="da-DK" sz="2000"/>
                  <a:t>0.193 er en outlier, for </a:t>
                </a:r>
                <a14:m>
                  <m:oMathPara>
                    <m:oMathParaPr>
                      <m:jc/>
                    </m:oMathParaPr>
                    <m:oMath>
                      <m:r>
                        <a:rPr lang="da-DK" sz="2000" b="0" i="1" smtClean="0">
                          <a:latin typeface="Cambria Math"/>
                        </a:rPr>
                        <m:t>0.193&lt;</m:t>
                      </m:r>
                      <m:r>
                        <a:rPr lang="da-DK" sz="2000" b="0" i="1" smtClean="0">
                          <a:latin typeface="Cambria Math"/>
                        </a:rPr>
                        <m:t>𝐿𝐼𝐹</m:t>
                      </m:r>
                      <m:r>
                        <a:rPr lang="da-DK" sz="2000" b="0" i="1" smtClean="0">
                          <a:latin typeface="Cambria Math"/>
                        </a:rPr>
                        <m:t>=0.1935</m:t>
                      </m:r>
                    </m:oMath>
                  </m:oMathPara>
                </a14:m>
                <a:br>
                  <a:rPr lang="da-DK" sz="2000"/>
                </a:b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941"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59</a:t>
            </a:fld>
            <a:endParaRPr lang="da-DK"/>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52320" y="2589479"/>
            <a:ext cx="69532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H="1">
            <a:off x="7431112" y="4199880"/>
            <a:ext cx="6953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431112" y="3429000"/>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1112" y="4969449"/>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6152" name="Picture 8"/>
          <p:cNvPicPr>
            <a:picLocks noChangeAspect="1" noChangeArrowheads="1"/>
          </p:cNvPicPr>
          <p:nvPr/>
        </p:nvPicPr>
        <p:blipFill>
          <a:blip r:embed="rId5">
            <a:extLst>
              <a:ext uri="{28A0092B-C50C-407E-A947-70E740481C1C}">
                <a14:useLocalDpi xmlns:a14="http://schemas.microsoft.com/office/drawing/2010/main" val="0"/>
              </a:ext>
            </a:extLst>
          </a:blip>
          <a:srcRect b="4130"/>
          <a:stretch>
            <a:fillRect/>
          </a:stretch>
        </p:blipFill>
        <p:spPr bwMode="auto">
          <a:xfrm>
            <a:off x="494667" y="5295198"/>
            <a:ext cx="6669621" cy="134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a:off x="4558511" y="5733256"/>
            <a:ext cx="1" cy="4320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621266"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27387"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21267" y="5740571"/>
            <a:ext cx="16061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21267" y="6157989"/>
            <a:ext cx="16061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23728" y="5949280"/>
            <a:ext cx="1497538"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305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72795" y="5949868"/>
            <a:ext cx="1360841"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5950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072072" y="5877272"/>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35070511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Emner fra bogen (pensum)</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6</a:t>
            </a:fld>
            <a:endParaRPr lang="da-DK"/>
          </a:p>
        </p:txBody>
      </p:sp>
      <p:sp>
        <p:nvSpPr>
          <p:cNvPr id="3" name="Content Placeholder 2"/>
          <p:cNvSpPr>
            <a:spLocks noGrp="1"/>
          </p:cNvSpPr>
          <p:nvPr>
            <p:ph idx="1"/>
          </p:nvPr>
        </p:nvSpPr>
        <p:spPr/>
        <p:txBody>
          <a:bodyPr/>
          <a:lstStyle/>
          <a:p>
            <a:endParaRPr lang="en-GB"/>
          </a:p>
        </p:txBody>
      </p:sp>
      <p:pic>
        <p:nvPicPr>
          <p:cNvPr id="9" name="Picture 8"/>
          <p:cNvPicPr>
            <a:picLocks noChangeAspect="1"/>
          </p:cNvPicPr>
          <p:nvPr/>
        </p:nvPicPr>
        <p:blipFill>
          <a:blip r:embed="rId3"/>
          <a:stretch>
            <a:fillRect/>
          </a:stretch>
        </p:blipFill>
        <p:spPr>
          <a:xfrm>
            <a:off x="611560" y="1268760"/>
            <a:ext cx="8208912" cy="5337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5917794"/>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Eksempel (flymotor)</a:t>
            </a:r>
          </a:p>
        </p:txBody>
      </p:sp>
      <p:sp>
        <p:nvSpPr>
          <p:cNvPr id="3" name="Content Placeholder 2"/>
          <p:cNvSpPr>
            <a:spLocks noGrp="1"/>
          </p:cNvSpPr>
          <p:nvPr>
            <p:ph idx="1"/>
          </p:nvPr>
        </p:nvSpPr>
        <p:spPr>
          <a:xfrm>
            <a:off x="467544" y="1124744"/>
            <a:ext cx="8424936" cy="5616624"/>
          </a:xfrm>
        </p:spPr>
        <p:txBody>
          <a:bodyPr/>
          <a:lstStyle/>
          <a:p>
            <a:r>
              <a:rPr lang="da-DK" sz="2000"/>
              <a:t>Normalt vises data (prikkerne) ikke i et boksplot. </a:t>
            </a:r>
            <a:br>
              <a:rPr lang="da-DK" sz="2000"/>
            </a:br>
            <a:r>
              <a:rPr lang="da-DK" sz="2000"/>
              <a:t>Med R ser boksplottet sådan ud:</a:t>
            </a:r>
            <a:br>
              <a:rPr lang="da-DK" sz="2000"/>
            </a:br>
            <a:br>
              <a:rPr lang="da-DK" sz="2000"/>
            </a:br>
            <a:br>
              <a:rPr lang="da-DK" sz="2000"/>
            </a:br>
            <a:br>
              <a:rPr lang="da-DK" sz="2000"/>
            </a:br>
            <a:br>
              <a:rPr lang="da-DK" sz="2000"/>
            </a:br>
            <a:br>
              <a:rPr lang="da-DK" sz="2000"/>
            </a:br>
            <a:br>
              <a:rPr lang="da-DK" sz="2000"/>
            </a:br>
            <a:br>
              <a:rPr lang="da-DK" sz="2000"/>
            </a:br>
            <a:br>
              <a:rPr lang="da-DK" sz="2000"/>
            </a:br>
            <a:br>
              <a:rPr lang="da-DK" sz="2000"/>
            </a:br>
            <a:r>
              <a:rPr lang="da-DK" sz="1600"/>
              <a:t> </a:t>
            </a: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60</a:t>
            </a:fld>
            <a:endParaRPr lang="da-DK"/>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52320" y="2589479"/>
            <a:ext cx="69532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H="1">
            <a:off x="7431112" y="4199880"/>
            <a:ext cx="6953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431112" y="3429000"/>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1112" y="4969449"/>
            <a:ext cx="6953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b="4130"/>
          <a:stretch>
            <a:fillRect/>
          </a:stretch>
        </p:blipFill>
        <p:spPr bwMode="auto">
          <a:xfrm>
            <a:off x="494667" y="5295198"/>
            <a:ext cx="6669621" cy="134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a:off x="4558511" y="5733256"/>
            <a:ext cx="1" cy="4320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621266"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27387" y="5733256"/>
            <a:ext cx="1" cy="4320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21267" y="5740571"/>
            <a:ext cx="16061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21267" y="6157989"/>
            <a:ext cx="16061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23728" y="5949280"/>
            <a:ext cx="1497538"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305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72795" y="5949868"/>
            <a:ext cx="1360841" cy="0"/>
          </a:xfrm>
          <a:prstGeom prst="line">
            <a:avLst/>
          </a:prstGeom>
          <a:ln w="28575">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595052" y="5857976"/>
            <a:ext cx="0" cy="183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072072" y="5877272"/>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pic>
        <p:nvPicPr>
          <p:cNvPr id="5" name="Picture 4"/>
          <p:cNvPicPr>
            <a:picLocks noChangeAspect="1"/>
          </p:cNvPicPr>
          <p:nvPr/>
        </p:nvPicPr>
        <p:blipFill>
          <a:blip r:embed="rId5"/>
          <a:stretch>
            <a:fillRect/>
          </a:stretch>
        </p:blipFill>
        <p:spPr>
          <a:xfrm>
            <a:off x="395536" y="1916832"/>
            <a:ext cx="6624736" cy="27286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18868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Parallelle boksplots</a:t>
            </a:r>
            <a:endParaRPr lang="en-GB"/>
          </a:p>
        </p:txBody>
      </p:sp>
      <p:sp>
        <p:nvSpPr>
          <p:cNvPr id="3" name="Content Placeholder 2"/>
          <p:cNvSpPr>
            <a:spLocks noGrp="1"/>
          </p:cNvSpPr>
          <p:nvPr>
            <p:ph idx="1"/>
          </p:nvPr>
        </p:nvSpPr>
        <p:spPr/>
        <p:txBody>
          <a:bodyPr/>
          <a:lstStyle/>
          <a:p>
            <a:r>
              <a:rPr lang="en-US"/>
              <a:t>Vi bruger især parallelle boksplots til at sammenligne grupper af data</a:t>
            </a:r>
          </a:p>
          <a:p>
            <a:r>
              <a:rPr lang="en-US"/>
              <a:t>Eksempel: Antal timers søvn fordelt på ugedage for universitetsstuderende</a:t>
            </a:r>
            <a:br>
              <a:rPr lang="en-US"/>
            </a:br>
            <a:br>
              <a:rPr lang="en-US"/>
            </a:br>
            <a:br>
              <a:rPr lang="en-US"/>
            </a:br>
            <a:br>
              <a:rPr lang="en-US"/>
            </a:br>
            <a:br>
              <a:rPr lang="en-US"/>
            </a:br>
            <a:br>
              <a:rPr lang="en-US"/>
            </a:br>
            <a:br>
              <a:rPr lang="en-US"/>
            </a:br>
            <a:br>
              <a:rPr lang="en-US"/>
            </a:br>
            <a:br>
              <a:rPr lang="en-US"/>
            </a:br>
            <a:br>
              <a:rPr lang="en-US"/>
            </a:br>
            <a:br>
              <a:rPr lang="en-US"/>
            </a:br>
            <a:endParaRPr lang="en-US"/>
          </a:p>
          <a:p>
            <a:r>
              <a:rPr lang="en-US"/>
              <a:t>Parallelt boksplot i R: </a:t>
            </a:r>
            <a:r>
              <a:rPr lang="en-US">
                <a:solidFill>
                  <a:schemeClr val="accent1">
                    <a:lumMod val="75000"/>
                  </a:schemeClr>
                </a:solidFill>
              </a:rPr>
              <a:t>boxplot(Timer ~ Ugedag)</a:t>
            </a:r>
            <a:r>
              <a:rPr lang="en-US"/>
              <a:t>.</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61</a:t>
            </a:fld>
            <a:endParaRPr lang="da-DK"/>
          </a:p>
        </p:txBody>
      </p:sp>
      <p:pic>
        <p:nvPicPr>
          <p:cNvPr id="5122" name="Picture 2" descr="https://plot.ly/static/img/literacy/boxplot/boxplotfig9.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5696" y="2654034"/>
            <a:ext cx="5544616" cy="326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5810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da-DK" sz="3600" b="1">
                <a:solidFill>
                  <a:schemeClr val="accent1">
                    <a:lumMod val="75000"/>
                  </a:schemeClr>
                </a:solidFill>
              </a:rPr>
              <a:t>Opsummering af R funktioner</a:t>
            </a:r>
          </a:p>
        </p:txBody>
      </p:sp>
      <p:sp>
        <p:nvSpPr>
          <p:cNvPr id="3" name="Content Placeholder 2"/>
          <p:cNvSpPr>
            <a:spLocks noGrp="1"/>
          </p:cNvSpPr>
          <p:nvPr>
            <p:ph sz="half" idx="1"/>
          </p:nvPr>
        </p:nvSpPr>
        <p:spPr>
          <a:xfrm>
            <a:off x="457200" y="1340768"/>
            <a:ext cx="4402832" cy="5367138"/>
          </a:xfrm>
        </p:spPr>
        <p:txBody>
          <a:bodyPr>
            <a:normAutofit fontScale="92500" lnSpcReduction="10000"/>
          </a:bodyPr>
          <a:lstStyle/>
          <a:p>
            <a:pPr marL="0" indent="0">
              <a:buNone/>
            </a:pPr>
            <a:r>
              <a:rPr lang="da-DK" sz="2400" b="1"/>
              <a:t>Import af data</a:t>
            </a:r>
          </a:p>
          <a:p>
            <a:pPr marL="342900" indent="-342900">
              <a:buFont typeface="Arial" pitchFamily="34" charset="0"/>
              <a:buChar char="•"/>
            </a:pPr>
            <a:r>
              <a:rPr lang="da-DK" sz="2400" err="1">
                <a:solidFill>
                  <a:schemeClr val="accent1">
                    <a:lumMod val="75000"/>
                  </a:schemeClr>
                </a:solidFill>
              </a:rPr>
              <a:t>read.table()</a:t>
            </a:r>
            <a:r>
              <a:rPr lang="da-DK" sz="2400"/>
              <a:t> 	til .txt og .csv, ikke </a:t>
            </a:r>
            <a:br>
              <a:rPr lang="da-DK" sz="2400"/>
            </a:br>
            <a:r>
              <a:rPr lang="da-DK" sz="2400"/>
              <a:t>		Excel (.xls eller .xlsx)</a:t>
            </a:r>
            <a:br>
              <a:rPr lang="da-DK" sz="2400"/>
            </a:br>
            <a:r>
              <a:rPr lang="da-DK" sz="1100"/>
              <a:t> </a:t>
            </a:r>
          </a:p>
          <a:p>
            <a:pPr marL="0" indent="0">
              <a:buNone/>
            </a:pPr>
            <a:r>
              <a:rPr lang="da-DK" sz="2400" b="1"/>
              <a:t>Deskriptorer</a:t>
            </a:r>
          </a:p>
          <a:p>
            <a:pPr marL="342900" indent="-342900">
              <a:buFont typeface="Arial" pitchFamily="34" charset="0"/>
              <a:buChar char="•"/>
            </a:pPr>
            <a:r>
              <a:rPr lang="da-DK" sz="2400" err="1">
                <a:solidFill>
                  <a:schemeClr val="accent1">
                    <a:lumMod val="75000"/>
                  </a:schemeClr>
                </a:solidFill>
              </a:rPr>
              <a:t>mean()</a:t>
            </a:r>
            <a:r>
              <a:rPr lang="da-DK" sz="2400"/>
              <a:t> 	Middelværdi</a:t>
            </a:r>
          </a:p>
          <a:p>
            <a:pPr marL="342900" indent="-342900">
              <a:buFont typeface="Arial" pitchFamily="34" charset="0"/>
              <a:buChar char="•"/>
            </a:pPr>
            <a:r>
              <a:rPr lang="da-DK" sz="2400">
                <a:solidFill>
                  <a:schemeClr val="accent1">
                    <a:lumMod val="75000"/>
                  </a:schemeClr>
                </a:solidFill>
              </a:rPr>
              <a:t>var()</a:t>
            </a:r>
            <a:r>
              <a:rPr lang="da-DK" sz="2400"/>
              <a:t> 	Varians (stikprøve)</a:t>
            </a:r>
          </a:p>
          <a:p>
            <a:pPr marL="342900" indent="-342900">
              <a:buFont typeface="Arial" pitchFamily="34" charset="0"/>
              <a:buChar char="•"/>
            </a:pPr>
            <a:r>
              <a:rPr lang="da-DK" sz="2400" err="1">
                <a:solidFill>
                  <a:schemeClr val="accent1">
                    <a:lumMod val="75000"/>
                  </a:schemeClr>
                </a:solidFill>
              </a:rPr>
              <a:t>sd()</a:t>
            </a:r>
            <a:r>
              <a:rPr lang="da-DK" sz="2400"/>
              <a:t> 		Standardafvigelse </a:t>
            </a:r>
            <a:br>
              <a:rPr lang="da-DK" sz="2400"/>
            </a:br>
            <a:r>
              <a:rPr lang="da-DK" sz="2400"/>
              <a:t> 		(stikprøve)</a:t>
            </a:r>
          </a:p>
          <a:p>
            <a:pPr marL="342900" indent="-342900">
              <a:buFont typeface="Arial" pitchFamily="34" charset="0"/>
              <a:buChar char="•"/>
            </a:pPr>
            <a:r>
              <a:rPr lang="da-DK" sz="2400">
                <a:solidFill>
                  <a:schemeClr val="accent1">
                    <a:lumMod val="75000"/>
                  </a:schemeClr>
                </a:solidFill>
              </a:rPr>
              <a:t>min()</a:t>
            </a:r>
            <a:r>
              <a:rPr lang="da-DK" sz="2400"/>
              <a:t> 	Minimum</a:t>
            </a:r>
          </a:p>
          <a:p>
            <a:pPr marL="342900" indent="-342900">
              <a:buFont typeface="Arial" pitchFamily="34" charset="0"/>
              <a:buChar char="•"/>
            </a:pPr>
            <a:r>
              <a:rPr lang="da-DK" sz="2400">
                <a:solidFill>
                  <a:schemeClr val="accent1">
                    <a:lumMod val="75000"/>
                  </a:schemeClr>
                </a:solidFill>
              </a:rPr>
              <a:t>max()</a:t>
            </a:r>
            <a:r>
              <a:rPr lang="da-DK" sz="2400"/>
              <a:t> 	Maksimum</a:t>
            </a:r>
          </a:p>
          <a:p>
            <a:pPr marL="342900" indent="-342900">
              <a:buFont typeface="Arial" pitchFamily="34" charset="0"/>
              <a:buChar char="•"/>
            </a:pPr>
            <a:r>
              <a:rPr lang="da-DK" sz="2400" err="1">
                <a:solidFill>
                  <a:schemeClr val="accent1">
                    <a:lumMod val="75000"/>
                  </a:schemeClr>
                </a:solidFill>
              </a:rPr>
              <a:t>length()</a:t>
            </a:r>
            <a:r>
              <a:rPr lang="da-DK" sz="2400"/>
              <a:t> 	Antal</a:t>
            </a:r>
          </a:p>
          <a:p>
            <a:pPr marL="342900" indent="-342900">
              <a:buFont typeface="Arial" pitchFamily="34" charset="0"/>
              <a:buChar char="•"/>
            </a:pPr>
            <a:r>
              <a:rPr lang="da-DK" sz="2400">
                <a:solidFill>
                  <a:schemeClr val="accent1">
                    <a:lumMod val="75000"/>
                  </a:schemeClr>
                </a:solidFill>
              </a:rPr>
              <a:t>median()</a:t>
            </a:r>
            <a:r>
              <a:rPr lang="da-DK" sz="2400"/>
              <a:t> 	median</a:t>
            </a:r>
          </a:p>
          <a:p>
            <a:pPr marL="342900" indent="-342900">
              <a:buFont typeface="Arial" pitchFamily="34" charset="0"/>
              <a:buChar char="•"/>
            </a:pPr>
            <a:r>
              <a:rPr lang="da-DK" sz="2400" err="1">
                <a:solidFill>
                  <a:schemeClr val="accent1">
                    <a:lumMod val="75000"/>
                  </a:schemeClr>
                </a:solidFill>
              </a:rPr>
              <a:t>quantile()</a:t>
            </a:r>
            <a:r>
              <a:rPr lang="da-DK" sz="2400"/>
              <a:t>  	Fraktiler </a:t>
            </a:r>
            <a:br>
              <a:rPr lang="da-DK" sz="2400"/>
            </a:br>
            <a:r>
              <a:rPr lang="da-DK" sz="2400"/>
              <a:t>		(0, 25, 50, 75, 100 %)</a:t>
            </a:r>
          </a:p>
        </p:txBody>
      </p:sp>
      <p:sp>
        <p:nvSpPr>
          <p:cNvPr id="5" name="Content Placeholder 4"/>
          <p:cNvSpPr>
            <a:spLocks noGrp="1"/>
          </p:cNvSpPr>
          <p:nvPr>
            <p:ph sz="half" idx="2"/>
          </p:nvPr>
        </p:nvSpPr>
        <p:spPr>
          <a:xfrm>
            <a:off x="4788024" y="1340768"/>
            <a:ext cx="4248472" cy="5184576"/>
          </a:xfrm>
        </p:spPr>
        <p:txBody>
          <a:bodyPr>
            <a:normAutofit fontScale="92500" lnSpcReduction="10000"/>
          </a:bodyPr>
          <a:lstStyle/>
          <a:p>
            <a:pPr marL="0" indent="0">
              <a:buNone/>
            </a:pPr>
            <a:r>
              <a:rPr lang="da-DK" sz="2400" b="1"/>
              <a:t>Diagrammer</a:t>
            </a:r>
          </a:p>
          <a:p>
            <a:pPr marL="342900" indent="-342900">
              <a:buFont typeface="Arial" pitchFamily="34" charset="0"/>
              <a:buChar char="•"/>
            </a:pPr>
            <a:r>
              <a:rPr lang="da-DK" sz="2400">
                <a:solidFill>
                  <a:schemeClr val="accent1">
                    <a:lumMod val="75000"/>
                  </a:schemeClr>
                </a:solidFill>
              </a:rPr>
              <a:t>barplot()</a:t>
            </a:r>
            <a:r>
              <a:rPr lang="da-DK" sz="2400"/>
              <a:t>	Stolpediagram</a:t>
            </a:r>
          </a:p>
          <a:p>
            <a:pPr marL="342900" indent="-342900">
              <a:buFont typeface="Arial" pitchFamily="34" charset="0"/>
              <a:buChar char="•"/>
            </a:pPr>
            <a:r>
              <a:rPr lang="da-DK" sz="2400">
                <a:solidFill>
                  <a:schemeClr val="accent1">
                    <a:lumMod val="75000"/>
                  </a:schemeClr>
                </a:solidFill>
              </a:rPr>
              <a:t>stripchart()</a:t>
            </a:r>
            <a:r>
              <a:rPr lang="da-DK" sz="2400"/>
              <a:t>	Prikdiagram</a:t>
            </a:r>
          </a:p>
          <a:p>
            <a:pPr marL="342900" indent="-342900">
              <a:buFont typeface="Arial" pitchFamily="34" charset="0"/>
              <a:buChar char="•"/>
            </a:pPr>
            <a:r>
              <a:rPr lang="da-DK" sz="2400">
                <a:solidFill>
                  <a:schemeClr val="accent1">
                    <a:lumMod val="75000"/>
                  </a:schemeClr>
                </a:solidFill>
              </a:rPr>
              <a:t>hist()</a:t>
            </a:r>
            <a:r>
              <a:rPr lang="da-DK" sz="2400"/>
              <a:t>	Histogram</a:t>
            </a:r>
          </a:p>
          <a:p>
            <a:pPr marL="342900" indent="-342900">
              <a:buFont typeface="Arial" pitchFamily="34" charset="0"/>
              <a:buChar char="•"/>
            </a:pPr>
            <a:r>
              <a:rPr lang="da-DK" sz="2400">
                <a:solidFill>
                  <a:schemeClr val="accent1">
                    <a:lumMod val="75000"/>
                  </a:schemeClr>
                </a:solidFill>
              </a:rPr>
              <a:t>stem()</a:t>
            </a:r>
            <a:r>
              <a:rPr lang="da-DK" sz="2400"/>
              <a:t>	Stem-and-leaf plot</a:t>
            </a:r>
          </a:p>
          <a:p>
            <a:pPr marL="342900" indent="-342900">
              <a:buFont typeface="Arial" pitchFamily="34" charset="0"/>
              <a:buChar char="•"/>
            </a:pPr>
            <a:r>
              <a:rPr lang="da-DK" sz="2400">
                <a:solidFill>
                  <a:schemeClr val="accent1">
                    <a:lumMod val="75000"/>
                  </a:schemeClr>
                </a:solidFill>
              </a:rPr>
              <a:t>boxplot()</a:t>
            </a:r>
            <a:r>
              <a:rPr lang="da-DK" sz="2400"/>
              <a:t>	Boksplot.</a:t>
            </a:r>
            <a:endParaRPr lang="da-DK" sz="2400"/>
          </a:p>
        </p:txBody>
      </p:sp>
      <p:sp>
        <p:nvSpPr>
          <p:cNvPr id="4" name="Slide Number Placeholder 3"/>
          <p:cNvSpPr>
            <a:spLocks noGrp="1"/>
          </p:cNvSpPr>
          <p:nvPr>
            <p:ph type="sldNum" sz="quarter" idx="12"/>
          </p:nvPr>
        </p:nvSpPr>
        <p:spPr/>
        <p:txBody>
          <a:bodyPr/>
          <a:lstStyle/>
          <a:p>
            <a:fld id="{2CD97C06-EC96-4259-9516-82894ECCBF7D}" type="slidenum">
              <a:rPr lang="da-DK" smtClean="0"/>
              <a:t>62</a:t>
            </a:fld>
            <a:endParaRPr lang="da-DK"/>
          </a:p>
        </p:txBody>
      </p:sp>
    </p:spTree>
    <p:extLst>
      <p:ext uri="{BB962C8B-B14F-4D97-AF65-F5344CB8AC3E}">
        <p14:creationId xmlns:p14="http://schemas.microsoft.com/office/powerpoint/2010/main" val="1447996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grpId="0" nodeType="click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dur="1" fill="hold" grpId="0" nodeType="click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dur="1" fill="hold" grpId="0" nodeType="click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dur="1" fill="hold" grpId="0" nodeType="clickEffect">
                                  <p:stCondLst>
                                    <p:cond delay="0"/>
                                  </p:stCondLst>
                                  <p:childTnLst>
                                    <p:set>
                                      <p:cBhvr>
                                        <p:cTn id="6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p:stCondLst>
                              <p:cond delay="0"/>
                            </p:stCondLst>
                            <p:childTnLst>
                              <p:par>
                                <p:cTn id="65" presetID="1" presetClass="entr" presetSubtype="0" dur="1" fill="hold" grpId="0" nodeType="clickEffect">
                                  <p:stCondLst>
                                    <p:cond delay="0"/>
                                  </p:stCondLst>
                                  <p:childTnLst>
                                    <p:set>
                                      <p:cBhvr>
                                        <p:cTn id="6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p:stCondLst>
                              <p:cond delay="0"/>
                            </p:stCondLst>
                            <p:childTnLst>
                              <p:par>
                                <p:cTn id="69" presetID="1" presetClass="entr" presetSubtype="0" dur="1" fill="hold" grpId="0" nodeType="clickEffect">
                                  <p:stCondLst>
                                    <p:cond delay="0"/>
                                  </p:stCondLst>
                                  <p:childTnLst>
                                    <p:set>
                                      <p:cBhvr>
                                        <p:cTn id="7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Opgave om batterier til et eksoskelet</a:t>
            </a:r>
            <a:endParaRPr lang="en-GB"/>
          </a:p>
        </p:txBody>
      </p:sp>
      <p:sp>
        <p:nvSpPr>
          <p:cNvPr id="3" name="Content Placeholder 2"/>
          <p:cNvSpPr>
            <a:spLocks noGrp="1"/>
          </p:cNvSpPr>
          <p:nvPr>
            <p:ph idx="1"/>
          </p:nvPr>
        </p:nvSpPr>
        <p:spPr>
          <a:xfrm>
            <a:off x="467544" y="1283322"/>
            <a:ext cx="8424936" cy="5472608"/>
          </a:xfrm>
        </p:spPr>
        <p:txBody>
          <a:bodyPr/>
          <a:lstStyle/>
          <a:p>
            <a:pPr marL="0" indent="0">
              <a:buNone/>
            </a:pPr>
            <a:r>
              <a:rPr lang="en-US"/>
              <a:t>E</a:t>
            </a:r>
            <a:r>
              <a:rPr lang="en-GB"/>
              <a:t>t lille ingeniørfirma udvikler et eksoskelet, som de kalder for SwiftLift</a:t>
            </a:r>
          </a:p>
        </p:txBody>
      </p:sp>
      <p:sp>
        <p:nvSpPr>
          <p:cNvPr id="4" name="Slide Number Placeholder 3"/>
          <p:cNvSpPr>
            <a:spLocks noGrp="1"/>
          </p:cNvSpPr>
          <p:nvPr>
            <p:ph type="sldNum" sz="quarter" idx="12"/>
          </p:nvPr>
        </p:nvSpPr>
        <p:spPr/>
        <p:txBody>
          <a:bodyPr/>
          <a:lstStyle/>
          <a:p>
            <a:fld id="{2CD97C06-EC96-4259-9516-82894ECCBF7D}" type="slidenum">
              <a:rPr lang="da-DK" smtClean="0"/>
              <a:t>63</a:t>
            </a:fld>
            <a:endParaRPr lang="da-DK"/>
          </a:p>
        </p:txBody>
      </p:sp>
      <p:pic>
        <p:nvPicPr>
          <p:cNvPr id="7" name="Picture 6"/>
          <p:cNvPicPr>
            <a:picLocks noChangeAspect="1"/>
          </p:cNvPicPr>
          <p:nvPr/>
        </p:nvPicPr>
        <p:blipFill>
          <a:blip r:embed="rId2"/>
          <a:stretch>
            <a:fillRect/>
          </a:stretch>
        </p:blipFill>
        <p:spPr>
          <a:xfrm>
            <a:off x="1727027" y="1796386"/>
            <a:ext cx="5689946" cy="48150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2196026"/>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a:solidFill>
                  <a:schemeClr val="tx1"/>
                </a:solidFill>
              </a:rPr>
              <a:t>3</a:t>
            </a:r>
            <a:r>
              <a:rPr lang="da-DK" smtClean="0">
                <a:solidFill>
                  <a:schemeClr val="tx1"/>
                </a:solidFill>
              </a:rPr>
              <a:t>. </a:t>
            </a:r>
            <a:br>
              <a:rPr lang="da-DK" smtClean="0">
                <a:solidFill>
                  <a:schemeClr val="tx1"/>
                </a:solidFill>
              </a:rPr>
            </a:br>
            <a:r>
              <a:rPr lang="da-DK" smtClean="0">
                <a:solidFill>
                  <a:schemeClr val="tx1"/>
                </a:solidFill>
              </a:rPr>
              <a:t>Sandsynlighed</a:t>
            </a:r>
            <a:br>
              <a:rPr lang="da-DK" smtClean="0"/>
            </a:br>
            <a:br>
              <a:rPr lang="da-DK" smtClean="0"/>
            </a:br>
            <a:r>
              <a:rPr lang="da-DK" sz="2400" smtClean="0">
                <a:solidFill>
                  <a:prstClr val="black"/>
                </a:solidFill>
              </a:rPr>
              <a:t>(</a:t>
            </a:r>
            <a:r>
              <a:rPr lang="da-DK" sz="2400">
                <a:solidFill>
                  <a:prstClr val="black"/>
                </a:solidFill>
              </a:rPr>
              <a:t>afsnit </a:t>
            </a:r>
            <a:r>
              <a:rPr lang="da-DK" sz="2400" smtClean="0">
                <a:solidFill>
                  <a:prstClr val="black"/>
                </a:solidFill>
              </a:rPr>
              <a:t>3.1-3.7 (alt))</a:t>
            </a:r>
            <a:r>
              <a:rPr lang="da-DK" sz="1000" smtClean="0"/>
              <a:t> </a:t>
            </a:r>
            <a:br>
              <a:rPr lang="da-DK" smtClean="0"/>
            </a:b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64</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274638"/>
            <a:ext cx="8424936" cy="1282154"/>
          </a:xfrm>
        </p:spPr>
        <p:txBody>
          <a:bodyPr>
            <a:normAutofit/>
          </a:bodyPr>
          <a:lstStyle/>
          <a:p>
            <a:r>
              <a:rPr lang="da-DK" smtClean="0"/>
              <a:t>Det er vigtigt at kunne regne med sandsynligheder</a:t>
            </a:r>
            <a:endParaRPr lang="da-DK"/>
          </a:p>
        </p:txBody>
      </p:sp>
      <p:sp>
        <p:nvSpPr>
          <p:cNvPr id="3" name="Content Placeholder 2"/>
          <p:cNvSpPr>
            <a:spLocks noGrp="1"/>
          </p:cNvSpPr>
          <p:nvPr>
            <p:ph idx="1"/>
          </p:nvPr>
        </p:nvSpPr>
        <p:spPr/>
        <p:txBody>
          <a:bodyPr/>
          <a:lstStyle/>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65</a:t>
            </a:fld>
            <a:endParaRPr lang="da-DK"/>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t="15396"/>
          <a:stretch>
            <a:fillRect/>
          </a:stretch>
        </p:blipFill>
        <p:spPr bwMode="auto">
          <a:xfrm>
            <a:off x="144016" y="2132856"/>
            <a:ext cx="8820472" cy="32266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44737300"/>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Usikkerhed er en del af hverdagen</a:t>
            </a:r>
            <a:endParaRPr lang="en-GB"/>
          </a:p>
        </p:txBody>
      </p:sp>
      <p:sp>
        <p:nvSpPr>
          <p:cNvPr id="3" name="Content Placeholder 2"/>
          <p:cNvSpPr>
            <a:spLocks noGrp="1"/>
          </p:cNvSpPr>
          <p:nvPr>
            <p:ph idx="1"/>
          </p:nvPr>
        </p:nvSpPr>
        <p:spPr/>
        <p:txBody>
          <a:bodyPr/>
          <a:lstStyle/>
          <a:p>
            <a:r>
              <a:rPr lang="en-US" sz="2200" smtClean="0"/>
              <a:t>Vi træffer beslutninger under usikkerhed hver dag:</a:t>
            </a:r>
          </a:p>
          <a:p>
            <a:pPr lvl="1"/>
            <a:r>
              <a:rPr lang="en-US" sz="1800" smtClean="0"/>
              <a:t>Kan jeg nå over krydset inden lyset bliver rødt?</a:t>
            </a:r>
          </a:p>
          <a:p>
            <a:pPr lvl="1"/>
            <a:r>
              <a:rPr lang="en-US" sz="1800" smtClean="0"/>
              <a:t>Skal jeg tage en paraply med?</a:t>
            </a:r>
          </a:p>
          <a:p>
            <a:pPr lvl="1"/>
            <a:r>
              <a:rPr lang="en-US" sz="1800" smtClean="0"/>
              <a:t>Skal jeg tegne en ulykkesforsikring?</a:t>
            </a:r>
          </a:p>
          <a:p>
            <a:pPr lvl="1"/>
            <a:r>
              <a:rPr lang="en-US" sz="1800" smtClean="0"/>
              <a:t>Behøver jeg regne opgaver til statistik-kurset?</a:t>
            </a:r>
          </a:p>
          <a:p>
            <a:pPr lvl="1"/>
            <a:r>
              <a:rPr lang="en-US" sz="1800" smtClean="0"/>
              <a:t>Får mormor Covid-19, hvis jeg besøger hende? </a:t>
            </a:r>
          </a:p>
          <a:p>
            <a:pPr lvl="1"/>
            <a:r>
              <a:rPr lang="en-US" sz="1800" smtClean="0"/>
              <a:t>Skal jeg sætte 100 kr på, at AGF vinder over Viborg?</a:t>
            </a:r>
            <a:br>
              <a:rPr lang="en-US" sz="1800" smtClean="0"/>
            </a:br>
            <a:br>
              <a:rPr lang="en-US" sz="1800" smtClean="0"/>
            </a:br>
            <a:br>
              <a:rPr lang="en-US" sz="1800" smtClean="0"/>
            </a:br>
            <a:br>
              <a:rPr lang="en-US" sz="1800" smtClean="0"/>
            </a:br>
            <a:br>
              <a:rPr lang="en-US" sz="1800" smtClean="0"/>
            </a:br>
            <a:br>
              <a:rPr lang="en-US" sz="1800" smtClean="0"/>
            </a:br>
            <a:br>
              <a:rPr lang="en-US" sz="1800" smtClean="0"/>
            </a:br>
            <a:endParaRPr lang="en-US" sz="1800" smtClean="0"/>
          </a:p>
          <a:p>
            <a:r>
              <a:rPr lang="en-US" sz="2000" smtClean="0"/>
              <a:t>Man kvantificerer usikkerhed med sandsynligheder, så sandsynlighedsteori og statistik er det sprog, vi har brug for, for at træffe bedre beslutninger.</a:t>
            </a:r>
          </a:p>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66</a:t>
            </a:fld>
            <a:endParaRPr lang="da-DK"/>
          </a:p>
        </p:txBody>
      </p:sp>
      <p:pic>
        <p:nvPicPr>
          <p:cNvPr id="1026" name="Picture 2" descr="Vanvidsbilist fanget på video under vild overhaling: - Det er ..."/>
          <p:cNvPicPr>
            <a:picLocks noChangeAspect="1" noChangeArrowheads="1"/>
          </p:cNvPicPr>
          <p:nvPr/>
        </p:nvPicPr>
        <p:blipFill>
          <a:blip r:embed="rId2">
            <a:extLst>
              <a:ext uri="{28A0092B-C50C-407E-A947-70E740481C1C}">
                <a14:useLocalDpi xmlns:a14="http://schemas.microsoft.com/office/drawing/2010/main" val="0"/>
              </a:ext>
            </a:extLst>
          </a:blip>
          <a:srcRect l="11686" r="3304"/>
          <a:stretch>
            <a:fillRect/>
          </a:stretch>
        </p:blipFill>
        <p:spPr bwMode="auto">
          <a:xfrm>
            <a:off x="899592" y="3717032"/>
            <a:ext cx="2448272" cy="16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Kitesurfer død i Lillebælt - Minbaad.dk"/>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45977" y="3717032"/>
            <a:ext cx="2428110" cy="16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folketidende.dk - Lolland og Falster samlet et sted - Forside ..."/>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72200" y="3722446"/>
            <a:ext cx="2343780" cy="16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405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Tilfældige eksperimenter</a:t>
            </a:r>
          </a:p>
        </p:txBody>
      </p:sp>
      <p:sp>
        <p:nvSpPr>
          <p:cNvPr id="3" name="Content Placeholder 2"/>
          <p:cNvSpPr>
            <a:spLocks noGrp="1"/>
          </p:cNvSpPr>
          <p:nvPr>
            <p:ph idx="1"/>
          </p:nvPr>
        </p:nvSpPr>
        <p:spPr/>
        <p:txBody>
          <a:bodyPr/>
          <a:lstStyle/>
          <a:p>
            <a:pPr marL="0" indent="0">
              <a:buNone/>
            </a:pPr>
            <a:r>
              <a:rPr lang="da-DK" sz="2000"/>
              <a:t>At eksperimentet er </a:t>
            </a:r>
            <a:r>
              <a:rPr lang="da-DK" sz="2000">
                <a:solidFill>
                  <a:schemeClr val="tx2"/>
                </a:solidFill>
              </a:rPr>
              <a:t>tilfældigt</a:t>
            </a:r>
            <a:r>
              <a:rPr lang="da-DK" sz="2000"/>
              <a:t> betyder, at vi ikke kan forudsige udfaldet, og udfaldet af næste eksperiment er ikke afhængigt af de forrige (det ændrer ikke karakter</a:t>
            </a:r>
            <a:r>
              <a:rPr lang="da-DK" sz="2000" smtClean="0"/>
              <a:t>)</a:t>
            </a:r>
            <a:br>
              <a:rPr lang="da-DK" sz="2000" smtClean="0"/>
            </a:br>
            <a:endParaRPr lang="da-DK" sz="2000"/>
          </a:p>
          <a:p>
            <a:pPr marL="0" indent="0">
              <a:buNone/>
            </a:pPr>
            <a:r>
              <a:rPr lang="da-DK" sz="2000" u="sng" smtClean="0">
                <a:solidFill>
                  <a:schemeClr val="tx2"/>
                </a:solidFill>
              </a:rPr>
              <a:t>Udfaldsrum (sample space)</a:t>
            </a:r>
            <a:r>
              <a:rPr lang="da-DK" sz="2000" smtClean="0"/>
              <a:t>: Mængden af mulige udfald af eksperimentet. </a:t>
            </a:r>
            <a:br>
              <a:rPr lang="da-DK" sz="2000" smtClean="0"/>
            </a:br>
            <a:r>
              <a:rPr lang="da-DK" sz="2000" smtClean="0"/>
              <a:t>For eksempel:</a:t>
            </a:r>
          </a:p>
          <a:p>
            <a:r>
              <a:rPr lang="da-DK" sz="2000" smtClean="0"/>
              <a:t>Plat og krone: 		U = {Plat, Krone} = {P, K}</a:t>
            </a:r>
          </a:p>
          <a:p>
            <a:r>
              <a:rPr lang="da-DK" sz="2000" smtClean="0"/>
              <a:t>Kast en terning: 	U = {1, 2, 3, 4, 5, 6}</a:t>
            </a:r>
          </a:p>
          <a:p>
            <a:r>
              <a:rPr lang="da-DK" sz="2000" smtClean="0"/>
              <a:t>Træk et kort: 		U = {de 52 forskellige kort}</a:t>
            </a:r>
            <a:br>
              <a:rPr lang="da-DK" sz="2000" smtClean="0"/>
            </a:br>
            <a:endParaRPr lang="da-DK" sz="2000" smtClean="0"/>
          </a:p>
          <a:p>
            <a:pPr marL="0" indent="0">
              <a:buNone/>
            </a:pPr>
            <a:r>
              <a:rPr lang="da-DK" sz="2000" u="sng" smtClean="0">
                <a:solidFill>
                  <a:schemeClr val="tx2"/>
                </a:solidFill>
              </a:rPr>
              <a:t>Udfald (outcome)</a:t>
            </a:r>
            <a:r>
              <a:rPr lang="da-DK" sz="2000" smtClean="0">
                <a:solidFill>
                  <a:schemeClr val="tx2"/>
                </a:solidFill>
              </a:rPr>
              <a:t>: </a:t>
            </a:r>
            <a:r>
              <a:rPr lang="da-DK" sz="2000" smtClean="0"/>
              <a:t>Resultatet af eksperimentet, f.eks. Plat, 3, Hjerter 6</a:t>
            </a:r>
            <a:br>
              <a:rPr lang="da-DK" sz="2000" smtClean="0"/>
            </a:br>
            <a:endParaRPr lang="da-DK" sz="2000" smtClean="0"/>
          </a:p>
          <a:p>
            <a:pPr marL="0" indent="0">
              <a:buNone/>
            </a:pPr>
            <a:r>
              <a:rPr lang="da-DK" sz="2000" u="sng" smtClean="0">
                <a:solidFill>
                  <a:schemeClr val="tx2"/>
                </a:solidFill>
              </a:rPr>
              <a:t>Hændelse (event)</a:t>
            </a:r>
            <a:r>
              <a:rPr lang="da-DK" sz="2000" smtClean="0">
                <a:solidFill>
                  <a:schemeClr val="tx2"/>
                </a:solidFill>
              </a:rPr>
              <a:t>: </a:t>
            </a:r>
            <a:r>
              <a:rPr lang="da-DK" sz="2000" smtClean="0"/>
              <a:t>En delmængde af udfaldsrummet, </a:t>
            </a:r>
            <a:br>
              <a:rPr lang="da-DK" sz="2000" smtClean="0"/>
            </a:br>
            <a:r>
              <a:rPr lang="da-DK" sz="2000" smtClean="0"/>
              <a:t>f.eks. ”et lige antal øjne på terningen” eller ”et es”</a:t>
            </a:r>
            <a:br>
              <a:rPr lang="da-DK" sz="2000" smtClean="0"/>
            </a:br>
            <a:endParaRPr lang="da-DK" sz="2000" smtClean="0"/>
          </a:p>
          <a:p>
            <a:pPr marL="0" indent="0">
              <a:buNone/>
            </a:pPr>
            <a:r>
              <a:rPr lang="da-DK" sz="2000" smtClean="0"/>
              <a:t>N.B. Alle udfald er også hændelser.</a:t>
            </a:r>
            <a:br>
              <a:rPr lang="da-DK" sz="2000" smtClean="0"/>
            </a:br>
            <a:endParaRPr lang="da-DK" sz="2000" smtClean="0"/>
          </a:p>
        </p:txBody>
      </p:sp>
      <p:sp>
        <p:nvSpPr>
          <p:cNvPr id="4" name="Slide Number Placeholder 3"/>
          <p:cNvSpPr>
            <a:spLocks noGrp="1"/>
          </p:cNvSpPr>
          <p:nvPr>
            <p:ph type="sldNum" sz="quarter" idx="12"/>
          </p:nvPr>
        </p:nvSpPr>
        <p:spPr/>
        <p:txBody>
          <a:bodyPr/>
          <a:lstStyle/>
          <a:p>
            <a:fld id="{2CD97C06-EC96-4259-9516-82894ECCBF7D}" type="slidenum">
              <a:rPr lang="da-DK" smtClean="0"/>
              <a:t>67</a:t>
            </a:fld>
            <a:endParaRPr lang="da-DK"/>
          </a:p>
        </p:txBody>
      </p:sp>
    </p:spTree>
    <p:extLst>
      <p:ext uri="{BB962C8B-B14F-4D97-AF65-F5344CB8AC3E}">
        <p14:creationId xmlns:p14="http://schemas.microsoft.com/office/powerpoint/2010/main" val="8899654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74638"/>
            <a:ext cx="8229600" cy="778098"/>
          </a:xfrm>
        </p:spPr>
        <p:txBody>
          <a:bodyPr>
            <a:normAutofit/>
          </a:bodyPr>
          <a:lstStyle/>
          <a:p>
            <a:r>
              <a:rPr lang="da-DK" sz="3600" b="1">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smtClean="0"/>
              <a:t>Plat og krone</a:t>
            </a:r>
            <a:endParaRPr lang="da-DK"/>
          </a:p>
        </p:txBody>
      </p:sp>
      <mc:AlternateContent>
        <mc:Choice Requires="a14">
          <p:sp>
            <p:nvSpPr>
              <p:cNvPr id="7" name="Content Placeholder 6"/>
              <p:cNvSpPr>
                <a:spLocks noGrp="1"/>
              </p:cNvSpPr>
              <p:nvPr>
                <p:ph sz="half" idx="2"/>
              </p:nvPr>
            </p:nvSpPr>
            <p:spPr/>
            <p:txBody>
              <a:bodyPr>
                <a:normAutofit/>
              </a:bodyPr>
              <a:lstStyle/>
              <a:p>
                <a:r>
                  <a:rPr lang="da-DK" sz="2000" smtClean="0"/>
                  <a:t>Mulige udfald: U = {Plat, Krone}</a:t>
                </a:r>
              </a:p>
              <a:p>
                <a:r>
                  <a:rPr lang="da-DK" sz="2000" smtClean="0"/>
                  <a:t>Udfald lige sandsynlige (tilfældigt kast med lige mønt)</a:t>
                </a:r>
              </a:p>
              <a:p>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Plat</m:t>
                          </m:r>
                        </m:e>
                      </m:d>
                      <m:r>
                        <a:rPr lang="da-DK" sz="2000" b="0" i="1" smtClean="0">
                          <a:latin typeface="Cambria Math"/>
                        </a:rPr>
                        <m:t>=</m:t>
                      </m:r>
                      <m:r>
                        <a:rPr lang="da-DK" sz="2000" b="0" i="1" smtClean="0">
                          <a:latin typeface="Cambria Math"/>
                        </a:rPr>
                        <m:t>𝑃</m:t>
                      </m:r>
                      <m:r>
                        <a:rPr lang="da-DK" sz="2000" b="0" i="1" smtClean="0">
                          <a:latin typeface="Cambria Math"/>
                        </a:rPr>
                        <m:t>(</m:t>
                      </m:r>
                      <m:r>
                        <m:rPr>
                          <m:sty m:val="p"/>
                        </m:rPr>
                        <a:rPr lang="da-DK" sz="2000" b="0" i="0" smtClean="0">
                          <a:latin typeface="Cambria Math"/>
                        </a:rPr>
                        <m:t>Krone</m:t>
                      </m:r>
                      <m:r>
                        <m:rPr>
                          <m:sty m:val="p"/>
                        </m:rPr>
                        <a:rPr lang="da-DK" sz="2000" b="0" i="0" smtClean="0">
                          <a:latin typeface="Cambria Math"/>
                        </a:rPr>
                        <m:t>) = </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oMath>
                  </m:oMathPara>
                </a14:m>
                <a:endParaRPr lang="da-DK" sz="2000"/>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blipFill>
                <a:blip r:embed="rId3"/>
                <a:stretch>
                  <a:fillRect l="-1357" t="-926" r="-302"/>
                </a:stretch>
              </a:blipFill>
            </p:spPr>
            <p:txBody>
              <a:bodyPr/>
              <a:lstStyle/>
              <a:p>
                <a:r>
                  <a:rPr lang="en-GB">
                    <a:noFill/>
                  </a:rPr>
                  <a:t> </a:t>
                </a:r>
              </a:p>
            </p:txBody>
          </p:sp>
        </mc:Fallback>
      </mc:AlternateContent>
      <p:sp>
        <p:nvSpPr>
          <p:cNvPr id="8" name="Text Placeholder 7"/>
          <p:cNvSpPr>
            <a:spLocks noGrp="1"/>
          </p:cNvSpPr>
          <p:nvPr>
            <p:ph type="body" sz="quarter" idx="3"/>
          </p:nvPr>
        </p:nvSpPr>
        <p:spPr>
          <a:xfrm>
            <a:off x="4572000" y="1124744"/>
            <a:ext cx="4041775" cy="1050131"/>
          </a:xfrm>
        </p:spPr>
        <p:txBody>
          <a:bodyPr/>
          <a:lstStyle/>
          <a:p>
            <a:r>
              <a:rPr lang="da-DK" smtClean="0"/>
              <a:t>Kast med terning</a:t>
            </a:r>
            <a:endParaRPr lang="da-DK"/>
          </a:p>
        </p:txBody>
      </p:sp>
      <mc:AlternateContent>
        <mc:Choice Requires="a14">
          <p:sp>
            <p:nvSpPr>
              <p:cNvPr id="9" name="Content Placeholder 8"/>
              <p:cNvSpPr>
                <a:spLocks noGrp="1"/>
              </p:cNvSpPr>
              <p:nvPr>
                <p:ph sz="quarter" idx="4"/>
              </p:nvPr>
            </p:nvSpPr>
            <p:spPr>
              <a:xfrm>
                <a:off x="4572000" y="2174874"/>
                <a:ext cx="4572000" cy="4422477"/>
              </a:xfrm>
            </p:spPr>
            <p:txBody>
              <a:bodyPr>
                <a:normAutofit/>
              </a:bodyPr>
              <a:lstStyle/>
              <a:p>
                <a:r>
                  <a:rPr lang="da-DK" sz="2000" smtClean="0"/>
                  <a:t>Mulige udfald: U = {1, 2, 3, 4, 5, 6}</a:t>
                </a:r>
              </a:p>
              <a:p>
                <a:r>
                  <a:rPr lang="da-DK" sz="2000" smtClean="0"/>
                  <a:t>Udfald lige sandsynlige (tilfældigt kast)</a:t>
                </a:r>
              </a:p>
              <a:p>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1</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2</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6</m:t>
                          </m:r>
                        </m:e>
                      </m:d>
                      <m:r>
                        <a:rPr lang="da-DK" sz="2000" b="0" i="1" smtClean="0">
                          <a:latin typeface="Cambria Math"/>
                        </a:rPr>
                        <m:t>= </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6</m:t>
                          </m:r>
                        </m:den>
                      </m:f>
                    </m:oMath>
                  </m:oMathPara>
                </a14:m>
                <a:endParaRPr lang="da-DK" sz="2000" smtClean="0"/>
              </a:p>
              <a:p>
                <a:r>
                  <a:rPr lang="da-DK" sz="2000" b="0" smtClean="0"/>
                  <a:t>Hændelse: Terningen viser ulige øjne</a:t>
                </a:r>
              </a:p>
              <a:p>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ulige</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1</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3</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5</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1+1+1</m:t>
                          </m:r>
                        </m:num>
                        <m:den>
                          <m:r>
                            <a:rPr lang="da-DK" sz="2000" b="0" i="1" smtClean="0">
                              <a:latin typeface="Cambria Math"/>
                            </a:rPr>
                            <m:t>6</m:t>
                          </m:r>
                        </m:den>
                      </m:f>
                      <m:r>
                        <m:rPr>
                          <m:sty m:val="p"/>
                        </m:rPr>
                        <a:rPr lang="da-DK" sz="2000" b="0" i="0" smtClean="0">
                          <a:latin typeface="Cambria Math"/>
                        </a:rPr>
                        <m:t>= </m:t>
                      </m:r>
                      <m:f>
                        <m:fPr>
                          <m:type m:val="bar"/>
                          <m:ctrlPr>
                            <a:rPr lang="da-DK" sz="2000" b="0" i="1" smtClean="0">
                              <a:latin typeface="Cambria Math" panose="02040503050406030204" pitchFamily="18" charset="0"/>
                            </a:rPr>
                          </m:ctrlPr>
                        </m:fPr>
                        <m:num>
                          <m:r>
                            <a:rPr lang="da-DK" sz="2000" b="0" i="1" smtClean="0">
                              <a:latin typeface="Cambria Math"/>
                            </a:rPr>
                            <m:t>3</m:t>
                          </m:r>
                        </m:num>
                        <m:den>
                          <m:r>
                            <a:rPr lang="da-DK" sz="2000" b="0" i="1" smtClean="0">
                              <a:latin typeface="Cambria Math"/>
                            </a:rPr>
                            <m:t>6</m:t>
                          </m:r>
                        </m:den>
                      </m:f>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oMath>
                  </m:oMathPara>
                </a14:m>
                <a:r>
                  <a:rPr lang="da-DK" sz="2000" smtClean="0"/>
                  <a:t>.</a:t>
                </a:r>
                <a:endParaRPr lang="da-DK" sz="2000"/>
              </a:p>
            </p:txBody>
          </p:sp>
        </mc:Choice>
        <mc:Fallback>
          <p:sp>
            <p:nvSpPr>
              <p:cNvPr id="9" name="Content Placeholder 8"/>
              <p:cNvSpPr>
                <a:spLocks noGrp="1" noRot="1" noChangeAspect="1" noMove="1" noResize="1" noEditPoints="1" noAdjustHandles="1" noChangeArrowheads="1" noChangeShapeType="1" noTextEdit="1"/>
              </p:cNvSpPr>
              <p:nvPr>
                <p:ph sz="quarter" idx="4"/>
              </p:nvPr>
            </p:nvSpPr>
            <p:spPr>
              <a:xfrm>
                <a:off x="4572000" y="2174874"/>
                <a:ext cx="4572000" cy="4422477"/>
              </a:xfrm>
              <a:blipFill>
                <a:blip r:embed="rId4"/>
                <a:stretch>
                  <a:fillRect l="-1200" t="-828"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68</a:t>
            </a:fld>
            <a:endParaRPr lang="da-DK"/>
          </a:p>
        </p:txBody>
      </p:sp>
      <p:pic>
        <p:nvPicPr>
          <p:cNvPr id="8194" name="Picture 2" descr="http://imgcdn.geocaching.com/cache/large/db56062f-c491-4d30-a445-3d522bca4343.pn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987824" y="1268760"/>
            <a:ext cx="874046" cy="86844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719572" y="4609233"/>
            <a:ext cx="1543826" cy="2064028"/>
            <a:chOff x="719572" y="3525212"/>
            <a:chExt cx="1543826" cy="2064028"/>
          </a:xfrm>
        </p:grpSpPr>
        <p:sp>
          <p:nvSpPr>
            <p:cNvPr id="5" name="Oval 4"/>
            <p:cNvSpPr/>
            <p:nvPr/>
          </p:nvSpPr>
          <p:spPr>
            <a:xfrm>
              <a:off x="719572" y="4005064"/>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10" name="TextBox 9"/>
            <p:cNvSpPr txBox="1"/>
            <p:nvPr/>
          </p:nvSpPr>
          <p:spPr>
            <a:xfrm>
              <a:off x="1220673" y="4324454"/>
              <a:ext cx="541623"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Plat</a:t>
              </a:r>
              <a:endParaRPr lang="da-DK"/>
            </a:p>
          </p:txBody>
        </p:sp>
        <p:sp>
          <p:nvSpPr>
            <p:cNvPr id="11" name="TextBox 10"/>
            <p:cNvSpPr txBox="1"/>
            <p:nvPr/>
          </p:nvSpPr>
          <p:spPr>
            <a:xfrm>
              <a:off x="1069760" y="4884817"/>
              <a:ext cx="736805"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Krone</a:t>
              </a:r>
              <a:endParaRPr lang="da-DK"/>
            </a:p>
          </p:txBody>
        </p:sp>
        <p:sp>
          <p:nvSpPr>
            <p:cNvPr id="13" name="TextBox 12"/>
            <p:cNvSpPr txBox="1"/>
            <p:nvPr/>
          </p:nvSpPr>
          <p:spPr>
            <a:xfrm>
              <a:off x="719572" y="3525212"/>
              <a:ext cx="128144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a:t>
              </a:r>
              <a:endParaRPr lang="da-DK"/>
            </a:p>
          </p:txBody>
        </p:sp>
      </p:grpSp>
      <p:grpSp>
        <p:nvGrpSpPr>
          <p:cNvPr id="12" name="Group 11"/>
          <p:cNvGrpSpPr/>
          <p:nvPr/>
        </p:nvGrpSpPr>
        <p:grpSpPr>
          <a:xfrm>
            <a:off x="5651285" y="4639339"/>
            <a:ext cx="1544661" cy="2060816"/>
            <a:chOff x="5651285" y="4392520"/>
            <a:chExt cx="1544661" cy="2060816"/>
          </a:xfrm>
        </p:grpSpPr>
        <p:sp>
          <p:nvSpPr>
            <p:cNvPr id="14" name="Oval 13"/>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15" name="TextBox 14"/>
            <p:cNvSpPr txBox="1"/>
            <p:nvPr/>
          </p:nvSpPr>
          <p:spPr>
            <a:xfrm>
              <a:off x="6122347" y="5139516"/>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1</a:t>
              </a:r>
              <a:endParaRPr lang="da-DK"/>
            </a:p>
          </p:txBody>
        </p:sp>
        <p:sp>
          <p:nvSpPr>
            <p:cNvPr id="17" name="TextBox 16"/>
            <p:cNvSpPr txBox="1"/>
            <p:nvPr/>
          </p:nvSpPr>
          <p:spPr>
            <a:xfrm>
              <a:off x="5651285" y="4392520"/>
              <a:ext cx="128144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a:t>
              </a:r>
              <a:endParaRPr lang="da-DK"/>
            </a:p>
          </p:txBody>
        </p:sp>
        <p:sp>
          <p:nvSpPr>
            <p:cNvPr id="18" name="TextBox 17"/>
            <p:cNvSpPr txBox="1"/>
            <p:nvPr/>
          </p:nvSpPr>
          <p:spPr>
            <a:xfrm>
              <a:off x="6579363" y="5109554"/>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5</a:t>
              </a:r>
            </a:p>
          </p:txBody>
        </p:sp>
        <p:sp>
          <p:nvSpPr>
            <p:cNvPr id="19" name="TextBox 18"/>
            <p:cNvSpPr txBox="1"/>
            <p:nvPr/>
          </p:nvSpPr>
          <p:spPr>
            <a:xfrm>
              <a:off x="6458021" y="5493350"/>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3</a:t>
              </a:r>
            </a:p>
          </p:txBody>
        </p:sp>
        <p:sp>
          <p:nvSpPr>
            <p:cNvPr id="20" name="TextBox 19"/>
            <p:cNvSpPr txBox="1"/>
            <p:nvPr/>
          </p:nvSpPr>
          <p:spPr>
            <a:xfrm>
              <a:off x="6610421" y="5798912"/>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2</a:t>
              </a:r>
            </a:p>
          </p:txBody>
        </p:sp>
        <p:sp>
          <p:nvSpPr>
            <p:cNvPr id="21" name="TextBox 20"/>
            <p:cNvSpPr txBox="1"/>
            <p:nvPr/>
          </p:nvSpPr>
          <p:spPr>
            <a:xfrm>
              <a:off x="6163826" y="5862682"/>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4</a:t>
              </a:r>
              <a:endParaRPr lang="da-DK"/>
            </a:p>
          </p:txBody>
        </p:sp>
        <p:sp>
          <p:nvSpPr>
            <p:cNvPr id="22" name="TextBox 21"/>
            <p:cNvSpPr txBox="1"/>
            <p:nvPr/>
          </p:nvSpPr>
          <p:spPr>
            <a:xfrm>
              <a:off x="5844446" y="5614246"/>
              <a:ext cx="30168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6</a:t>
              </a:r>
            </a:p>
          </p:txBody>
        </p:sp>
      </p:grpSp>
      <p:pic>
        <p:nvPicPr>
          <p:cNvPr id="2050" name="Picture 2" descr="http://www.kelz0r.dk/magic/images/snydeterningsort.jpg"/>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52320" y="1268760"/>
            <a:ext cx="1011432" cy="977146"/>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6055941" y="4789140"/>
            <a:ext cx="2782723" cy="1267690"/>
            <a:chOff x="6055941" y="4614329"/>
            <a:chExt cx="2782723" cy="1267690"/>
          </a:xfrm>
        </p:grpSpPr>
        <p:sp>
          <p:nvSpPr>
            <p:cNvPr id="23" name="Oval 22"/>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26" name="TextBox 25"/>
            <p:cNvSpPr txBox="1"/>
            <p:nvPr/>
          </p:nvSpPr>
          <p:spPr>
            <a:xfrm>
              <a:off x="7596336" y="4614329"/>
              <a:ext cx="1242328" cy="646331"/>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Hændelse </a:t>
              </a:r>
              <a:br>
                <a:rPr lang="da-DK" smtClean="0"/>
              </a:br>
              <a:r>
                <a:rPr lang="da-DK" smtClean="0"/>
                <a:t>(ulige øjne)</a:t>
              </a:r>
              <a:endParaRPr lang="da-DK"/>
            </a:p>
          </p:txBody>
        </p:sp>
        <p:cxnSp>
          <p:nvCxnSpPr>
            <p:cNvPr id="25" name="Straight Connector 24"/>
            <p:cNvCxnSpPr>
              <a:stCxn id="26" idx="1"/>
              <a:endCxn id="23" idx="6"/>
            </p:cNvCxnSpPr>
            <p:nvPr/>
          </p:nvCxnSpPr>
          <p:spPr>
            <a:xfrm flipH="1">
              <a:off x="6993378" y="4937495"/>
              <a:ext cx="602958" cy="5693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5382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par>
                                <p:cTn id="31" presetID="1" presetClass="entr" presetSubtype="0" dur="1"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ntr" presetSubtype="0" dur="1" fill="hold" grpId="0"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par>
                                <p:cTn id="37" presetID="1" presetClass="entr" presetSubtype="0" dur="1"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build="p"/>
      <p:bldP spid="9" grpId="0" uiExpand="1" build="p"/>
    </p:bldLst>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Sandsynlighed</a:t>
            </a:r>
            <a:endParaRPr lang="da-DK"/>
          </a:p>
        </p:txBody>
      </p:sp>
      <mc:AlternateContent>
        <mc:Choice Requires="a14">
          <p:sp>
            <p:nvSpPr>
              <p:cNvPr id="3" name="Content Placeholder 2"/>
              <p:cNvSpPr>
                <a:spLocks noGrp="1"/>
              </p:cNvSpPr>
              <p:nvPr>
                <p:ph idx="1"/>
              </p:nvPr>
            </p:nvSpPr>
            <p:spPr>
              <a:xfrm>
                <a:off x="467544" y="1268760"/>
                <a:ext cx="8676456" cy="5472608"/>
              </a:xfrm>
            </p:spPr>
            <p:txBody>
              <a:bodyPr/>
              <a:lstStyle/>
              <a:p>
                <a:r>
                  <a:rPr lang="da-DK" sz="2000" b="1" smtClean="0">
                    <a:solidFill>
                      <a:schemeClr val="accent1">
                        <a:lumMod val="75000"/>
                      </a:schemeClr>
                    </a:solidFill>
                  </a:rPr>
                  <a:t>Definition</a:t>
                </a:r>
                <a:r>
                  <a:rPr lang="da-DK" sz="2000" smtClean="0">
                    <a:solidFill>
                      <a:schemeClr val="accent1">
                        <a:lumMod val="75000"/>
                      </a:schemeClr>
                    </a:solidFill>
                  </a:rPr>
                  <a:t> (sandsynlighed)</a:t>
                </a:r>
                <a:r>
                  <a:rPr lang="da-DK" sz="2000" smtClean="0"/>
                  <a:t>:</a:t>
                </a:r>
                <a:br>
                  <a:rPr lang="da-DK" sz="2000" smtClean="0"/>
                </a:br>
                <a:r>
                  <a:rPr lang="da-DK" sz="2000" smtClean="0"/>
                  <a:t>Hvis alle grundlæggende udfald i U er </a:t>
                </a:r>
                <a:br>
                  <a:rPr lang="da-DK" sz="2000" smtClean="0"/>
                </a:br>
                <a:r>
                  <a:rPr lang="da-DK" sz="2000" smtClean="0"/>
                  <a:t>lige sandsynlige, er sandsynligheden for</a:t>
                </a:r>
                <a:br>
                  <a:rPr lang="da-DK" sz="2000" smtClean="0"/>
                </a:br>
                <a:r>
                  <a:rPr lang="da-DK" sz="2000" smtClean="0"/>
                  <a:t>udfaldet H:</a:t>
                </a:r>
                <a:br>
                  <a:rPr lang="da-DK" sz="2000" smtClean="0"/>
                </a:br>
                <a:r>
                  <a:rPr lang="da-DK" sz="900" smtClean="0"/>
                  <a:t> </a:t>
                </a:r>
                <a:br>
                  <a:rPr lang="en-US" b="0" i="1" smtClean="0">
                    <a:latin typeface="Cambria Math"/>
                  </a:rPr>
                </a:br>
                <a:r>
                  <a:rPr lang="en-US" b="0" i="1" smtClean="0">
                    <a:latin typeface="Cambria Math"/>
                  </a:rPr>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H</m:t>
                          </m:r>
                        </m:e>
                      </m:d>
                      <m:r>
                        <a:rPr lang="da-DK" sz="2000" b="0" i="1" smtClean="0">
                          <a:latin typeface="Cambria Math"/>
                        </a:rPr>
                        <m:t>= </m:t>
                      </m:r>
                      <m:f>
                        <m:fPr>
                          <m:type m:val="bar"/>
                          <m:ctrlPr>
                            <a:rPr lang="da-DK" sz="2000" b="0" i="1" smtClean="0">
                              <a:latin typeface="Cambria Math" panose="02040503050406030204" pitchFamily="18" charset="0"/>
                            </a:rPr>
                          </m:ctrlPr>
                        </m:fPr>
                        <m:num>
                          <m:r>
                            <m:rPr>
                              <m:sty m:val="p"/>
                            </m:rPr>
                            <a:rPr lang="da-DK" sz="2000" b="0" i="0" smtClean="0">
                              <a:latin typeface="Cambria Math"/>
                            </a:rPr>
                            <m:t>Antal</m:t>
                          </m:r>
                          <m:r>
                            <a:rPr lang="da-DK" sz="2000" b="0" i="1" smtClean="0">
                              <a:latin typeface="Cambria Math"/>
                            </a:rPr>
                            <m:t> </m:t>
                          </m:r>
                          <m:r>
                            <m:rPr>
                              <m:sty m:val="p"/>
                            </m:rPr>
                            <a:rPr lang="da-DK" sz="2000" b="0" i="0" smtClean="0">
                              <a:latin typeface="Cambria Math"/>
                            </a:rPr>
                            <m:t>udfald</m:t>
                          </m:r>
                          <m:r>
                            <m:rPr>
                              <m:sty m:val="p"/>
                            </m:rPr>
                            <a:rPr lang="da-DK" sz="2000" b="0" i="0" smtClean="0">
                              <a:latin typeface="Cambria Math"/>
                            </a:rPr>
                            <m:t> </m:t>
                          </m:r>
                          <m:r>
                            <m:rPr>
                              <m:sty m:val="p"/>
                            </m:rPr>
                            <a:rPr lang="da-DK" sz="2000" b="0" i="0" smtClean="0">
                              <a:latin typeface="Cambria Math"/>
                            </a:rPr>
                            <m:t>i</m:t>
                          </m:r>
                          <m:r>
                            <m:rPr>
                              <m:sty m:val="p"/>
                            </m:rPr>
                            <a:rPr lang="en-US" sz="2000" b="0" i="0" smtClean="0">
                              <a:latin typeface="Cambria Math"/>
                            </a:rPr>
                            <m:t> </m:t>
                          </m:r>
                          <m:r>
                            <m:rPr>
                              <m:sty m:val="p"/>
                            </m:rPr>
                            <a:rPr lang="en-US" sz="2000" b="0" i="0" smtClean="0">
                              <a:latin typeface="Cambria Math"/>
                            </a:rPr>
                            <m:t>H</m:t>
                          </m:r>
                        </m:num>
                        <m:den>
                          <m:r>
                            <m:rPr>
                              <m:sty m:val="p"/>
                            </m:rPr>
                            <a:rPr lang="da-DK" sz="2000">
                              <a:latin typeface="Cambria Math"/>
                            </a:rPr>
                            <m:t>Antal</m:t>
                          </m:r>
                          <m:r>
                            <a:rPr lang="da-DK" sz="2000" i="1">
                              <a:latin typeface="Cambria Math"/>
                            </a:rPr>
                            <m:t> </m:t>
                          </m:r>
                          <m:r>
                            <m:rPr>
                              <m:sty m:val="p"/>
                            </m:rPr>
                            <a:rPr lang="da-DK" sz="2000">
                              <a:latin typeface="Cambria Math"/>
                            </a:rPr>
                            <m:t>udfald</m:t>
                          </m:r>
                          <m:r>
                            <m:rPr>
                              <m:sty m:val="p"/>
                            </m:rPr>
                            <a:rPr lang="da-DK" sz="2000">
                              <a:latin typeface="Cambria Math"/>
                            </a:rPr>
                            <m:t> </m:t>
                          </m:r>
                          <m:r>
                            <m:rPr>
                              <m:sty m:val="p"/>
                            </m:rPr>
                            <a:rPr lang="da-DK" sz="2000">
                              <a:latin typeface="Cambria Math"/>
                            </a:rPr>
                            <m:t>i</m:t>
                          </m:r>
                          <m:r>
                            <m:rPr>
                              <m:sty m:val="p"/>
                            </m:rPr>
                            <a:rPr lang="en-US" sz="2000" b="0" i="0" smtClean="0">
                              <a:latin typeface="Cambria Math"/>
                            </a:rPr>
                            <m:t> </m:t>
                          </m:r>
                          <m:r>
                            <m:rPr>
                              <m:sty m:val="p"/>
                            </m:rPr>
                            <a:rPr lang="en-US" sz="2000" b="0" i="0" smtClean="0">
                              <a:latin typeface="Cambria Math"/>
                            </a:rPr>
                            <m:t>U</m:t>
                          </m:r>
                        </m:den>
                      </m:f>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m:rPr>
                              <m:sty m:val="p"/>
                            </m:rPr>
                            <a:rPr lang="en-US" sz="2000" b="0" i="0" smtClean="0">
                              <a:latin typeface="Cambria Math" panose="02040503050406030204" pitchFamily="18" charset="0"/>
                            </a:rPr>
                            <m:t> (</m:t>
                          </m:r>
                          <m:r>
                            <m:rPr>
                              <m:sty m:val="p"/>
                            </m:rPr>
                            <a:rPr lang="en-US" sz="2000" b="0" i="0" smtClean="0">
                              <a:latin typeface="Cambria Math" panose="02040503050406030204" pitchFamily="18" charset="0"/>
                            </a:rPr>
                            <m:t>H</m:t>
                          </m:r>
                          <m:r>
                            <m:rPr>
                              <m:sty m:val="p"/>
                            </m:rPr>
                            <a:rPr lang="en-US" sz="2000" b="0" i="0" smtClean="0">
                              <a:latin typeface="Cambria Math" panose="02040503050406030204" pitchFamily="18" charset="0"/>
                            </a:rPr>
                            <m:t>)</m:t>
                          </m:r>
                        </m:num>
                        <m:den>
                          <m:r>
                            <a:rPr lang="en-US" sz="2000" b="0" i="1" smtClean="0">
                              <a:latin typeface="Cambria Math" panose="02040503050406030204" pitchFamily="18" charset="0"/>
                            </a:rPr>
                            <m:t>𝑁</m:t>
                          </m:r>
                          <m:r>
                            <a:rPr lang="en-US" sz="2000" b="0" i="1" smtClean="0">
                              <a:latin typeface="Cambria Math" panose="02040503050406030204" pitchFamily="18" charset="0"/>
                            </a:rPr>
                            <m:t> </m:t>
                          </m:r>
                          <m:r>
                            <m:rPr>
                              <m:sty m:val="p"/>
                            </m:rPr>
                            <a:rPr lang="en-US" sz="2000" b="0" i="0" smtClean="0">
                              <a:latin typeface="Cambria Math" panose="02040503050406030204" pitchFamily="18" charset="0"/>
                            </a:rPr>
                            <m:t>(</m:t>
                          </m:r>
                          <m:r>
                            <m:rPr>
                              <m:sty m:val="p"/>
                            </m:rPr>
                            <a:rPr lang="en-US" sz="2000" b="0" i="0" smtClean="0">
                              <a:latin typeface="Cambria Math" panose="02040503050406030204" pitchFamily="18" charset="0"/>
                            </a:rPr>
                            <m:t>U</m:t>
                          </m:r>
                          <m:r>
                            <m:rPr>
                              <m:sty m:val="p"/>
                            </m:rPr>
                            <a:rPr lang="en-US" sz="2000" b="0" i="0" smtClean="0">
                              <a:latin typeface="Cambria Math" panose="02040503050406030204" pitchFamily="18" charset="0"/>
                            </a:rPr>
                            <m:t>)</m:t>
                          </m:r>
                        </m:den>
                      </m:f>
                      <m:r>
                        <a:rPr lang="da-DK" sz="2000" b="0" i="1" smtClean="0">
                          <a:latin typeface="Cambria Math"/>
                        </a:rPr>
                        <m:t> </m:t>
                      </m:r>
                    </m:oMath>
                  </m:oMathPara>
                </a14:m>
                <a:r>
                  <a:rPr lang="da-DK" sz="2000" smtClean="0"/>
                  <a:t> </a:t>
                </a:r>
                <a:br>
                  <a:rPr lang="da-DK" sz="2000" smtClean="0"/>
                </a:br>
                <a:br>
                  <a:rPr lang="da-DK" sz="2000" smtClean="0"/>
                </a:br>
                <a:br>
                  <a:rPr lang="da-DK" sz="2000" smtClean="0"/>
                </a:br>
                <a:endParaRPr lang="da-DK" sz="2000" smtClean="0"/>
              </a:p>
              <a:p>
                <a:r>
                  <a:rPr lang="da-DK" sz="2000" smtClean="0"/>
                  <a:t>Hvad er sandsynligheden for at trække en rød konge i et spil kort?</a:t>
                </a:r>
              </a:p>
              <a:p>
                <a:pPr lvl="1"/>
                <a:r>
                  <a:rPr lang="da-DK" sz="1800" smtClean="0"/>
                  <a:t>Antal udfald i U: 52 lige sandsynlige kort</a:t>
                </a:r>
              </a:p>
              <a:p>
                <a:pPr lvl="1"/>
                <a:r>
                  <a:rPr lang="da-DK" sz="1800" smtClean="0"/>
                  <a:t>Antal udfald i H: 2 (hjerter og ruder konge)</a:t>
                </a:r>
              </a:p>
              <a:p>
                <a:pPr lvl="1"/>
                <a14:m>
                  <m:oMathPara>
                    <m:oMathParaPr>
                      <m:jc/>
                    </m:oMathParaPr>
                    <m:oMath>
                      <m:r>
                        <a:rPr lang="en-US" sz="1800" b="0" i="1" smtClean="0">
                          <a:latin typeface="Cambria Math" panose="02040503050406030204" pitchFamily="18" charset="0"/>
                        </a:rPr>
                        <m:t>𝑃</m:t>
                      </m:r>
                      <m:d>
                        <m:dPr>
                          <m:begChr m:val="("/>
                          <m:sepChr m:val="|"/>
                          <m:endChr m:val=")"/>
                          <m:grow m:val="on"/>
                          <m:shp m:val="centered"/>
                          <m:ctrlPr>
                            <a:rPr lang="en-US" sz="1800" b="0" i="1" smtClean="0">
                              <a:latin typeface="Cambria Math" panose="02040503050406030204" pitchFamily="18" charset="0"/>
                            </a:rPr>
                          </m:ctrlPr>
                        </m:dPr>
                        <m:e>
                          <m:r>
                            <m:rPr>
                              <m:sty m:val="p"/>
                            </m:rPr>
                            <a:rPr lang="en-US" sz="1800" b="0" i="0" smtClean="0">
                              <a:latin typeface="Cambria Math" panose="02040503050406030204" pitchFamily="18" charset="0"/>
                            </a:rPr>
                            <m:t>r</m:t>
                          </m:r>
                          <m:r>
                            <m:rPr>
                              <m:sty m:val="p"/>
                            </m:rPr>
                            <a:rPr lang="en-US" sz="1800" b="0" i="0" smtClean="0">
                              <a:latin typeface="Cambria Math" panose="02040503050406030204" pitchFamily="18" charset="0"/>
                            </a:rPr>
                            <m:t>ø</m:t>
                          </m:r>
                          <m:r>
                            <m:rPr>
                              <m:sty m:val="p"/>
                            </m:rPr>
                            <a:rPr lang="en-US" sz="1800" b="0" i="0" smtClean="0">
                              <a:latin typeface="Cambria Math" panose="02040503050406030204" pitchFamily="18" charset="0"/>
                            </a:rPr>
                            <m:t>d</m:t>
                          </m:r>
                          <m:r>
                            <m:rPr>
                              <m:sty m:val="p"/>
                            </m:rPr>
                            <a:rPr lang="en-US" sz="1800" b="0" i="0" smtClean="0">
                              <a:latin typeface="Cambria Math" panose="02040503050406030204" pitchFamily="18" charset="0"/>
                            </a:rPr>
                            <m:t> </m:t>
                          </m:r>
                          <m:r>
                            <m:rPr>
                              <m:sty m:val="p"/>
                            </m:rPr>
                            <a:rPr lang="en-US" sz="1800" b="0" i="0" smtClean="0">
                              <a:latin typeface="Cambria Math" panose="02040503050406030204" pitchFamily="18" charset="0"/>
                            </a:rPr>
                            <m:t>konge</m:t>
                          </m:r>
                        </m:e>
                      </m:d>
                      <m:r>
                        <a:rPr lang="en-US" sz="1800" b="0" i="1" smtClean="0">
                          <a:latin typeface="Cambria Math" panose="02040503050406030204" pitchFamily="18" charset="0"/>
                        </a:rPr>
                        <m:t>=</m:t>
                      </m:r>
                      <m:f>
                        <m:fPr>
                          <m:type m:val="skw"/>
                          <m:ctrlPr>
                            <a:rPr lang="en-US" sz="1800" b="0" i="1" smtClean="0">
                              <a:latin typeface="Cambria Math" panose="02040503050406030204" pitchFamily="18" charset="0"/>
                            </a:rPr>
                          </m:ctrlPr>
                        </m:fPr>
                        <m:num>
                          <m:r>
                            <a:rPr lang="en-US" sz="1800" b="0" i="1" smtClean="0">
                              <a:latin typeface="Cambria Math" panose="02040503050406030204" pitchFamily="18" charset="0"/>
                            </a:rPr>
                            <m:t>2</m:t>
                          </m:r>
                        </m:num>
                        <m:den>
                          <m:r>
                            <a:rPr lang="en-US" sz="1800" b="0" i="1" smtClean="0">
                              <a:latin typeface="Cambria Math" panose="02040503050406030204" pitchFamily="18" charset="0"/>
                            </a:rPr>
                            <m:t>52</m:t>
                          </m:r>
                        </m:den>
                      </m:f>
                      <m:r>
                        <a:rPr lang="en-US" sz="1800" b="0" i="1" smtClean="0">
                          <a:latin typeface="Cambria Math" panose="02040503050406030204" pitchFamily="18" charset="0"/>
                        </a:rPr>
                        <m:t>=0.038</m:t>
                      </m:r>
                      <m:r>
                        <a:rPr lang="en-US" sz="1800" b="0" i="1" smtClean="0">
                          <a:latin typeface="Cambria Math" panose="02040503050406030204" pitchFamily="18" charset="0"/>
                          <a:ea typeface="Cambria Math" panose="02040503050406030204" pitchFamily="18" charset="0"/>
                        </a:rPr>
                        <m:t>≈4 %</m:t>
                      </m:r>
                    </m:oMath>
                  </m:oMathPara>
                </a14:m>
                <a:r>
                  <a:rPr lang="da-DK" sz="1800"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268760"/>
                <a:ext cx="8676456" cy="5472608"/>
              </a:xfrm>
              <a:blipFill>
                <a:blip r:embed="rId3"/>
                <a:stretch>
                  <a:fillRect l="-632"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69</a:t>
            </a:fld>
            <a:endParaRPr lang="da-DK"/>
          </a:p>
        </p:txBody>
      </p:sp>
      <p:grpSp>
        <p:nvGrpSpPr>
          <p:cNvPr id="42" name="Group 41"/>
          <p:cNvGrpSpPr/>
          <p:nvPr/>
        </p:nvGrpSpPr>
        <p:grpSpPr>
          <a:xfrm>
            <a:off x="5320441" y="1253262"/>
            <a:ext cx="3265153" cy="2378862"/>
            <a:chOff x="5320441" y="3722817"/>
            <a:chExt cx="3265153" cy="2378862"/>
          </a:xfrm>
        </p:grpSpPr>
        <p:grpSp>
          <p:nvGrpSpPr>
            <p:cNvPr id="6" name="Group 5"/>
            <p:cNvGrpSpPr/>
            <p:nvPr/>
          </p:nvGrpSpPr>
          <p:grpSpPr>
            <a:xfrm>
              <a:off x="5320441" y="3767476"/>
              <a:ext cx="2021400" cy="2334203"/>
              <a:chOff x="5652120" y="4551002"/>
              <a:chExt cx="1543826" cy="1902334"/>
            </a:xfrm>
          </p:grpSpPr>
          <p:sp>
            <p:nvSpPr>
              <p:cNvPr id="7" name="Oval 6"/>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9" name="TextBox 8"/>
              <p:cNvSpPr txBox="1"/>
              <p:nvPr/>
            </p:nvSpPr>
            <p:spPr>
              <a:xfrm>
                <a:off x="5667245" y="4551002"/>
                <a:ext cx="1131724" cy="300999"/>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 U</a:t>
                </a:r>
                <a:endParaRPr lang="da-DK"/>
              </a:p>
            </p:txBody>
          </p:sp>
        </p:grpSp>
        <p:grpSp>
          <p:nvGrpSpPr>
            <p:cNvPr id="15" name="Group 14"/>
            <p:cNvGrpSpPr/>
            <p:nvPr/>
          </p:nvGrpSpPr>
          <p:grpSpPr>
            <a:xfrm>
              <a:off x="5724003" y="3722817"/>
              <a:ext cx="2861591" cy="1267690"/>
              <a:chOff x="6055941" y="4614329"/>
              <a:chExt cx="2861591" cy="1267690"/>
            </a:xfrm>
          </p:grpSpPr>
          <p:sp>
            <p:nvSpPr>
              <p:cNvPr id="16" name="Oval 15"/>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17" name="TextBox 16"/>
              <p:cNvSpPr txBox="1"/>
              <p:nvPr/>
            </p:nvSpPr>
            <p:spPr>
              <a:xfrm>
                <a:off x="7596336" y="4614329"/>
                <a:ext cx="1321196"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Hændelse H</a:t>
                </a:r>
                <a:endParaRPr lang="da-DK"/>
              </a:p>
            </p:txBody>
          </p:sp>
          <p:cxnSp>
            <p:nvCxnSpPr>
              <p:cNvPr id="18" name="Straight Connector 17"/>
              <p:cNvCxnSpPr>
                <a:stCxn id="17" idx="1"/>
                <a:endCxn id="16" idx="6"/>
              </p:cNvCxnSpPr>
              <p:nvPr/>
            </p:nvCxnSpPr>
            <p:spPr>
              <a:xfrm flipH="1">
                <a:off x="6993378" y="4798995"/>
                <a:ext cx="602958" cy="7078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5580112" y="4650685"/>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0" name="Oval 19"/>
            <p:cNvSpPr/>
            <p:nvPr/>
          </p:nvSpPr>
          <p:spPr>
            <a:xfrm>
              <a:off x="6295740"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1" name="Oval 20"/>
            <p:cNvSpPr/>
            <p:nvPr/>
          </p:nvSpPr>
          <p:spPr>
            <a:xfrm>
              <a:off x="6818068" y="5589240"/>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2" name="Oval 21"/>
            <p:cNvSpPr/>
            <p:nvPr/>
          </p:nvSpPr>
          <p:spPr>
            <a:xfrm>
              <a:off x="6331345"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3" name="Oval 22"/>
            <p:cNvSpPr/>
            <p:nvPr/>
          </p:nvSpPr>
          <p:spPr>
            <a:xfrm>
              <a:off x="6997194" y="53012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4" name="Oval 23"/>
            <p:cNvSpPr/>
            <p:nvPr/>
          </p:nvSpPr>
          <p:spPr>
            <a:xfrm>
              <a:off x="6626040" y="5058971"/>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5" name="Oval 24"/>
            <p:cNvSpPr/>
            <p:nvPr/>
          </p:nvSpPr>
          <p:spPr>
            <a:xfrm>
              <a:off x="6101122" y="55057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6" name="Oval 25"/>
            <p:cNvSpPr/>
            <p:nvPr/>
          </p:nvSpPr>
          <p:spPr>
            <a:xfrm>
              <a:off x="6896806" y="462901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7" name="Oval 26"/>
            <p:cNvSpPr/>
            <p:nvPr/>
          </p:nvSpPr>
          <p:spPr>
            <a:xfrm>
              <a:off x="6295740" y="51596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8" name="Oval 27"/>
            <p:cNvSpPr/>
            <p:nvPr/>
          </p:nvSpPr>
          <p:spPr>
            <a:xfrm>
              <a:off x="5582403" y="52304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9" name="Oval 28"/>
            <p:cNvSpPr/>
            <p:nvPr/>
          </p:nvSpPr>
          <p:spPr>
            <a:xfrm>
              <a:off x="6121921" y="46152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0" name="Oval 29"/>
            <p:cNvSpPr/>
            <p:nvPr/>
          </p:nvSpPr>
          <p:spPr>
            <a:xfrm>
              <a:off x="6402145" y="4713998"/>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1" name="Oval 30"/>
            <p:cNvSpPr/>
            <p:nvPr/>
          </p:nvSpPr>
          <p:spPr>
            <a:xfrm>
              <a:off x="6101122" y="476312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2" name="Oval 31"/>
            <p:cNvSpPr/>
            <p:nvPr/>
          </p:nvSpPr>
          <p:spPr>
            <a:xfrm>
              <a:off x="6109137" y="44028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3" name="Oval 32"/>
            <p:cNvSpPr/>
            <p:nvPr/>
          </p:nvSpPr>
          <p:spPr>
            <a:xfrm>
              <a:off x="5940152"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4" name="Oval 33"/>
            <p:cNvSpPr/>
            <p:nvPr/>
          </p:nvSpPr>
          <p:spPr>
            <a:xfrm>
              <a:off x="5940152" y="4700092"/>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5" name="Oval 34"/>
            <p:cNvSpPr/>
            <p:nvPr/>
          </p:nvSpPr>
          <p:spPr>
            <a:xfrm>
              <a:off x="6555240" y="54349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6" name="Oval 35"/>
            <p:cNvSpPr/>
            <p:nvPr/>
          </p:nvSpPr>
          <p:spPr>
            <a:xfrm>
              <a:off x="5724003" y="49551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7" name="Oval 36"/>
            <p:cNvSpPr/>
            <p:nvPr/>
          </p:nvSpPr>
          <p:spPr>
            <a:xfrm>
              <a:off x="5869352"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9" name="Oval 38"/>
            <p:cNvSpPr/>
            <p:nvPr/>
          </p:nvSpPr>
          <p:spPr>
            <a:xfrm>
              <a:off x="6999252" y="49905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0" name="Oval 39"/>
            <p:cNvSpPr/>
            <p:nvPr/>
          </p:nvSpPr>
          <p:spPr>
            <a:xfrm>
              <a:off x="5897845" y="527656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1" name="Oval 40"/>
            <p:cNvSpPr/>
            <p:nvPr/>
          </p:nvSpPr>
          <p:spPr>
            <a:xfrm>
              <a:off x="6642004" y="587727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Tree>
    <p:extLst>
      <p:ext uri="{BB962C8B-B14F-4D97-AF65-F5344CB8AC3E}">
        <p14:creationId xmlns:p14="http://schemas.microsoft.com/office/powerpoint/2010/main" val="34694893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Lektionsplan (14 lektioner)</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7</a:t>
            </a:fld>
            <a:endParaRPr lang="da-DK"/>
          </a:p>
        </p:txBody>
      </p:sp>
      <p:pic>
        <p:nvPicPr>
          <p:cNvPr id="5" name="Picture 4">
            <a:extLst>
              <a:ext uri="{FF2B5EF4-FFF2-40B4-BE49-F238E27FC236}">
                <a16:creationId xmlns:a16="http://schemas.microsoft.com/office/drawing/2014/main" id="{BA4107D3-B281-4ADD-9DA0-96B14EA5CE03}"/>
              </a:ext>
            </a:extLst>
          </p:cNvPr>
          <p:cNvPicPr>
            <a:picLocks noChangeAspect="1"/>
          </p:cNvPicPr>
          <p:nvPr/>
        </p:nvPicPr>
        <p:blipFill>
          <a:blip r:embed="rId2"/>
          <a:stretch>
            <a:fillRect/>
          </a:stretch>
        </p:blipFill>
        <p:spPr>
          <a:xfrm>
            <a:off x="2555776" y="1273913"/>
            <a:ext cx="4032448" cy="52872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1846387"/>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err="1" smtClean="0"/>
              <a:t>Eksempel</a:t>
            </a:r>
            <a:endParaRPr lang="en-GB"/>
          </a:p>
        </p:txBody>
      </p:sp>
      <mc:AlternateContent>
        <mc:Choice Requires="a14">
          <p:sp>
            <p:nvSpPr>
              <p:cNvPr id="3" name="Content Placeholder 2"/>
              <p:cNvSpPr>
                <a:spLocks noGrp="1"/>
              </p:cNvSpPr>
              <p:nvPr>
                <p:ph idx="1"/>
              </p:nvPr>
            </p:nvSpPr>
            <p:spPr>
              <a:xfrm>
                <a:off x="4427984" y="1268760"/>
                <a:ext cx="4464496" cy="5472608"/>
              </a:xfrm>
            </p:spPr>
            <p:txBody>
              <a:bodyPr/>
              <a:lstStyle/>
              <a:p>
                <a:pPr marL="269875" indent="-269875"/>
                <a:r>
                  <a:rPr lang="en-US" sz="2000" err="1" smtClean="0"/>
                  <a:t>Hvor mange fødsler har der været på de 10 år ifølge artiklen? </a:t>
                </a:r>
              </a:p>
              <a:p>
                <a:pPr marL="269875" indent="-269875"/>
                <a:r>
                  <a:rPr lang="en-US" sz="2000" err="1" smtClean="0"/>
                  <a:t>Hvad er sandsynligheden for det antal</a:t>
                </a:r>
                <a:br>
                  <a:rPr lang="en-US" sz="2000"/>
                </a:br>
                <a:r>
                  <a:rPr lang="en-US" sz="2000" err="1" smtClean="0"/>
                  <a:t>pigefødsler i træk, hvis vi antager </a:t>
                </a:r>
                <a:br>
                  <a:rPr lang="en-US" sz="2000" err="1" smtClean="0"/>
                </a:br>
                <a:r>
                  <a:rPr lang="en-US" sz="2000" err="1" smtClean="0"/>
                  <a:t> 	</a:t>
                </a:r>
                <a14:m>
                  <m:oMathPara>
                    <m:oMathParaPr>
                      <m:jc/>
                    </m:oMathParaPr>
                    <m:oMath>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pige</m:t>
                          </m:r>
                        </m:e>
                      </m:d>
                      <m:r>
                        <a:rPr lang="en-US" sz="2000" i="1">
                          <a:latin typeface="Cambria Math" panose="02040503050406030204" pitchFamily="18" charset="0"/>
                        </a:rPr>
                        <m:t>=0.5</m:t>
                      </m:r>
                    </m:oMath>
                  </m:oMathPara>
                </a14:m>
                <a:endParaRPr lang="en-GB" sz="2000" smtClean="0"/>
              </a:p>
              <a:p>
                <a:pPr marL="269875" indent="-269875"/>
                <a:r>
                  <a:rPr lang="en-US" sz="2000" err="1" smtClean="0"/>
                  <a:t>Er det ekstremt?</a:t>
                </a:r>
              </a:p>
              <a:p>
                <a:pPr marL="269875" indent="-269875"/>
                <a:r>
                  <a:rPr lang="en-US" sz="2000" err="1" smtClean="0"/>
                  <a:t>Artiklen oplyser antal drenge- og pige-</a:t>
                </a:r>
                <a:br>
                  <a:rPr lang="en-US" sz="2000" err="1" smtClean="0"/>
                </a:br>
                <a:r>
                  <a:rPr lang="en-US" sz="2000" err="1" smtClean="0"/>
                  <a:t>fødsler i Polen i 2007. Hvad er sandsynligheden </a:t>
                </a:r>
                <a14:m>
                  <m:oMathPara>
                    <m:oMathParaPr>
                      <m:jc/>
                    </m:oMathParaPr>
                    <m:oMath>
                      <m:r>
                        <a:rPr lang="en-US" sz="2000" i="1">
                          <a:latin typeface="Cambria Math" panose="02040503050406030204" pitchFamily="18" charset="0"/>
                        </a:rPr>
                        <m:t>𝑃</m:t>
                      </m:r>
                      <m:d>
                        <m:dPr>
                          <m:begChr m:val="("/>
                          <m:sepChr m:val="|"/>
                          <m:endChr m:val=")"/>
                          <m:grow m:val="on"/>
                          <m:shp m:val="centered"/>
                          <m:ctrlPr>
                            <a:rPr lang="en-US" sz="2000" i="1">
                              <a:latin typeface="Cambria Math" panose="02040503050406030204" pitchFamily="18" charset="0"/>
                            </a:rPr>
                          </m:ctrlPr>
                        </m:dPr>
                        <m:e>
                          <m:r>
                            <m:rPr>
                              <m:sty m:val="p"/>
                            </m:rPr>
                            <a:rPr lang="en-US" sz="2000" b="0" i="0" smtClean="0">
                              <a:latin typeface="Cambria Math" panose="02040503050406030204" pitchFamily="18" charset="0"/>
                            </a:rPr>
                            <m:t>polsk</m:t>
                          </m:r>
                          <m:r>
                            <m:rPr>
                              <m:sty m:val="p"/>
                            </m:rPr>
                            <a:rPr lang="en-US" sz="2000" b="0" i="0" smtClean="0">
                              <a:latin typeface="Cambria Math" panose="02040503050406030204" pitchFamily="18" charset="0"/>
                            </a:rPr>
                            <m:t> </m:t>
                          </m:r>
                          <m:r>
                            <m:rPr>
                              <m:sty m:val="p"/>
                            </m:rPr>
                            <a:rPr lang="en-US" sz="2000">
                              <a:latin typeface="Cambria Math" panose="02040503050406030204" pitchFamily="18" charset="0"/>
                            </a:rPr>
                            <m:t>pige</m:t>
                          </m:r>
                        </m:e>
                      </m:d>
                    </m:oMath>
                  </m:oMathPara>
                </a14:m>
                <a:r>
                  <a:rPr lang="en-GB" sz="2000" smtClean="0"/>
                  <a:t>?</a:t>
                </a:r>
              </a:p>
              <a:p>
                <a:pPr marL="269875" indent="-269875"/>
                <a:r>
                  <a:rPr lang="en-US" sz="2000" err="1" smtClean="0"/>
                  <a:t>Hvad er så sandsynligheden for det</a:t>
                </a:r>
                <a:br>
                  <a:rPr lang="en-US" sz="2000" err="1" smtClean="0"/>
                </a:br>
                <a:r>
                  <a:rPr lang="en-US" sz="2000" err="1" smtClean="0"/>
                  <a:t>observerede antal pigefødsler i træk?</a:t>
                </a:r>
                <a:endParaRPr lang="en-GB" sz="2000" smtClean="0"/>
              </a:p>
              <a:p>
                <a:pPr marL="0" indent="0">
                  <a:buNone/>
                </a:pPr>
                <a:endParaRPr lang="en-US"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27984" y="1268760"/>
                <a:ext cx="4464496" cy="5472608"/>
              </a:xfrm>
              <a:blipFill>
                <a:blip r:embed="rId2"/>
                <a:stretch>
                  <a:fillRect l="-1228"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70</a:t>
            </a:fld>
            <a:endParaRPr lang="da-DK"/>
          </a:p>
        </p:txBody>
      </p:sp>
      <p:pic>
        <p:nvPicPr>
          <p:cNvPr id="5" name="Picture 4"/>
          <p:cNvPicPr>
            <a:picLocks noChangeAspect="1"/>
          </p:cNvPicPr>
          <p:nvPr/>
        </p:nvPicPr>
        <p:blipFill>
          <a:blip r:embed="rId3"/>
          <a:stretch>
            <a:fillRect/>
          </a:stretch>
        </p:blipFill>
        <p:spPr>
          <a:xfrm>
            <a:off x="467544" y="1268760"/>
            <a:ext cx="3829422" cy="368610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95536" y="5199287"/>
            <a:ext cx="7709675" cy="30777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hlinkClick r:id="rId4"/>
              </a:rPr>
              <a:t>https://nyheder.tv2.dk/udland/2019-08-08-i-en-polsk-landsby-er-der-kun-foedt-piger-de-seneste-ti-aar</a:t>
            </a:r>
            <a:endParaRPr lang="en-GB" sz="1400"/>
          </a:p>
        </p:txBody>
      </p:sp>
    </p:spTree>
    <p:extLst>
      <p:ext uri="{BB962C8B-B14F-4D97-AF65-F5344CB8AC3E}">
        <p14:creationId xmlns:p14="http://schemas.microsoft.com/office/powerpoint/2010/main" val="29295385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74638"/>
            <a:ext cx="8229600" cy="778098"/>
          </a:xfrm>
        </p:spPr>
        <p:txBody>
          <a:bodyPr>
            <a:normAutofit/>
          </a:bodyPr>
          <a:lstStyle/>
          <a:p>
            <a:r>
              <a:rPr lang="da-DK" sz="3600" b="1">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smtClean="0"/>
              <a:t>Antal plat med to mønter</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71</a:t>
            </a:fld>
            <a:endParaRPr lang="da-DK"/>
          </a:p>
        </p:txBody>
      </p:sp>
      <p:pic>
        <p:nvPicPr>
          <p:cNvPr id="8194" name="Picture 2" descr="http://imgcdn.geocaching.com/cache/large/db56062f-c491-4d30-a445-3d522bca434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0292" y="1232298"/>
            <a:ext cx="874046" cy="8684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imgcdn.geocaching.com/cache/large/db56062f-c491-4d30-a445-3d522bca434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54338" y="1232297"/>
            <a:ext cx="874046" cy="86844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719572" y="4461316"/>
            <a:ext cx="1543826" cy="2064028"/>
            <a:chOff x="719572" y="4461316"/>
            <a:chExt cx="1543826" cy="2064028"/>
          </a:xfrm>
        </p:grpSpPr>
        <p:grpSp>
          <p:nvGrpSpPr>
            <p:cNvPr id="3" name="Group 2"/>
            <p:cNvGrpSpPr/>
            <p:nvPr/>
          </p:nvGrpSpPr>
          <p:grpSpPr>
            <a:xfrm>
              <a:off x="719572" y="4461316"/>
              <a:ext cx="1543826" cy="2064028"/>
              <a:chOff x="719572" y="3525212"/>
              <a:chExt cx="1543826" cy="2064028"/>
            </a:xfrm>
          </p:grpSpPr>
          <p:sp>
            <p:nvSpPr>
              <p:cNvPr id="5" name="Oval 4"/>
              <p:cNvSpPr/>
              <p:nvPr/>
            </p:nvSpPr>
            <p:spPr>
              <a:xfrm>
                <a:off x="719572" y="4005064"/>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10" name="TextBox 9"/>
              <p:cNvSpPr txBox="1"/>
              <p:nvPr/>
            </p:nvSpPr>
            <p:spPr>
              <a:xfrm>
                <a:off x="1377812" y="4675911"/>
                <a:ext cx="714747"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1</a:t>
                </a:r>
                <a:r>
                  <a:rPr lang="da-DK" smtClean="0"/>
                  <a:t> plat</a:t>
                </a:r>
                <a:endParaRPr lang="da-DK"/>
              </a:p>
            </p:txBody>
          </p:sp>
          <p:sp>
            <p:nvSpPr>
              <p:cNvPr id="13" name="TextBox 12"/>
              <p:cNvSpPr txBox="1"/>
              <p:nvPr/>
            </p:nvSpPr>
            <p:spPr>
              <a:xfrm>
                <a:off x="719572" y="3525212"/>
                <a:ext cx="128144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a:t>
                </a:r>
                <a:endParaRPr lang="da-DK"/>
              </a:p>
            </p:txBody>
          </p:sp>
        </p:grpSp>
        <p:sp>
          <p:nvSpPr>
            <p:cNvPr id="31" name="TextBox 30"/>
            <p:cNvSpPr txBox="1"/>
            <p:nvPr/>
          </p:nvSpPr>
          <p:spPr>
            <a:xfrm>
              <a:off x="1020439" y="5228292"/>
              <a:ext cx="714747"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0 plat</a:t>
              </a:r>
              <a:endParaRPr lang="da-DK"/>
            </a:p>
          </p:txBody>
        </p:sp>
        <p:sp>
          <p:nvSpPr>
            <p:cNvPr id="32" name="TextBox 31"/>
            <p:cNvSpPr txBox="1"/>
            <p:nvPr/>
          </p:nvSpPr>
          <p:spPr>
            <a:xfrm>
              <a:off x="863299" y="5934690"/>
              <a:ext cx="714747"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2</a:t>
              </a:r>
              <a:r>
                <a:rPr lang="da-DK" smtClean="0"/>
                <a:t> plat</a:t>
              </a:r>
              <a:endParaRPr lang="da-DK"/>
            </a:p>
          </p:txBody>
        </p:sp>
      </p:gr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37767" y="3428999"/>
            <a:ext cx="2683288" cy="3055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mc:Choice Requires="a14">
          <p:sp>
            <p:nvSpPr>
              <p:cNvPr id="7" name="Content Placeholder 6"/>
              <p:cNvSpPr>
                <a:spLocks noGrp="1"/>
              </p:cNvSpPr>
              <p:nvPr>
                <p:ph sz="half" idx="2"/>
              </p:nvPr>
            </p:nvSpPr>
            <p:spPr>
              <a:xfrm>
                <a:off x="457200" y="2174874"/>
                <a:ext cx="8363272" cy="4494485"/>
              </a:xfrm>
            </p:spPr>
            <p:txBody>
              <a:bodyPr>
                <a:normAutofit/>
              </a:bodyPr>
              <a:lstStyle/>
              <a:p>
                <a:r>
                  <a:rPr lang="da-DK" sz="2000" smtClean="0"/>
                  <a:t>U = {0, 1, 2 }</a:t>
                </a:r>
              </a:p>
              <a:p>
                <a:r>
                  <a:rPr lang="da-DK" sz="2000" b="0" smtClean="0"/>
                  <a:t>I 1700 tallet var der uenighed blandt matematikere, hvad sandsynligheden er for de tre udfald</a:t>
                </a:r>
              </a:p>
              <a:p>
                <a:r>
                  <a:rPr lang="da-DK" sz="2000" b="0" smtClean="0"/>
                  <a:t>Jean le Rond d’Alember: </a:t>
                </a:r>
                <a:br>
                  <a:rPr lang="da-DK" sz="2000" i="1">
                    <a:latin typeface="Cambria Math"/>
                  </a:rPr>
                </a:b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0 </m:t>
                          </m:r>
                          <m:r>
                            <m:rPr>
                              <m:sty m:val="p"/>
                            </m:rPr>
                            <a:rPr lang="da-DK" sz="2000" b="0" i="0" smtClean="0">
                              <a:latin typeface="Cambria Math"/>
                            </a:rPr>
                            <m:t>plat</m:t>
                          </m:r>
                        </m:e>
                      </m:d>
                      <m:r>
                        <a:rPr lang="da-DK" sz="2000" i="1">
                          <a:latin typeface="Cambria Math"/>
                        </a:rPr>
                        <m:t>=</m:t>
                      </m:r>
                      <m:r>
                        <a:rPr lang="da-DK" sz="2000" i="1">
                          <a:latin typeface="Cambria Math"/>
                        </a:rPr>
                        <m:t>𝑃</m:t>
                      </m:r>
                      <m:r>
                        <a:rPr lang="da-DK" sz="2000" i="1">
                          <a:latin typeface="Cambria Math"/>
                        </a:rPr>
                        <m:t>(</m:t>
                      </m:r>
                      <m:r>
                        <m:rPr>
                          <m:sty m:val="p"/>
                        </m:rPr>
                        <a:rPr lang="da-DK" sz="2000">
                          <a:latin typeface="Cambria Math"/>
                        </a:rPr>
                        <m:t>1 </m:t>
                      </m:r>
                      <m:r>
                        <m:rPr>
                          <m:sty m:val="p"/>
                        </m:rPr>
                        <a:rPr lang="da-DK" sz="2000">
                          <a:latin typeface="Cambria Math"/>
                        </a:rPr>
                        <m:t>plat</m:t>
                      </m:r>
                      <m:r>
                        <m:rPr>
                          <m:sty m:val="p"/>
                        </m:rPr>
                        <a:rPr lang="da-DK" sz="2000">
                          <a:latin typeface="Cambria Math"/>
                        </a:rPr>
                        <m:t>)</m:t>
                      </m:r>
                      <m:r>
                        <a:rPr lang="da-DK" sz="2000" i="1">
                          <a:latin typeface="Cambria Math"/>
                        </a:rPr>
                        <m:t>=</m:t>
                      </m:r>
                      <m:r>
                        <a:rPr lang="da-DK" sz="2000" i="1">
                          <a:latin typeface="Cambria Math"/>
                        </a:rPr>
                        <m:t>𝑃</m:t>
                      </m:r>
                      <m:r>
                        <a:rPr lang="da-DK" sz="2000" i="1">
                          <a:latin typeface="Cambria Math"/>
                        </a:rPr>
                        <m:t>(</m:t>
                      </m:r>
                      <m:r>
                        <m:rPr>
                          <m:sty m:val="p"/>
                        </m:rPr>
                        <a:rPr lang="da-DK" sz="2000" b="0" i="0" smtClean="0">
                          <a:latin typeface="Cambria Math"/>
                        </a:rPr>
                        <m:t>2</m:t>
                      </m:r>
                      <m:r>
                        <m:rPr>
                          <m:sty m:val="p"/>
                        </m:rPr>
                        <a:rPr lang="da-DK" sz="2000">
                          <a:latin typeface="Cambria Math"/>
                        </a:rPr>
                        <m:t> </m:t>
                      </m:r>
                      <m:r>
                        <m:rPr>
                          <m:sty m:val="p"/>
                        </m:rPr>
                        <a:rPr lang="da-DK" sz="2000">
                          <a:latin typeface="Cambria Math"/>
                        </a:rPr>
                        <m:t>plat</m:t>
                      </m:r>
                      <m:r>
                        <m:rPr>
                          <m:sty m:val="p"/>
                        </m:rPr>
                        <a:rPr lang="da-DK" sz="2000">
                          <a:latin typeface="Cambria Math"/>
                        </a:rPr>
                        <m:t>)= </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3</m:t>
                          </m:r>
                        </m:den>
                      </m:f>
                    </m:oMath>
                  </m:oMathPara>
                </a14:m>
                <a:r>
                  <a:rPr lang="da-DK" sz="2000" smtClean="0"/>
                  <a:t> .</a:t>
                </a:r>
                <a:endParaRPr lang="da-DK" sz="2000"/>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457200" y="2174874"/>
                <a:ext cx="8363272" cy="4494485"/>
              </a:xfrm>
              <a:blipFill rotWithShape="1">
                <a:blip r:embed="rId5"/>
                <a:stretch>
                  <a:fillRect l="-583" t="-678"/>
                </a:stretch>
              </a:blipFill>
            </p:spPr>
            <p:txBody>
              <a:bodyPr/>
              <a:lstStyle/>
              <a:p>
                <a:r>
                  <a:rPr lang="da-DK">
                    <a:noFill/>
                  </a:rPr>
                  <a:t> </a:t>
                </a:r>
              </a:p>
            </p:txBody>
          </p:sp>
        </mc:Fallback>
      </mc:AlternateContent>
      <p:sp>
        <p:nvSpPr>
          <p:cNvPr id="15" name="Rounded Rectangle 14"/>
          <p:cNvSpPr/>
          <p:nvPr/>
        </p:nvSpPr>
        <p:spPr>
          <a:xfrm rot="20145786">
            <a:off x="2826447" y="2812450"/>
            <a:ext cx="2448272" cy="936104"/>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5400" b="1" smtClean="0">
                <a:solidFill>
                  <a:srgbClr val="C00000"/>
                </a:solidFill>
              </a:rPr>
              <a:t>Forkert</a:t>
            </a:r>
            <a:endParaRPr lang="en-GB" sz="5400" b="1">
              <a:solidFill>
                <a:srgbClr val="C00000"/>
              </a:solidFill>
            </a:endParaRPr>
          </a:p>
        </p:txBody>
      </p:sp>
    </p:spTree>
    <p:extLst>
      <p:ext uri="{BB962C8B-B14F-4D97-AF65-F5344CB8AC3E}">
        <p14:creationId xmlns:p14="http://schemas.microsoft.com/office/powerpoint/2010/main" val="10654185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5" grpId="0"/>
    </p:bldLst>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74638"/>
            <a:ext cx="8229600" cy="778098"/>
          </a:xfrm>
        </p:spPr>
        <p:txBody>
          <a:bodyPr>
            <a:normAutofit/>
          </a:bodyPr>
          <a:lstStyle/>
          <a:p>
            <a:r>
              <a:rPr lang="da-DK" sz="3600" b="1">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smtClean="0"/>
              <a:t>Antal plat med to mønter</a:t>
            </a:r>
            <a:endParaRPr lang="da-DK"/>
          </a:p>
        </p:txBody>
      </p:sp>
      <mc:AlternateContent>
        <mc:Choice Requires="a14">
          <p:sp>
            <p:nvSpPr>
              <p:cNvPr id="7" name="Content Placeholder 6"/>
              <p:cNvSpPr>
                <a:spLocks noGrp="1"/>
              </p:cNvSpPr>
              <p:nvPr>
                <p:ph sz="half" idx="2"/>
              </p:nvPr>
            </p:nvSpPr>
            <p:spPr>
              <a:xfrm>
                <a:off x="457200" y="2174874"/>
                <a:ext cx="8363272" cy="4494485"/>
              </a:xfrm>
            </p:spPr>
            <p:txBody>
              <a:bodyPr>
                <a:normAutofit/>
              </a:bodyPr>
              <a:lstStyle/>
              <a:p>
                <a:r>
                  <a:rPr lang="da-DK" sz="2000" smtClean="0"/>
                  <a:t>U = {0, 1, 2 }</a:t>
                </a:r>
              </a:p>
              <a:p>
                <a:r>
                  <a:rPr lang="da-DK" sz="2000" b="0" smtClean="0"/>
                  <a:t>Pierre-Simon Laplace: </a:t>
                </a:r>
              </a:p>
              <a:p>
                <a:pPr marL="363538" indent="0">
                  <a:buNone/>
                </a:pPr>
                <a:r>
                  <a:rPr lang="da-DK" sz="2000" b="0" smtClean="0"/>
                  <a:t>De </a:t>
                </a:r>
                <a:r>
                  <a:rPr lang="da-DK" sz="2000" b="0" smtClean="0">
                    <a:solidFill>
                      <a:schemeClr val="tx2"/>
                    </a:solidFill>
                  </a:rPr>
                  <a:t>grundlæggende udfald</a:t>
                </a:r>
                <a:r>
                  <a:rPr lang="da-DK" sz="2000" b="0" smtClean="0"/>
                  <a:t> er PP, PK, KP, KK, og de er lige sandsynlige</a:t>
                </a:r>
              </a:p>
              <a:p>
                <a:r>
                  <a:rPr lang="da-DK" sz="2000"/>
                  <a:t>Derfor er sandsynligheden for hændelserne</a:t>
                </a:r>
                <a:br>
                  <a:rPr lang="da-DK" sz="2000"/>
                </a:br>
                <a14:m>
                  <m:oMathPara>
                    <m:oMathParaPr>
                      <m:jc/>
                    </m:oMathParaPr>
                    <m:oMath>
                      <m:r>
                        <m:rPr>
                          <m:sty m:val="p"/>
                        </m:rPr>
                        <a:rPr lang="da-DK" sz="2000">
                          <a:latin typeface="Cambria Math" panose="02040503050406030204" pitchFamily="18" charset="0"/>
                        </a:rPr>
                        <m:t>P</m:t>
                      </m:r>
                      <m:d>
                        <m:dPr>
                          <m:begChr m:val="("/>
                          <m:sepChr m:val="|"/>
                          <m:endChr m:val=")"/>
                          <m:grow m:val="on"/>
                          <m:shp m:val="centered"/>
                          <m:ctrlPr>
                            <a:rPr lang="da-DK" sz="2000" i="1">
                              <a:latin typeface="Cambria Math" panose="02040503050406030204" pitchFamily="18" charset="0"/>
                            </a:rPr>
                          </m:ctrlPr>
                        </m:dPr>
                        <m:e>
                          <m:r>
                            <m:rPr>
                              <m:sty m:val="p"/>
                            </m:rPr>
                            <a:rPr lang="da-DK" sz="2000"/>
                            <m:t>0 </m:t>
                          </m:r>
                          <m:r>
                            <m:rPr>
                              <m:sty m:val="p"/>
                            </m:rPr>
                            <a:rPr lang="da-DK" sz="2000"/>
                            <m:t>plat</m:t>
                          </m:r>
                        </m:e>
                      </m:d>
                      <m:r>
                        <m:rPr>
                          <m:sty m:val="p"/>
                        </m:rPr>
                        <a:rPr lang="da-DK" sz="2000">
                          <a:latin typeface="Cambria Math" panose="02040503050406030204" pitchFamily="18" charset="0"/>
                        </a:rPr>
                        <m:t>=</m:t>
                      </m:r>
                      <m:r>
                        <m:rPr>
                          <m:sty m:val="p"/>
                        </m:rPr>
                        <a:rPr lang="da-DK" sz="2000">
                          <a:latin typeface="Cambria Math" panose="02040503050406030204" pitchFamily="18" charset="0"/>
                        </a:rPr>
                        <m:t>P</m:t>
                      </m:r>
                      <m:r>
                        <m:rPr>
                          <m:sty m:val="p"/>
                        </m:rPr>
                        <a:rPr lang="da-DK" sz="2000">
                          <a:latin typeface="Cambria Math" panose="02040503050406030204" pitchFamily="18" charset="0"/>
                        </a:rPr>
                        <m:t>(</m:t>
                      </m:r>
                      <m:r>
                        <m:rPr>
                          <m:sty m:val="p"/>
                        </m:rPr>
                        <a:rPr lang="da-DK" sz="2000"/>
                        <m:t>2 </m:t>
                      </m:r>
                      <m:r>
                        <m:rPr>
                          <m:sty m:val="p"/>
                        </m:rPr>
                        <a:rPr lang="da-DK" sz="2000"/>
                        <m:t>plat</m:t>
                      </m:r>
                      <m:r>
                        <m:rPr>
                          <m:sty m:val="p"/>
                        </m:rPr>
                        <a:rPr lang="da-DK" sz="2000"/>
                        <m:t>)</m:t>
                      </m:r>
                      <m:r>
                        <m:rPr>
                          <m:sty m:val="p"/>
                        </m:rPr>
                        <a:rPr lang="da-DK" sz="2000">
                          <a:latin typeface="Cambria Math" panose="02040503050406030204" pitchFamily="18" charset="0"/>
                        </a:rPr>
                        <m:t>=</m:t>
                      </m:r>
                      <m:r>
                        <m:rPr>
                          <m:sty m:val="p"/>
                        </m:rPr>
                        <a:rPr lang="da-DK" sz="2000"/>
                        <m:t> </m:t>
                      </m:r>
                      <m:f>
                        <m:fPr>
                          <m:type m:val="bar"/>
                          <m:ctrlPr>
                            <a:rPr lang="da-DK" sz="2000" i="1">
                              <a:latin typeface="Cambria Math" panose="02040503050406030204" pitchFamily="18" charset="0"/>
                            </a:rPr>
                          </m:ctrlPr>
                        </m:fPr>
                        <m:num>
                          <m:r>
                            <m:rPr>
                              <m:sty m:val="p"/>
                            </m:rPr>
                            <a:rPr lang="da-DK" sz="2000">
                              <a:latin typeface="Cambria Math" panose="02040503050406030204" pitchFamily="18" charset="0"/>
                            </a:rPr>
                            <m:t>1</m:t>
                          </m:r>
                        </m:num>
                        <m:den>
                          <m:r>
                            <m:rPr>
                              <m:sty m:val="p"/>
                            </m:rPr>
                            <a:rPr lang="da-DK" sz="2000">
                              <a:latin typeface="Cambria Math" panose="02040503050406030204" pitchFamily="18" charset="0"/>
                            </a:rPr>
                            <m:t>4</m:t>
                          </m:r>
                        </m:den>
                      </m:f>
                    </m:oMath>
                  </m:oMathPara>
                </a14:m>
                <a:r>
                  <a:rPr lang="da-DK" sz="2000"/>
                  <a:t>   og</a:t>
                </a:r>
                <a:br>
                  <a:rPr lang="da-DK" sz="2000"/>
                </a:br>
                <a14:m>
                  <m:oMathPara>
                    <m:oMathParaPr>
                      <m:jc/>
                    </m:oMathParaPr>
                    <m:oMath>
                      <m:r>
                        <m:rPr>
                          <m:sty m:val="p"/>
                        </m:rPr>
                        <a:rPr lang="da-DK" sz="2000">
                          <a:latin typeface="Cambria Math" panose="02040503050406030204" pitchFamily="18" charset="0"/>
                        </a:rPr>
                        <m:t>P</m:t>
                      </m:r>
                      <m:d>
                        <m:dPr>
                          <m:begChr m:val="("/>
                          <m:sepChr m:val="|"/>
                          <m:endChr m:val=")"/>
                          <m:grow m:val="on"/>
                          <m:shp m:val="centered"/>
                          <m:ctrlPr>
                            <a:rPr lang="da-DK" sz="2000" i="1">
                              <a:latin typeface="Cambria Math" panose="02040503050406030204" pitchFamily="18" charset="0"/>
                            </a:rPr>
                          </m:ctrlPr>
                        </m:dPr>
                        <m:e>
                          <m:r>
                            <m:rPr>
                              <m:sty m:val="p"/>
                            </m:rPr>
                            <a:rPr lang="da-DK" sz="2000"/>
                            <m:t>1 </m:t>
                          </m:r>
                          <m:r>
                            <m:rPr>
                              <m:sty m:val="p"/>
                            </m:rPr>
                            <a:rPr lang="da-DK" sz="2000"/>
                            <m:t>plat</m:t>
                          </m:r>
                        </m:e>
                      </m:d>
                      <m:r>
                        <m:rPr>
                          <m:sty m:val="p"/>
                        </m:rPr>
                        <a:rPr lang="da-DK" sz="2000">
                          <a:latin typeface="Cambria Math" panose="02040503050406030204" pitchFamily="18" charset="0"/>
                        </a:rPr>
                        <m:t>=</m:t>
                      </m:r>
                      <m:f>
                        <m:fPr>
                          <m:type m:val="bar"/>
                          <m:ctrlPr>
                            <a:rPr lang="da-DK" sz="2000" i="1">
                              <a:latin typeface="Cambria Math" panose="02040503050406030204" pitchFamily="18" charset="0"/>
                            </a:rPr>
                          </m:ctrlPr>
                        </m:fPr>
                        <m:num>
                          <m:r>
                            <m:rPr>
                              <m:sty m:val="p"/>
                            </m:rPr>
                            <a:rPr lang="da-DK" sz="2000">
                              <a:latin typeface="Cambria Math" panose="02040503050406030204" pitchFamily="18" charset="0"/>
                            </a:rPr>
                            <m:t>2</m:t>
                          </m:r>
                        </m:num>
                        <m:den>
                          <m:r>
                            <m:rPr>
                              <m:sty m:val="p"/>
                            </m:rPr>
                            <a:rPr lang="da-DK" sz="2000">
                              <a:latin typeface="Cambria Math" panose="02040503050406030204" pitchFamily="18" charset="0"/>
                            </a:rPr>
                            <m:t>4</m:t>
                          </m:r>
                        </m:den>
                      </m:f>
                      <m:r>
                        <m:rPr>
                          <m:sty m:val="p"/>
                        </m:rPr>
                        <a:rPr lang="da-DK" sz="2000">
                          <a:latin typeface="Cambria Math" panose="02040503050406030204" pitchFamily="18" charset="0"/>
                        </a:rPr>
                        <m:t>=</m:t>
                      </m:r>
                      <m:f>
                        <m:fPr>
                          <m:type m:val="bar"/>
                          <m:ctrlPr>
                            <a:rPr lang="da-DK" sz="2000" i="1">
                              <a:latin typeface="Cambria Math" panose="02040503050406030204" pitchFamily="18" charset="0"/>
                            </a:rPr>
                          </m:ctrlPr>
                        </m:fPr>
                        <m:num>
                          <m:r>
                            <m:rPr>
                              <m:sty m:val="p"/>
                            </m:rPr>
                            <a:rPr lang="da-DK" sz="2000">
                              <a:latin typeface="Cambria Math" panose="02040503050406030204" pitchFamily="18" charset="0"/>
                            </a:rPr>
                            <m:t>1</m:t>
                          </m:r>
                        </m:num>
                        <m:den>
                          <m:r>
                            <m:rPr>
                              <m:sty m:val="p"/>
                            </m:rPr>
                            <a:rPr lang="da-DK" sz="2000">
                              <a:latin typeface="Cambria Math" panose="02040503050406030204" pitchFamily="18" charset="0"/>
                            </a:rPr>
                            <m:t>2</m:t>
                          </m:r>
                        </m:den>
                      </m:f>
                    </m:oMath>
                  </m:oMathPara>
                </a14:m>
                <a:r>
                  <a:rPr lang="da-DK" sz="2000"/>
                  <a:t> . </a:t>
                </a:r>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457200" y="2174874"/>
                <a:ext cx="8363272" cy="4494485"/>
              </a:xfrm>
              <a:blipFill>
                <a:blip r:embed="rId3"/>
                <a:stretch>
                  <a:fillRect l="-656" t="-814" r="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72</a:t>
            </a:fld>
            <a:endParaRPr lang="da-DK"/>
          </a:p>
        </p:txBody>
      </p:sp>
      <p:pic>
        <p:nvPicPr>
          <p:cNvPr id="8194" name="Picture 2" descr="http://imgcdn.geocaching.com/cache/large/db56062f-c491-4d30-a445-3d522bca4343.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80292" y="1232298"/>
            <a:ext cx="874046" cy="8684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imgcdn.geocaching.com/cache/large/db56062f-c491-4d30-a445-3d522bca4343.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54338" y="1232297"/>
            <a:ext cx="874046" cy="86844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1944" y="3573016"/>
            <a:ext cx="2367525" cy="2897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719572" y="4461316"/>
            <a:ext cx="1805798" cy="2064028"/>
            <a:chOff x="719572" y="4461316"/>
            <a:chExt cx="1805798" cy="2064028"/>
          </a:xfrm>
        </p:grpSpPr>
        <p:grpSp>
          <p:nvGrpSpPr>
            <p:cNvPr id="3" name="Group 2"/>
            <p:cNvGrpSpPr/>
            <p:nvPr/>
          </p:nvGrpSpPr>
          <p:grpSpPr>
            <a:xfrm>
              <a:off x="719572" y="4461316"/>
              <a:ext cx="1805798" cy="2064028"/>
              <a:chOff x="719572" y="3525212"/>
              <a:chExt cx="1805798" cy="2064028"/>
            </a:xfrm>
          </p:grpSpPr>
          <p:sp>
            <p:nvSpPr>
              <p:cNvPr id="5" name="Oval 4"/>
              <p:cNvSpPr/>
              <p:nvPr/>
            </p:nvSpPr>
            <p:spPr>
              <a:xfrm>
                <a:off x="719572" y="4005064"/>
                <a:ext cx="1805798"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10" name="TextBox 9"/>
              <p:cNvSpPr txBox="1"/>
              <p:nvPr/>
            </p:nvSpPr>
            <p:spPr>
              <a:xfrm>
                <a:off x="1377812" y="4675911"/>
                <a:ext cx="114755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1</a:t>
                </a:r>
                <a:r>
                  <a:rPr lang="da-DK" smtClean="0"/>
                  <a:t> plat (PK)</a:t>
                </a:r>
                <a:endParaRPr lang="da-DK"/>
              </a:p>
            </p:txBody>
          </p:sp>
          <p:sp>
            <p:nvSpPr>
              <p:cNvPr id="13" name="TextBox 12"/>
              <p:cNvSpPr txBox="1"/>
              <p:nvPr/>
            </p:nvSpPr>
            <p:spPr>
              <a:xfrm>
                <a:off x="719572" y="3525212"/>
                <a:ext cx="128144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a:t>
                </a:r>
                <a:endParaRPr lang="da-DK"/>
              </a:p>
            </p:txBody>
          </p:sp>
        </p:grpSp>
        <p:sp>
          <p:nvSpPr>
            <p:cNvPr id="31" name="TextBox 30"/>
            <p:cNvSpPr txBox="1"/>
            <p:nvPr/>
          </p:nvSpPr>
          <p:spPr>
            <a:xfrm>
              <a:off x="1046575" y="5054459"/>
              <a:ext cx="114916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0 plat (KK)</a:t>
              </a:r>
              <a:endParaRPr lang="da-DK"/>
            </a:p>
          </p:txBody>
        </p:sp>
        <p:sp>
          <p:nvSpPr>
            <p:cNvPr id="32" name="TextBox 31"/>
            <p:cNvSpPr txBox="1"/>
            <p:nvPr/>
          </p:nvSpPr>
          <p:spPr>
            <a:xfrm>
              <a:off x="1049781" y="6011996"/>
              <a:ext cx="1145955"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2</a:t>
              </a:r>
              <a:r>
                <a:rPr lang="da-DK" smtClean="0"/>
                <a:t> plat (PP)</a:t>
              </a:r>
              <a:endParaRPr lang="da-DK"/>
            </a:p>
          </p:txBody>
        </p:sp>
        <p:sp>
          <p:nvSpPr>
            <p:cNvPr id="18" name="TextBox 17"/>
            <p:cNvSpPr txBox="1"/>
            <p:nvPr/>
          </p:nvSpPr>
          <p:spPr>
            <a:xfrm>
              <a:off x="863299" y="5363924"/>
              <a:ext cx="114755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1</a:t>
              </a:r>
              <a:r>
                <a:rPr lang="da-DK" smtClean="0"/>
                <a:t> plat (KP)</a:t>
              </a:r>
              <a:endParaRPr lang="da-DK"/>
            </a:p>
          </p:txBody>
        </p:sp>
      </p:grpSp>
      <p:grpSp>
        <p:nvGrpSpPr>
          <p:cNvPr id="55" name="Group 54"/>
          <p:cNvGrpSpPr/>
          <p:nvPr/>
        </p:nvGrpSpPr>
        <p:grpSpPr>
          <a:xfrm>
            <a:off x="3491880" y="4471389"/>
            <a:ext cx="2359130" cy="2197971"/>
            <a:chOff x="3491880" y="4471389"/>
            <a:chExt cx="2359130" cy="2197971"/>
          </a:xfrm>
        </p:grpSpPr>
        <p:grpSp>
          <p:nvGrpSpPr>
            <p:cNvPr id="54" name="Group 53"/>
            <p:cNvGrpSpPr/>
            <p:nvPr/>
          </p:nvGrpSpPr>
          <p:grpSpPr>
            <a:xfrm>
              <a:off x="3491880" y="4471389"/>
              <a:ext cx="1584176" cy="2197971"/>
              <a:chOff x="3491880" y="4471389"/>
              <a:chExt cx="1584176" cy="2197971"/>
            </a:xfrm>
          </p:grpSpPr>
          <p:sp>
            <p:nvSpPr>
              <p:cNvPr id="35" name="Tekstfelt 109"/>
              <p:cNvSpPr txBox="1"/>
              <p:nvPr/>
            </p:nvSpPr>
            <p:spPr>
              <a:xfrm>
                <a:off x="4724816" y="4471389"/>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P</a:t>
                </a:r>
                <a:endParaRPr lang="en-US">
                  <a:latin typeface="Times New Roman" panose="02020603050405020304" pitchFamily="18" charset="0"/>
                  <a:cs typeface="Times New Roman" panose="02020603050405020304" pitchFamily="18" charset="0"/>
                </a:endParaRPr>
              </a:p>
            </p:txBody>
          </p:sp>
          <p:sp>
            <p:nvSpPr>
              <p:cNvPr id="36" name="Tekstfelt 112"/>
              <p:cNvSpPr txBox="1"/>
              <p:nvPr/>
            </p:nvSpPr>
            <p:spPr>
              <a:xfrm>
                <a:off x="4724816" y="5080935"/>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K</a:t>
                </a:r>
                <a:endParaRPr lang="en-US">
                  <a:latin typeface="Times New Roman" panose="02020603050405020304" pitchFamily="18" charset="0"/>
                  <a:cs typeface="Times New Roman" panose="02020603050405020304" pitchFamily="18" charset="0"/>
                </a:endParaRPr>
              </a:p>
            </p:txBody>
          </p:sp>
          <p:cxnSp>
            <p:nvCxnSpPr>
              <p:cNvPr id="24" name="Lige forbindelse 53"/>
              <p:cNvCxnSpPr>
                <a:endCxn id="36" idx="1"/>
              </p:cNvCxnSpPr>
              <p:nvPr/>
            </p:nvCxnSpPr>
            <p:spPr>
              <a:xfrm>
                <a:off x="4108348" y="5157192"/>
                <a:ext cx="616468" cy="10840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Lige forbindelse 50"/>
              <p:cNvCxnSpPr>
                <a:stCxn id="35" idx="1"/>
              </p:cNvCxnSpPr>
              <p:nvPr/>
            </p:nvCxnSpPr>
            <p:spPr>
              <a:xfrm flipH="1">
                <a:off x="3491880" y="4656055"/>
                <a:ext cx="1232936" cy="98660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Lige forbindelse 48"/>
              <p:cNvCxnSpPr>
                <a:endCxn id="22" idx="1"/>
              </p:cNvCxnSpPr>
              <p:nvPr/>
            </p:nvCxnSpPr>
            <p:spPr>
              <a:xfrm flipV="1">
                <a:off x="4108348" y="5875147"/>
                <a:ext cx="616468" cy="1981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Lige forbindelse 60"/>
              <p:cNvCxnSpPr>
                <a:endCxn id="23" idx="1"/>
              </p:cNvCxnSpPr>
              <p:nvPr/>
            </p:nvCxnSpPr>
            <p:spPr>
              <a:xfrm>
                <a:off x="3491880" y="5642664"/>
                <a:ext cx="1232936" cy="8420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 name="Tekstfelt 110"/>
              <p:cNvSpPr txBox="1"/>
              <p:nvPr/>
            </p:nvSpPr>
            <p:spPr>
              <a:xfrm>
                <a:off x="3847666" y="4880289"/>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P</a:t>
                </a:r>
                <a:endParaRPr lang="en-US">
                  <a:latin typeface="Times New Roman" panose="02020603050405020304" pitchFamily="18" charset="0"/>
                  <a:cs typeface="Times New Roman" panose="02020603050405020304" pitchFamily="18" charset="0"/>
                </a:endParaRPr>
              </a:p>
            </p:txBody>
          </p:sp>
          <p:sp>
            <p:nvSpPr>
              <p:cNvPr id="29" name="Tekstfelt 113"/>
              <p:cNvSpPr txBox="1"/>
              <p:nvPr/>
            </p:nvSpPr>
            <p:spPr>
              <a:xfrm>
                <a:off x="3828497" y="6023125"/>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K</a:t>
                </a:r>
                <a:endParaRPr lang="en-US">
                  <a:latin typeface="Times New Roman" panose="02020603050405020304" pitchFamily="18" charset="0"/>
                  <a:cs typeface="Times New Roman" panose="02020603050405020304" pitchFamily="18" charset="0"/>
                </a:endParaRPr>
              </a:p>
            </p:txBody>
          </p:sp>
          <p:sp>
            <p:nvSpPr>
              <p:cNvPr id="22" name="Tekstfelt 111"/>
              <p:cNvSpPr txBox="1"/>
              <p:nvPr/>
            </p:nvSpPr>
            <p:spPr>
              <a:xfrm>
                <a:off x="4724816" y="5690481"/>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P</a:t>
                </a:r>
                <a:endParaRPr lang="en-US">
                  <a:latin typeface="Times New Roman" panose="02020603050405020304" pitchFamily="18" charset="0"/>
                  <a:cs typeface="Times New Roman" panose="02020603050405020304" pitchFamily="18" charset="0"/>
                </a:endParaRPr>
              </a:p>
            </p:txBody>
          </p:sp>
          <p:sp>
            <p:nvSpPr>
              <p:cNvPr id="23" name="Tekstfelt 114"/>
              <p:cNvSpPr txBox="1"/>
              <p:nvPr/>
            </p:nvSpPr>
            <p:spPr>
              <a:xfrm>
                <a:off x="4724816" y="6300028"/>
                <a:ext cx="35124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K</a:t>
                </a:r>
                <a:endParaRPr lang="en-US">
                  <a:latin typeface="Times New Roman" panose="02020603050405020304" pitchFamily="18" charset="0"/>
                  <a:cs typeface="Times New Roman" panose="02020603050405020304" pitchFamily="18" charset="0"/>
                </a:endParaRPr>
              </a:p>
            </p:txBody>
          </p:sp>
        </p:grpSp>
        <p:grpSp>
          <p:nvGrpSpPr>
            <p:cNvPr id="53" name="Group 52"/>
            <p:cNvGrpSpPr/>
            <p:nvPr/>
          </p:nvGrpSpPr>
          <p:grpSpPr>
            <a:xfrm>
              <a:off x="5292080" y="4471389"/>
              <a:ext cx="558930" cy="2197971"/>
              <a:chOff x="5292080" y="4471389"/>
              <a:chExt cx="558930" cy="2197971"/>
            </a:xfrm>
          </p:grpSpPr>
          <p:sp>
            <p:nvSpPr>
              <p:cNvPr id="38" name="Tekstfelt 120"/>
              <p:cNvSpPr txBox="1"/>
              <p:nvPr/>
            </p:nvSpPr>
            <p:spPr>
              <a:xfrm>
                <a:off x="5292080" y="4471389"/>
                <a:ext cx="486922"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PP</a:t>
                </a:r>
                <a:endParaRPr lang="en-US">
                  <a:latin typeface="Times New Roman" panose="02020603050405020304" pitchFamily="18" charset="0"/>
                  <a:cs typeface="Times New Roman" panose="02020603050405020304" pitchFamily="18" charset="0"/>
                </a:endParaRPr>
              </a:p>
            </p:txBody>
          </p:sp>
          <p:sp>
            <p:nvSpPr>
              <p:cNvPr id="40" name="Tekstfelt 121"/>
              <p:cNvSpPr txBox="1"/>
              <p:nvPr/>
            </p:nvSpPr>
            <p:spPr>
              <a:xfrm>
                <a:off x="5292080" y="5080935"/>
                <a:ext cx="486922"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PK</a:t>
                </a:r>
                <a:endParaRPr lang="en-US">
                  <a:latin typeface="Times New Roman" panose="02020603050405020304" pitchFamily="18" charset="0"/>
                  <a:cs typeface="Times New Roman" panose="02020603050405020304" pitchFamily="18" charset="0"/>
                </a:endParaRPr>
              </a:p>
            </p:txBody>
          </p:sp>
          <p:sp>
            <p:nvSpPr>
              <p:cNvPr id="41" name="Tekstfelt 123"/>
              <p:cNvSpPr txBox="1"/>
              <p:nvPr/>
            </p:nvSpPr>
            <p:spPr>
              <a:xfrm>
                <a:off x="5292080" y="5690481"/>
                <a:ext cx="486922"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KP</a:t>
                </a:r>
                <a:endParaRPr lang="en-US">
                  <a:latin typeface="Times New Roman" panose="02020603050405020304" pitchFamily="18" charset="0"/>
                  <a:cs typeface="Times New Roman" panose="02020603050405020304" pitchFamily="18" charset="0"/>
                </a:endParaRPr>
              </a:p>
            </p:txBody>
          </p:sp>
          <p:sp>
            <p:nvSpPr>
              <p:cNvPr id="42" name="Tekstfelt 124"/>
              <p:cNvSpPr txBox="1"/>
              <p:nvPr/>
            </p:nvSpPr>
            <p:spPr>
              <a:xfrm>
                <a:off x="5292080" y="6300028"/>
                <a:ext cx="558930" cy="369332"/>
              </a:xfrm>
              <a:prstGeom prst="rect">
                <a:avLst/>
              </a:prstGeom>
              <a:noFill/>
            </p:spPr>
            <p:txBody>
              <a:bodyPr wrap="squar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latin typeface="Times New Roman" panose="02020603050405020304" pitchFamily="18" charset="0"/>
                    <a:cs typeface="Times New Roman" panose="02020603050405020304" pitchFamily="18" charset="0"/>
                  </a:rPr>
                  <a:t>KK</a:t>
                </a:r>
                <a:endParaRPr lang="en-US">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3094434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74638"/>
            <a:ext cx="8229600" cy="778098"/>
          </a:xfrm>
        </p:spPr>
        <p:txBody>
          <a:bodyPr>
            <a:normAutofit/>
          </a:bodyPr>
          <a:lstStyle/>
          <a:p>
            <a:r>
              <a:rPr lang="da-DK" sz="3600" b="1">
                <a:solidFill>
                  <a:schemeClr val="accent1">
                    <a:lumMod val="75000"/>
                  </a:schemeClr>
                </a:solidFill>
              </a:rPr>
              <a:t>Tilfældige eksperimenter</a:t>
            </a:r>
          </a:p>
        </p:txBody>
      </p:sp>
      <p:sp>
        <p:nvSpPr>
          <p:cNvPr id="6" name="Text Placeholder 5"/>
          <p:cNvSpPr>
            <a:spLocks noGrp="1"/>
          </p:cNvSpPr>
          <p:nvPr>
            <p:ph type="body" idx="1"/>
          </p:nvPr>
        </p:nvSpPr>
        <p:spPr>
          <a:xfrm>
            <a:off x="457200" y="1124744"/>
            <a:ext cx="4040188" cy="1050131"/>
          </a:xfrm>
        </p:spPr>
        <p:txBody>
          <a:bodyPr/>
          <a:lstStyle/>
          <a:p>
            <a:r>
              <a:rPr lang="da-DK" smtClean="0"/>
              <a:t>Antal øjne med to terninger</a:t>
            </a:r>
            <a:endParaRPr lang="da-DK"/>
          </a:p>
        </p:txBody>
      </p:sp>
      <mc:AlternateContent>
        <mc:Choice Requires="a14">
          <p:sp>
            <p:nvSpPr>
              <p:cNvPr id="7" name="Content Placeholder 6"/>
              <p:cNvSpPr>
                <a:spLocks noGrp="1"/>
              </p:cNvSpPr>
              <p:nvPr>
                <p:ph sz="half" idx="2"/>
              </p:nvPr>
            </p:nvSpPr>
            <p:spPr>
              <a:xfrm>
                <a:off x="457200" y="2174874"/>
                <a:ext cx="8363272" cy="4494485"/>
              </a:xfrm>
            </p:spPr>
            <p:txBody>
              <a:bodyPr>
                <a:normAutofit/>
              </a:bodyPr>
              <a:lstStyle/>
              <a:p>
                <a:r>
                  <a:rPr lang="da-DK" sz="2000" smtClean="0"/>
                  <a:t>U = { 2, 3, 4, …, 12 }</a:t>
                </a:r>
              </a:p>
              <a:p>
                <a:r>
                  <a:rPr lang="da-DK" sz="2000" b="0" smtClean="0"/>
                  <a:t>Hvad er sandsynligheden for 5? </a:t>
                </a:r>
              </a:p>
              <a:p>
                <a:r>
                  <a:rPr lang="da-DK" sz="2000" b="0" smtClean="0"/>
                  <a:t>Vi antager at udfaldet af hver </a:t>
                </a:r>
                <a:br>
                  <a:rPr lang="da-DK" sz="2000" b="0" smtClean="0"/>
                </a:br>
                <a:r>
                  <a:rPr lang="da-DK" sz="2000" b="0" smtClean="0"/>
                  <a:t>terning er tilfældigt og uafhængigt </a:t>
                </a:r>
                <a:br>
                  <a:rPr lang="da-DK" sz="2000" b="0" smtClean="0"/>
                </a:br>
                <a:r>
                  <a:rPr lang="da-DK" sz="2000" b="0" smtClean="0"/>
                  <a:t>af hinanden</a:t>
                </a:r>
                <a:endParaRPr lang="da-DK" sz="2000"/>
              </a:p>
              <a:p>
                <a:r>
                  <a:rPr lang="da-DK" sz="2000" b="0" smtClean="0"/>
                  <a:t>Der er </a:t>
                </a:r>
                <a14:m>
                  <m:oMathPara>
                    <m:oMathParaPr>
                      <m:jc/>
                    </m:oMathParaPr>
                    <m:oMath>
                      <m:r>
                        <a:rPr lang="da-DK" sz="2000" b="0" i="1" smtClean="0">
                          <a:latin typeface="Cambria Math" panose="02040503050406030204" pitchFamily="18" charset="0"/>
                        </a:rPr>
                        <m:t>6</m:t>
                      </m:r>
                      <m:r>
                        <a:rPr lang="da-DK"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6</m:t>
                      </m:r>
                      <m:r>
                        <a:rPr lang="da-DK" sz="2000" b="0" i="1" smtClean="0">
                          <a:latin typeface="Cambria Math" panose="02040503050406030204" pitchFamily="18" charset="0"/>
                        </a:rPr>
                        <m:t> = 36 </m:t>
                      </m:r>
                    </m:oMath>
                  </m:oMathPara>
                </a14:m>
                <a:r>
                  <a:rPr lang="da-DK" sz="2000" b="0" smtClean="0"/>
                  <a:t>grundlæggende </a:t>
                </a:r>
                <a:br>
                  <a:rPr lang="da-DK" sz="2000" b="0" smtClean="0"/>
                </a:br>
                <a:r>
                  <a:rPr lang="da-DK" sz="2000" b="0" smtClean="0"/>
                  <a:t>udfald med lige sandsynlighed</a:t>
                </a:r>
              </a:p>
              <a:p>
                <a:r>
                  <a:rPr lang="da-DK" sz="2000" b="0" smtClean="0"/>
                  <a:t>4 af dem har summen 5, så </a:t>
                </a:r>
                <a:br>
                  <a:rPr lang="da-DK" sz="2000"/>
                </a:b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5</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4</m:t>
                          </m:r>
                        </m:num>
                        <m:den>
                          <m:r>
                            <a:rPr lang="da-DK" sz="2000" b="0" i="1" smtClean="0">
                              <a:latin typeface="Cambria Math"/>
                            </a:rPr>
                            <m:t>36</m:t>
                          </m:r>
                        </m:den>
                      </m:f>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9</m:t>
                          </m:r>
                        </m:den>
                      </m:f>
                    </m:oMath>
                  </m:oMathPara>
                </a14:m>
                <a:r>
                  <a:rPr lang="da-DK" sz="2000" b="0" smtClean="0"/>
                  <a:t>.</a:t>
                </a:r>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457200" y="2174874"/>
                <a:ext cx="8363272" cy="4494485"/>
              </a:xfrm>
              <a:blipFill>
                <a:blip r:embed="rId3"/>
                <a:stretch>
                  <a:fillRect l="-656" t="-814" r="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73</a:t>
            </a:fld>
            <a:endParaRPr lang="da-DK"/>
          </a:p>
        </p:txBody>
      </p:sp>
      <p:pic>
        <p:nvPicPr>
          <p:cNvPr id="20" name="Picture 2" descr="http://www.kelz0r.dk/magic/images/snydeterningsort.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52320" y="1268760"/>
            <a:ext cx="1011432" cy="9771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kelz0r.dk/magic/images/snydeterningsort.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rot="230282" flipH="1">
            <a:off x="6481944" y="1268760"/>
            <a:ext cx="1011432" cy="977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19722110"/>
              </p:ext>
            </p:extLst>
          </p:nvPr>
        </p:nvGraphicFramePr>
        <p:xfrm>
          <a:off x="4601507" y="3068960"/>
          <a:ext cx="4200128" cy="2926080"/>
        </p:xfrm>
        <a:graphic>
          <a:graphicData uri="http://schemas.openxmlformats.org/drawingml/2006/table">
            <a:tbl>
              <a:tblPr firstRow="1" bandRow="1">
                <a:tableStyleId>{5940675A-B579-460E-94D1-54222C63F5DA}</a:tableStyleId>
              </a:tblPr>
              <a:tblGrid>
                <a:gridCol w="525016">
                  <a:extLst>
                    <a:ext uri="{9D8B030D-6E8A-4147-A177-3AD203B41FA5}">
                      <a16:colId xmlns:a16="http://schemas.microsoft.com/office/drawing/2014/main" val="20000"/>
                    </a:ext>
                  </a:extLst>
                </a:gridCol>
                <a:gridCol w="525016">
                  <a:extLst>
                    <a:ext uri="{9D8B030D-6E8A-4147-A177-3AD203B41FA5}">
                      <a16:colId xmlns:a16="http://schemas.microsoft.com/office/drawing/2014/main" val="20001"/>
                    </a:ext>
                  </a:extLst>
                </a:gridCol>
                <a:gridCol w="525016">
                  <a:extLst>
                    <a:ext uri="{9D8B030D-6E8A-4147-A177-3AD203B41FA5}">
                      <a16:colId xmlns:a16="http://schemas.microsoft.com/office/drawing/2014/main" val="20002"/>
                    </a:ext>
                  </a:extLst>
                </a:gridCol>
                <a:gridCol w="525016">
                  <a:extLst>
                    <a:ext uri="{9D8B030D-6E8A-4147-A177-3AD203B41FA5}">
                      <a16:colId xmlns:a16="http://schemas.microsoft.com/office/drawing/2014/main" val="20003"/>
                    </a:ext>
                  </a:extLst>
                </a:gridCol>
                <a:gridCol w="525016">
                  <a:extLst>
                    <a:ext uri="{9D8B030D-6E8A-4147-A177-3AD203B41FA5}">
                      <a16:colId xmlns:a16="http://schemas.microsoft.com/office/drawing/2014/main" val="20004"/>
                    </a:ext>
                  </a:extLst>
                </a:gridCol>
                <a:gridCol w="525016">
                  <a:extLst>
                    <a:ext uri="{9D8B030D-6E8A-4147-A177-3AD203B41FA5}">
                      <a16:colId xmlns:a16="http://schemas.microsoft.com/office/drawing/2014/main" val="20005"/>
                    </a:ext>
                  </a:extLst>
                </a:gridCol>
                <a:gridCol w="525016">
                  <a:extLst>
                    <a:ext uri="{9D8B030D-6E8A-4147-A177-3AD203B41FA5}">
                      <a16:colId xmlns:a16="http://schemas.microsoft.com/office/drawing/2014/main" val="20006"/>
                    </a:ext>
                  </a:extLst>
                </a:gridCol>
                <a:gridCol w="525016">
                  <a:extLst>
                    <a:ext uri="{9D8B030D-6E8A-4147-A177-3AD203B41FA5}">
                      <a16:colId xmlns:a16="http://schemas.microsoft.com/office/drawing/2014/main" val="20007"/>
                    </a:ext>
                  </a:extLst>
                </a:gridCol>
              </a:tblGrid>
              <a:tr h="356759">
                <a:tc rowSpan="2" gridSpan="2">
                  <a:txBody>
                    <a:bodyPr vert="horz" wrap="square"/>
                    <a:lstStyle/>
                    <a:p>
                      <a:pPr algn="ctr"/>
                      <a:endParaRPr lang="da-DK"/>
                    </a:p>
                  </a:txBody>
                  <a:tcPr/>
                </a:tc>
                <a:tc rowSpan="2" hMerge="1">
                  <a:txBody>
                    <a:bodyPr vert="horz" wrap="square"/>
                    <a:lstStyle/>
                    <a:p>
                      <a:endParaRPr lang="da-DK"/>
                    </a:p>
                  </a:txBody>
                  <a:tcPr/>
                </a:tc>
                <a:tc gridSpan="6">
                  <a:txBody>
                    <a:bodyPr vert="horz" wrap="square"/>
                    <a:lstStyle/>
                    <a:p>
                      <a:pPr algn="ctr"/>
                      <a:r>
                        <a:rPr lang="da-DK" b="1" smtClean="0"/>
                        <a:t>Terning 2</a:t>
                      </a:r>
                      <a:endParaRPr lang="da-DK" b="1"/>
                    </a:p>
                  </a:txBody>
                  <a:tcPr>
                    <a:solidFill>
                      <a:schemeClr val="accent3"/>
                    </a:solidFill>
                  </a:tcPr>
                </a:tc>
                <a:tc hMerge="1">
                  <a:txBody>
                    <a:bodyPr vert="horz" wrap="square"/>
                    <a:lstStyle/>
                    <a:p>
                      <a:endParaRPr lang="da-DK"/>
                    </a:p>
                  </a:txBody>
                  <a:tcPr/>
                </a:tc>
                <a:tc hMerge="1">
                  <a:txBody>
                    <a:bodyPr vert="horz" wrap="square"/>
                    <a:lstStyle/>
                    <a:p>
                      <a:endParaRPr lang="da-DK"/>
                    </a:p>
                  </a:txBody>
                  <a:tcPr/>
                </a:tc>
                <a:tc hMerge="1">
                  <a:txBody>
                    <a:bodyPr vert="horz" wrap="square"/>
                    <a:lstStyle/>
                    <a:p>
                      <a:endParaRPr lang="da-DK"/>
                    </a:p>
                  </a:txBody>
                  <a:tcPr/>
                </a:tc>
                <a:tc hMerge="1">
                  <a:txBody>
                    <a:bodyPr vert="horz" wrap="square"/>
                    <a:lstStyle/>
                    <a:p>
                      <a:endParaRPr lang="da-DK"/>
                    </a:p>
                  </a:txBody>
                  <a:tcPr/>
                </a:tc>
                <a:tc hMerge="1">
                  <a:txBody>
                    <a:bodyPr vert="horz" wrap="square"/>
                    <a:lstStyle/>
                    <a:p>
                      <a:endParaRPr lang="da-DK"/>
                    </a:p>
                  </a:txBody>
                  <a:tcPr/>
                </a:tc>
                <a:extLst>
                  <a:ext uri="{0D108BD9-81ED-4DB2-BD59-A6C34878D82A}">
                    <a16:rowId xmlns:a16="http://schemas.microsoft.com/office/drawing/2014/main" val="10000"/>
                  </a:ext>
                </a:extLst>
              </a:tr>
              <a:tr h="356759">
                <a:tc gridSpan="2" vMerge="1">
                  <a:txBody>
                    <a:bodyPr vert="horz" wrap="square"/>
                    <a:lstStyle/>
                    <a:p>
                      <a:endParaRPr lang="da-DK"/>
                    </a:p>
                  </a:txBody>
                  <a:tcPr/>
                </a:tc>
                <a:tc hMerge="1" vMerge="1">
                  <a:txBody>
                    <a:bodyPr vert="horz" wrap="square"/>
                    <a:lstStyle/>
                    <a:p>
                      <a:endParaRPr lang="da-DK"/>
                    </a:p>
                  </a:txBody>
                  <a:tcPr/>
                </a:tc>
                <a:tc>
                  <a:txBody>
                    <a:bodyPr vert="horz" wrap="square"/>
                    <a:lstStyle/>
                    <a:p>
                      <a:pPr algn="ctr"/>
                      <a:r>
                        <a:rPr lang="da-DK" smtClean="0"/>
                        <a:t>1</a:t>
                      </a:r>
                      <a:endParaRPr lang="da-DK"/>
                    </a:p>
                  </a:txBody>
                  <a:tcPr>
                    <a:solidFill>
                      <a:schemeClr val="accent3"/>
                    </a:solidFill>
                  </a:tcPr>
                </a:tc>
                <a:tc>
                  <a:txBody>
                    <a:bodyPr vert="horz" wrap="square"/>
                    <a:lstStyle/>
                    <a:p>
                      <a:pPr algn="ctr"/>
                      <a:r>
                        <a:rPr lang="da-DK" smtClean="0"/>
                        <a:t>2</a:t>
                      </a:r>
                      <a:endParaRPr lang="da-DK"/>
                    </a:p>
                  </a:txBody>
                  <a:tcPr>
                    <a:solidFill>
                      <a:schemeClr val="accent3"/>
                    </a:solidFill>
                  </a:tcPr>
                </a:tc>
                <a:tc>
                  <a:txBody>
                    <a:bodyPr vert="horz" wrap="square"/>
                    <a:lstStyle/>
                    <a:p>
                      <a:pPr algn="ctr"/>
                      <a:r>
                        <a:rPr lang="da-DK" smtClean="0"/>
                        <a:t>3</a:t>
                      </a:r>
                      <a:endParaRPr lang="da-DK"/>
                    </a:p>
                  </a:txBody>
                  <a:tcPr>
                    <a:solidFill>
                      <a:schemeClr val="accent3"/>
                    </a:solidFill>
                  </a:tcPr>
                </a:tc>
                <a:tc>
                  <a:txBody>
                    <a:bodyPr vert="horz" wrap="square"/>
                    <a:lstStyle/>
                    <a:p>
                      <a:pPr algn="ctr"/>
                      <a:r>
                        <a:rPr lang="da-DK" smtClean="0"/>
                        <a:t>4</a:t>
                      </a:r>
                      <a:endParaRPr lang="da-DK"/>
                    </a:p>
                  </a:txBody>
                  <a:tcPr>
                    <a:solidFill>
                      <a:schemeClr val="accent3"/>
                    </a:solidFill>
                  </a:tcPr>
                </a:tc>
                <a:tc>
                  <a:txBody>
                    <a:bodyPr vert="horz" wrap="square"/>
                    <a:lstStyle/>
                    <a:p>
                      <a:pPr algn="ctr"/>
                      <a:r>
                        <a:rPr lang="da-DK" smtClean="0"/>
                        <a:t>5</a:t>
                      </a:r>
                      <a:endParaRPr lang="da-DK"/>
                    </a:p>
                  </a:txBody>
                  <a:tcPr>
                    <a:solidFill>
                      <a:schemeClr val="accent3"/>
                    </a:solidFill>
                  </a:tcPr>
                </a:tc>
                <a:tc>
                  <a:txBody>
                    <a:bodyPr vert="horz" wrap="square"/>
                    <a:lstStyle/>
                    <a:p>
                      <a:pPr algn="ctr"/>
                      <a:r>
                        <a:rPr lang="da-DK" smtClean="0"/>
                        <a:t>6</a:t>
                      </a:r>
                      <a:endParaRPr lang="da-DK"/>
                    </a:p>
                  </a:txBody>
                  <a:tcPr>
                    <a:solidFill>
                      <a:schemeClr val="accent3"/>
                    </a:solidFill>
                  </a:tcPr>
                </a:tc>
                <a:extLst>
                  <a:ext uri="{0D108BD9-81ED-4DB2-BD59-A6C34878D82A}">
                    <a16:rowId xmlns:a16="http://schemas.microsoft.com/office/drawing/2014/main" val="10001"/>
                  </a:ext>
                </a:extLst>
              </a:tr>
              <a:tr h="356759">
                <a:tc rowSpan="6">
                  <a:txBody>
                    <a:bodyPr vert="vert270" wrap="square"/>
                    <a:lstStyle/>
                    <a:p>
                      <a:pPr algn="ctr"/>
                      <a:r>
                        <a:rPr lang="da-DK" b="1" smtClean="0"/>
                        <a:t>Terning 1</a:t>
                      </a:r>
                      <a:endParaRPr lang="da-DK" b="1"/>
                    </a:p>
                  </a:txBody>
                  <a:tcPr vert="vert270">
                    <a:solidFill>
                      <a:schemeClr val="accent6"/>
                    </a:solidFill>
                  </a:tcPr>
                </a:tc>
                <a:tc>
                  <a:txBody>
                    <a:bodyPr vert="horz" wrap="square"/>
                    <a:lstStyle/>
                    <a:p>
                      <a:pPr algn="ctr"/>
                      <a:r>
                        <a:rPr lang="da-DK" smtClean="0"/>
                        <a:t>1</a:t>
                      </a:r>
                      <a:endParaRPr lang="da-DK"/>
                    </a:p>
                  </a:txBody>
                  <a:tcPr>
                    <a:solidFill>
                      <a:schemeClr val="accent6"/>
                    </a:solidFill>
                  </a:tcPr>
                </a:tc>
                <a:tc>
                  <a:txBody>
                    <a:bodyPr vert="horz" wrap="square"/>
                    <a:lstStyle/>
                    <a:p>
                      <a:pPr algn="ctr"/>
                      <a:r>
                        <a:rPr lang="da-DK" smtClean="0"/>
                        <a:t>2</a:t>
                      </a:r>
                      <a:endParaRPr lang="da-DK"/>
                    </a:p>
                  </a:txBody>
                  <a:tcPr/>
                </a:tc>
                <a:tc>
                  <a:txBody>
                    <a:bodyPr vert="horz" wrap="square"/>
                    <a:lstStyle/>
                    <a:p>
                      <a:pPr algn="ctr"/>
                      <a:r>
                        <a:rPr lang="da-DK" smtClean="0"/>
                        <a:t>3</a:t>
                      </a:r>
                      <a:endParaRPr lang="da-DK"/>
                    </a:p>
                  </a:txBody>
                  <a:tcPr/>
                </a:tc>
                <a:tc>
                  <a:txBody>
                    <a:bodyPr vert="horz" wrap="square"/>
                    <a:lstStyle/>
                    <a:p>
                      <a:pPr algn="ctr"/>
                      <a:r>
                        <a:rPr lang="da-DK" smtClean="0"/>
                        <a:t>4</a:t>
                      </a:r>
                      <a:endParaRPr lang="da-DK"/>
                    </a:p>
                  </a:txBody>
                  <a:tcPr/>
                </a:tc>
                <a:tc>
                  <a:txBody>
                    <a:bodyPr vert="horz" wrap="square"/>
                    <a:lstStyle/>
                    <a:p>
                      <a:pPr algn="ctr"/>
                      <a:r>
                        <a:rPr lang="da-DK" smtClean="0"/>
                        <a:t>5</a:t>
                      </a:r>
                      <a:endParaRPr lang="da-DK"/>
                    </a:p>
                  </a:txBody>
                  <a:tcPr/>
                </a:tc>
                <a:tc>
                  <a:txBody>
                    <a:bodyPr vert="horz" wrap="square"/>
                    <a:lstStyle/>
                    <a:p>
                      <a:pPr algn="ctr"/>
                      <a:r>
                        <a:rPr lang="da-DK" smtClean="0"/>
                        <a:t>6</a:t>
                      </a:r>
                      <a:endParaRPr lang="da-DK"/>
                    </a:p>
                  </a:txBody>
                  <a:tcPr/>
                </a:tc>
                <a:tc>
                  <a:txBody>
                    <a:bodyPr vert="horz" wrap="square"/>
                    <a:lstStyle/>
                    <a:p>
                      <a:pPr algn="ctr"/>
                      <a:r>
                        <a:rPr lang="da-DK" smtClean="0"/>
                        <a:t>7</a:t>
                      </a:r>
                      <a:endParaRPr lang="da-DK"/>
                    </a:p>
                  </a:txBody>
                  <a:tcPr/>
                </a:tc>
                <a:extLst>
                  <a:ext uri="{0D108BD9-81ED-4DB2-BD59-A6C34878D82A}">
                    <a16:rowId xmlns:a16="http://schemas.microsoft.com/office/drawing/2014/main" val="10002"/>
                  </a:ext>
                </a:extLst>
              </a:tr>
              <a:tr h="356759">
                <a:tc vMerge="1">
                  <a:txBody>
                    <a:bodyPr vert="horz" wrap="square"/>
                    <a:lstStyle/>
                    <a:p>
                      <a:endParaRPr lang="da-DK"/>
                    </a:p>
                  </a:txBody>
                  <a:tcPr/>
                </a:tc>
                <a:tc>
                  <a:txBody>
                    <a:bodyPr vert="horz" wrap="square"/>
                    <a:lstStyle/>
                    <a:p>
                      <a:pPr algn="ctr"/>
                      <a:r>
                        <a:rPr lang="da-DK" smtClean="0"/>
                        <a:t>2</a:t>
                      </a:r>
                      <a:endParaRPr lang="da-DK"/>
                    </a:p>
                  </a:txBody>
                  <a:tcPr>
                    <a:solidFill>
                      <a:schemeClr val="accent6"/>
                    </a:solidFill>
                  </a:tcPr>
                </a:tc>
                <a:tc>
                  <a:txBody>
                    <a:bodyPr vert="horz" wrap="square"/>
                    <a:lstStyle/>
                    <a:p>
                      <a:pPr algn="ctr"/>
                      <a:r>
                        <a:rPr lang="da-DK" smtClean="0"/>
                        <a:t>3</a:t>
                      </a:r>
                      <a:endParaRPr lang="da-DK"/>
                    </a:p>
                  </a:txBody>
                  <a:tcPr/>
                </a:tc>
                <a:tc>
                  <a:txBody>
                    <a:bodyPr vert="horz" wrap="square"/>
                    <a:lstStyle/>
                    <a:p>
                      <a:pPr algn="ctr"/>
                      <a:r>
                        <a:rPr lang="da-DK" smtClean="0"/>
                        <a:t>4</a:t>
                      </a:r>
                      <a:endParaRPr lang="da-DK"/>
                    </a:p>
                  </a:txBody>
                  <a:tcPr/>
                </a:tc>
                <a:tc>
                  <a:txBody>
                    <a:bodyPr vert="horz" wrap="square"/>
                    <a:lstStyle/>
                    <a:p>
                      <a:pPr algn="ctr"/>
                      <a:r>
                        <a:rPr lang="da-DK" smtClean="0"/>
                        <a:t>5</a:t>
                      </a:r>
                      <a:endParaRPr lang="da-DK"/>
                    </a:p>
                  </a:txBody>
                  <a:tcPr/>
                </a:tc>
                <a:tc>
                  <a:txBody>
                    <a:bodyPr vert="horz" wrap="square"/>
                    <a:lstStyle/>
                    <a:p>
                      <a:pPr algn="ctr"/>
                      <a:r>
                        <a:rPr lang="da-DK" smtClean="0"/>
                        <a:t>6</a:t>
                      </a:r>
                      <a:endParaRPr lang="da-DK"/>
                    </a:p>
                  </a:txBody>
                  <a:tcPr/>
                </a:tc>
                <a:tc>
                  <a:txBody>
                    <a:bodyPr vert="horz" wrap="square"/>
                    <a:lstStyle/>
                    <a:p>
                      <a:pPr algn="ctr"/>
                      <a:r>
                        <a:rPr lang="da-DK" smtClean="0"/>
                        <a:t>7</a:t>
                      </a:r>
                      <a:endParaRPr lang="da-DK"/>
                    </a:p>
                  </a:txBody>
                  <a:tcPr/>
                </a:tc>
                <a:tc>
                  <a:txBody>
                    <a:bodyPr vert="horz" wrap="square"/>
                    <a:lstStyle/>
                    <a:p>
                      <a:pPr algn="ctr"/>
                      <a:r>
                        <a:rPr lang="da-DK" smtClean="0"/>
                        <a:t>8</a:t>
                      </a:r>
                      <a:endParaRPr lang="da-DK"/>
                    </a:p>
                  </a:txBody>
                  <a:tcPr/>
                </a:tc>
                <a:extLst>
                  <a:ext uri="{0D108BD9-81ED-4DB2-BD59-A6C34878D82A}">
                    <a16:rowId xmlns:a16="http://schemas.microsoft.com/office/drawing/2014/main" val="10003"/>
                  </a:ext>
                </a:extLst>
              </a:tr>
              <a:tr h="356759">
                <a:tc vMerge="1">
                  <a:txBody>
                    <a:bodyPr vert="horz" wrap="square"/>
                    <a:lstStyle/>
                    <a:p>
                      <a:endParaRPr lang="da-DK"/>
                    </a:p>
                  </a:txBody>
                  <a:tcPr/>
                </a:tc>
                <a:tc>
                  <a:txBody>
                    <a:bodyPr vert="horz" wrap="square"/>
                    <a:lstStyle/>
                    <a:p>
                      <a:pPr algn="ctr"/>
                      <a:r>
                        <a:rPr lang="da-DK" smtClean="0"/>
                        <a:t>3</a:t>
                      </a:r>
                      <a:endParaRPr lang="da-DK"/>
                    </a:p>
                  </a:txBody>
                  <a:tcPr>
                    <a:solidFill>
                      <a:schemeClr val="accent6"/>
                    </a:solidFill>
                  </a:tcPr>
                </a:tc>
                <a:tc>
                  <a:txBody>
                    <a:bodyPr vert="horz" wrap="square"/>
                    <a:lstStyle/>
                    <a:p>
                      <a:pPr algn="ctr"/>
                      <a:r>
                        <a:rPr lang="da-DK" smtClean="0"/>
                        <a:t>4</a:t>
                      </a:r>
                      <a:endParaRPr lang="da-DK"/>
                    </a:p>
                  </a:txBody>
                  <a:tcPr/>
                </a:tc>
                <a:tc>
                  <a:txBody>
                    <a:bodyPr vert="horz" wrap="square"/>
                    <a:lstStyle/>
                    <a:p>
                      <a:pPr algn="ctr"/>
                      <a:r>
                        <a:rPr lang="da-DK" smtClean="0"/>
                        <a:t>5</a:t>
                      </a:r>
                      <a:endParaRPr lang="da-DK"/>
                    </a:p>
                  </a:txBody>
                  <a:tcPr/>
                </a:tc>
                <a:tc>
                  <a:txBody>
                    <a:bodyPr vert="horz" wrap="square"/>
                    <a:lstStyle/>
                    <a:p>
                      <a:pPr algn="ctr"/>
                      <a:r>
                        <a:rPr lang="da-DK" smtClean="0"/>
                        <a:t>6</a:t>
                      </a:r>
                      <a:endParaRPr lang="da-DK"/>
                    </a:p>
                  </a:txBody>
                  <a:tcPr/>
                </a:tc>
                <a:tc>
                  <a:txBody>
                    <a:bodyPr vert="horz" wrap="square"/>
                    <a:lstStyle/>
                    <a:p>
                      <a:pPr algn="ctr"/>
                      <a:r>
                        <a:rPr lang="da-DK" smtClean="0"/>
                        <a:t>7</a:t>
                      </a:r>
                      <a:endParaRPr lang="da-DK"/>
                    </a:p>
                  </a:txBody>
                  <a:tcPr/>
                </a:tc>
                <a:tc>
                  <a:txBody>
                    <a:bodyPr vert="horz" wrap="square"/>
                    <a:lstStyle/>
                    <a:p>
                      <a:pPr algn="ctr"/>
                      <a:r>
                        <a:rPr lang="da-DK" smtClean="0"/>
                        <a:t>8</a:t>
                      </a:r>
                      <a:endParaRPr lang="da-DK"/>
                    </a:p>
                  </a:txBody>
                  <a:tcPr/>
                </a:tc>
                <a:tc>
                  <a:txBody>
                    <a:bodyPr vert="horz" wrap="square"/>
                    <a:lstStyle/>
                    <a:p>
                      <a:pPr algn="ctr"/>
                      <a:r>
                        <a:rPr lang="da-DK" smtClean="0"/>
                        <a:t>9</a:t>
                      </a:r>
                      <a:endParaRPr lang="da-DK"/>
                    </a:p>
                  </a:txBody>
                  <a:tcPr/>
                </a:tc>
                <a:extLst>
                  <a:ext uri="{0D108BD9-81ED-4DB2-BD59-A6C34878D82A}">
                    <a16:rowId xmlns:a16="http://schemas.microsoft.com/office/drawing/2014/main" val="10004"/>
                  </a:ext>
                </a:extLst>
              </a:tr>
              <a:tr h="356759">
                <a:tc vMerge="1">
                  <a:txBody>
                    <a:bodyPr vert="horz" wrap="square"/>
                    <a:lstStyle/>
                    <a:p>
                      <a:endParaRPr lang="da-DK"/>
                    </a:p>
                  </a:txBody>
                  <a:tcPr/>
                </a:tc>
                <a:tc>
                  <a:txBody>
                    <a:bodyPr vert="horz" wrap="square"/>
                    <a:lstStyle/>
                    <a:p>
                      <a:pPr algn="ctr"/>
                      <a:r>
                        <a:rPr lang="da-DK" smtClean="0"/>
                        <a:t>4</a:t>
                      </a:r>
                      <a:endParaRPr lang="da-DK"/>
                    </a:p>
                  </a:txBody>
                  <a:tcPr>
                    <a:solidFill>
                      <a:schemeClr val="accent6"/>
                    </a:solidFill>
                  </a:tcPr>
                </a:tc>
                <a:tc>
                  <a:txBody>
                    <a:bodyPr vert="horz" wrap="square"/>
                    <a:lstStyle/>
                    <a:p>
                      <a:pPr algn="ctr"/>
                      <a:r>
                        <a:rPr lang="da-DK" smtClean="0"/>
                        <a:t>5</a:t>
                      </a:r>
                      <a:endParaRPr lang="da-DK"/>
                    </a:p>
                  </a:txBody>
                  <a:tcPr/>
                </a:tc>
                <a:tc>
                  <a:txBody>
                    <a:bodyPr vert="horz" wrap="square"/>
                    <a:lstStyle/>
                    <a:p>
                      <a:pPr algn="ctr"/>
                      <a:r>
                        <a:rPr lang="da-DK" smtClean="0"/>
                        <a:t>6</a:t>
                      </a:r>
                      <a:endParaRPr lang="da-DK"/>
                    </a:p>
                  </a:txBody>
                  <a:tcPr/>
                </a:tc>
                <a:tc>
                  <a:txBody>
                    <a:bodyPr vert="horz" wrap="square"/>
                    <a:lstStyle/>
                    <a:p>
                      <a:pPr algn="ctr"/>
                      <a:r>
                        <a:rPr lang="da-DK" smtClean="0"/>
                        <a:t>7</a:t>
                      </a:r>
                      <a:endParaRPr lang="da-DK"/>
                    </a:p>
                  </a:txBody>
                  <a:tcPr/>
                </a:tc>
                <a:tc>
                  <a:txBody>
                    <a:bodyPr vert="horz" wrap="square"/>
                    <a:lstStyle/>
                    <a:p>
                      <a:pPr algn="ctr"/>
                      <a:r>
                        <a:rPr lang="da-DK" smtClean="0"/>
                        <a:t>8</a:t>
                      </a:r>
                      <a:endParaRPr lang="da-DK"/>
                    </a:p>
                  </a:txBody>
                  <a:tcPr/>
                </a:tc>
                <a:tc>
                  <a:txBody>
                    <a:bodyPr vert="horz" wrap="square"/>
                    <a:lstStyle/>
                    <a:p>
                      <a:pPr algn="ctr"/>
                      <a:r>
                        <a:rPr lang="da-DK" smtClean="0"/>
                        <a:t>9</a:t>
                      </a:r>
                      <a:endParaRPr lang="da-DK"/>
                    </a:p>
                  </a:txBody>
                  <a:tcPr/>
                </a:tc>
                <a:tc>
                  <a:txBody>
                    <a:bodyPr vert="horz" wrap="square"/>
                    <a:lstStyle/>
                    <a:p>
                      <a:pPr algn="ctr"/>
                      <a:r>
                        <a:rPr lang="da-DK" smtClean="0"/>
                        <a:t>10</a:t>
                      </a:r>
                      <a:endParaRPr lang="da-DK"/>
                    </a:p>
                  </a:txBody>
                  <a:tcPr/>
                </a:tc>
                <a:extLst>
                  <a:ext uri="{0D108BD9-81ED-4DB2-BD59-A6C34878D82A}">
                    <a16:rowId xmlns:a16="http://schemas.microsoft.com/office/drawing/2014/main" val="10005"/>
                  </a:ext>
                </a:extLst>
              </a:tr>
              <a:tr h="356759">
                <a:tc vMerge="1">
                  <a:txBody>
                    <a:bodyPr vert="horz" wrap="square"/>
                    <a:lstStyle/>
                    <a:p>
                      <a:endParaRPr lang="da-DK"/>
                    </a:p>
                  </a:txBody>
                  <a:tcPr/>
                </a:tc>
                <a:tc>
                  <a:txBody>
                    <a:bodyPr vert="horz" wrap="square"/>
                    <a:lstStyle/>
                    <a:p>
                      <a:pPr algn="ctr"/>
                      <a:r>
                        <a:rPr lang="da-DK" smtClean="0"/>
                        <a:t>5</a:t>
                      </a:r>
                      <a:endParaRPr lang="da-DK"/>
                    </a:p>
                  </a:txBody>
                  <a:tcPr>
                    <a:solidFill>
                      <a:schemeClr val="accent6"/>
                    </a:solidFill>
                  </a:tcPr>
                </a:tc>
                <a:tc>
                  <a:txBody>
                    <a:bodyPr vert="horz" wrap="square"/>
                    <a:lstStyle/>
                    <a:p>
                      <a:pPr algn="ctr"/>
                      <a:r>
                        <a:rPr lang="da-DK" smtClean="0"/>
                        <a:t>6</a:t>
                      </a:r>
                      <a:endParaRPr lang="da-DK"/>
                    </a:p>
                  </a:txBody>
                  <a:tcPr/>
                </a:tc>
                <a:tc>
                  <a:txBody>
                    <a:bodyPr vert="horz" wrap="square"/>
                    <a:lstStyle/>
                    <a:p>
                      <a:pPr algn="ctr"/>
                      <a:r>
                        <a:rPr lang="da-DK" smtClean="0"/>
                        <a:t>7</a:t>
                      </a:r>
                      <a:endParaRPr lang="da-DK"/>
                    </a:p>
                  </a:txBody>
                  <a:tcPr/>
                </a:tc>
                <a:tc>
                  <a:txBody>
                    <a:bodyPr vert="horz" wrap="square"/>
                    <a:lstStyle/>
                    <a:p>
                      <a:pPr algn="ctr"/>
                      <a:r>
                        <a:rPr lang="da-DK" smtClean="0"/>
                        <a:t>8</a:t>
                      </a:r>
                      <a:endParaRPr lang="da-DK"/>
                    </a:p>
                  </a:txBody>
                  <a:tcPr/>
                </a:tc>
                <a:tc>
                  <a:txBody>
                    <a:bodyPr vert="horz" wrap="square"/>
                    <a:lstStyle/>
                    <a:p>
                      <a:pPr algn="ctr"/>
                      <a:r>
                        <a:rPr lang="da-DK" smtClean="0"/>
                        <a:t>9</a:t>
                      </a:r>
                      <a:endParaRPr lang="da-DK"/>
                    </a:p>
                  </a:txBody>
                  <a:tcPr/>
                </a:tc>
                <a:tc>
                  <a:txBody>
                    <a:bodyPr vert="horz" wrap="square"/>
                    <a:lstStyle/>
                    <a:p>
                      <a:pPr algn="ctr"/>
                      <a:r>
                        <a:rPr lang="da-DK" smtClean="0"/>
                        <a:t>10</a:t>
                      </a:r>
                      <a:endParaRPr lang="da-DK"/>
                    </a:p>
                  </a:txBody>
                  <a:tcPr/>
                </a:tc>
                <a:tc>
                  <a:txBody>
                    <a:bodyPr vert="horz" wrap="square"/>
                    <a:lstStyle/>
                    <a:p>
                      <a:pPr algn="ctr"/>
                      <a:r>
                        <a:rPr lang="da-DK" smtClean="0"/>
                        <a:t>11</a:t>
                      </a:r>
                      <a:endParaRPr lang="da-DK"/>
                    </a:p>
                  </a:txBody>
                  <a:tcPr/>
                </a:tc>
                <a:extLst>
                  <a:ext uri="{0D108BD9-81ED-4DB2-BD59-A6C34878D82A}">
                    <a16:rowId xmlns:a16="http://schemas.microsoft.com/office/drawing/2014/main" val="10006"/>
                  </a:ext>
                </a:extLst>
              </a:tr>
              <a:tr h="356759">
                <a:tc vMerge="1">
                  <a:txBody>
                    <a:bodyPr vert="horz" wrap="square"/>
                    <a:lstStyle/>
                    <a:p>
                      <a:endParaRPr lang="da-DK"/>
                    </a:p>
                  </a:txBody>
                  <a:tcPr/>
                </a:tc>
                <a:tc>
                  <a:txBody>
                    <a:bodyPr vert="horz" wrap="square"/>
                    <a:lstStyle/>
                    <a:p>
                      <a:pPr algn="ctr"/>
                      <a:r>
                        <a:rPr lang="da-DK" smtClean="0"/>
                        <a:t>6</a:t>
                      </a:r>
                      <a:endParaRPr lang="da-DK"/>
                    </a:p>
                  </a:txBody>
                  <a:tcPr>
                    <a:solidFill>
                      <a:schemeClr val="accent6"/>
                    </a:solidFill>
                  </a:tcPr>
                </a:tc>
                <a:tc>
                  <a:txBody>
                    <a:bodyPr vert="horz" wrap="square"/>
                    <a:lstStyle/>
                    <a:p>
                      <a:pPr algn="ctr"/>
                      <a:r>
                        <a:rPr lang="da-DK" smtClean="0"/>
                        <a:t>7</a:t>
                      </a:r>
                      <a:endParaRPr lang="da-DK"/>
                    </a:p>
                  </a:txBody>
                  <a:tcPr/>
                </a:tc>
                <a:tc>
                  <a:txBody>
                    <a:bodyPr vert="horz" wrap="square"/>
                    <a:lstStyle/>
                    <a:p>
                      <a:pPr algn="ctr"/>
                      <a:r>
                        <a:rPr lang="da-DK" smtClean="0"/>
                        <a:t>8</a:t>
                      </a:r>
                      <a:endParaRPr lang="da-DK"/>
                    </a:p>
                  </a:txBody>
                  <a:tcPr/>
                </a:tc>
                <a:tc>
                  <a:txBody>
                    <a:bodyPr vert="horz" wrap="square"/>
                    <a:lstStyle/>
                    <a:p>
                      <a:pPr algn="ctr"/>
                      <a:r>
                        <a:rPr lang="da-DK" smtClean="0"/>
                        <a:t>9</a:t>
                      </a:r>
                      <a:endParaRPr lang="da-DK"/>
                    </a:p>
                  </a:txBody>
                  <a:tcPr/>
                </a:tc>
                <a:tc>
                  <a:txBody>
                    <a:bodyPr vert="horz" wrap="square"/>
                    <a:lstStyle/>
                    <a:p>
                      <a:pPr algn="ctr"/>
                      <a:r>
                        <a:rPr lang="da-DK" smtClean="0"/>
                        <a:t>10</a:t>
                      </a:r>
                      <a:endParaRPr lang="da-DK"/>
                    </a:p>
                  </a:txBody>
                  <a:tcPr/>
                </a:tc>
                <a:tc>
                  <a:txBody>
                    <a:bodyPr vert="horz" wrap="square"/>
                    <a:lstStyle/>
                    <a:p>
                      <a:pPr algn="ctr"/>
                      <a:r>
                        <a:rPr lang="da-DK" smtClean="0"/>
                        <a:t>11</a:t>
                      </a:r>
                      <a:endParaRPr lang="da-DK"/>
                    </a:p>
                  </a:txBody>
                  <a:tcPr/>
                </a:tc>
                <a:tc>
                  <a:txBody>
                    <a:bodyPr vert="horz" wrap="square"/>
                    <a:lstStyle/>
                    <a:p>
                      <a:pPr algn="ctr"/>
                      <a:r>
                        <a:rPr lang="da-DK" smtClean="0"/>
                        <a:t>12</a:t>
                      </a:r>
                      <a:endParaRPr lang="da-DK"/>
                    </a:p>
                  </a:txBody>
                  <a:tcPr/>
                </a:tc>
                <a:extLst>
                  <a:ext uri="{0D108BD9-81ED-4DB2-BD59-A6C34878D82A}">
                    <a16:rowId xmlns:a16="http://schemas.microsoft.com/office/drawing/2014/main" val="10007"/>
                  </a:ext>
                </a:extLst>
              </a:tr>
            </a:tbl>
          </a:graphicData>
        </a:graphic>
      </p:graphicFrame>
      <p:sp>
        <p:nvSpPr>
          <p:cNvPr id="11" name="Oval 10"/>
          <p:cNvSpPr/>
          <p:nvPr/>
        </p:nvSpPr>
        <p:spPr>
          <a:xfrm rot="19572956">
            <a:off x="5453481" y="4307939"/>
            <a:ext cx="2561707" cy="3995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39623425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1" grpId="0"/>
    </p:bldLst>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5" name="Table 4"/>
          <p:cNvGraphicFramePr>
            <a:graphicFrameLocks noGrp="1"/>
          </p:cNvGraphicFramePr>
          <p:nvPr>
            <p:extLst>
              <p:ext uri="{D42A27DB-BD31-4B8C-83A1-F6EECF244321}">
                <p14:modId xmlns:p14="http://schemas.microsoft.com/office/powerpoint/2010/main" val="137828607"/>
              </p:ext>
            </p:extLst>
          </p:nvPr>
        </p:nvGraphicFramePr>
        <p:xfrm>
          <a:off x="611560" y="1705759"/>
          <a:ext cx="5544617" cy="4754880"/>
        </p:xfrm>
        <a:graphic>
          <a:graphicData uri="http://schemas.openxmlformats.org/drawingml/2006/table">
            <a:tbl>
              <a:tblPr firstRow="1" bandRow="1">
                <a:tableStyleId>{9D7B26C5-4107-4FEC-AEDC-1716B250A1EF}</a:tableStyleId>
              </a:tblPr>
              <a:tblGrid>
                <a:gridCol w="2184243">
                  <a:extLst>
                    <a:ext uri="{9D8B030D-6E8A-4147-A177-3AD203B41FA5}">
                      <a16:colId xmlns:a16="http://schemas.microsoft.com/office/drawing/2014/main" val="20000"/>
                    </a:ext>
                  </a:extLst>
                </a:gridCol>
                <a:gridCol w="1632182">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tblGrid>
              <a:tr h="351003">
                <a:tc>
                  <a:txBody>
                    <a:bodyPr vert="horz" wrap="square"/>
                    <a:lstStyle/>
                    <a:p>
                      <a:r>
                        <a:rPr lang="da-DK" smtClean="0"/>
                        <a:t>Sum af øjne</a:t>
                      </a:r>
                      <a:endParaRPr lang="da-DK"/>
                    </a:p>
                  </a:txBody>
                  <a:tcPr>
                    <a:solidFill>
                      <a:schemeClr val="bg1">
                        <a:lumMod val="75000"/>
                      </a:schemeClr>
                    </a:solidFill>
                  </a:tcPr>
                </a:tc>
                <a:tc>
                  <a:txBody>
                    <a:bodyPr vert="horz" wrap="square"/>
                    <a:lstStyle/>
                    <a:p>
                      <a:pPr algn="ctr"/>
                      <a:r>
                        <a:rPr lang="da-DK" smtClean="0"/>
                        <a:t>Kombinationer</a:t>
                      </a:r>
                      <a:endParaRPr lang="da-DK"/>
                    </a:p>
                  </a:txBody>
                  <a:tcPr>
                    <a:solidFill>
                      <a:schemeClr val="bg1">
                        <a:lumMod val="75000"/>
                      </a:schemeClr>
                    </a:solidFill>
                  </a:tcPr>
                </a:tc>
                <a:tc>
                  <a:txBody>
                    <a:bodyPr vert="horz" wrap="square"/>
                    <a:lstStyle/>
                    <a:p>
                      <a:r>
                        <a:rPr lang="da-DK" smtClean="0"/>
                        <a:t>Sandsynlighed</a:t>
                      </a:r>
                      <a:endParaRPr lang="da-DK"/>
                    </a:p>
                  </a:txBody>
                  <a:tcPr>
                    <a:solidFill>
                      <a:schemeClr val="bg1">
                        <a:lumMod val="75000"/>
                      </a:schemeClr>
                    </a:solidFill>
                  </a:tcPr>
                </a:tc>
                <a:extLst>
                  <a:ext uri="{0D108BD9-81ED-4DB2-BD59-A6C34878D82A}">
                    <a16:rowId xmlns:a16="http://schemas.microsoft.com/office/drawing/2014/main" val="10000"/>
                  </a:ext>
                </a:extLst>
              </a:tr>
              <a:tr h="351003">
                <a:tc>
                  <a:txBody>
                    <a:bodyPr vert="horz" wrap="square"/>
                    <a:lstStyle/>
                    <a:p>
                      <a:r>
                        <a:rPr lang="da-DK" smtClean="0"/>
                        <a:t>2</a:t>
                      </a:r>
                      <a:endParaRPr lang="da-DK"/>
                    </a:p>
                  </a:txBody>
                  <a:tcPr>
                    <a:solidFill>
                      <a:schemeClr val="bg1">
                        <a:alpha val="20000"/>
                      </a:schemeClr>
                    </a:solidFill>
                  </a:tcPr>
                </a:tc>
                <a:tc>
                  <a:txBody>
                    <a:bodyPr vert="horz" wrap="square"/>
                    <a:lstStyle/>
                    <a:p>
                      <a:pPr algn="ctr"/>
                      <a:r>
                        <a:rPr lang="da-DK" smtClean="0"/>
                        <a:t>1</a:t>
                      </a:r>
                      <a:endParaRPr lang="da-DK"/>
                    </a:p>
                  </a:txBody>
                  <a:tcPr>
                    <a:solidFill>
                      <a:schemeClr val="bg1">
                        <a:alpha val="20000"/>
                      </a:schemeClr>
                    </a:solidFill>
                  </a:tcPr>
                </a:tc>
                <a:tc>
                  <a:txBody>
                    <a:bodyPr vert="horz" wrap="square"/>
                    <a:lstStyle/>
                    <a:p>
                      <a:r>
                        <a:rPr lang="da-DK" smtClean="0"/>
                        <a:t>1/36 = 0.027778</a:t>
                      </a:r>
                      <a:endParaRPr lang="da-DK"/>
                    </a:p>
                  </a:txBody>
                  <a:tcPr>
                    <a:solidFill>
                      <a:schemeClr val="bg1">
                        <a:alpha val="20000"/>
                      </a:schemeClr>
                    </a:solidFill>
                  </a:tcPr>
                </a:tc>
                <a:extLst>
                  <a:ext uri="{0D108BD9-81ED-4DB2-BD59-A6C34878D82A}">
                    <a16:rowId xmlns:a16="http://schemas.microsoft.com/office/drawing/2014/main" val="10001"/>
                  </a:ext>
                </a:extLst>
              </a:tr>
              <a:tr h="351003">
                <a:tc>
                  <a:txBody>
                    <a:bodyPr vert="horz" wrap="square"/>
                    <a:lstStyle/>
                    <a:p>
                      <a:r>
                        <a:rPr lang="da-DK" smtClean="0"/>
                        <a:t>3</a:t>
                      </a:r>
                      <a:endParaRPr lang="da-DK"/>
                    </a:p>
                  </a:txBody>
                  <a:tcPr>
                    <a:solidFill>
                      <a:schemeClr val="bg1">
                        <a:lumMod val="85000"/>
                      </a:schemeClr>
                    </a:solidFill>
                  </a:tcPr>
                </a:tc>
                <a:tc>
                  <a:txBody>
                    <a:bodyPr vert="horz" wrap="square"/>
                    <a:lstStyle/>
                    <a:p>
                      <a:pPr algn="ctr"/>
                      <a:r>
                        <a:rPr lang="da-DK" smtClean="0"/>
                        <a:t>2</a:t>
                      </a:r>
                      <a:endParaRPr lang="da-DK"/>
                    </a:p>
                  </a:txBody>
                  <a:tcPr>
                    <a:solidFill>
                      <a:schemeClr val="bg1">
                        <a:lumMod val="85000"/>
                      </a:schemeClr>
                    </a:solidFill>
                  </a:tcPr>
                </a:tc>
                <a:tc>
                  <a:txBody>
                    <a:bodyPr vert="horz" wrap="square"/>
                    <a:lstStyle/>
                    <a:p>
                      <a:r>
                        <a:rPr lang="da-DK" smtClean="0"/>
                        <a:t>2/36</a:t>
                      </a:r>
                      <a:r>
                        <a:rPr lang="da-DK" baseline="0" smtClean="0"/>
                        <a:t> = 0.055555</a:t>
                      </a:r>
                      <a:endParaRPr lang="da-DK"/>
                    </a:p>
                  </a:txBody>
                  <a:tcPr>
                    <a:solidFill>
                      <a:schemeClr val="bg1">
                        <a:lumMod val="85000"/>
                      </a:schemeClr>
                    </a:solidFill>
                  </a:tcPr>
                </a:tc>
                <a:extLst>
                  <a:ext uri="{0D108BD9-81ED-4DB2-BD59-A6C34878D82A}">
                    <a16:rowId xmlns:a16="http://schemas.microsoft.com/office/drawing/2014/main" val="10002"/>
                  </a:ext>
                </a:extLst>
              </a:tr>
              <a:tr h="351003">
                <a:tc>
                  <a:txBody>
                    <a:bodyPr vert="horz" wrap="square"/>
                    <a:lstStyle/>
                    <a:p>
                      <a:r>
                        <a:rPr lang="da-DK" smtClean="0"/>
                        <a:t>4</a:t>
                      </a:r>
                      <a:endParaRPr lang="da-DK"/>
                    </a:p>
                  </a:txBody>
                  <a:tcPr>
                    <a:solidFill>
                      <a:schemeClr val="bg1">
                        <a:alpha val="20000"/>
                      </a:schemeClr>
                    </a:solidFill>
                  </a:tcPr>
                </a:tc>
                <a:tc>
                  <a:txBody>
                    <a:bodyPr vert="horz" wrap="square"/>
                    <a:lstStyle/>
                    <a:p>
                      <a:pPr algn="ctr"/>
                      <a:r>
                        <a:rPr lang="da-DK" smtClean="0"/>
                        <a:t>3</a:t>
                      </a:r>
                      <a:endParaRPr lang="da-DK"/>
                    </a:p>
                  </a:txBody>
                  <a:tcPr>
                    <a:solidFill>
                      <a:schemeClr val="bg1">
                        <a:alpha val="20000"/>
                      </a:schemeClr>
                    </a:solidFill>
                  </a:tcPr>
                </a:tc>
                <a:tc>
                  <a:txBody>
                    <a:bodyPr vert="horz" wrap="square"/>
                    <a:lstStyle/>
                    <a:p>
                      <a:r>
                        <a:rPr lang="da-DK" smtClean="0"/>
                        <a:t>3/36 = 0.083333</a:t>
                      </a:r>
                      <a:endParaRPr lang="da-DK"/>
                    </a:p>
                  </a:txBody>
                  <a:tcPr>
                    <a:solidFill>
                      <a:schemeClr val="bg1">
                        <a:alpha val="20000"/>
                      </a:schemeClr>
                    </a:solidFill>
                  </a:tcPr>
                </a:tc>
                <a:extLst>
                  <a:ext uri="{0D108BD9-81ED-4DB2-BD59-A6C34878D82A}">
                    <a16:rowId xmlns:a16="http://schemas.microsoft.com/office/drawing/2014/main" val="10003"/>
                  </a:ext>
                </a:extLst>
              </a:tr>
              <a:tr h="351003">
                <a:tc>
                  <a:txBody>
                    <a:bodyPr vert="horz" wrap="square"/>
                    <a:lstStyle/>
                    <a:p>
                      <a:r>
                        <a:rPr lang="da-DK" smtClean="0"/>
                        <a:t>5</a:t>
                      </a:r>
                      <a:endParaRPr lang="da-DK"/>
                    </a:p>
                  </a:txBody>
                  <a:tcPr>
                    <a:solidFill>
                      <a:schemeClr val="bg1">
                        <a:lumMod val="85000"/>
                      </a:schemeClr>
                    </a:solidFill>
                  </a:tcPr>
                </a:tc>
                <a:tc>
                  <a:txBody>
                    <a:bodyPr vert="horz" wrap="square"/>
                    <a:lstStyle/>
                    <a:p>
                      <a:pPr algn="ctr"/>
                      <a:r>
                        <a:rPr lang="da-DK" smtClean="0"/>
                        <a:t>4</a:t>
                      </a:r>
                      <a:endParaRPr lang="da-DK"/>
                    </a:p>
                  </a:txBody>
                  <a:tcPr>
                    <a:solidFill>
                      <a:schemeClr val="bg1">
                        <a:lumMod val="85000"/>
                      </a:schemeClr>
                    </a:solidFill>
                  </a:tcPr>
                </a:tc>
                <a:tc>
                  <a:txBody>
                    <a:bodyPr vert="horz" wrap="square"/>
                    <a:lstStyle/>
                    <a:p>
                      <a:r>
                        <a:rPr lang="da-DK" smtClean="0"/>
                        <a:t>4/36</a:t>
                      </a:r>
                      <a:r>
                        <a:rPr lang="da-DK" baseline="0" smtClean="0"/>
                        <a:t> = 0.111111</a:t>
                      </a:r>
                      <a:endParaRPr lang="da-DK"/>
                    </a:p>
                  </a:txBody>
                  <a:tcPr>
                    <a:solidFill>
                      <a:schemeClr val="bg1">
                        <a:lumMod val="85000"/>
                      </a:schemeClr>
                    </a:solidFill>
                  </a:tcPr>
                </a:tc>
                <a:extLst>
                  <a:ext uri="{0D108BD9-81ED-4DB2-BD59-A6C34878D82A}">
                    <a16:rowId xmlns:a16="http://schemas.microsoft.com/office/drawing/2014/main" val="10004"/>
                  </a:ext>
                </a:extLst>
              </a:tr>
              <a:tr h="351003">
                <a:tc>
                  <a:txBody>
                    <a:bodyPr vert="horz" wrap="square"/>
                    <a:lstStyle/>
                    <a:p>
                      <a:r>
                        <a:rPr lang="da-DK" smtClean="0"/>
                        <a:t>6</a:t>
                      </a:r>
                      <a:endParaRPr lang="da-DK"/>
                    </a:p>
                  </a:txBody>
                  <a:tcPr>
                    <a:solidFill>
                      <a:schemeClr val="bg1">
                        <a:alpha val="20000"/>
                      </a:schemeClr>
                    </a:solidFill>
                  </a:tcPr>
                </a:tc>
                <a:tc>
                  <a:txBody>
                    <a:bodyPr vert="horz" wrap="square"/>
                    <a:lstStyle/>
                    <a:p>
                      <a:pPr algn="ctr"/>
                      <a:r>
                        <a:rPr lang="da-DK" smtClean="0"/>
                        <a:t>5</a:t>
                      </a:r>
                      <a:endParaRPr lang="da-DK"/>
                    </a:p>
                  </a:txBody>
                  <a:tcPr>
                    <a:solidFill>
                      <a:schemeClr val="bg1">
                        <a:alpha val="20000"/>
                      </a:schemeClr>
                    </a:solidFill>
                  </a:tcPr>
                </a:tc>
                <a:tc>
                  <a:txBody>
                    <a:bodyPr vert="horz" wrap="square"/>
                    <a:lstStyle/>
                    <a:p>
                      <a:r>
                        <a:rPr lang="da-DK" smtClean="0"/>
                        <a:t>5/36 = 0.138889</a:t>
                      </a:r>
                      <a:endParaRPr lang="da-DK"/>
                    </a:p>
                  </a:txBody>
                  <a:tcPr>
                    <a:solidFill>
                      <a:schemeClr val="bg1">
                        <a:alpha val="20000"/>
                      </a:schemeClr>
                    </a:solidFill>
                  </a:tcPr>
                </a:tc>
                <a:extLst>
                  <a:ext uri="{0D108BD9-81ED-4DB2-BD59-A6C34878D82A}">
                    <a16:rowId xmlns:a16="http://schemas.microsoft.com/office/drawing/2014/main" val="10005"/>
                  </a:ext>
                </a:extLst>
              </a:tr>
              <a:tr h="351003">
                <a:tc>
                  <a:txBody>
                    <a:bodyPr vert="horz" wrap="square"/>
                    <a:lstStyle/>
                    <a:p>
                      <a:r>
                        <a:rPr lang="da-DK" smtClean="0"/>
                        <a:t>7</a:t>
                      </a:r>
                      <a:endParaRPr lang="da-DK"/>
                    </a:p>
                  </a:txBody>
                  <a:tcPr>
                    <a:solidFill>
                      <a:schemeClr val="bg1">
                        <a:lumMod val="85000"/>
                      </a:schemeClr>
                    </a:solidFill>
                  </a:tcPr>
                </a:tc>
                <a:tc>
                  <a:txBody>
                    <a:bodyPr vert="horz" wrap="square"/>
                    <a:lstStyle/>
                    <a:p>
                      <a:pPr algn="ctr"/>
                      <a:r>
                        <a:rPr lang="da-DK" smtClean="0"/>
                        <a:t>6</a:t>
                      </a:r>
                      <a:endParaRPr lang="da-DK"/>
                    </a:p>
                  </a:txBody>
                  <a:tcPr>
                    <a:solidFill>
                      <a:schemeClr val="bg1">
                        <a:lumMod val="85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6/36</a:t>
                      </a:r>
                      <a:r>
                        <a:rPr lang="da-DK" baseline="0" smtClean="0"/>
                        <a:t> = </a:t>
                      </a:r>
                      <a:r>
                        <a:rPr lang="da-DK" smtClean="0"/>
                        <a:t>0.166667</a:t>
                      </a:r>
                    </a:p>
                  </a:txBody>
                  <a:tcPr>
                    <a:solidFill>
                      <a:schemeClr val="bg1">
                        <a:lumMod val="85000"/>
                      </a:schemeClr>
                    </a:solidFill>
                  </a:tcPr>
                </a:tc>
                <a:extLst>
                  <a:ext uri="{0D108BD9-81ED-4DB2-BD59-A6C34878D82A}">
                    <a16:rowId xmlns:a16="http://schemas.microsoft.com/office/drawing/2014/main" val="10006"/>
                  </a:ext>
                </a:extLst>
              </a:tr>
              <a:tr h="351003">
                <a:tc>
                  <a:txBody>
                    <a:bodyPr vert="horz" wrap="square"/>
                    <a:lstStyle/>
                    <a:p>
                      <a:r>
                        <a:rPr lang="da-DK" smtClean="0"/>
                        <a:t>8</a:t>
                      </a:r>
                      <a:endParaRPr lang="da-DK"/>
                    </a:p>
                  </a:txBody>
                  <a:tcPr>
                    <a:solidFill>
                      <a:schemeClr val="bg1">
                        <a:alpha val="20000"/>
                      </a:schemeClr>
                    </a:solidFill>
                  </a:tcPr>
                </a:tc>
                <a:tc>
                  <a:txBody>
                    <a:bodyPr vert="horz" wrap="square"/>
                    <a:lstStyle/>
                    <a:p>
                      <a:pPr algn="ctr"/>
                      <a:r>
                        <a:rPr lang="da-DK" smtClean="0"/>
                        <a:t>5</a:t>
                      </a:r>
                      <a:endParaRPr lang="da-DK"/>
                    </a:p>
                  </a:txBody>
                  <a:tcPr>
                    <a:solidFill>
                      <a:schemeClr val="bg1">
                        <a:alpha val="20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5/36 = 0.138889</a:t>
                      </a:r>
                    </a:p>
                  </a:txBody>
                  <a:tcPr>
                    <a:solidFill>
                      <a:schemeClr val="bg1">
                        <a:alpha val="20000"/>
                      </a:schemeClr>
                    </a:solidFill>
                  </a:tcPr>
                </a:tc>
                <a:extLst>
                  <a:ext uri="{0D108BD9-81ED-4DB2-BD59-A6C34878D82A}">
                    <a16:rowId xmlns:a16="http://schemas.microsoft.com/office/drawing/2014/main" val="10007"/>
                  </a:ext>
                </a:extLst>
              </a:tr>
              <a:tr h="351003">
                <a:tc>
                  <a:txBody>
                    <a:bodyPr vert="horz" wrap="square"/>
                    <a:lstStyle/>
                    <a:p>
                      <a:r>
                        <a:rPr lang="da-DK" smtClean="0"/>
                        <a:t>9</a:t>
                      </a:r>
                      <a:endParaRPr lang="da-DK"/>
                    </a:p>
                  </a:txBody>
                  <a:tcPr>
                    <a:solidFill>
                      <a:schemeClr val="bg1">
                        <a:lumMod val="85000"/>
                      </a:schemeClr>
                    </a:solidFill>
                  </a:tcPr>
                </a:tc>
                <a:tc>
                  <a:txBody>
                    <a:bodyPr vert="horz" wrap="square"/>
                    <a:lstStyle/>
                    <a:p>
                      <a:pPr algn="ctr"/>
                      <a:r>
                        <a:rPr lang="da-DK" smtClean="0"/>
                        <a:t>4</a:t>
                      </a:r>
                      <a:endParaRPr lang="da-DK"/>
                    </a:p>
                  </a:txBody>
                  <a:tcPr>
                    <a:solidFill>
                      <a:schemeClr val="bg1">
                        <a:lumMod val="85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4/36</a:t>
                      </a:r>
                      <a:r>
                        <a:rPr lang="da-DK" baseline="0" smtClean="0"/>
                        <a:t> = 0.111111</a:t>
                      </a:r>
                      <a:endParaRPr lang="da-DK" smtClean="0"/>
                    </a:p>
                  </a:txBody>
                  <a:tcPr>
                    <a:solidFill>
                      <a:schemeClr val="bg1">
                        <a:lumMod val="85000"/>
                      </a:schemeClr>
                    </a:solidFill>
                  </a:tcPr>
                </a:tc>
                <a:extLst>
                  <a:ext uri="{0D108BD9-81ED-4DB2-BD59-A6C34878D82A}">
                    <a16:rowId xmlns:a16="http://schemas.microsoft.com/office/drawing/2014/main" val="10008"/>
                  </a:ext>
                </a:extLst>
              </a:tr>
              <a:tr h="351003">
                <a:tc>
                  <a:txBody>
                    <a:bodyPr vert="horz" wrap="square"/>
                    <a:lstStyle/>
                    <a:p>
                      <a:r>
                        <a:rPr lang="da-DK" smtClean="0"/>
                        <a:t>10</a:t>
                      </a:r>
                      <a:endParaRPr lang="da-DK"/>
                    </a:p>
                  </a:txBody>
                  <a:tcPr>
                    <a:solidFill>
                      <a:schemeClr val="bg1">
                        <a:alpha val="20000"/>
                      </a:schemeClr>
                    </a:solidFill>
                  </a:tcPr>
                </a:tc>
                <a:tc>
                  <a:txBody>
                    <a:bodyPr vert="horz" wrap="square"/>
                    <a:lstStyle/>
                    <a:p>
                      <a:pPr algn="ctr"/>
                      <a:r>
                        <a:rPr lang="da-DK" smtClean="0"/>
                        <a:t>3</a:t>
                      </a:r>
                      <a:endParaRPr lang="da-DK"/>
                    </a:p>
                  </a:txBody>
                  <a:tcPr>
                    <a:solidFill>
                      <a:schemeClr val="bg1">
                        <a:alpha val="20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3/36 = 0.083333</a:t>
                      </a:r>
                    </a:p>
                  </a:txBody>
                  <a:tcPr>
                    <a:solidFill>
                      <a:schemeClr val="bg1">
                        <a:alpha val="20000"/>
                      </a:schemeClr>
                    </a:solidFill>
                  </a:tcPr>
                </a:tc>
                <a:extLst>
                  <a:ext uri="{0D108BD9-81ED-4DB2-BD59-A6C34878D82A}">
                    <a16:rowId xmlns:a16="http://schemas.microsoft.com/office/drawing/2014/main" val="10009"/>
                  </a:ext>
                </a:extLst>
              </a:tr>
              <a:tr h="351003">
                <a:tc>
                  <a:txBody>
                    <a:bodyPr vert="horz" wrap="square"/>
                    <a:lstStyle/>
                    <a:p>
                      <a:r>
                        <a:rPr lang="da-DK" smtClean="0"/>
                        <a:t>11</a:t>
                      </a:r>
                      <a:endParaRPr lang="da-DK"/>
                    </a:p>
                  </a:txBody>
                  <a:tcPr>
                    <a:solidFill>
                      <a:schemeClr val="bg1">
                        <a:lumMod val="85000"/>
                      </a:schemeClr>
                    </a:solidFill>
                  </a:tcPr>
                </a:tc>
                <a:tc>
                  <a:txBody>
                    <a:bodyPr vert="horz" wrap="square"/>
                    <a:lstStyle/>
                    <a:p>
                      <a:pPr algn="ctr"/>
                      <a:r>
                        <a:rPr lang="da-DK" smtClean="0"/>
                        <a:t>2</a:t>
                      </a:r>
                      <a:endParaRPr lang="da-DK"/>
                    </a:p>
                  </a:txBody>
                  <a:tcPr>
                    <a:solidFill>
                      <a:schemeClr val="bg1">
                        <a:lumMod val="85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2/36</a:t>
                      </a:r>
                      <a:r>
                        <a:rPr lang="da-DK" baseline="0" smtClean="0"/>
                        <a:t> = 0.055555</a:t>
                      </a:r>
                      <a:endParaRPr lang="da-DK" smtClean="0"/>
                    </a:p>
                  </a:txBody>
                  <a:tcPr>
                    <a:solidFill>
                      <a:schemeClr val="bg1">
                        <a:lumMod val="85000"/>
                      </a:schemeClr>
                    </a:solidFill>
                  </a:tcPr>
                </a:tc>
                <a:extLst>
                  <a:ext uri="{0D108BD9-81ED-4DB2-BD59-A6C34878D82A}">
                    <a16:rowId xmlns:a16="http://schemas.microsoft.com/office/drawing/2014/main" val="10010"/>
                  </a:ext>
                </a:extLst>
              </a:tr>
              <a:tr h="351003">
                <a:tc>
                  <a:txBody>
                    <a:bodyPr vert="horz" wrap="square"/>
                    <a:lstStyle/>
                    <a:p>
                      <a:r>
                        <a:rPr lang="da-DK" smtClean="0"/>
                        <a:t>12</a:t>
                      </a:r>
                      <a:endParaRPr lang="da-DK"/>
                    </a:p>
                  </a:txBody>
                  <a:tcPr>
                    <a:solidFill>
                      <a:schemeClr val="bg1">
                        <a:alpha val="20000"/>
                      </a:schemeClr>
                    </a:solidFill>
                  </a:tcPr>
                </a:tc>
                <a:tc>
                  <a:txBody>
                    <a:bodyPr vert="horz" wrap="square"/>
                    <a:lstStyle/>
                    <a:p>
                      <a:pPr algn="ctr"/>
                      <a:r>
                        <a:rPr lang="da-DK" smtClean="0"/>
                        <a:t>1</a:t>
                      </a:r>
                      <a:endParaRPr lang="da-DK"/>
                    </a:p>
                  </a:txBody>
                  <a:tcPr>
                    <a:solidFill>
                      <a:schemeClr val="bg1">
                        <a:alpha val="20000"/>
                      </a:schemeClr>
                    </a:solidFill>
                  </a:tcPr>
                </a:tc>
                <a:tc>
                  <a:txBody>
                    <a:bodyPr vert="horz" wrap="square"/>
                    <a:lstStyle/>
                    <a:p>
                      <a:pPr marL="0" marR="0" indent="0" algn="l" defTabSz="914400" rtl="0" eaLnBrk="1" fontAlgn="auto" latinLnBrk="0" hangingPunct="1">
                        <a:lnSpc>
                          <a:spcPct val="100000"/>
                        </a:lnSpc>
                        <a:spcBef>
                          <a:spcPct val="0"/>
                        </a:spcBef>
                        <a:spcAft>
                          <a:spcPct val="0"/>
                        </a:spcAft>
                        <a:buClrTx/>
                        <a:buSzTx/>
                        <a:buFontTx/>
                        <a:buNone/>
                        <a:defRPr/>
                      </a:pPr>
                      <a:r>
                        <a:rPr lang="da-DK" smtClean="0"/>
                        <a:t>1/36 = 0.027778</a:t>
                      </a:r>
                    </a:p>
                  </a:txBody>
                  <a:tcPr>
                    <a:solidFill>
                      <a:schemeClr val="bg1">
                        <a:alpha val="20000"/>
                      </a:schemeClr>
                    </a:solidFill>
                  </a:tcPr>
                </a:tc>
                <a:extLst>
                  <a:ext uri="{0D108BD9-81ED-4DB2-BD59-A6C34878D82A}">
                    <a16:rowId xmlns:a16="http://schemas.microsoft.com/office/drawing/2014/main" val="10011"/>
                  </a:ext>
                </a:extLst>
              </a:tr>
              <a:tr h="351003">
                <a:tc>
                  <a:txBody>
                    <a:bodyPr vert="horz" wrap="square"/>
                    <a:lstStyle/>
                    <a:p>
                      <a:r>
                        <a:rPr lang="da-DK" b="1" smtClean="0"/>
                        <a:t>Sum</a:t>
                      </a:r>
                      <a:endParaRPr lang="da-DK" b="1"/>
                    </a:p>
                  </a:txBody>
                  <a:tcPr>
                    <a:solidFill>
                      <a:schemeClr val="bg1">
                        <a:lumMod val="65000"/>
                      </a:schemeClr>
                    </a:solidFill>
                  </a:tcPr>
                </a:tc>
                <a:tc>
                  <a:txBody>
                    <a:bodyPr vert="horz" wrap="square"/>
                    <a:lstStyle/>
                    <a:p>
                      <a:pPr algn="ctr"/>
                      <a:r>
                        <a:rPr lang="da-DK" b="1" smtClean="0"/>
                        <a:t>36</a:t>
                      </a:r>
                      <a:endParaRPr lang="da-DK" b="1"/>
                    </a:p>
                  </a:txBody>
                  <a:tcPr>
                    <a:solidFill>
                      <a:schemeClr val="bg1">
                        <a:lumMod val="65000"/>
                      </a:schemeClr>
                    </a:solidFill>
                  </a:tcPr>
                </a:tc>
                <a:tc>
                  <a:txBody>
                    <a:bodyPr vert="horz" wrap="square"/>
                    <a:lstStyle/>
                    <a:p>
                      <a:r>
                        <a:rPr lang="da-DK" b="1" smtClean="0"/>
                        <a:t>36/36 = 1</a:t>
                      </a:r>
                      <a:endParaRPr lang="da-DK" b="1"/>
                    </a:p>
                  </a:txBody>
                  <a:tcPr>
                    <a:solidFill>
                      <a:schemeClr val="bg1">
                        <a:lumMod val="65000"/>
                      </a:schemeClr>
                    </a:solidFill>
                  </a:tcPr>
                </a:tc>
                <a:extLst>
                  <a:ext uri="{0D108BD9-81ED-4DB2-BD59-A6C34878D82A}">
                    <a16:rowId xmlns:a16="http://schemas.microsoft.com/office/drawing/2014/main" val="10012"/>
                  </a:ext>
                </a:extLst>
              </a:tr>
            </a:tbl>
          </a:graphicData>
        </a:graphic>
      </p:graphicFrame>
      <p:sp>
        <p:nvSpPr>
          <p:cNvPr id="2" name="Title 1"/>
          <p:cNvSpPr>
            <a:spLocks noGrp="1"/>
          </p:cNvSpPr>
          <p:nvPr>
            <p:ph type="title"/>
          </p:nvPr>
        </p:nvSpPr>
        <p:spPr/>
        <p:txBody>
          <a:bodyPr/>
          <a:lstStyle/>
          <a:p>
            <a:r>
              <a:rPr lang="da-DK" smtClean="0"/>
              <a:t>Tilfældige eksperimenter</a:t>
            </a:r>
            <a:endParaRPr lang="da-DK"/>
          </a:p>
        </p:txBody>
      </p:sp>
      <p:sp>
        <p:nvSpPr>
          <p:cNvPr id="3" name="Content Placeholder 2"/>
          <p:cNvSpPr>
            <a:spLocks noGrp="1"/>
          </p:cNvSpPr>
          <p:nvPr>
            <p:ph idx="1"/>
          </p:nvPr>
        </p:nvSpPr>
        <p:spPr/>
        <p:txBody>
          <a:bodyPr/>
          <a:lstStyle/>
          <a:p>
            <a:pPr marL="0" indent="0">
              <a:buNone/>
            </a:pPr>
            <a:r>
              <a:rPr lang="da-DK" smtClean="0"/>
              <a:t> </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74</a:t>
            </a:fld>
            <a:endParaRPr lang="da-DK"/>
          </a:p>
        </p:txBody>
      </p:sp>
      <p:pic>
        <p:nvPicPr>
          <p:cNvPr id="19458" name="Picture 2" descr="Craps Probabilities"/>
          <p:cNvPicPr>
            <a:picLocks noChangeAspect="1" noChangeArrowheads="1"/>
          </p:cNvPicPr>
          <p:nvPr/>
        </p:nvPicPr>
        <p:blipFill>
          <a:blip r:embed="rId3">
            <a:extLst>
              <a:ext uri="{28A0092B-C50C-407E-A947-70E740481C1C}">
                <a14:useLocalDpi xmlns:a14="http://schemas.microsoft.com/office/drawing/2010/main" val="0"/>
              </a:ext>
            </a:extLst>
          </a:blip>
          <a:srcRect l="6687" t="5877" r="63359" b="976"/>
          <a:stretch>
            <a:fillRect/>
          </a:stretch>
        </p:blipFill>
        <p:spPr bwMode="auto">
          <a:xfrm>
            <a:off x="1327322" y="2098363"/>
            <a:ext cx="1145214" cy="39853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1681" y="5805264"/>
            <a:ext cx="864096" cy="278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93581" y="3429000"/>
            <a:ext cx="2648112" cy="2182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4987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Ikke-symmetrisk sandsynlighedsmodel</a:t>
            </a:r>
            <a:endParaRPr lang="da-DK"/>
          </a:p>
        </p:txBody>
      </p:sp>
      <p:sp>
        <p:nvSpPr>
          <p:cNvPr id="3" name="Content Placeholder 2"/>
          <p:cNvSpPr>
            <a:spLocks noGrp="1"/>
          </p:cNvSpPr>
          <p:nvPr>
            <p:ph idx="1"/>
          </p:nvPr>
        </p:nvSpPr>
        <p:spPr/>
        <p:txBody>
          <a:bodyPr/>
          <a:lstStyle/>
          <a:p>
            <a:pPr marL="0" indent="0">
              <a:lnSpc>
                <a:spcPct val="90000"/>
              </a:lnSpc>
              <a:buNone/>
            </a:pPr>
            <a:r>
              <a:rPr lang="da-DK" altLang="en-US" sz="2000" smtClean="0"/>
              <a:t>Kast med tændstikæske</a:t>
            </a:r>
          </a:p>
          <a:p>
            <a:pPr>
              <a:lnSpc>
                <a:spcPct val="90000"/>
              </a:lnSpc>
            </a:pPr>
            <a:r>
              <a:rPr lang="da-DK" altLang="en-US" sz="2000" smtClean="0"/>
              <a:t>Udfaldsrum:</a:t>
            </a:r>
            <a:br>
              <a:rPr lang="da-DK" altLang="en-US" sz="2000" smtClean="0"/>
            </a:br>
            <a:r>
              <a:rPr lang="da-DK" altLang="en-US" sz="2000" smtClean="0"/>
              <a:t>U = {mave, side, top}</a:t>
            </a:r>
          </a:p>
          <a:p>
            <a:pPr>
              <a:lnSpc>
                <a:spcPct val="90000"/>
              </a:lnSpc>
            </a:pPr>
            <a:r>
              <a:rPr lang="da-DK" altLang="en-US" sz="2000" smtClean="0"/>
              <a:t>Her er </a:t>
            </a:r>
            <a:r>
              <a:rPr lang="da-DK" altLang="en-US" sz="2000"/>
              <a:t>sandsynlighederne for </a:t>
            </a:r>
            <a:r>
              <a:rPr lang="da-DK" altLang="en-US" sz="2000" smtClean="0"/>
              <a:t>udfaldene</a:t>
            </a:r>
            <a:br>
              <a:rPr lang="da-DK" altLang="en-US" sz="2000" smtClean="0"/>
            </a:br>
            <a:r>
              <a:rPr lang="da-DK" altLang="en-US" sz="2000" smtClean="0"/>
              <a:t>ikke symmetriske (de er ikke lige sandsynlige)</a:t>
            </a:r>
          </a:p>
          <a:p>
            <a:pPr>
              <a:lnSpc>
                <a:spcPct val="90000"/>
              </a:lnSpc>
            </a:pPr>
            <a:r>
              <a:rPr lang="da-DK" altLang="en-US" sz="2000" smtClean="0"/>
              <a:t>Hvordan kan vi fastslå sandsynlighederne for </a:t>
            </a:r>
            <a:br>
              <a:rPr lang="da-DK" altLang="en-US" sz="2000" smtClean="0"/>
            </a:br>
            <a:r>
              <a:rPr lang="da-DK" altLang="en-US" sz="2000" smtClean="0"/>
              <a:t>de mulige udfald?</a:t>
            </a:r>
          </a:p>
          <a:p>
            <a:pPr>
              <a:lnSpc>
                <a:spcPct val="90000"/>
              </a:lnSpc>
            </a:pPr>
            <a:r>
              <a:rPr lang="da-DK" altLang="en-US" sz="2000" smtClean="0"/>
              <a:t>Jeg forsøgte at fastslå sandsynlighederne på</a:t>
            </a:r>
            <a:r>
              <a:rPr lang="da-DK" altLang="en-US" sz="2000"/>
              <a:t> tre måder</a:t>
            </a:r>
            <a:r>
              <a:rPr lang="da-DK" altLang="en-US" sz="2000" smtClean="0"/>
              <a:t>:</a:t>
            </a:r>
          </a:p>
          <a:p>
            <a:pPr marL="719138" lvl="1" indent="-261938">
              <a:lnSpc>
                <a:spcPct val="90000"/>
              </a:lnSpc>
              <a:buFont typeface="+mj-lt"/>
              <a:buAutoNum type="arabicPeriod"/>
            </a:pPr>
            <a:r>
              <a:rPr lang="da-DK" altLang="en-US" sz="1800" smtClean="0"/>
              <a:t> Subjektive </a:t>
            </a:r>
            <a:r>
              <a:rPr lang="da-DK" altLang="en-US" sz="1800" b="1" smtClean="0">
                <a:solidFill>
                  <a:schemeClr val="accent1">
                    <a:lumMod val="75000"/>
                  </a:schemeClr>
                </a:solidFill>
              </a:rPr>
              <a:t>gæt</a:t>
            </a:r>
          </a:p>
          <a:p>
            <a:pPr marL="719138" lvl="1" indent="-261938">
              <a:lnSpc>
                <a:spcPct val="90000"/>
              </a:lnSpc>
              <a:buFont typeface="+mj-lt"/>
              <a:buAutoNum type="arabicPeriod"/>
            </a:pPr>
            <a:r>
              <a:rPr lang="da-DK" altLang="en-US" sz="1800" smtClean="0">
                <a:solidFill>
                  <a:schemeClr val="accent1">
                    <a:lumMod val="75000"/>
                  </a:schemeClr>
                </a:solidFill>
              </a:rPr>
              <a:t> </a:t>
            </a:r>
            <a:r>
              <a:rPr lang="da-DK" altLang="en-US" sz="1800" b="1" smtClean="0">
                <a:solidFill>
                  <a:schemeClr val="accent1">
                    <a:lumMod val="75000"/>
                  </a:schemeClr>
                </a:solidFill>
              </a:rPr>
              <a:t>Modellere</a:t>
            </a:r>
            <a:r>
              <a:rPr lang="da-DK" altLang="en-US" sz="1800" smtClean="0"/>
              <a:t> (hver sides andel af samlet overfladeareal.</a:t>
            </a:r>
            <a:br>
              <a:rPr lang="da-DK" altLang="en-US" sz="1800" smtClean="0"/>
            </a:br>
            <a:r>
              <a:rPr lang="da-DK" altLang="en-US" sz="1800" smtClean="0"/>
              <a:t> Dimensioner 58 x 35 x 17 mm)</a:t>
            </a:r>
          </a:p>
          <a:p>
            <a:pPr marL="719138" lvl="1" indent="-261938">
              <a:lnSpc>
                <a:spcPct val="90000"/>
              </a:lnSpc>
              <a:buFont typeface="+mj-lt"/>
              <a:buAutoNum type="arabicPeriod"/>
            </a:pPr>
            <a:r>
              <a:rPr lang="da-DK" altLang="en-US" sz="1800" smtClean="0"/>
              <a:t> Kaste tændstikæsken 100 gange og </a:t>
            </a:r>
            <a:r>
              <a:rPr lang="da-DK" altLang="en-US" sz="1800" b="1" smtClean="0">
                <a:solidFill>
                  <a:schemeClr val="accent1">
                    <a:lumMod val="75000"/>
                  </a:schemeClr>
                </a:solidFill>
              </a:rPr>
              <a:t>tælle</a:t>
            </a:r>
            <a:r>
              <a:rPr lang="da-DK" altLang="en-US" sz="1800" smtClean="0"/>
              <a:t> </a:t>
            </a:r>
            <a:r>
              <a:rPr lang="da-DK" altLang="en-US" sz="1800" b="1">
                <a:solidFill>
                  <a:schemeClr val="accent1">
                    <a:lumMod val="75000"/>
                  </a:schemeClr>
                </a:solidFill>
              </a:rPr>
              <a:t>frekvens</a:t>
            </a:r>
            <a:r>
              <a:rPr lang="da-DK" altLang="en-US" sz="1800" smtClean="0"/>
              <a:t> af udfald</a:t>
            </a:r>
            <a:endParaRPr lang="da-DK" altLang="en-US" sz="1800" smtClean="0"/>
          </a:p>
        </p:txBody>
      </p:sp>
      <p:sp>
        <p:nvSpPr>
          <p:cNvPr id="4" name="Slide Number Placeholder 3"/>
          <p:cNvSpPr>
            <a:spLocks noGrp="1"/>
          </p:cNvSpPr>
          <p:nvPr>
            <p:ph type="sldNum" sz="quarter" idx="12"/>
          </p:nvPr>
        </p:nvSpPr>
        <p:spPr/>
        <p:txBody>
          <a:bodyPr/>
          <a:lstStyle/>
          <a:p>
            <a:fld id="{2CD97C06-EC96-4259-9516-82894ECCBF7D}" type="slidenum">
              <a:rPr lang="da-DK" smtClean="0"/>
              <a:t>75</a:t>
            </a:fld>
            <a:endParaRPr lang="da-DK"/>
          </a:p>
        </p:txBody>
      </p:sp>
      <p:pic>
        <p:nvPicPr>
          <p:cNvPr id="5" name="Picture 7" descr="taend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5811490" y="1052736"/>
            <a:ext cx="1987550" cy="18081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2" name="Group 11"/>
          <p:cNvGrpSpPr/>
          <p:nvPr/>
        </p:nvGrpSpPr>
        <p:grpSpPr>
          <a:xfrm>
            <a:off x="7092280" y="2924944"/>
            <a:ext cx="1543826" cy="2064028"/>
            <a:chOff x="719572" y="4461316"/>
            <a:chExt cx="1543826" cy="2064028"/>
          </a:xfrm>
        </p:grpSpPr>
        <p:grpSp>
          <p:nvGrpSpPr>
            <p:cNvPr id="6" name="Group 5"/>
            <p:cNvGrpSpPr/>
            <p:nvPr/>
          </p:nvGrpSpPr>
          <p:grpSpPr>
            <a:xfrm>
              <a:off x="719572" y="4461316"/>
              <a:ext cx="1543826" cy="2064028"/>
              <a:chOff x="719572" y="3525212"/>
              <a:chExt cx="1543826" cy="2064028"/>
            </a:xfrm>
          </p:grpSpPr>
          <p:sp>
            <p:nvSpPr>
              <p:cNvPr id="7" name="Oval 6"/>
              <p:cNvSpPr/>
              <p:nvPr/>
            </p:nvSpPr>
            <p:spPr>
              <a:xfrm>
                <a:off x="719572" y="4005064"/>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8" name="TextBox 7"/>
              <p:cNvSpPr txBox="1"/>
              <p:nvPr/>
            </p:nvSpPr>
            <p:spPr>
              <a:xfrm>
                <a:off x="1377812" y="4675911"/>
                <a:ext cx="56457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side</a:t>
                </a:r>
                <a:endParaRPr lang="da-DK"/>
              </a:p>
            </p:txBody>
          </p:sp>
          <p:sp>
            <p:nvSpPr>
              <p:cNvPr id="9" name="TextBox 8"/>
              <p:cNvSpPr txBox="1"/>
              <p:nvPr/>
            </p:nvSpPr>
            <p:spPr>
              <a:xfrm>
                <a:off x="719572" y="3525212"/>
                <a:ext cx="1281441"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Udfaldsrum</a:t>
                </a:r>
                <a:endParaRPr lang="da-DK"/>
              </a:p>
            </p:txBody>
          </p:sp>
        </p:grpSp>
        <p:sp>
          <p:nvSpPr>
            <p:cNvPr id="10" name="TextBox 9"/>
            <p:cNvSpPr txBox="1"/>
            <p:nvPr/>
          </p:nvSpPr>
          <p:spPr>
            <a:xfrm>
              <a:off x="1020439" y="5228292"/>
              <a:ext cx="693138"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mave</a:t>
              </a:r>
              <a:endParaRPr lang="da-DK"/>
            </a:p>
          </p:txBody>
        </p:sp>
        <p:sp>
          <p:nvSpPr>
            <p:cNvPr id="11" name="TextBox 10"/>
            <p:cNvSpPr txBox="1"/>
            <p:nvPr/>
          </p:nvSpPr>
          <p:spPr>
            <a:xfrm>
              <a:off x="1020439" y="5937375"/>
              <a:ext cx="503023" cy="3693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top</a:t>
              </a:r>
              <a:endParaRPr lang="da-DK"/>
            </a:p>
          </p:txBody>
        </p:sp>
      </p:grpSp>
      <p:pic>
        <p:nvPicPr>
          <p:cNvPr id="15" name="Picture 14"/>
          <p:cNvPicPr>
            <a:picLocks noChangeAspect="1"/>
          </p:cNvPicPr>
          <p:nvPr/>
        </p:nvPicPr>
        <p:blipFill>
          <a:blip r:embed="rId4"/>
          <a:stretch>
            <a:fillRect/>
          </a:stretch>
        </p:blipFill>
        <p:spPr>
          <a:xfrm>
            <a:off x="877825" y="5020808"/>
            <a:ext cx="4325291" cy="1648551"/>
          </a:xfrm>
          <a:prstGeom prst="rect">
            <a:avLst/>
          </a:prstGeom>
        </p:spPr>
      </p:pic>
      <p:sp>
        <p:nvSpPr>
          <p:cNvPr id="14" name="Rectangle 13"/>
          <p:cNvSpPr/>
          <p:nvPr/>
        </p:nvSpPr>
        <p:spPr>
          <a:xfrm>
            <a:off x="2894591" y="5062409"/>
            <a:ext cx="5040560" cy="167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6" name="Rectangle 15"/>
          <p:cNvSpPr/>
          <p:nvPr/>
        </p:nvSpPr>
        <p:spPr>
          <a:xfrm>
            <a:off x="4060050" y="5028627"/>
            <a:ext cx="3425607" cy="1682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147231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xit" presetSubtype="0" dur="1"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xit" presetSubtype="0" dur="1" fill="hold" grpId="0"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P spid="16" grpId="0"/>
    </p:bldLst>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37" name="Picture 36"/>
          <p:cNvPicPr>
            <a:picLocks noChangeAspect="1"/>
          </p:cNvPicPr>
          <p:nvPr/>
        </p:nvPicPr>
        <p:blipFill>
          <a:blip r:embed="rId2"/>
          <a:srcRect r="51462"/>
          <a:stretch>
            <a:fillRect/>
          </a:stretch>
        </p:blipFill>
        <p:spPr>
          <a:xfrm>
            <a:off x="4805275" y="4576973"/>
            <a:ext cx="1926745" cy="1804355"/>
          </a:xfrm>
          <a:prstGeom prst="rect">
            <a:avLst/>
          </a:prstGeom>
        </p:spPr>
      </p:pic>
      <p:sp>
        <p:nvSpPr>
          <p:cNvPr id="2" name="Title 1"/>
          <p:cNvSpPr>
            <a:spLocks noGrp="1"/>
          </p:cNvSpPr>
          <p:nvPr>
            <p:ph type="title"/>
          </p:nvPr>
        </p:nvSpPr>
        <p:spPr/>
        <p:txBody>
          <a:bodyPr/>
          <a:lstStyle/>
          <a:p>
            <a:r>
              <a:rPr lang="en-US" smtClean="0"/>
              <a:t>Fortolkninger af sandsynlighed</a:t>
            </a:r>
            <a:endParaRPr lang="en-GB"/>
          </a:p>
        </p:txBody>
      </p:sp>
      <p:sp>
        <p:nvSpPr>
          <p:cNvPr id="3" name="Content Placeholder 2"/>
          <p:cNvSpPr>
            <a:spLocks noGrp="1"/>
          </p:cNvSpPr>
          <p:nvPr>
            <p:ph idx="1"/>
          </p:nvPr>
        </p:nvSpPr>
        <p:spPr>
          <a:xfrm>
            <a:off x="467544" y="1252798"/>
            <a:ext cx="8424936" cy="5472608"/>
          </a:xfrm>
        </p:spPr>
        <p:txBody>
          <a:bodyPr/>
          <a:lstStyle/>
          <a:p>
            <a:r>
              <a:rPr lang="en-US" sz="2000" smtClean="0"/>
              <a:t>Den klassiske definition af sandsynlighed kan ikke altid benyttes</a:t>
            </a:r>
          </a:p>
          <a:p>
            <a:r>
              <a:rPr lang="en-US" sz="2000" smtClean="0"/>
              <a:t>Somme tider kan man ikke tælle antal lige </a:t>
            </a:r>
            <a:br>
              <a:rPr lang="en-US" sz="2000" smtClean="0"/>
            </a:br>
            <a:r>
              <a:rPr lang="en-US" sz="2000" smtClean="0"/>
              <a:t>sandsynlige udfald: </a:t>
            </a:r>
            <a:br>
              <a:rPr lang="en-US" sz="2000" smtClean="0"/>
            </a:br>
            <a:r>
              <a:rPr lang="en-US" sz="2000" smtClean="0"/>
              <a:t>Hvad er sandsynligheden for:</a:t>
            </a:r>
          </a:p>
          <a:p>
            <a:pPr lvl="1"/>
            <a:r>
              <a:rPr lang="en-US" sz="1600" smtClean="0"/>
              <a:t>Det bliver regnvejr i morgen?</a:t>
            </a:r>
          </a:p>
          <a:p>
            <a:pPr lvl="1"/>
            <a:r>
              <a:rPr lang="en-US" sz="1600" smtClean="0"/>
              <a:t>Mit fly styrter ned?</a:t>
            </a:r>
          </a:p>
          <a:p>
            <a:pPr lvl="1"/>
            <a:r>
              <a:rPr lang="en-US" sz="1600" smtClean="0"/>
              <a:t>Jeg dumper til eksamen?</a:t>
            </a:r>
          </a:p>
          <a:p>
            <a:r>
              <a:rPr lang="en-US" sz="2000" smtClean="0"/>
              <a:t>“Der er 40 % sandsynlighed for regn i morgen.” Hvad betyder det? </a:t>
            </a:r>
            <a:br>
              <a:rPr lang="en-US" sz="2000" smtClean="0"/>
            </a:br>
            <a:r>
              <a:rPr lang="en-US" sz="2000" smtClean="0"/>
              <a:t>Enten regner det, eller også gør det ikke</a:t>
            </a:r>
          </a:p>
          <a:p>
            <a:r>
              <a:rPr lang="en-US" sz="2000" smtClean="0"/>
              <a:t>Hvordan er sandsynligheden fastlagt? F.eks.:</a:t>
            </a:r>
          </a:p>
          <a:p>
            <a:pPr lvl="1"/>
            <a:r>
              <a:rPr lang="en-US" sz="1600" smtClean="0"/>
              <a:t>Subjektiv vurdering</a:t>
            </a:r>
          </a:p>
          <a:p>
            <a:pPr lvl="1"/>
            <a:r>
              <a:rPr lang="en-US" sz="1600" smtClean="0"/>
              <a:t>Modellering (40 ud af 100 scenarier) </a:t>
            </a:r>
          </a:p>
          <a:p>
            <a:pPr lvl="1"/>
            <a:r>
              <a:rPr lang="en-US" sz="1600" smtClean="0"/>
              <a:t>Frekvensoptælling (40 % af lignende</a:t>
            </a:r>
            <a:br>
              <a:rPr lang="en-US" sz="1600" smtClean="0"/>
            </a:br>
            <a:r>
              <a:rPr lang="en-US" sz="1600" smtClean="0"/>
              <a:t>vejrforhold gav regn)</a:t>
            </a:r>
          </a:p>
          <a:p>
            <a:r>
              <a:rPr lang="en-US" sz="2000" smtClean="0"/>
              <a:t>Frekvensfortolkning: Sandsynlig-</a:t>
            </a:r>
            <a:br>
              <a:rPr lang="en-US" sz="2000" smtClean="0"/>
            </a:br>
            <a:r>
              <a:rPr lang="en-US" sz="2000" smtClean="0"/>
              <a:t>heden for en hændelse er andelen</a:t>
            </a:r>
            <a:br>
              <a:rPr lang="en-US" sz="2000" smtClean="0"/>
            </a:br>
            <a:r>
              <a:rPr lang="en-US" sz="2000" smtClean="0"/>
              <a:t>af gange, hændelsen sker i et stort antal forsøg.</a:t>
            </a:r>
          </a:p>
          <a:p>
            <a:pPr lvl="1"/>
            <a:endParaRPr lang="en-GB" sz="1600"/>
          </a:p>
        </p:txBody>
      </p:sp>
      <p:sp>
        <p:nvSpPr>
          <p:cNvPr id="4" name="Slide Number Placeholder 3"/>
          <p:cNvSpPr>
            <a:spLocks noGrp="1"/>
          </p:cNvSpPr>
          <p:nvPr>
            <p:ph type="sldNum" sz="quarter" idx="12"/>
          </p:nvPr>
        </p:nvSpPr>
        <p:spPr/>
        <p:txBody>
          <a:bodyPr/>
          <a:lstStyle/>
          <a:p>
            <a:fld id="{2CD97C06-EC96-4259-9516-82894ECCBF7D}" type="slidenum">
              <a:rPr lang="da-DK" smtClean="0"/>
              <a:t>76</a:t>
            </a:fld>
            <a:endParaRPr lang="da-DK"/>
          </a:p>
        </p:txBody>
      </p:sp>
      <p:grpSp>
        <p:nvGrpSpPr>
          <p:cNvPr id="36" name="Group 35"/>
          <p:cNvGrpSpPr/>
          <p:nvPr/>
        </p:nvGrpSpPr>
        <p:grpSpPr>
          <a:xfrm>
            <a:off x="5940196" y="1703075"/>
            <a:ext cx="2808268" cy="1715292"/>
            <a:chOff x="5320441" y="1916832"/>
            <a:chExt cx="2808268" cy="1715292"/>
          </a:xfrm>
        </p:grpSpPr>
        <p:grpSp>
          <p:nvGrpSpPr>
            <p:cNvPr id="5" name="Group 4"/>
            <p:cNvGrpSpPr/>
            <p:nvPr/>
          </p:nvGrpSpPr>
          <p:grpSpPr>
            <a:xfrm>
              <a:off x="5320441" y="1916832"/>
              <a:ext cx="2424513" cy="1715292"/>
              <a:chOff x="5320441" y="3722817"/>
              <a:chExt cx="3478370" cy="2378862"/>
            </a:xfrm>
          </p:grpSpPr>
          <p:grpSp>
            <p:nvGrpSpPr>
              <p:cNvPr id="6" name="Group 5"/>
              <p:cNvGrpSpPr/>
              <p:nvPr/>
            </p:nvGrpSpPr>
            <p:grpSpPr>
              <a:xfrm>
                <a:off x="5320441" y="3767476"/>
                <a:ext cx="2021400" cy="2334203"/>
                <a:chOff x="5652120" y="4551002"/>
                <a:chExt cx="1543826" cy="1902334"/>
              </a:xfrm>
            </p:grpSpPr>
            <p:sp>
              <p:nvSpPr>
                <p:cNvPr id="33" name="Oval 32"/>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34" name="TextBox 33"/>
                <p:cNvSpPr txBox="1"/>
                <p:nvPr/>
              </p:nvSpPr>
              <p:spPr>
                <a:xfrm>
                  <a:off x="5667245" y="4551002"/>
                  <a:ext cx="1308544" cy="347869"/>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Udfaldsrum U</a:t>
                  </a:r>
                  <a:endParaRPr lang="da-DK" sz="1400"/>
                </a:p>
              </p:txBody>
            </p:sp>
          </p:grpSp>
          <p:grpSp>
            <p:nvGrpSpPr>
              <p:cNvPr id="7" name="Group 6"/>
              <p:cNvGrpSpPr/>
              <p:nvPr/>
            </p:nvGrpSpPr>
            <p:grpSpPr>
              <a:xfrm>
                <a:off x="5724003" y="3722817"/>
                <a:ext cx="3074808" cy="1267690"/>
                <a:chOff x="6055941" y="4614329"/>
                <a:chExt cx="3074808" cy="1267690"/>
              </a:xfrm>
            </p:grpSpPr>
            <p:sp>
              <p:nvSpPr>
                <p:cNvPr id="30" name="Oval 29"/>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p:sp>
              <p:nvSpPr>
                <p:cNvPr id="31" name="TextBox 30"/>
                <p:cNvSpPr txBox="1"/>
                <p:nvPr/>
              </p:nvSpPr>
              <p:spPr>
                <a:xfrm>
                  <a:off x="7596337" y="4614329"/>
                  <a:ext cx="1534412" cy="42684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Hændelse H</a:t>
                  </a:r>
                  <a:endParaRPr lang="da-DK" sz="1400"/>
                </a:p>
              </p:txBody>
            </p:sp>
            <p:cxnSp>
              <p:nvCxnSpPr>
                <p:cNvPr id="32" name="Straight Connector 31"/>
                <p:cNvCxnSpPr>
                  <a:stCxn id="31" idx="1"/>
                  <a:endCxn id="30" idx="6"/>
                </p:cNvCxnSpPr>
                <p:nvPr/>
              </p:nvCxnSpPr>
              <p:spPr>
                <a:xfrm flipH="1">
                  <a:off x="6993379" y="4827751"/>
                  <a:ext cx="602959" cy="6790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Oval 7"/>
              <p:cNvSpPr/>
              <p:nvPr/>
            </p:nvSpPr>
            <p:spPr>
              <a:xfrm>
                <a:off x="5580112" y="4650685"/>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9" name="Oval 8"/>
              <p:cNvSpPr/>
              <p:nvPr/>
            </p:nvSpPr>
            <p:spPr>
              <a:xfrm>
                <a:off x="6295740"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0" name="Oval 9"/>
              <p:cNvSpPr/>
              <p:nvPr/>
            </p:nvSpPr>
            <p:spPr>
              <a:xfrm>
                <a:off x="6818068" y="5589240"/>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 name="Oval 10"/>
              <p:cNvSpPr/>
              <p:nvPr/>
            </p:nvSpPr>
            <p:spPr>
              <a:xfrm>
                <a:off x="6331345"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2" name="Oval 11"/>
              <p:cNvSpPr/>
              <p:nvPr/>
            </p:nvSpPr>
            <p:spPr>
              <a:xfrm>
                <a:off x="6997194" y="53012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3" name="Oval 12"/>
              <p:cNvSpPr/>
              <p:nvPr/>
            </p:nvSpPr>
            <p:spPr>
              <a:xfrm>
                <a:off x="6626040" y="5058971"/>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4" name="Oval 13"/>
              <p:cNvSpPr/>
              <p:nvPr/>
            </p:nvSpPr>
            <p:spPr>
              <a:xfrm>
                <a:off x="6101122" y="55057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5" name="Oval 14"/>
              <p:cNvSpPr/>
              <p:nvPr/>
            </p:nvSpPr>
            <p:spPr>
              <a:xfrm>
                <a:off x="6896806" y="462901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6" name="Oval 15"/>
              <p:cNvSpPr/>
              <p:nvPr/>
            </p:nvSpPr>
            <p:spPr>
              <a:xfrm>
                <a:off x="6295740" y="51596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7" name="Oval 16"/>
              <p:cNvSpPr/>
              <p:nvPr/>
            </p:nvSpPr>
            <p:spPr>
              <a:xfrm>
                <a:off x="5582403" y="52304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8" name="Oval 17"/>
              <p:cNvSpPr/>
              <p:nvPr/>
            </p:nvSpPr>
            <p:spPr>
              <a:xfrm>
                <a:off x="6121921" y="46152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9" name="Oval 18"/>
              <p:cNvSpPr/>
              <p:nvPr/>
            </p:nvSpPr>
            <p:spPr>
              <a:xfrm>
                <a:off x="6402145" y="4713998"/>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0" name="Oval 19"/>
              <p:cNvSpPr/>
              <p:nvPr/>
            </p:nvSpPr>
            <p:spPr>
              <a:xfrm>
                <a:off x="6101122" y="476312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1" name="Oval 20"/>
              <p:cNvSpPr/>
              <p:nvPr/>
            </p:nvSpPr>
            <p:spPr>
              <a:xfrm>
                <a:off x="6109137" y="44028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2" name="Oval 21"/>
              <p:cNvSpPr/>
              <p:nvPr/>
            </p:nvSpPr>
            <p:spPr>
              <a:xfrm>
                <a:off x="5940152"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3" name="Oval 22"/>
              <p:cNvSpPr/>
              <p:nvPr/>
            </p:nvSpPr>
            <p:spPr>
              <a:xfrm>
                <a:off x="5940152" y="4700092"/>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4" name="Oval 23"/>
              <p:cNvSpPr/>
              <p:nvPr/>
            </p:nvSpPr>
            <p:spPr>
              <a:xfrm>
                <a:off x="6555240" y="54349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5" name="Oval 24"/>
              <p:cNvSpPr/>
              <p:nvPr/>
            </p:nvSpPr>
            <p:spPr>
              <a:xfrm>
                <a:off x="5724003" y="49551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6" name="Oval 25"/>
              <p:cNvSpPr/>
              <p:nvPr/>
            </p:nvSpPr>
            <p:spPr>
              <a:xfrm>
                <a:off x="5869352"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7" name="Oval 26"/>
              <p:cNvSpPr/>
              <p:nvPr/>
            </p:nvSpPr>
            <p:spPr>
              <a:xfrm>
                <a:off x="6999252" y="49905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8" name="Oval 27"/>
              <p:cNvSpPr/>
              <p:nvPr/>
            </p:nvSpPr>
            <p:spPr>
              <a:xfrm>
                <a:off x="5897845" y="527656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9" name="Oval 28"/>
              <p:cNvSpPr/>
              <p:nvPr/>
            </p:nvSpPr>
            <p:spPr>
              <a:xfrm>
                <a:off x="6642004" y="587727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35" name="TextBox 34"/>
                <p:cNvSpPr txBox="1"/>
                <p:nvPr/>
              </p:nvSpPr>
              <p:spPr>
                <a:xfrm>
                  <a:off x="6848871" y="2858445"/>
                  <a:ext cx="1279838" cy="54091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1400" b="0" i="1" smtClean="0">
                            <a:latin typeface="Cambria Math" panose="02040503050406030204" pitchFamily="18" charset="0"/>
                          </a:rPr>
                          <m:t>𝑃</m:t>
                        </m:r>
                        <m:d>
                          <m:dPr>
                            <m:begChr m:val="("/>
                            <m:sepChr m:val="|"/>
                            <m:endChr m:val=")"/>
                            <m:grow m:val="on"/>
                            <m:shp m:val="centered"/>
                            <m:ctrlPr>
                              <a:rPr lang="en-US" sz="1400" b="0" i="1" smtClean="0">
                                <a:latin typeface="Cambria Math" panose="02040503050406030204" pitchFamily="18" charset="0"/>
                              </a:rPr>
                            </m:ctrlPr>
                          </m:dPr>
                          <m:e>
                            <m:r>
                              <a:rPr lang="en-US" sz="1400" b="0" i="1" smtClean="0">
                                <a:latin typeface="Cambria Math" panose="02040503050406030204" pitchFamily="18" charset="0"/>
                              </a:rPr>
                              <m:t>𝐻</m:t>
                            </m:r>
                          </m:e>
                        </m:d>
                        <m:r>
                          <a:rPr lang="en-US" sz="1400" b="0" i="1" smtClean="0">
                            <a:latin typeface="Cambria Math" panose="02040503050406030204" pitchFamily="18" charset="0"/>
                          </a:rPr>
                          <m:t>=</m:t>
                        </m:r>
                        <m:f>
                          <m:fPr>
                            <m:type m:val="bar"/>
                            <m:ctrlPr>
                              <a:rPr lang="en-US" sz="1400" b="0" i="1" smtClean="0">
                                <a:latin typeface="Cambria Math" panose="02040503050406030204" pitchFamily="18" charset="0"/>
                              </a:rPr>
                            </m:ctrlPr>
                          </m:fPr>
                          <m:num>
                            <m:r>
                              <a:rPr lang="en-US" sz="1400" b="0" i="1" smtClean="0">
                                <a:latin typeface="Cambria Math" panose="02040503050406030204" pitchFamily="18" charset="0"/>
                              </a:rPr>
                              <m:t>𝑁</m:t>
                            </m:r>
                            <m:r>
                              <a:rPr lang="en-US" sz="1400" b="0" i="1" smtClean="0">
                                <a:latin typeface="Cambria Math" panose="02040503050406030204" pitchFamily="18" charset="0"/>
                              </a:rPr>
                              <m:t>(</m:t>
                            </m:r>
                            <m:r>
                              <a:rPr lang="en-US" sz="1400" b="0" i="1" smtClean="0">
                                <a:latin typeface="Cambria Math" panose="02040503050406030204" pitchFamily="18" charset="0"/>
                              </a:rPr>
                              <m:t>𝐻</m:t>
                            </m:r>
                            <m:r>
                              <a:rPr lang="en-US" sz="1400" b="0" i="1" smtClean="0">
                                <a:latin typeface="Cambria Math" panose="02040503050406030204" pitchFamily="18" charset="0"/>
                              </a:rPr>
                              <m:t>)</m:t>
                            </m:r>
                          </m:num>
                          <m:den>
                            <m:r>
                              <a:rPr lang="en-US" sz="1400" b="0" i="1" smtClean="0">
                                <a:latin typeface="Cambria Math" panose="02040503050406030204" pitchFamily="18" charset="0"/>
                              </a:rPr>
                              <m:t>𝑁</m:t>
                            </m:r>
                            <m:r>
                              <a:rPr lang="en-US" sz="1400" b="0" i="1" smtClean="0">
                                <a:latin typeface="Cambria Math" panose="02040503050406030204" pitchFamily="18" charset="0"/>
                              </a:rPr>
                              <m:t>(</m:t>
                            </m:r>
                            <m:r>
                              <a:rPr lang="en-US" sz="1400" b="0" i="1" smtClean="0">
                                <a:latin typeface="Cambria Math" panose="02040503050406030204" pitchFamily="18" charset="0"/>
                              </a:rPr>
                              <m:t>𝑈</m:t>
                            </m:r>
                            <m:r>
                              <a:rPr lang="en-US" sz="1400" b="0" i="1" smtClean="0">
                                <a:latin typeface="Cambria Math" panose="02040503050406030204" pitchFamily="18" charset="0"/>
                              </a:rPr>
                              <m:t>)</m:t>
                            </m:r>
                          </m:den>
                        </m:f>
                      </m:oMath>
                    </m:oMathPara>
                  </a14:m>
                  <a:endParaRPr lang="en-GB"/>
                </a:p>
              </p:txBody>
            </p:sp>
          </mc:Choice>
          <mc:Fallback>
            <p:sp>
              <p:nvSpPr>
                <p:cNvPr id="35" name="TextBox 34"/>
                <p:cNvSpPr txBox="1">
                  <a:spLocks noRot="1" noChangeAspect="1" noMove="1" noResize="1" noEditPoints="1" noAdjustHandles="1" noChangeArrowheads="1" noChangeShapeType="1" noTextEdit="1"/>
                </p:cNvSpPr>
                <p:nvPr/>
              </p:nvSpPr>
              <p:spPr>
                <a:xfrm>
                  <a:off x="6848871" y="2858445"/>
                  <a:ext cx="1279838" cy="540917"/>
                </a:xfrm>
                <a:prstGeom prst="rect">
                  <a:avLst/>
                </a:prstGeom>
                <a:blipFill>
                  <a:blip r:embed="rId3"/>
                  <a:stretch>
                    <a:fillRect b="-4494"/>
                  </a:stretch>
                </a:blipFill>
              </p:spPr>
              <p:txBody>
                <a:bodyPr/>
                <a:lstStyle/>
                <a:p>
                  <a:r>
                    <a:rPr lang="en-GB">
                      <a:noFill/>
                    </a:rPr>
                    <a:t> </a:t>
                  </a:r>
                </a:p>
              </p:txBody>
            </p:sp>
          </mc:Fallback>
        </mc:AlternateContent>
      </p:grpSp>
      <p:pic>
        <p:nvPicPr>
          <p:cNvPr id="38" name="Picture 37"/>
          <p:cNvPicPr>
            <a:picLocks noChangeAspect="1"/>
          </p:cNvPicPr>
          <p:nvPr/>
        </p:nvPicPr>
        <p:blipFill>
          <a:blip r:embed="rId2"/>
          <a:srcRect l="50710"/>
          <a:stretch>
            <a:fillRect/>
          </a:stretch>
        </p:blipFill>
        <p:spPr>
          <a:xfrm>
            <a:off x="6935890" y="4576974"/>
            <a:ext cx="1956590" cy="1804354"/>
          </a:xfrm>
          <a:prstGeom prst="rect">
            <a:avLst/>
          </a:prstGeom>
        </p:spPr>
      </p:pic>
    </p:spTree>
    <p:extLst>
      <p:ext uri="{BB962C8B-B14F-4D97-AF65-F5344CB8AC3E}">
        <p14:creationId xmlns:p14="http://schemas.microsoft.com/office/powerpoint/2010/main" val="2637901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Tælleteknikker</a:t>
            </a:r>
            <a:endParaRPr lang="en-GB"/>
          </a:p>
        </p:txBody>
      </p:sp>
      <p:sp>
        <p:nvSpPr>
          <p:cNvPr id="3" name="Content Placeholder 2"/>
          <p:cNvSpPr>
            <a:spLocks noGrp="1"/>
          </p:cNvSpPr>
          <p:nvPr>
            <p:ph idx="1"/>
          </p:nvPr>
        </p:nvSpPr>
        <p:spPr/>
        <p:txBody>
          <a:bodyPr/>
          <a:lstStyle/>
          <a:p>
            <a:r>
              <a:rPr lang="en-US" sz="2200" smtClean="0"/>
              <a:t>Som følge af definitionen af </a:t>
            </a:r>
            <a:br>
              <a:rPr lang="en-US" sz="2200" smtClean="0"/>
            </a:br>
            <a:r>
              <a:rPr lang="en-US" sz="2200" smtClean="0"/>
              <a:t>sandsynlighed skal vi ofte tælle</a:t>
            </a:r>
            <a:br>
              <a:rPr lang="en-US" sz="2200" smtClean="0"/>
            </a:br>
            <a:r>
              <a:rPr lang="en-US" sz="2200" smtClean="0"/>
              <a:t>antal udfald i H og i U</a:t>
            </a:r>
            <a:br>
              <a:rPr lang="en-US" sz="2200" smtClean="0"/>
            </a:br>
            <a:endParaRPr lang="en-US" sz="2200" smtClean="0"/>
          </a:p>
          <a:p>
            <a:r>
              <a:rPr lang="en-US" sz="2200" smtClean="0"/>
              <a:t>Der findes forskellige tælle-</a:t>
            </a:r>
            <a:br>
              <a:rPr lang="en-US" sz="2200" smtClean="0"/>
            </a:br>
            <a:r>
              <a:rPr lang="en-US" sz="2200" smtClean="0"/>
              <a:t>teknikker fra kombinatorik og mængdelære:</a:t>
            </a:r>
          </a:p>
          <a:p>
            <a:pPr lvl="1"/>
            <a:r>
              <a:rPr lang="en-US" sz="1800" smtClean="0"/>
              <a:t>Trædiagram</a:t>
            </a:r>
          </a:p>
          <a:p>
            <a:pPr lvl="1"/>
            <a:r>
              <a:rPr lang="en-US" sz="1800" smtClean="0"/>
              <a:t>Permutationer og kombinationer</a:t>
            </a:r>
          </a:p>
          <a:p>
            <a:pPr lvl="1"/>
            <a:r>
              <a:rPr lang="en-US" sz="1800" smtClean="0"/>
              <a:t>Venn diagrammer.</a:t>
            </a:r>
            <a:endParaRPr lang="en-GB" sz="1800"/>
          </a:p>
        </p:txBody>
      </p:sp>
      <p:sp>
        <p:nvSpPr>
          <p:cNvPr id="4" name="Slide Number Placeholder 3"/>
          <p:cNvSpPr>
            <a:spLocks noGrp="1"/>
          </p:cNvSpPr>
          <p:nvPr>
            <p:ph type="sldNum" sz="quarter" idx="12"/>
          </p:nvPr>
        </p:nvSpPr>
        <p:spPr/>
        <p:txBody>
          <a:bodyPr/>
          <a:lstStyle/>
          <a:p>
            <a:fld id="{2CD97C06-EC96-4259-9516-82894ECCBF7D}" type="slidenum">
              <a:rPr lang="da-DK" smtClean="0"/>
              <a:t>77</a:t>
            </a:fld>
            <a:endParaRPr lang="da-DK"/>
          </a:p>
        </p:txBody>
      </p:sp>
      <p:pic>
        <p:nvPicPr>
          <p:cNvPr id="5" name="Picture 4"/>
          <p:cNvPicPr>
            <a:picLocks noChangeAspect="1"/>
          </p:cNvPicPr>
          <p:nvPr/>
        </p:nvPicPr>
        <p:blipFill>
          <a:blip r:embed="rId2"/>
          <a:stretch>
            <a:fillRect/>
          </a:stretch>
        </p:blipFill>
        <p:spPr>
          <a:xfrm>
            <a:off x="4494662" y="1340768"/>
            <a:ext cx="4463158" cy="1440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38973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6516216" y="2348880"/>
            <a:ext cx="2001682" cy="2793904"/>
          </a:xfrm>
          <a:prstGeom prst="rect">
            <a:avLst/>
          </a:prstGeom>
        </p:spPr>
      </p:pic>
      <p:sp>
        <p:nvSpPr>
          <p:cNvPr id="2" name="Title 1"/>
          <p:cNvSpPr>
            <a:spLocks noGrp="1"/>
          </p:cNvSpPr>
          <p:nvPr>
            <p:ph type="title"/>
          </p:nvPr>
        </p:nvSpPr>
        <p:spPr/>
        <p:txBody>
          <a:bodyPr/>
          <a:lstStyle/>
          <a:p>
            <a:r>
              <a:rPr lang="en-US" smtClean="0"/>
              <a:t>Kombinatorik</a:t>
            </a:r>
            <a:endParaRPr lang="en-GB"/>
          </a:p>
        </p:txBody>
      </p:sp>
      <mc:AlternateContent>
        <mc:Choice Requires="a14">
          <p:sp>
            <p:nvSpPr>
              <p:cNvPr id="3" name="Content Placeholder 2"/>
              <p:cNvSpPr>
                <a:spLocks noGrp="1"/>
              </p:cNvSpPr>
              <p:nvPr>
                <p:ph idx="1"/>
              </p:nvPr>
            </p:nvSpPr>
            <p:spPr>
              <a:xfrm>
                <a:off x="467544" y="1052736"/>
                <a:ext cx="8424936" cy="5688632"/>
              </a:xfrm>
            </p:spPr>
            <p:txBody>
              <a:bodyPr/>
              <a:lstStyle/>
              <a:p>
                <a:r>
                  <a:rPr lang="en-US" sz="2000" b="1" smtClean="0">
                    <a:solidFill>
                      <a:schemeClr val="accent1">
                        <a:lumMod val="75000"/>
                      </a:schemeClr>
                    </a:solidFill>
                  </a:rPr>
                  <a:t>Sætning 3.1</a:t>
                </a:r>
                <a:r>
                  <a:rPr lang="en-US" sz="2000" smtClean="0">
                    <a:solidFill>
                      <a:schemeClr val="accent1">
                        <a:lumMod val="75000"/>
                      </a:schemeClr>
                    </a:solidFill>
                  </a:rPr>
                  <a:t> (</a:t>
                </a:r>
                <a:r>
                  <a:rPr lang="en-US" sz="2000" i="1" smtClean="0">
                    <a:solidFill>
                      <a:schemeClr val="accent1">
                        <a:lumMod val="75000"/>
                      </a:schemeClr>
                    </a:solidFill>
                  </a:rPr>
                  <a:t>Fundamental theorem of counting</a:t>
                </a:r>
                <a:r>
                  <a:rPr lang="en-US" sz="2000" smtClean="0">
                    <a:solidFill>
                      <a:schemeClr val="accent1">
                        <a:lumMod val="75000"/>
                      </a:schemeClr>
                    </a:solidFill>
                  </a:rPr>
                  <a:t>)</a:t>
                </a:r>
                <a:r>
                  <a:rPr lang="en-US" sz="2000" smtClean="0"/>
                  <a:t>: </a:t>
                </a:r>
                <a:br>
                  <a:rPr lang="en-US" sz="2000" smtClean="0"/>
                </a:br>
                <a:r>
                  <a:rPr lang="en-US" sz="2000" smtClean="0"/>
                  <a:t>Hvis mængderne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b="0" i="1" smtClean="0">
                              <a:latin typeface="Cambria Math" panose="02040503050406030204" pitchFamily="18" charset="0"/>
                            </a:rPr>
                            <m:t>2</m:t>
                          </m:r>
                        </m:sub>
                      </m:sSub>
                      <m:r>
                        <a:rPr lang="en-US" sz="2000" i="1">
                          <a:latin typeface="Cambria Math" panose="02040503050406030204" pitchFamily="18" charset="0"/>
                        </a:rPr>
                        <m:t>, </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b="0" i="1" smtClean="0">
                              <a:latin typeface="Cambria Math" panose="02040503050406030204" pitchFamily="18" charset="0"/>
                            </a:rPr>
                            <m:t>𝑘</m:t>
                          </m:r>
                        </m:sub>
                      </m:sSub>
                    </m:oMath>
                  </m:oMathPara>
                </a14:m>
                <a:r>
                  <a:rPr lang="en-GB" sz="2000" smtClean="0"/>
                  <a:t> indeholder hhv. </a:t>
                </a:r>
                <a14:m>
                  <m:oMathPara>
                    <m:oMathParaPr>
                      <m:jc/>
                    </m:oMathParaPr>
                    <m:o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i="1">
                              <a:latin typeface="Cambria Math" panose="02040503050406030204" pitchFamily="18" charset="0"/>
                            </a:rPr>
                            <m:t>𝑘</m:t>
                          </m:r>
                        </m:sub>
                      </m:sSub>
                      <m:r>
                        <a:rPr lang="en-US" sz="2000" i="1">
                          <a:latin typeface="Cambria Math" panose="02040503050406030204" pitchFamily="18" charset="0"/>
                        </a:rPr>
                        <m:t> </m:t>
                      </m:r>
                    </m:oMath>
                  </m:oMathPara>
                </a14:m>
                <a:r>
                  <a:rPr lang="en-GB" sz="2000" smtClean="0"/>
                  <a:t>elementer, så er der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𝑘</m:t>
                          </m:r>
                        </m:sub>
                      </m:sSub>
                    </m:oMath>
                  </m:oMathPara>
                </a14:m>
                <a:r>
                  <a:rPr lang="en-GB" sz="2000" smtClean="0"/>
                  <a:t> måder at vælge først et element fra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1</m:t>
                          </m:r>
                        </m:sub>
                      </m:sSub>
                    </m:oMath>
                  </m:oMathPara>
                </a14:m>
                <a:r>
                  <a:rPr lang="en-GB" sz="2000" smtClean="0"/>
                  <a:t>, så et element fra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2</m:t>
                          </m:r>
                        </m:sub>
                      </m:sSub>
                    </m:oMath>
                  </m:oMathPara>
                </a14:m>
                <a:r>
                  <a:rPr lang="en-GB" sz="2000" smtClean="0"/>
                  <a:t>, ..., og sidst et element fra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𝑘</m:t>
                          </m:r>
                        </m:sub>
                      </m:sSub>
                    </m:oMath>
                  </m:oMathPara>
                </a14:m>
                <a:endParaRPr lang="en-GB" sz="2000" smtClean="0"/>
              </a:p>
              <a:p>
                <a:r>
                  <a:rPr lang="en-US" sz="2000" b="1" smtClean="0"/>
                  <a:t>Eksempel</a:t>
                </a:r>
                <a:r>
                  <a:rPr lang="en-US" sz="2000" smtClean="0"/>
                  <a:t>: Klassificering af brugte biler efter 3 kriterier</a:t>
                </a:r>
              </a:p>
              <a:p>
                <a:pPr lvl="1"/>
                <a:r>
                  <a:rPr lang="en-US" sz="1600" smtClean="0"/>
                  <a:t>Kilometertal (Mileage):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1</m:t>
                          </m:r>
                        </m:sub>
                      </m:sSub>
                    </m:oMath>
                  </m:oMathPara>
                </a14:m>
                <a:r>
                  <a:rPr lang="en-GB" sz="1600"/>
                  <a:t>: Lav,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oMath>
                  </m:oMathPara>
                </a14:m>
                <a:r>
                  <a:rPr lang="en-GB" sz="1600"/>
                  <a:t>: </a:t>
                </a:r>
                <a:r>
                  <a:rPr lang="en-GB" sz="1600" smtClean="0"/>
                  <a:t>Medium,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3</m:t>
                          </m:r>
                        </m:sub>
                      </m:sSub>
                    </m:oMath>
                  </m:oMathPara>
                </a14:m>
                <a:r>
                  <a:rPr lang="en-GB" sz="1600"/>
                  <a:t>: </a:t>
                </a:r>
                <a:r>
                  <a:rPr lang="en-GB" sz="1600" smtClean="0"/>
                  <a:t>Høj</a:t>
                </a:r>
              </a:p>
              <a:p>
                <a:pPr lvl="1"/>
                <a:r>
                  <a:rPr lang="en-GB" sz="1600" smtClean="0"/>
                  <a:t>Pris (Price):  		</a:t>
                </a:r>
                <a14:m>
                  <m:oMathPara>
                    <m:oMathParaPr>
                      <m:jc/>
                    </m:oMathParaPr>
                    <m:o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1</m:t>
                          </m:r>
                        </m:sub>
                      </m:sSub>
                    </m:oMath>
                  </m:oMathPara>
                </a14:m>
                <a:r>
                  <a:rPr lang="en-GB" sz="1600"/>
                  <a:t>: </a:t>
                </a:r>
                <a:r>
                  <a:rPr lang="en-GB" sz="1600" smtClean="0"/>
                  <a:t>Moderat, </a:t>
                </a:r>
                <a14:m>
                  <m:oMathPara>
                    <m:oMathParaPr>
                      <m:jc/>
                    </m:oMathParaPr>
                    <m:o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2</m:t>
                          </m:r>
                        </m:sub>
                      </m:sSub>
                    </m:oMath>
                  </m:oMathPara>
                </a14:m>
                <a:r>
                  <a:rPr lang="en-GB" sz="1600"/>
                  <a:t>: </a:t>
                </a:r>
                <a:r>
                  <a:rPr lang="en-GB" sz="1600" smtClean="0"/>
                  <a:t>Høj</a:t>
                </a:r>
              </a:p>
              <a:p>
                <a:pPr lvl="1"/>
                <a:r>
                  <a:rPr lang="en-US" sz="1600" smtClean="0"/>
                  <a:t>Driftsomkostn. (Cost): 	</a:t>
                </a:r>
                <a14:m>
                  <m:oMathPara>
                    <m:oMathParaPr>
                      <m:jc/>
                    </m:oMathParaPr>
                    <m:o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𝐶</m:t>
                          </m:r>
                        </m:e>
                        <m:sub>
                          <m:r>
                            <a:rPr lang="en-US" sz="1600" i="1">
                              <a:latin typeface="Cambria Math" panose="02040503050406030204" pitchFamily="18" charset="0"/>
                            </a:rPr>
                            <m:t>1</m:t>
                          </m:r>
                        </m:sub>
                      </m:sSub>
                    </m:oMath>
                  </m:oMathPara>
                </a14:m>
                <a:r>
                  <a:rPr lang="en-GB" sz="1600"/>
                  <a:t>: </a:t>
                </a:r>
                <a:r>
                  <a:rPr lang="en-GB" sz="1600" smtClean="0"/>
                  <a:t>Billig, </a:t>
                </a:r>
                <a14:m>
                  <m:oMathPara>
                    <m:oMathParaPr>
                      <m:jc/>
                    </m:oMathParaPr>
                    <m:o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𝐶</m:t>
                          </m:r>
                        </m:e>
                        <m:sub>
                          <m:r>
                            <a:rPr lang="en-US" sz="1600" i="1">
                              <a:latin typeface="Cambria Math" panose="02040503050406030204" pitchFamily="18" charset="0"/>
                            </a:rPr>
                            <m:t>2</m:t>
                          </m:r>
                        </m:sub>
                      </m:sSub>
                    </m:oMath>
                  </m:oMathPara>
                </a14:m>
                <a:r>
                  <a:rPr lang="en-GB" sz="1600"/>
                  <a:t>: Medium, </a:t>
                </a:r>
                <a14:m>
                  <m:oMathPara>
                    <m:oMathParaPr>
                      <m:jc/>
                    </m:oMathParaPr>
                    <m:o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𝐶</m:t>
                          </m:r>
                        </m:e>
                        <m:sub>
                          <m:r>
                            <a:rPr lang="en-US" sz="1600" i="1">
                              <a:latin typeface="Cambria Math" panose="02040503050406030204" pitchFamily="18" charset="0"/>
                            </a:rPr>
                            <m:t>3</m:t>
                          </m:r>
                        </m:sub>
                      </m:sSub>
                    </m:oMath>
                  </m:oMathPara>
                </a14:m>
                <a:r>
                  <a:rPr lang="en-GB" sz="1600"/>
                  <a:t>: </a:t>
                </a:r>
                <a:r>
                  <a:rPr lang="en-GB" sz="1600" smtClean="0"/>
                  <a:t>Dyr </a:t>
                </a:r>
              </a:p>
              <a:p>
                <a:r>
                  <a:rPr lang="en-US" sz="2000" smtClean="0"/>
                  <a:t>Her er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r>
                        <a:rPr lang="en-US" sz="2000" b="0" i="1" smtClean="0">
                          <a:latin typeface="Cambria Math" panose="02040503050406030204" pitchFamily="18" charset="0"/>
                        </a:rPr>
                        <m:t>=3</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r>
                        <a:rPr lang="en-US" sz="2000" b="0" i="1" smtClean="0">
                          <a:latin typeface="Cambria Math" panose="02040503050406030204" pitchFamily="18" charset="0"/>
                        </a:rPr>
                        <m:t>=2</m:t>
                      </m:r>
                    </m:oMath>
                  </m:oMathPara>
                </a14:m>
                <a:r>
                  <a:rPr lang="en-GB" sz="2000" smtClean="0"/>
                  <a:t> og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=3</m:t>
                      </m:r>
                    </m:oMath>
                  </m:oMathPara>
                </a14:m>
                <a:r>
                  <a:rPr lang="en-GB" sz="2000" smtClean="0"/>
                  <a:t>, så antal klasser </a:t>
                </a:r>
                <a:br>
                  <a:rPr lang="en-GB" sz="2000" smtClean="0"/>
                </a:br>
                <a:r>
                  <a:rPr lang="en-GB" sz="2000" smtClean="0"/>
                  <a:t>af brugte biler er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3=18</m:t>
                      </m:r>
                    </m:oMath>
                  </m:oMathPara>
                </a14:m>
                <a:r>
                  <a:rPr lang="en-GB" sz="2000" smtClean="0"/>
                  <a:t> </a:t>
                </a:r>
              </a:p>
              <a:p>
                <a:r>
                  <a:rPr lang="en-US" sz="2000" b="1" smtClean="0"/>
                  <a:t>Eksempel</a:t>
                </a:r>
                <a:r>
                  <a:rPr lang="en-US" sz="2000" smtClean="0"/>
                  <a:t>: På hvor mange måder kan man blande et </a:t>
                </a:r>
                <a:br>
                  <a:rPr lang="en-US" sz="2000" smtClean="0"/>
                </a:br>
                <a:r>
                  <a:rPr lang="en-US" sz="2000" smtClean="0"/>
                  <a:t>spil kort med 52 kort?</a:t>
                </a:r>
              </a:p>
              <a:p>
                <a:r>
                  <a:rPr lang="en-US" sz="2000" smtClean="0"/>
                  <a:t>Svar: Vi bruger den fundamentale tællesætning med </a:t>
                </a:r>
                <a14:m>
                  <m:oMathPara>
                    <m:oMathParaPr>
                      <m:jc/>
                    </m:oMathParaPr>
                    <m:oMath>
                      <m:r>
                        <a:rPr lang="en-US" sz="2000" b="0" i="1" smtClean="0">
                          <a:latin typeface="Cambria Math" panose="02040503050406030204" pitchFamily="18" charset="0"/>
                        </a:rPr>
                        <m:t>𝑘</m:t>
                      </m:r>
                      <m:r>
                        <a:rPr lang="en-US" sz="2000" b="0" i="1" smtClean="0">
                          <a:latin typeface="Cambria Math" panose="02040503050406030204" pitchFamily="18" charset="0"/>
                        </a:rPr>
                        <m:t>=52</m:t>
                      </m:r>
                    </m:oMath>
                  </m:oMathPara>
                </a14:m>
                <a:r>
                  <a:rPr lang="en-US" sz="2000" smtClean="0"/>
                  <a:t>. </a:t>
                </a:r>
              </a:p>
              <a:p>
                <a:pPr lvl="1"/>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1</m:t>
                          </m:r>
                        </m:sub>
                      </m:sSub>
                    </m:oMath>
                  </m:oMathPara>
                </a14:m>
                <a:r>
                  <a:rPr lang="en-US" sz="1600" smtClean="0"/>
                  <a:t> er hele kortspillet med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r>
                        <a:rPr lang="en-US" sz="1600" b="0" i="1" smtClean="0">
                          <a:latin typeface="Cambria Math" panose="02040503050406030204" pitchFamily="18" charset="0"/>
                        </a:rPr>
                        <m:t>52</m:t>
                      </m:r>
                    </m:oMath>
                  </m:oMathPara>
                </a14:m>
                <a:endParaRPr lang="en-GB" sz="1600" smtClean="0"/>
              </a:p>
              <a:p>
                <a:pPr lvl="1"/>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b="0" i="1" smtClean="0">
                              <a:latin typeface="Cambria Math" panose="02040503050406030204" pitchFamily="18" charset="0"/>
                            </a:rPr>
                            <m:t>2</m:t>
                          </m:r>
                        </m:sub>
                      </m:sSub>
                    </m:oMath>
                  </m:oMathPara>
                </a14:m>
                <a:r>
                  <a:rPr lang="en-US" sz="1600" smtClean="0"/>
                  <a:t> er kortspillet, når første kort er trukket, så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2</m:t>
                          </m:r>
                        </m:sub>
                      </m:sSub>
                      <m:r>
                        <a:rPr lang="en-US" sz="1600" i="1">
                          <a:latin typeface="Cambria Math" panose="02040503050406030204" pitchFamily="18" charset="0"/>
                        </a:rPr>
                        <m:t>=5</m:t>
                      </m:r>
                    </m:oMath>
                  </m:oMathPara>
                </a14:m>
                <a:r>
                  <a:rPr lang="en-GB" sz="1600" smtClean="0"/>
                  <a:t>1, o.s.v.</a:t>
                </a:r>
              </a:p>
              <a:p>
                <a:pPr lvl="1"/>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b="0" i="1" smtClean="0">
                              <a:latin typeface="Cambria Math" panose="02040503050406030204" pitchFamily="18" charset="0"/>
                            </a:rPr>
                            <m:t>5</m:t>
                          </m:r>
                          <m:r>
                            <a:rPr lang="en-US" sz="1600" i="1">
                              <a:latin typeface="Cambria Math" panose="02040503050406030204" pitchFamily="18" charset="0"/>
                            </a:rPr>
                            <m:t>2</m:t>
                          </m:r>
                        </m:sub>
                      </m:sSub>
                    </m:oMath>
                  </m:oMathPara>
                </a14:m>
                <a:r>
                  <a:rPr lang="en-US" sz="1600" smtClean="0"/>
                  <a:t> er </a:t>
                </a:r>
                <a:r>
                  <a:rPr lang="en-US" sz="1600"/>
                  <a:t>kortspillet, når </a:t>
                </a:r>
                <a:r>
                  <a:rPr lang="en-US" sz="1600" smtClean="0"/>
                  <a:t>der kun er et </a:t>
                </a:r>
                <a:r>
                  <a:rPr lang="en-US" sz="1600"/>
                  <a:t>kort </a:t>
                </a:r>
                <a:r>
                  <a:rPr lang="en-US" sz="1600" smtClean="0"/>
                  <a:t>tilbage, </a:t>
                </a:r>
                <a:r>
                  <a:rPr lang="en-US" sz="1600"/>
                  <a:t>så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5</m:t>
                          </m:r>
                          <m:r>
                            <a:rPr lang="en-US" sz="1600" i="1">
                              <a:latin typeface="Cambria Math" panose="02040503050406030204" pitchFamily="18" charset="0"/>
                            </a:rPr>
                            <m:t>2</m:t>
                          </m:r>
                        </m:sub>
                      </m:sSub>
                      <m:r>
                        <a:rPr lang="en-US" sz="1600" i="1">
                          <a:latin typeface="Cambria Math" panose="02040503050406030204" pitchFamily="18" charset="0"/>
                        </a:rPr>
                        <m:t>=</m:t>
                      </m:r>
                      <m:r>
                        <a:rPr lang="en-US" sz="1600" b="0" i="1" smtClean="0">
                          <a:latin typeface="Cambria Math" panose="02040503050406030204" pitchFamily="18" charset="0"/>
                        </a:rPr>
                        <m:t>1</m:t>
                      </m:r>
                    </m:oMath>
                  </m:oMathPara>
                </a14:m>
                <a:endParaRPr lang="en-GB" sz="1600" smtClean="0"/>
              </a:p>
              <a:p>
                <a:pPr lvl="1"/>
                <a:r>
                  <a:rPr lang="en-GB" sz="1600" smtClean="0"/>
                  <a:t>Dermed er antallet </a:t>
                </a:r>
                <a14:m>
                  <m:oMathPara>
                    <m:oMathParaPr>
                      <m:jc/>
                    </m:oMathParaPr>
                    <m:o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𝑘</m:t>
                          </m:r>
                        </m:sub>
                      </m:sSub>
                      <m:r>
                        <a:rPr lang="en-US" sz="1600" b="0" i="1" smtClean="0">
                          <a:latin typeface="Cambria Math" panose="02040503050406030204" pitchFamily="18" charset="0"/>
                        </a:rPr>
                        <m:t>=52</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51</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1=52!=8.1</m:t>
                      </m:r>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67</m:t>
                          </m:r>
                        </m:sup>
                      </m:sSup>
                    </m:oMath>
                  </m:oMathPara>
                </a14:m>
                <a:endParaRPr lang="en-US" sz="1600" smtClean="0"/>
              </a:p>
              <a:p>
                <a:pPr lvl="1"/>
                <a:r>
                  <a:rPr lang="en-GB" sz="1600" smtClean="0"/>
                  <a:t>Det er </a:t>
                </a:r>
                <a:r>
                  <a:rPr lang="en-GB" sz="1600" u="sng" smtClean="0"/>
                  <a:t>mange</a:t>
                </a:r>
                <a:r>
                  <a:rPr lang="en-GB" sz="1600" smtClean="0"/>
                  <a:t> – som antal atomer i solen, gange 80 milliarder!! .</a:t>
                </a:r>
              </a:p>
              <a:p>
                <a:pPr marL="0" indent="0">
                  <a:buNone/>
                </a:pP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3"/>
                <a:stretch>
                  <a:fillRect l="-651" t="-643" b="-203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78</a:t>
            </a:fld>
            <a:endParaRPr lang="da-DK"/>
          </a:p>
        </p:txBody>
      </p:sp>
    </p:spTree>
    <p:extLst>
      <p:ext uri="{BB962C8B-B14F-4D97-AF65-F5344CB8AC3E}">
        <p14:creationId xmlns:p14="http://schemas.microsoft.com/office/powerpoint/2010/main" val="993501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dur="1"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dur="1"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dur="1"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nodeType="clickPar">
                      <p:stCondLst>
                        <p:cond delay="indefinite"/>
                        <p:cond evt="onBegin" delay="0">
                          <p:tn val="42"/>
                        </p:cond>
                      </p:stCondLst>
                      <p:childTnLst>
                        <p:par>
                          <p:cTn id="44" fill="hold">
                            <p:stCondLst>
                              <p:cond delay="0"/>
                            </p:stCondLst>
                            <p:childTnLst>
                              <p:par>
                                <p:cTn id="45" presetID="1" presetClass="entr" presetSubtype="0" dur="1"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Permutationer og kombinationer</a:t>
            </a:r>
            <a:endParaRPr lang="en-GB"/>
          </a:p>
        </p:txBody>
      </p:sp>
      <mc:AlternateContent>
        <mc:Choice Requires="a14">
          <p:sp>
            <p:nvSpPr>
              <p:cNvPr id="3" name="Content Placeholder 2"/>
              <p:cNvSpPr>
                <a:spLocks noGrp="1"/>
              </p:cNvSpPr>
              <p:nvPr>
                <p:ph idx="1"/>
              </p:nvPr>
            </p:nvSpPr>
            <p:spPr>
              <a:xfrm>
                <a:off x="467544" y="1196752"/>
                <a:ext cx="8424936" cy="5472608"/>
              </a:xfrm>
            </p:spPr>
            <p:txBody>
              <a:bodyPr/>
              <a:lstStyle/>
              <a:p>
                <a:r>
                  <a:rPr lang="en-US" sz="2000" smtClean="0"/>
                  <a:t>På hvor mange måder kan man trække 7 kort fra </a:t>
                </a:r>
                <a:r>
                  <a:rPr lang="en-US" sz="2000"/>
                  <a:t>et </a:t>
                </a:r>
                <a:r>
                  <a:rPr lang="en-US" sz="2000" smtClean="0"/>
                  <a:t>normalt </a:t>
                </a:r>
                <a:r>
                  <a:rPr lang="en-US" sz="2000"/>
                  <a:t>spil kort med </a:t>
                </a:r>
                <a:br>
                  <a:rPr lang="en-US" sz="2000" smtClean="0"/>
                </a:br>
                <a:r>
                  <a:rPr lang="en-US" sz="2000" smtClean="0"/>
                  <a:t>52 </a:t>
                </a:r>
                <a:r>
                  <a:rPr lang="en-US" sz="2000"/>
                  <a:t>kort (</a:t>
                </a:r>
                <a:r>
                  <a:rPr lang="en-US" sz="2000" smtClean="0"/>
                  <a:t>rækkefølgen af de 7 kort </a:t>
                </a:r>
                <a:r>
                  <a:rPr lang="en-US" sz="2000"/>
                  <a:t>tæller)?</a:t>
                </a:r>
              </a:p>
              <a:p>
                <a:r>
                  <a:rPr lang="en-US" sz="2000"/>
                  <a:t>Svar: Første kort vælges tilfældigt blandt 52 kort, næste blandt 51 kort, osv.</a:t>
                </a:r>
                <a:br>
                  <a:rPr lang="en-US" sz="2000"/>
                </a:br>
                <a:r>
                  <a:rPr lang="en-US" sz="2000"/>
                  <a:t> 	</a:t>
                </a:r>
                <a14:m>
                  <m:oMathPara>
                    <m:oMathParaPr>
                      <m:jc/>
                    </m:oMathParaPr>
                    <m:oMath>
                      <m:sPre>
                        <m:sPrePr>
                          <m:ctrlPr>
                            <a:rPr lang="en-US" sz="1800" i="1">
                              <a:latin typeface="Cambria Math" panose="02040503050406030204" pitchFamily="18" charset="0"/>
                            </a:rPr>
                          </m:ctrlPr>
                        </m:sPrePr>
                        <m:sub>
                          <m:r>
                            <a:rPr lang="en-US" sz="1800" i="1">
                              <a:latin typeface="Cambria Math" panose="02040503050406030204" pitchFamily="18" charset="0"/>
                            </a:rPr>
                            <m:t>52</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7</m:t>
                              </m:r>
                            </m:sub>
                          </m:sSub>
                          <m:r>
                            <a:rPr lang="en-US" sz="2000" i="1">
                              <a:latin typeface="Cambria Math" panose="02040503050406030204" pitchFamily="18" charset="0"/>
                            </a:rPr>
                            <m:t>=52</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51</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50</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49</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48</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47</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46=</m:t>
                          </m:r>
                          <m:r>
                            <a:rPr lang="en-US" sz="2000" b="0" i="1" smtClean="0">
                              <a:latin typeface="Cambria Math" panose="02040503050406030204" pitchFamily="18" charset="0"/>
                            </a:rPr>
                            <m:t>6.74</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11</m:t>
                              </m:r>
                            </m:sup>
                          </m:sSup>
                        </m:e>
                      </m:sPre>
                    </m:oMath>
                  </m:oMathPara>
                </a14:m>
                <a:endParaRPr lang="en-US" sz="2000"/>
              </a:p>
              <a:p>
                <a:r>
                  <a:rPr lang="en-US" sz="2000"/>
                  <a:t>Generelt </a:t>
                </a:r>
                <a:r>
                  <a:rPr lang="en-US" sz="2000" smtClean="0"/>
                  <a:t>er </a:t>
                </a:r>
                <a:r>
                  <a:rPr lang="en-US" sz="2000"/>
                  <a:t>antal </a:t>
                </a:r>
                <a:r>
                  <a:rPr lang="en-US" sz="2000">
                    <a:solidFill>
                      <a:schemeClr val="accent1">
                        <a:lumMod val="75000"/>
                      </a:schemeClr>
                    </a:solidFill>
                  </a:rPr>
                  <a:t>permutationer</a:t>
                </a:r>
                <a:r>
                  <a:rPr lang="en-US" sz="2000"/>
                  <a:t> af </a:t>
                </a:r>
                <a14:m>
                  <m:oMathPara>
                    <m:oMathParaPr>
                      <m:jc/>
                    </m:oMathParaPr>
                    <m:oMath>
                      <m:r>
                        <a:rPr lang="en-US" sz="2000" i="1">
                          <a:latin typeface="Cambria Math" panose="02040503050406030204" pitchFamily="18" charset="0"/>
                        </a:rPr>
                        <m:t>𝑟</m:t>
                      </m:r>
                    </m:oMath>
                  </m:oMathPara>
                </a14:m>
                <a:r>
                  <a:rPr lang="en-US" sz="2000"/>
                  <a:t> elementer ud af </a:t>
                </a:r>
                <a14:m>
                  <m:oMathPara>
                    <m:oMathParaPr>
                      <m:jc/>
                    </m:oMathParaPr>
                    <m:oMath>
                      <m:r>
                        <a:rPr lang="en-US" sz="2000" i="1">
                          <a:latin typeface="Cambria Math" panose="02040503050406030204" pitchFamily="18" charset="0"/>
                        </a:rPr>
                        <m:t>𝑛</m:t>
                      </m:r>
                    </m:oMath>
                  </m:oMathPara>
                </a14:m>
                <a:r>
                  <a:rPr lang="en-US" sz="2000"/>
                  <a:t>: </a:t>
                </a:r>
                <a:br>
                  <a:rPr lang="en-US" sz="2000"/>
                </a:br>
                <a:r>
                  <a:rPr lang="en-US" sz="2000"/>
                  <a:t> 	</a:t>
                </a:r>
                <a14:m>
                  <m:oMathPara>
                    <m:oMathParaPr>
                      <m:jc/>
                    </m:oMathParaPr>
                    <m:oMath>
                      <m:sPre>
                        <m:sPrePr>
                          <m:ctrlPr>
                            <a:rPr lang="en-US" sz="1800" i="1">
                              <a:latin typeface="Cambria Math" panose="02040503050406030204" pitchFamily="18" charset="0"/>
                            </a:rPr>
                          </m:ctrlPr>
                        </m:sPrePr>
                        <m:sub>
                          <m:r>
                            <a:rPr lang="en-US" sz="1800" i="1">
                              <a:latin typeface="Cambria Math" panose="02040503050406030204" pitchFamily="18" charset="0"/>
                            </a:rPr>
                            <m:t>𝑛</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−1)(</m:t>
                          </m:r>
                          <m:r>
                            <a:rPr lang="en-US" sz="2000" i="1">
                              <a:latin typeface="Cambria Math" panose="02040503050406030204" pitchFamily="18" charset="0"/>
                            </a:rPr>
                            <m:t>𝑛</m:t>
                          </m:r>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r>
                            <a:rPr lang="en-US" sz="2000" i="1">
                              <a:latin typeface="Cambria Math" panose="02040503050406030204" pitchFamily="18" charset="0"/>
                              <a:ea typeface="Cambria Math" panose="02040503050406030204" pitchFamily="18" charset="0"/>
                            </a:rPr>
                            <m:t>+1)</m:t>
                          </m:r>
                        </m:e>
                      </m:sPre>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𝑛</m:t>
                          </m:r>
                          <m:r>
                            <a:rPr lang="en-US" sz="2000" i="1">
                              <a:latin typeface="Cambria Math" panose="02040503050406030204" pitchFamily="18" charset="0"/>
                            </a:rPr>
                            <m:t>!</m:t>
                          </m:r>
                        </m:num>
                        <m:den>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𝑟</m:t>
                              </m:r>
                            </m:e>
                          </m:d>
                          <m:r>
                            <a:rPr lang="en-US" sz="2000" i="1">
                              <a:latin typeface="Cambria Math" panose="02040503050406030204" pitchFamily="18" charset="0"/>
                            </a:rPr>
                            <m:t>!</m:t>
                          </m:r>
                        </m:den>
                      </m:f>
                    </m:oMath>
                  </m:oMathPara>
                </a14:m>
                <a:r>
                  <a:rPr lang="en-GB" sz="1800"/>
                  <a:t>  </a:t>
                </a:r>
                <a:br>
                  <a:rPr lang="en-GB" sz="1800" smtClean="0"/>
                </a:br>
                <a:r>
                  <a:rPr lang="en-GB" sz="1050" smtClean="0"/>
                  <a:t> </a:t>
                </a:r>
                <a:endParaRPr lang="en-GB" sz="1800" smtClean="0"/>
              </a:p>
              <a:p>
                <a:r>
                  <a:rPr lang="en-US" sz="2000" smtClean="0"/>
                  <a:t>I de fleste kortspil er rækkefølgen af en hånd ligegyldig. F.eks. poker:</a:t>
                </a:r>
                <a:br>
                  <a:rPr lang="en-US" sz="2000" smtClean="0"/>
                </a:br>
                <a:r>
                  <a:rPr lang="en-US" sz="600" smtClean="0"/>
                  <a:t> </a:t>
                </a:r>
                <a:br>
                  <a:rPr lang="en-US" sz="2000" smtClean="0"/>
                </a:br>
                <a:r>
                  <a:rPr lang="en-US" sz="2000" smtClean="0"/>
                  <a:t>  			 er samme hånd som</a:t>
                </a:r>
                <a:br>
                  <a:rPr lang="en-US" sz="2000" smtClean="0"/>
                </a:br>
                <a:r>
                  <a:rPr lang="en-US" sz="2000" smtClean="0"/>
                  <a:t>På hvor mange forskellige måder kan man blande denne hånd på 5 kort?</a:t>
                </a:r>
                <a:br>
                  <a:rPr lang="en-US" sz="2000" smtClean="0"/>
                </a:br>
                <a:r>
                  <a:rPr lang="en-US" sz="2000" smtClean="0"/>
                  <a:t>Svar: </a:t>
                </a:r>
                <a14:m>
                  <m:oMathPara>
                    <m:oMathParaPr>
                      <m:jc/>
                    </m:oMathParaPr>
                    <m:oMath>
                      <m:sPre>
                        <m:sPrePr>
                          <m:ctrlPr>
                            <a:rPr lang="en-US" sz="1800" i="1" smtClean="0">
                              <a:latin typeface="Cambria Math" panose="02040503050406030204" pitchFamily="18" charset="0"/>
                            </a:rPr>
                          </m:ctrlPr>
                        </m:sPrePr>
                        <m:sub>
                          <m:r>
                            <a:rPr lang="en-US" sz="1800" b="0" i="1" smtClean="0">
                              <a:latin typeface="Cambria Math" panose="02040503050406030204" pitchFamily="18" charset="0"/>
                            </a:rPr>
                            <m:t>5</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5</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b="0" i="1" smtClean="0">
                                  <a:latin typeface="Cambria Math" panose="02040503050406030204" pitchFamily="18" charset="0"/>
                                </a:rPr>
                                <m:t>5</m:t>
                              </m:r>
                              <m:r>
                                <a:rPr lang="en-US" sz="2000" i="1">
                                  <a:latin typeface="Cambria Math" panose="02040503050406030204" pitchFamily="18" charset="0"/>
                                </a:rPr>
                                <m:t>!</m:t>
                              </m:r>
                            </m:num>
                            <m:den>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5</m:t>
                                  </m:r>
                                  <m:r>
                                    <a:rPr lang="en-US" sz="2000" i="1">
                                      <a:latin typeface="Cambria Math" panose="02040503050406030204" pitchFamily="18" charset="0"/>
                                    </a:rPr>
                                    <m:t>−</m:t>
                                  </m:r>
                                  <m:r>
                                    <a:rPr lang="en-US" sz="2000" b="0" i="1" smtClean="0">
                                      <a:latin typeface="Cambria Math" panose="02040503050406030204" pitchFamily="18" charset="0"/>
                                    </a:rPr>
                                    <m:t>5</m:t>
                                  </m:r>
                                </m:e>
                              </m:d>
                              <m:r>
                                <a:rPr lang="en-US" sz="2000" i="1">
                                  <a:latin typeface="Cambria Math" panose="02040503050406030204" pitchFamily="18" charset="0"/>
                                </a:rPr>
                                <m:t>!</m:t>
                              </m:r>
                            </m:den>
                          </m:f>
                          <m:r>
                            <a:rPr lang="en-US" sz="2000" b="0" i="1" smtClean="0">
                              <a:latin typeface="Cambria Math" panose="02040503050406030204" pitchFamily="18" charset="0"/>
                            </a:rPr>
                            <m:t>=5!=120</m:t>
                          </m:r>
                        </m:e>
                      </m:sPre>
                    </m:oMath>
                  </m:oMathPara>
                </a14:m>
                <a:endParaRPr lang="en-US" sz="2000" smtClean="0"/>
              </a:p>
              <a:p>
                <a:r>
                  <a:rPr lang="en-US" sz="2000" smtClean="0"/>
                  <a:t>Tilsvarende kan hver hånd på 7 kort blandes på </a:t>
                </a:r>
                <a14:m>
                  <m:oMathPara>
                    <m:oMathParaPr>
                      <m:jc/>
                    </m:oMathParaPr>
                    <m:oMath>
                      <m:r>
                        <a:rPr lang="en-US" sz="2000" b="0" i="1" smtClean="0">
                          <a:latin typeface="Cambria Math" panose="02040503050406030204" pitchFamily="18" charset="0"/>
                        </a:rPr>
                        <m:t>7!=5040</m:t>
                      </m:r>
                    </m:oMath>
                  </m:oMathPara>
                </a14:m>
                <a:r>
                  <a:rPr lang="en-US" sz="1800" smtClean="0"/>
                  <a:t> </a:t>
                </a:r>
                <a:r>
                  <a:rPr lang="en-US" sz="2000" smtClean="0"/>
                  <a:t>måder. Derfor er antal </a:t>
                </a:r>
                <a:r>
                  <a:rPr lang="en-US" sz="2000" i="1" smtClean="0"/>
                  <a:t>forskellige</a:t>
                </a:r>
                <a:r>
                  <a:rPr lang="en-US" sz="2000" smtClean="0"/>
                  <a:t> hænder på 7 kort: </a:t>
                </a:r>
                <a14:m>
                  <m:oMathPara>
                    <m:oMathParaPr>
                      <m:jc/>
                    </m:oMathParaPr>
                    <m:oMath>
                      <m:f>
                        <m:fPr>
                          <m:type m:val="ba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rPr>
                            <m:t>6.74</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11</m:t>
                              </m:r>
                            </m:sup>
                          </m:sSup>
                        </m:num>
                        <m:den>
                          <m:r>
                            <a:rPr lang="en-US" sz="2000" b="0" i="1" smtClean="0">
                              <a:latin typeface="Cambria Math" panose="02040503050406030204" pitchFamily="18" charset="0"/>
                              <a:ea typeface="Cambria Math" panose="02040503050406030204" pitchFamily="18" charset="0"/>
                            </a:rPr>
                            <m:t>5040</m:t>
                          </m:r>
                        </m:den>
                      </m:f>
                      <m:r>
                        <a:rPr lang="en-US" sz="2000" b="0" i="1" smtClean="0">
                          <a:latin typeface="Cambria Math" panose="02040503050406030204" pitchFamily="18" charset="0"/>
                          <a:ea typeface="Cambria Math" panose="02040503050406030204" pitchFamily="18" charset="0"/>
                        </a:rPr>
                        <m:t>=133,784,560</m:t>
                      </m:r>
                    </m:oMath>
                  </m:oMathPara>
                </a14:m>
                <a:endParaRPr lang="en-US" sz="1800" smtClean="0"/>
              </a:p>
              <a:p>
                <a:r>
                  <a:rPr lang="en-US" sz="2000" smtClean="0"/>
                  <a:t>Generelt er antal </a:t>
                </a:r>
                <a:r>
                  <a:rPr lang="en-US" sz="2000" smtClean="0">
                    <a:solidFill>
                      <a:schemeClr val="accent1">
                        <a:lumMod val="75000"/>
                      </a:schemeClr>
                    </a:solidFill>
                  </a:rPr>
                  <a:t>kombinationer</a:t>
                </a:r>
                <a:r>
                  <a:rPr lang="en-US" sz="2000" smtClean="0"/>
                  <a:t> af</a:t>
                </a:r>
                <a:r>
                  <a:rPr lang="en-US" sz="1800" smtClean="0"/>
                  <a:t> </a:t>
                </a:r>
                <a14:m>
                  <m:oMathPara>
                    <m:oMathParaPr>
                      <m:jc/>
                    </m:oMathParaPr>
                    <m:oMath>
                      <m:r>
                        <a:rPr lang="en-US" sz="1800" i="1">
                          <a:latin typeface="Cambria Math" panose="02040503050406030204" pitchFamily="18" charset="0"/>
                        </a:rPr>
                        <m:t>𝑟</m:t>
                      </m:r>
                    </m:oMath>
                  </m:oMathPara>
                </a14:m>
                <a:r>
                  <a:rPr lang="en-US" sz="1800"/>
                  <a:t> elementer ud af </a:t>
                </a:r>
                <a14:m>
                  <m:oMathPara>
                    <m:oMathParaPr>
                      <m:jc/>
                    </m:oMathParaPr>
                    <m:oMath>
                      <m:r>
                        <a:rPr lang="en-US" sz="1800" i="1">
                          <a:latin typeface="Cambria Math" panose="02040503050406030204" pitchFamily="18" charset="0"/>
                        </a:rPr>
                        <m:t>𝑛</m:t>
                      </m:r>
                    </m:oMath>
                  </m:oMathPara>
                </a14:m>
                <a:r>
                  <a:rPr lang="en-US" sz="1800"/>
                  <a:t>: </a:t>
                </a:r>
                <a:br>
                  <a:rPr lang="en-US" sz="1800"/>
                </a:br>
                <a:r>
                  <a:rPr lang="en-US" sz="1800"/>
                  <a:t> 	</a:t>
                </a:r>
                <a14:m>
                  <m:oMathPara>
                    <m:oMathParaPr>
                      <m:jc/>
                    </m:oMathParaPr>
                    <m:oMath>
                      <m:sPre>
                        <m:sPrePr>
                          <m:ctrlPr>
                            <a:rPr lang="en-US" sz="1600" i="1">
                              <a:latin typeface="Cambria Math" panose="02040503050406030204" pitchFamily="18" charset="0"/>
                            </a:rPr>
                          </m:ctrlPr>
                        </m:sPrePr>
                        <m:sub>
                          <m:r>
                            <a:rPr lang="en-US" sz="1600" i="1">
                              <a:latin typeface="Cambria Math" panose="02040503050406030204" pitchFamily="18" charset="0"/>
                            </a:rPr>
                            <m:t>𝑛</m:t>
                          </m:r>
                        </m:sub>
                        <m:sup>
                          <m:r>
                            <a:rPr lang="en-US" sz="1600" b="0" i="1" smtClean="0">
                              <a:latin typeface="Cambria Math" panose="02040503050406030204" pitchFamily="18" charset="0"/>
                            </a:rPr>
                            <m:t> </m:t>
                          </m:r>
                        </m:sup>
                        <m:e>
                          <m:sSub>
                            <m:sSubPr>
                              <m:ctrlPr>
                                <a:rPr lang="en-GB" sz="1800" i="1">
                                  <a:latin typeface="Cambria Math" panose="02040503050406030204" pitchFamily="18" charset="0"/>
                                </a:rPr>
                              </m:ctrlPr>
                            </m:sSubPr>
                            <m:e>
                              <m:r>
                                <a:rPr lang="en-US" sz="1800" b="0" i="1" smtClean="0">
                                  <a:latin typeface="Cambria Math" panose="02040503050406030204" pitchFamily="18" charset="0"/>
                                </a:rPr>
                                <m:t>𝐶</m:t>
                              </m:r>
                            </m:e>
                            <m:sub>
                              <m:r>
                                <a:rPr lang="en-US" sz="1800" i="1">
                                  <a:latin typeface="Cambria Math" panose="02040503050406030204" pitchFamily="18" charset="0"/>
                                </a:rPr>
                                <m:t>𝑟</m:t>
                              </m:r>
                            </m:sub>
                          </m:sSub>
                          <m:r>
                            <a:rPr lang="en-US" sz="1800" i="1">
                              <a:latin typeface="Cambria Math" panose="02040503050406030204" pitchFamily="18" charset="0"/>
                            </a:rPr>
                            <m:t>=</m:t>
                          </m:r>
                          <m:d>
                            <m:dPr>
                              <m:begChr m:val="("/>
                              <m:sepChr m:val="|"/>
                              <m:endChr m:val=")"/>
                              <m:grow m:val="on"/>
                              <m:shp m:val="centered"/>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a:rPr lang="en-US" sz="1800" b="0" i="1" smtClean="0">
                                        <a:latin typeface="Cambria Math" panose="02040503050406030204" pitchFamily="18" charset="0"/>
                                      </a:rPr>
                                      <m:t>𝑛</m:t>
                                    </m:r>
                                  </m:e>
                                </m:mr>
                                <m:mr>
                                  <m:e>
                                    <m:r>
                                      <a:rPr lang="en-US" sz="1800" b="0" i="1" smtClean="0">
                                        <a:latin typeface="Cambria Math" panose="02040503050406030204" pitchFamily="18" charset="0"/>
                                      </a:rPr>
                                      <m:t>𝑟</m:t>
                                    </m:r>
                                  </m:e>
                                </m:mr>
                              </m:m>
                            </m:e>
                          </m:d>
                        </m:e>
                      </m:sPre>
                      <m:r>
                        <a:rPr lang="en-US" sz="1800" i="1">
                          <a:latin typeface="Cambria Math" panose="02040503050406030204" pitchFamily="18" charset="0"/>
                        </a:rPr>
                        <m:t>=</m:t>
                      </m:r>
                      <m:f>
                        <m:fPr>
                          <m:type m:val="bar"/>
                          <m:ctrlPr>
                            <a:rPr lang="en-US" sz="1800" i="1">
                              <a:latin typeface="Cambria Math" panose="02040503050406030204" pitchFamily="18" charset="0"/>
                            </a:rPr>
                          </m:ctrlPr>
                        </m:fPr>
                        <m:num>
                          <m:r>
                            <a:rPr lang="en-US" sz="1800" i="1">
                              <a:latin typeface="Cambria Math" panose="02040503050406030204" pitchFamily="18" charset="0"/>
                            </a:rPr>
                            <m:t>𝑛</m:t>
                          </m:r>
                          <m:r>
                            <a:rPr lang="en-US" sz="1800" i="1">
                              <a:latin typeface="Cambria Math" panose="02040503050406030204" pitchFamily="18" charset="0"/>
                            </a:rPr>
                            <m:t>!</m:t>
                          </m:r>
                        </m:num>
                        <m:den>
                          <m:r>
                            <a:rPr lang="en-US" sz="1800" b="0" i="1" smtClean="0">
                              <a:latin typeface="Cambria Math" panose="02040503050406030204" pitchFamily="18" charset="0"/>
                            </a:rPr>
                            <m:t>𝑟</m:t>
                          </m:r>
                          <m:r>
                            <a:rPr lang="en-US" sz="1800" b="0" i="1" smtClean="0">
                              <a:latin typeface="Cambria Math" panose="02040503050406030204" pitchFamily="18" charset="0"/>
                            </a:rPr>
                            <m:t>!</m:t>
                          </m:r>
                          <m:d>
                            <m:dPr>
                              <m:begChr m:val="("/>
                              <m:sepChr m:val="|"/>
                              <m:endChr m:val=")"/>
                              <m:grow m:val="on"/>
                              <m:shp m:val="centered"/>
                              <m:ctrlPr>
                                <a:rPr lang="en-US" sz="1800" i="1">
                                  <a:latin typeface="Cambria Math" panose="02040503050406030204" pitchFamily="18" charset="0"/>
                                </a:rPr>
                              </m:ctrlPr>
                            </m:dPr>
                            <m:e>
                              <m:r>
                                <a:rPr lang="en-US" sz="1800" i="1">
                                  <a:latin typeface="Cambria Math" panose="02040503050406030204" pitchFamily="18" charset="0"/>
                                </a:rPr>
                                <m:t>𝑛</m:t>
                              </m:r>
                              <m:r>
                                <a:rPr lang="en-US" sz="1800" i="1">
                                  <a:latin typeface="Cambria Math" panose="02040503050406030204" pitchFamily="18" charset="0"/>
                                </a:rPr>
                                <m:t>−</m:t>
                              </m:r>
                              <m:r>
                                <a:rPr lang="en-US" sz="1800" i="1">
                                  <a:latin typeface="Cambria Math" panose="02040503050406030204" pitchFamily="18" charset="0"/>
                                </a:rPr>
                                <m:t>𝑟</m:t>
                              </m:r>
                            </m:e>
                          </m:d>
                          <m:r>
                            <a:rPr lang="en-US" sz="1800" i="1">
                              <a:latin typeface="Cambria Math" panose="02040503050406030204" pitchFamily="18" charset="0"/>
                            </a:rPr>
                            <m:t>!</m:t>
                          </m:r>
                        </m:den>
                      </m:f>
                    </m:oMath>
                  </m:oMathPara>
                </a14:m>
                <a:r>
                  <a:rPr lang="en-US" sz="1800" smtClean="0"/>
                  <a:t> .</a:t>
                </a:r>
                <a:br>
                  <a:rPr lang="en-US" sz="1800" smtClean="0"/>
                </a:br>
                <a:br>
                  <a:rPr lang="en-US" sz="1800" smtClean="0"/>
                </a:br>
                <a:br>
                  <a:rPr lang="en-US" sz="1800" smtClean="0"/>
                </a:br>
                <a:endParaRPr lang="en-GB" sz="2000"/>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472608"/>
              </a:xfrm>
              <a:blipFill>
                <a:blip r:embed="rId2"/>
                <a:stretch>
                  <a:fillRect l="-651" t="-557" b="-33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79</a:t>
            </a:fld>
            <a:endParaRPr lang="da-DK"/>
          </a:p>
        </p:txBody>
      </p:sp>
      <p:pic>
        <p:nvPicPr>
          <p:cNvPr id="5" name="Picture 4"/>
          <p:cNvPicPr>
            <a:picLocks noChangeAspect="1"/>
          </p:cNvPicPr>
          <p:nvPr/>
        </p:nvPicPr>
        <p:blipFill>
          <a:blip r:embed="rId3"/>
          <a:stretch>
            <a:fillRect/>
          </a:stretch>
        </p:blipFill>
        <p:spPr>
          <a:xfrm>
            <a:off x="5787973" y="3955355"/>
            <a:ext cx="1857124" cy="309521"/>
          </a:xfrm>
          <a:prstGeom prst="rect">
            <a:avLst/>
          </a:prstGeom>
        </p:spPr>
      </p:pic>
      <p:pic>
        <p:nvPicPr>
          <p:cNvPr id="6" name="Picture 5"/>
          <p:cNvPicPr>
            <a:picLocks noChangeAspect="1"/>
          </p:cNvPicPr>
          <p:nvPr/>
        </p:nvPicPr>
        <p:blipFill>
          <a:blip r:embed="rId4"/>
          <a:stretch>
            <a:fillRect/>
          </a:stretch>
        </p:blipFill>
        <p:spPr>
          <a:xfrm>
            <a:off x="1308393" y="3955355"/>
            <a:ext cx="1848644" cy="318001"/>
          </a:xfrm>
          <a:prstGeom prst="rect">
            <a:avLst/>
          </a:prstGeom>
        </p:spPr>
      </p:pic>
    </p:spTree>
    <p:extLst>
      <p:ext uri="{BB962C8B-B14F-4D97-AF65-F5344CB8AC3E}">
        <p14:creationId xmlns:p14="http://schemas.microsoft.com/office/powerpoint/2010/main" val="38921450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Statistik i Calculus Beta</a:t>
            </a:r>
            <a:endParaRPr lang="en-GB"/>
          </a:p>
        </p:txBody>
      </p:sp>
      <p:sp>
        <p:nvSpPr>
          <p:cNvPr id="3" name="Content Placeholder 2"/>
          <p:cNvSpPr>
            <a:spLocks noGrp="1"/>
          </p:cNvSpPr>
          <p:nvPr>
            <p:ph idx="1"/>
          </p:nvPr>
        </p:nvSpPr>
        <p:spPr/>
        <p:txBody>
          <a:bodyPr/>
          <a:lstStyle/>
          <a:p>
            <a:r>
              <a:rPr lang="en-US"/>
              <a:t>I har allerede lært noget sandsynlighedsteori og statistik</a:t>
            </a:r>
            <a:br>
              <a:rPr lang="en-US"/>
            </a:br>
            <a:r>
              <a:rPr lang="en-US"/>
              <a:t>(ifølge Calculus Beta compendium):</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8</a:t>
            </a:fld>
            <a:endParaRPr lang="da-DK"/>
          </a:p>
        </p:txBody>
      </p:sp>
      <p:grpSp>
        <p:nvGrpSpPr>
          <p:cNvPr id="7" name="Group 6"/>
          <p:cNvGrpSpPr/>
          <p:nvPr/>
        </p:nvGrpSpPr>
        <p:grpSpPr>
          <a:xfrm>
            <a:off x="1619672" y="2129178"/>
            <a:ext cx="4896544" cy="4396166"/>
            <a:chOff x="827583" y="1264811"/>
            <a:chExt cx="4427309" cy="3974882"/>
          </a:xfrm>
        </p:grpSpPr>
        <p:pic>
          <p:nvPicPr>
            <p:cNvPr id="5" name="Picture 4"/>
            <p:cNvPicPr>
              <a:picLocks noChangeAspect="1"/>
            </p:cNvPicPr>
            <p:nvPr/>
          </p:nvPicPr>
          <p:blipFill>
            <a:blip r:embed="rId2"/>
            <a:stretch>
              <a:fillRect/>
            </a:stretch>
          </p:blipFill>
          <p:spPr>
            <a:xfrm>
              <a:off x="827583" y="1264811"/>
              <a:ext cx="4427309" cy="1503171"/>
            </a:xfrm>
            <a:prstGeom prst="rect">
              <a:avLst/>
            </a:prstGeom>
          </p:spPr>
        </p:pic>
        <p:pic>
          <p:nvPicPr>
            <p:cNvPr id="6" name="Picture 5"/>
            <p:cNvPicPr>
              <a:picLocks noChangeAspect="1"/>
            </p:cNvPicPr>
            <p:nvPr/>
          </p:nvPicPr>
          <p:blipFill>
            <a:blip r:embed="rId3"/>
            <a:stretch>
              <a:fillRect/>
            </a:stretch>
          </p:blipFill>
          <p:spPr>
            <a:xfrm>
              <a:off x="835822" y="2730493"/>
              <a:ext cx="4384250" cy="2509200"/>
            </a:xfrm>
            <a:prstGeom prst="rect">
              <a:avLst/>
            </a:prstGeom>
          </p:spPr>
        </p:pic>
      </p:grpSp>
    </p:spTree>
    <p:extLst>
      <p:ext uri="{BB962C8B-B14F-4D97-AF65-F5344CB8AC3E}">
        <p14:creationId xmlns:p14="http://schemas.microsoft.com/office/powerpoint/2010/main" val="3385828858"/>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Eksempel</a:t>
            </a:r>
            <a:endParaRPr lang="da-DK"/>
          </a:p>
        </p:txBody>
      </p:sp>
      <mc:AlternateContent>
        <mc:Choice Requires="a14">
          <p:sp>
            <p:nvSpPr>
              <p:cNvPr id="3" name="Content Placeholder 2"/>
              <p:cNvSpPr>
                <a:spLocks noGrp="1"/>
              </p:cNvSpPr>
              <p:nvPr>
                <p:ph idx="1"/>
              </p:nvPr>
            </p:nvSpPr>
            <p:spPr/>
            <p:txBody>
              <a:bodyPr/>
              <a:lstStyle/>
              <a:p>
                <a:r>
                  <a:rPr lang="da-DK" sz="2000" smtClean="0"/>
                  <a:t>Dit lokale pizzeria har et tilbud på en vælg-selv-pizza for 50 kr</a:t>
                </a:r>
                <a:endParaRPr lang="da-DK" sz="2000" smtClean="0"/>
              </a:p>
              <a:p>
                <a:r>
                  <a:rPr lang="da-DK" sz="2000" smtClean="0"/>
                  <a:t>Der </a:t>
                </a:r>
                <a:r>
                  <a:rPr lang="da-DK" sz="2000"/>
                  <a:t>er 30 </a:t>
                </a:r>
                <a:r>
                  <a:rPr lang="da-DK" sz="2000" smtClean="0"/>
                  <a:t>forskellige</a:t>
                </a:r>
                <a:r>
                  <a:rPr lang="da-DK" sz="2000"/>
                  <a:t> slags fyld</a:t>
                </a:r>
                <a:r>
                  <a:rPr lang="da-DK" sz="2000" smtClean="0"/>
                  <a:t> </a:t>
                </a:r>
                <a:r>
                  <a:rPr lang="da-DK" sz="2000"/>
                  <a:t>at vælge </a:t>
                </a:r>
                <a:r>
                  <a:rPr lang="da-DK" sz="2000" smtClean="0"/>
                  <a:t>mellem, og man må vælge tre</a:t>
                </a:r>
              </a:p>
              <a:p>
                <a:r>
                  <a:rPr lang="da-DK" sz="2000" smtClean="0"/>
                  <a:t>Du beslutter dig for systematisk at spise dig igennem alle kombinationer. Hver dag vil du vælge en pizza med en kombination af tre forskellige slags fyld, som du ikke har prøvet før</a:t>
                </a:r>
              </a:p>
              <a:p>
                <a:r>
                  <a:rPr lang="da-DK" sz="2000" smtClean="0"/>
                  <a:t>Hvornår har du spist dig igennem alle pizza-kombinationerne?</a:t>
                </a:r>
              </a:p>
              <a:p>
                <a:r>
                  <a:rPr lang="da-DK" sz="2000" smtClean="0"/>
                  <a:t>Vi kan lave et trædiagram, men løg-pepperoni-skinke er samme pizza som skinke-pepperoni-løg. Vi skal bruge antal kombinationer, </a:t>
                </a:r>
                <a14:m>
                  <m:oMathPara>
                    <m:oMathParaPr>
                      <m:jc/>
                    </m:oMathParaPr>
                    <m:oMath>
                      <m:sPre>
                        <m:sPrePr>
                          <m:ctrlPr>
                            <a:rPr lang="en-US" sz="1800" i="1">
                              <a:latin typeface="Cambria Math" panose="02040503050406030204" pitchFamily="18" charset="0"/>
                            </a:rPr>
                          </m:ctrlPr>
                        </m:sPrePr>
                        <m:sub>
                          <m:r>
                            <a:rPr lang="en-US" sz="1800" i="1">
                              <a:latin typeface="Cambria Math" panose="02040503050406030204" pitchFamily="18" charset="0"/>
                            </a:rPr>
                            <m:t>30</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3</m:t>
                              </m:r>
                            </m:sub>
                          </m:sSub>
                        </m:e>
                      </m:sPre>
                    </m:oMath>
                  </m:oMathPara>
                </a14:m>
                <a:r>
                  <a:rPr lang="da-DK" sz="2000" smtClean="0"/>
                  <a:t>:</a:t>
                </a:r>
                <a:endParaRPr lang="da-DK" sz="2000" smtClean="0"/>
              </a:p>
              <a:p>
                <a:r>
                  <a:rPr lang="en-US" sz="1800" smtClean="0"/>
                  <a:t> 	</a:t>
                </a:r>
                <a14:m>
                  <m:oMathPara>
                    <m:oMathParaPr>
                      <m:jc/>
                    </m:oMathParaPr>
                    <m:oMath>
                      <m:sPre>
                        <m:sPrePr>
                          <m:ctrlPr>
                            <a:rPr lang="en-US" sz="1800" i="1">
                              <a:latin typeface="Cambria Math" panose="02040503050406030204" pitchFamily="18" charset="0"/>
                            </a:rPr>
                          </m:ctrlPr>
                        </m:sPrePr>
                        <m:sub>
                          <m:r>
                            <a:rPr lang="en-US" sz="1800" b="0" i="1" smtClean="0">
                              <a:latin typeface="Cambria Math" panose="02040503050406030204" pitchFamily="18" charset="0"/>
                            </a:rPr>
                            <m:t>30</m:t>
                          </m:r>
                        </m:sub>
                        <m:sup>
                          <m:r>
                            <a:rPr lang="en-US" sz="1800" b="0" i="1" smtClean="0">
                              <a:latin typeface="Cambria Math" panose="02040503050406030204" pitchFamily="18" charset="0"/>
                            </a:rPr>
                            <m:t> </m:t>
                          </m:r>
                        </m:sup>
                        <m:e>
                          <m:sSub>
                            <m:sSubPr>
                              <m:ctrlPr>
                                <a:rPr lang="en-GB" sz="2000" i="1">
                                  <a:latin typeface="Cambria Math" panose="02040503050406030204" pitchFamily="18" charset="0"/>
                                </a:rPr>
                              </m:ctrlPr>
                            </m:sSubPr>
                            <m:e>
                              <m:r>
                                <a:rPr lang="en-US" sz="2000" i="1">
                                  <a:latin typeface="Cambria Math" panose="02040503050406030204" pitchFamily="18" charset="0"/>
                                </a:rPr>
                                <m:t>𝐶</m:t>
                              </m:r>
                            </m:e>
                            <m:sub>
                              <m:r>
                                <a:rPr lang="en-US" sz="2000" b="0" i="1" smtClean="0">
                                  <a:latin typeface="Cambria Math" panose="02040503050406030204" pitchFamily="18" charset="0"/>
                                </a:rPr>
                                <m:t>3</m:t>
                              </m:r>
                            </m:sub>
                          </m:sSub>
                          <m:r>
                            <a:rPr lang="en-US" sz="2000" i="1">
                              <a:latin typeface="Cambria Math" panose="02040503050406030204" pitchFamily="18" charset="0"/>
                            </a:rPr>
                            <m:t>=</m:t>
                          </m:r>
                        </m:e>
                      </m:sPre>
                      <m:d>
                        <m:dPr>
                          <m:begChr m:val="("/>
                          <m:sepChr m:val="|"/>
                          <m:endChr m:val=")"/>
                          <m:grow m:val="on"/>
                          <m:shp m:val="centered"/>
                          <m:ctrlPr>
                            <a:rPr lang="da-DK" sz="2000" i="1" smtClean="0">
                              <a:latin typeface="Cambria Math" panose="02040503050406030204" pitchFamily="18" charset="0"/>
                            </a:rPr>
                          </m:ctrlPr>
                        </m:dPr>
                        <m:e>
                          <m:m>
                            <m:mPr>
                              <m:mcs>
                                <m:mc>
                                  <m:mcPr>
                                    <m:count m:val="1"/>
                                    <m:mcJc m:val="center"/>
                                  </m:mcPr>
                                </m:mc>
                              </m:mcs>
                              <m:ctrlPr>
                                <a:rPr lang="da-DK" sz="2000" i="1" smtClean="0">
                                  <a:latin typeface="Cambria Math" panose="02040503050406030204" pitchFamily="18" charset="0"/>
                                </a:rPr>
                              </m:ctrlPr>
                            </m:mPr>
                            <m:mr>
                              <m:e>
                                <m:r>
                                  <a:rPr lang="da-DK" sz="2000" b="0" i="1" smtClean="0">
                                    <a:latin typeface="Cambria Math"/>
                                  </a:rPr>
                                  <m:t>3</m:t>
                                </m:r>
                                <m:r>
                                  <a:rPr lang="da-DK" sz="2000" b="0" i="1" smtClean="0">
                                    <a:latin typeface="Cambria Math"/>
                                  </a:rPr>
                                  <m:t>0</m:t>
                                </m:r>
                              </m:e>
                            </m:mr>
                            <m:mr>
                              <m:e>
                                <m:r>
                                  <a:rPr lang="da-DK" sz="2000" b="0" i="1" smtClean="0">
                                    <a:latin typeface="Cambria Math"/>
                                  </a:rPr>
                                  <m:t>3</m:t>
                                </m:r>
                              </m:e>
                            </m:mr>
                          </m:m>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30!</m:t>
                          </m:r>
                        </m:num>
                        <m:den>
                          <m:r>
                            <a:rPr lang="da-DK" sz="2000" b="0" i="1" smtClean="0">
                              <a:latin typeface="Cambria Math"/>
                            </a:rPr>
                            <m:t>3!</m:t>
                          </m:r>
                          <m:r>
                            <a:rPr lang="da-DK" sz="2000" b="0" i="1" smtClean="0">
                              <a:latin typeface="Cambria Math"/>
                              <a:ea typeface="Cambria Math"/>
                            </a:rPr>
                            <m:t>∙27!</m:t>
                          </m:r>
                        </m:den>
                      </m:f>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30</m:t>
                          </m:r>
                          <m:r>
                            <a:rPr lang="da-DK" sz="2000" b="0" i="1" smtClean="0">
                              <a:latin typeface="Cambria Math"/>
                              <a:ea typeface="Cambria Math"/>
                            </a:rPr>
                            <m:t>∙29∙28</m:t>
                          </m:r>
                        </m:num>
                        <m:den>
                          <m:r>
                            <a:rPr lang="da-DK" sz="2000" b="0" i="1" smtClean="0">
                              <a:latin typeface="Cambria Math"/>
                            </a:rPr>
                            <m:t>3</m:t>
                          </m:r>
                          <m:r>
                            <a:rPr lang="da-DK" sz="2000" b="0" i="1" smtClean="0">
                              <a:latin typeface="Cambria Math"/>
                              <a:ea typeface="Cambria Math"/>
                            </a:rPr>
                            <m:t>∙2∙1</m:t>
                          </m:r>
                        </m:den>
                      </m:f>
                      <m:r>
                        <a:rPr lang="da-DK" sz="2000" b="0" i="1" smtClean="0">
                          <a:latin typeface="Cambria Math"/>
                        </a:rPr>
                        <m:t>=5</m:t>
                      </m:r>
                      <m:r>
                        <a:rPr lang="da-DK" sz="2000" b="0" i="1" smtClean="0">
                          <a:latin typeface="Cambria Math"/>
                          <a:ea typeface="Cambria Math"/>
                        </a:rPr>
                        <m:t>∙29∙28=4060</m:t>
                      </m:r>
                    </m:oMath>
                  </m:oMathPara>
                </a14:m>
                <a:r>
                  <a:rPr lang="da-DK" sz="2000" smtClean="0"/>
                  <a:t>  </a:t>
                </a:r>
                <a:br>
                  <a:rPr lang="da-DK" sz="2000" smtClean="0"/>
                </a:br>
                <a:endParaRPr lang="da-DK" sz="2000" smtClean="0"/>
              </a:p>
              <a:p>
                <a:pPr marL="0" indent="0">
                  <a:buNone/>
                </a:pPr>
                <a:r>
                  <a:rPr lang="da-DK" sz="2000" smtClean="0"/>
                  <a:t>      … altså efter 4060 dage, eller godt 11 år! Bon </a:t>
                </a:r>
                <a:r>
                  <a:rPr lang="en-GB" sz="2000" smtClean="0"/>
                  <a:t>appétit!</a:t>
                </a:r>
              </a:p>
              <a:p>
                <a:r>
                  <a:rPr lang="en-GB" sz="2000"/>
                  <a:t>I R: </a:t>
                </a:r>
                <a:r>
                  <a:rPr lang="en-GB" sz="2000" smtClean="0"/>
                  <a:t>	choose(30</a:t>
                </a:r>
                <a:r>
                  <a:rPr lang="en-GB" sz="2000"/>
                  <a:t>, 3) = </a:t>
                </a:r>
                <a:r>
                  <a:rPr lang="en-GB" sz="2000" smtClean="0"/>
                  <a:t>4060</a:t>
                </a:r>
                <a:br>
                  <a:rPr lang="en-GB" sz="2000" smtClean="0"/>
                </a:br>
                <a:r>
                  <a:rPr lang="en-GB" sz="2000" smtClean="0"/>
                  <a:t>	factorial(5) = 5! = 120</a:t>
                </a:r>
                <a:br>
                  <a:rPr lang="en-GB" sz="2000"/>
                </a:br>
                <a:r>
                  <a:rPr lang="en-GB" sz="1050" smtClean="0"/>
                  <a:t> </a:t>
                </a:r>
                <a:endParaRPr lang="en-GB" sz="2000" smtClean="0"/>
              </a:p>
              <a:p>
                <a:r>
                  <a:rPr lang="en-US" sz="2000" b="1" smtClean="0"/>
                  <a:t>Hjemmeopgave</a:t>
                </a:r>
                <a:r>
                  <a:rPr lang="en-US" sz="2000" smtClean="0"/>
                  <a:t>: Skinke er en af de 30 slags fyld. Hvad er sandsynligheden for, at du en given dag får pizza med skinke?</a:t>
                </a:r>
                <a:br>
                  <a:rPr lang="en-GB" sz="2000" smtClean="0"/>
                </a:br>
                <a:endParaRPr lang="en-GB" sz="2000" smtClean="0"/>
              </a:p>
              <a:p>
                <a:pPr marL="0" indent="0">
                  <a:buNone/>
                </a:pP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57" b="-412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80</a:t>
            </a:fld>
            <a:endParaRPr lang="da-DK"/>
          </a:p>
        </p:txBody>
      </p:sp>
    </p:spTree>
    <p:extLst>
      <p:ext uri="{BB962C8B-B14F-4D97-AF65-F5344CB8AC3E}">
        <p14:creationId xmlns:p14="http://schemas.microsoft.com/office/powerpoint/2010/main" val="16409836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Venn diagram</a:t>
            </a:r>
            <a:endParaRPr lang="en-GB"/>
          </a:p>
        </p:txBody>
      </p:sp>
      <mc:AlternateContent>
        <mc:Choice Requires="a14">
          <p:sp>
            <p:nvSpPr>
              <p:cNvPr id="3" name="Content Placeholder 2"/>
              <p:cNvSpPr>
                <a:spLocks noGrp="1"/>
              </p:cNvSpPr>
              <p:nvPr>
                <p:ph idx="1"/>
              </p:nvPr>
            </p:nvSpPr>
            <p:spPr/>
            <p:txBody>
              <a:bodyPr/>
              <a:lstStyle/>
              <a:p>
                <a:r>
                  <a:rPr lang="en-US" sz="2000" smtClean="0"/>
                  <a:t>Lad hændelsen A betegne, at vi trækker en konge fra et spil kort. Vi kan illustrere det med et </a:t>
                </a:r>
                <a:r>
                  <a:rPr lang="en-US" sz="2000" b="1" smtClean="0">
                    <a:solidFill>
                      <a:schemeClr val="accent1">
                        <a:lumMod val="75000"/>
                      </a:schemeClr>
                    </a:solidFill>
                  </a:rPr>
                  <a:t>Venn diagram</a:t>
                </a:r>
                <a:r>
                  <a:rPr lang="en-US" sz="2000" smtClean="0"/>
                  <a:t>:</a:t>
                </a:r>
                <a:br>
                  <a:rPr lang="en-US" sz="2000" smtClean="0"/>
                </a:br>
                <a:br>
                  <a:rPr lang="en-US" sz="2000" smtClean="0"/>
                </a:br>
                <a:br>
                  <a:rPr lang="en-US" sz="2000" smtClean="0"/>
                </a:br>
                <a:br>
                  <a:rPr lang="en-US" sz="2000" smtClean="0"/>
                </a:br>
                <a:br>
                  <a:rPr lang="en-US" sz="2000" smtClean="0"/>
                </a:br>
                <a:br>
                  <a:rPr lang="en-US" sz="2000" smtClean="0"/>
                </a:br>
                <a:br>
                  <a:rPr lang="en-US" sz="2000" smtClean="0"/>
                </a:br>
                <a:endParaRPr lang="en-US" sz="2000" smtClean="0"/>
              </a:p>
              <a:p>
                <a:r>
                  <a:rPr lang="en-US" sz="2000" smtClean="0"/>
                  <a:t>Udfaldsrummet </a:t>
                </a:r>
                <a:r>
                  <a:rPr lang="en-US" sz="2000" i="1" smtClean="0"/>
                  <a:t>U</a:t>
                </a:r>
                <a:r>
                  <a:rPr lang="en-US" sz="2000" smtClean="0"/>
                  <a:t> er de 52 kort i spillet, vist som firkanten. </a:t>
                </a:r>
                <a:r>
                  <a:rPr lang="en-US" sz="2000" i="1"/>
                  <a:t>A</a:t>
                </a:r>
                <a:r>
                  <a:rPr lang="en-US" sz="2000"/>
                  <a:t> er de 4 </a:t>
                </a:r>
                <a:r>
                  <a:rPr lang="en-US" sz="2000" smtClean="0"/>
                  <a:t>konger, vist som den grønne oval</a:t>
                </a:r>
              </a:p>
              <a:p>
                <a:r>
                  <a:rPr lang="en-US" sz="2000" smtClean="0"/>
                  <a:t>Derfor er </a:t>
                </a:r>
                <a14:m>
                  <m:oMathPara>
                    <m:oMathParaPr>
                      <m:jc/>
                    </m:oMathParaPr>
                    <m:oMath>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e>
                      </m:d>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num>
                        <m:den>
                          <m:r>
                            <a:rPr lang="en-US" sz="2000" b="0" i="1" smtClean="0">
                              <a:latin typeface="Cambria Math" panose="02040503050406030204" pitchFamily="18" charset="0"/>
                            </a:rPr>
                            <m:t>52</m:t>
                          </m:r>
                        </m:den>
                      </m:f>
                      <m:r>
                        <a:rPr lang="en-US" sz="2000" b="0" i="1" smtClean="0">
                          <a:latin typeface="Cambria Math" panose="02040503050406030204" pitchFamily="18" charset="0"/>
                        </a:rPr>
                        <m:t>=0.077</m:t>
                      </m:r>
                    </m:oMath>
                  </m:oMathPara>
                </a14:m>
                <a:r>
                  <a:rPr lang="en-US" sz="2000" smtClean="0"/>
                  <a:t> </a:t>
                </a:r>
              </a:p>
              <a:p>
                <a:r>
                  <a:rPr lang="da-DK" sz="2000">
                    <a:solidFill>
                      <a:schemeClr val="tx2"/>
                    </a:solidFill>
                  </a:rPr>
                  <a:t>Komplementærhændelsen</a:t>
                </a:r>
                <a:r>
                  <a:rPr lang="da-DK" sz="2000"/>
                  <a:t> til </a:t>
                </a:r>
                <a:r>
                  <a:rPr lang="da-DK" sz="2000" i="1"/>
                  <a:t>A</a:t>
                </a:r>
                <a:r>
                  <a:rPr lang="da-DK" sz="2000"/>
                  <a:t> er, at </a:t>
                </a:r>
                <a:r>
                  <a:rPr lang="da-DK" sz="2000" i="1"/>
                  <a:t>A</a:t>
                </a:r>
                <a:r>
                  <a:rPr lang="da-DK" sz="2000"/>
                  <a:t> </a:t>
                </a:r>
                <a:r>
                  <a:rPr lang="da-DK" sz="2000" u="sng"/>
                  <a:t>ikke</a:t>
                </a:r>
                <a:r>
                  <a:rPr lang="da-DK" sz="2000"/>
                  <a:t> sker. I eksemplet er det, at </a:t>
                </a:r>
                <a:r>
                  <a:rPr lang="da-DK" sz="2000" smtClean="0"/>
                  <a:t>det kort, vi trækker, </a:t>
                </a:r>
                <a:r>
                  <a:rPr lang="da-DK" sz="2000" u="sng" smtClean="0"/>
                  <a:t>ikke</a:t>
                </a:r>
                <a:r>
                  <a:rPr lang="da-DK" sz="2000" smtClean="0"/>
                  <a:t> er en konge. Komplementærhændelsen </a:t>
                </a:r>
                <a:r>
                  <a:rPr lang="da-DK" sz="2000"/>
                  <a:t>til </a:t>
                </a:r>
                <a:r>
                  <a:rPr lang="da-DK" sz="2000" i="1"/>
                  <a:t>A</a:t>
                </a:r>
                <a:r>
                  <a:rPr lang="da-DK" sz="2000">
                    <a:ea typeface="Cambria Math"/>
                  </a:rPr>
                  <a:t> skrives </a:t>
                </a:r>
                <a14:m>
                  <m:oMathPara>
                    <m:oMathParaPr>
                      <m:jc/>
                    </m:oMathParaPr>
                    <m:oMath>
                      <m:acc>
                        <m:accPr>
                          <m:chr m:val="̅"/>
                          <m:ctrlPr>
                            <a:rPr lang="da-DK" sz="2000" i="1">
                              <a:latin typeface="Cambria Math" panose="02040503050406030204" pitchFamily="18" charset="0"/>
                              <a:ea typeface="Cambria Math"/>
                            </a:rPr>
                          </m:ctrlPr>
                        </m:accPr>
                        <m:e>
                          <m:r>
                            <a:rPr lang="da-DK" sz="2000" i="1">
                              <a:latin typeface="Cambria Math"/>
                              <a:ea typeface="Cambria Math"/>
                            </a:rPr>
                            <m:t>𝐴</m:t>
                          </m:r>
                          <m:r>
                            <a:rPr lang="da-DK" sz="2000" i="1">
                              <a:latin typeface="Cambria Math"/>
                              <a:ea typeface="Cambria Math"/>
                            </a:rPr>
                            <m:t> </m:t>
                          </m:r>
                        </m:e>
                      </m:acc>
                    </m:oMath>
                  </m:oMathPara>
                </a14:m>
                <a:r>
                  <a:rPr lang="da-DK" sz="2000">
                    <a:ea typeface="Cambria Math"/>
                  </a:rPr>
                  <a:t> </a:t>
                </a:r>
                <a:r>
                  <a:rPr lang="da-DK" sz="2000" smtClean="0">
                    <a:ea typeface="Cambria Math"/>
                  </a:rPr>
                  <a:t>eller </a:t>
                </a:r>
                <a14:m>
                  <m:oMathPara>
                    <m:oMathParaPr>
                      <m:jc/>
                    </m:oMathParaPr>
                    <m:oMath>
                      <m:sSup>
                        <m:sSupPr>
                          <m:ctrlPr>
                            <a:rPr lang="da-DK" sz="2000" i="1">
                              <a:latin typeface="Cambria Math" panose="02040503050406030204" pitchFamily="18" charset="0"/>
                              <a:ea typeface="Cambria Math"/>
                            </a:rPr>
                          </m:ctrlPr>
                        </m:sSupPr>
                        <m:e>
                          <m:r>
                            <a:rPr lang="da-DK" sz="2000" i="1">
                              <a:latin typeface="Cambria Math"/>
                              <a:ea typeface="Cambria Math"/>
                            </a:rPr>
                            <m:t>𝐴</m:t>
                          </m:r>
                        </m:e>
                        <m:sup>
                          <m:r>
                            <a:rPr lang="da-DK" sz="2000" i="1">
                              <a:latin typeface="Cambria Math"/>
                              <a:ea typeface="Cambria Math"/>
                            </a:rPr>
                            <m:t>𝑐</m:t>
                          </m:r>
                        </m:sup>
                      </m:sSup>
                    </m:oMath>
                  </m:oMathPara>
                </a14:m>
                <a:endParaRPr lang="da-DK" sz="2000"/>
              </a:p>
              <a:p>
                <a:r>
                  <a:rPr lang="da-DK" sz="2000" smtClean="0"/>
                  <a:t>Der er 48 kort, der ikke er konger, så </a:t>
                </a:r>
                <a14:m>
                  <m:oMathPara>
                    <m:oMathParaPr>
                      <m:jc/>
                    </m:oMathParaPr>
                    <m:oMath>
                      <m:r>
                        <a:rPr lang="en-US" sz="2000" i="1">
                          <a:latin typeface="Cambria Math" panose="02040503050406030204" pitchFamily="18" charset="0"/>
                        </a:rPr>
                        <m:t>𝑃</m:t>
                      </m:r>
                      <m:d>
                        <m:dPr>
                          <m:begChr m:val="("/>
                          <m:sepChr m:val="|"/>
                          <m:endChr m:val=")"/>
                          <m:grow m:val="on"/>
                          <m:shp m:val="centered"/>
                          <m:ctrlPr>
                            <a:rPr lang="en-US" sz="2000" i="1">
                              <a:latin typeface="Cambria Math" panose="02040503050406030204" pitchFamily="18" charset="0"/>
                            </a:rPr>
                          </m:ctrlPr>
                        </m:dPr>
                        <m:e>
                          <m:acc>
                            <m:accPr>
                              <m:chr m:val="̅"/>
                              <m:ctrlPr>
                                <a:rPr lang="da-DK" sz="2000" i="1">
                                  <a:latin typeface="Cambria Math" panose="02040503050406030204" pitchFamily="18" charset="0"/>
                                  <a:ea typeface="Cambria Math"/>
                                </a:rPr>
                              </m:ctrlPr>
                            </m:accPr>
                            <m:e>
                              <m:r>
                                <a:rPr lang="da-DK" sz="2000" i="1">
                                  <a:latin typeface="Cambria Math"/>
                                  <a:ea typeface="Cambria Math"/>
                                </a:rPr>
                                <m:t>𝐴</m:t>
                              </m:r>
                              <m:r>
                                <a:rPr lang="da-DK" sz="2000" i="1">
                                  <a:latin typeface="Cambria Math"/>
                                  <a:ea typeface="Cambria Math"/>
                                </a:rPr>
                                <m:t> </m:t>
                              </m:r>
                            </m:e>
                          </m:acc>
                        </m:e>
                      </m:d>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4</m:t>
                          </m:r>
                          <m:r>
                            <a:rPr lang="en-US" sz="2000" b="0" i="1" smtClean="0">
                              <a:latin typeface="Cambria Math" panose="02040503050406030204" pitchFamily="18" charset="0"/>
                            </a:rPr>
                            <m:t>8</m:t>
                          </m:r>
                        </m:num>
                        <m:den>
                          <m:r>
                            <a:rPr lang="en-US" sz="2000" i="1">
                              <a:latin typeface="Cambria Math" panose="02040503050406030204" pitchFamily="18" charset="0"/>
                            </a:rPr>
                            <m:t>52</m:t>
                          </m:r>
                        </m:den>
                      </m:f>
                      <m:r>
                        <a:rPr lang="en-US" sz="2000" i="1">
                          <a:latin typeface="Cambria Math" panose="02040503050406030204" pitchFamily="18" charset="0"/>
                        </a:rPr>
                        <m:t>=0.</m:t>
                      </m:r>
                      <m:r>
                        <a:rPr lang="en-US" sz="2000" b="0" i="1" smtClean="0">
                          <a:latin typeface="Cambria Math" panose="02040503050406030204" pitchFamily="18" charset="0"/>
                        </a:rPr>
                        <m:t>923=1−</m:t>
                      </m:r>
                      <m:r>
                        <a:rPr lang="en-US" sz="2000" i="1">
                          <a:latin typeface="Cambria Math" panose="02040503050406030204" pitchFamily="18" charset="0"/>
                        </a:rPr>
                        <m:t>𝑃</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𝐴</m:t>
                          </m:r>
                        </m:e>
                      </m:d>
                    </m:oMath>
                  </m:oMathPara>
                </a14:m>
                <a:r>
                  <a:rPr lang="en-US" sz="2000" smtClean="0"/>
                  <a:t>.</a:t>
                </a:r>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57" r="-1881" b="-167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81</a:t>
            </a:fld>
            <a:endParaRPr lang="da-DK"/>
          </a:p>
        </p:txBody>
      </p:sp>
      <p:grpSp>
        <p:nvGrpSpPr>
          <p:cNvPr id="5" name="Group 4"/>
          <p:cNvGrpSpPr/>
          <p:nvPr/>
        </p:nvGrpSpPr>
        <p:grpSpPr>
          <a:xfrm>
            <a:off x="2699792" y="1628800"/>
            <a:ext cx="3763340" cy="2390556"/>
            <a:chOff x="2699792" y="1449606"/>
            <a:chExt cx="3763340" cy="2390556"/>
          </a:xfrm>
        </p:grpSpPr>
        <p:grpSp>
          <p:nvGrpSpPr>
            <p:cNvPr id="6" name="Group 5"/>
            <p:cNvGrpSpPr/>
            <p:nvPr/>
          </p:nvGrpSpPr>
          <p:grpSpPr>
            <a:xfrm>
              <a:off x="2699792" y="1850941"/>
              <a:ext cx="3744416" cy="1989221"/>
              <a:chOff x="3724847" y="3789041"/>
              <a:chExt cx="4879601" cy="2592288"/>
            </a:xfrm>
          </p:grpSpPr>
          <p:sp>
            <p:nvSpPr>
              <p:cNvPr id="10" name="Rectangle 9"/>
              <p:cNvSpPr/>
              <p:nvPr/>
            </p:nvSpPr>
            <p:spPr>
              <a:xfrm>
                <a:off x="3724847" y="3789041"/>
                <a:ext cx="4879601" cy="259228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 name="Oval 10"/>
              <p:cNvSpPr/>
              <p:nvPr/>
            </p:nvSpPr>
            <p:spPr>
              <a:xfrm>
                <a:off x="4359980" y="4149080"/>
                <a:ext cx="2300252" cy="1917208"/>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7" name="Rectangle 6"/>
                <p:cNvSpPr/>
                <p:nvPr/>
              </p:nvSpPr>
              <p:spPr>
                <a:xfrm>
                  <a:off x="6039426" y="1449606"/>
                  <a:ext cx="42370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𝑈</m:t>
                        </m:r>
                      </m:oMath>
                    </m:oMathPara>
                  </a14:m>
                  <a:endParaRPr lang="en-GB" sz="2000"/>
                </a:p>
              </p:txBody>
            </p:sp>
          </mc:Choice>
          <mc:Fallback>
            <p:sp>
              <p:nvSpPr>
                <p:cNvPr id="7" name="Rectangle 6"/>
                <p:cNvSpPr>
                  <a:spLocks noRot="1" noChangeAspect="1" noMove="1" noResize="1" noEditPoints="1" noAdjustHandles="1" noChangeArrowheads="1" noChangeShapeType="1" noTextEdit="1"/>
                </p:cNvSpPr>
                <p:nvPr/>
              </p:nvSpPr>
              <p:spPr>
                <a:xfrm>
                  <a:off x="6039426" y="1449606"/>
                  <a:ext cx="423706" cy="400110"/>
                </a:xfrm>
                <a:prstGeom prst="rect">
                  <a:avLst/>
                </a:prstGeom>
                <a:blipFill>
                  <a:blip r:embed="rId3"/>
                  <a:stretch>
                    <a:fillRect/>
                  </a:stretch>
                </a:blipFill>
              </p:spPr>
              <p:txBody>
                <a:bodyPr/>
                <a:lstStyle/>
                <a:p>
                  <a:r>
                    <a:rPr lang="en-GB">
                      <a:noFill/>
                    </a:rPr>
                    <a:t> </a:t>
                  </a:r>
                </a:p>
              </p:txBody>
            </p:sp>
          </mc:Fallback>
        </mc:AlternateContent>
        <mc:AlternateContent>
          <mc:Choice Requires="a14">
            <p:sp>
              <p:nvSpPr>
                <p:cNvPr id="8" name="Rectangle 7"/>
                <p:cNvSpPr/>
                <p:nvPr/>
              </p:nvSpPr>
              <p:spPr>
                <a:xfrm>
                  <a:off x="3612250" y="2662761"/>
                  <a:ext cx="40677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𝐴</m:t>
                        </m:r>
                      </m:oMath>
                    </m:oMathPara>
                  </a14:m>
                  <a:endParaRPr lang="en-GB" sz="2000"/>
                </a:p>
              </p:txBody>
            </p:sp>
          </mc:Choice>
          <mc:Fallback>
            <p:sp>
              <p:nvSpPr>
                <p:cNvPr id="23" name="Rectangle 22"/>
                <p:cNvSpPr>
                  <a:spLocks noRot="1" noChangeAspect="1" noMove="1" noResize="1" noEditPoints="1" noAdjustHandles="1" noChangeArrowheads="1" noChangeShapeType="1" noTextEdit="1"/>
                </p:cNvSpPr>
                <p:nvPr/>
              </p:nvSpPr>
              <p:spPr>
                <a:xfrm>
                  <a:off x="3612250" y="2662761"/>
                  <a:ext cx="406778" cy="400110"/>
                </a:xfrm>
                <a:prstGeom prst="rect">
                  <a:avLst/>
                </a:prstGeom>
                <a:blipFill rotWithShape="1">
                  <a:blip r:embed="rId4"/>
                  <a:stretch>
                    <a:fillRect/>
                  </a:stretch>
                </a:blipFill>
              </p:spPr>
              <p:txBody>
                <a:bodyPr/>
                <a:lstStyle/>
                <a:p>
                  <a:r>
                    <a:rPr lang="en-GB">
                      <a:noFill/>
                    </a:rPr>
                    <a:t> </a:t>
                  </a:r>
                </a:p>
              </p:txBody>
            </p:sp>
          </mc:Fallback>
        </mc:AlternateContent>
        <mc:AlternateContent>
          <mc:Choice Requires="a14">
            <p:sp>
              <p:nvSpPr>
                <p:cNvPr id="9" name="Rectangle 8"/>
                <p:cNvSpPr/>
                <p:nvPr/>
              </p:nvSpPr>
              <p:spPr>
                <a:xfrm>
                  <a:off x="5436096" y="2262651"/>
                  <a:ext cx="406778" cy="400815"/>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en-GB" sz="2000" i="1" smtClean="0">
                                <a:latin typeface="Cambria Math" panose="02040503050406030204" pitchFamily="18" charset="0"/>
                              </a:rPr>
                            </m:ctrlPr>
                          </m:accPr>
                          <m:e>
                            <m:r>
                              <a:rPr lang="en-US" sz="2000" b="0" i="1" smtClean="0">
                                <a:latin typeface="Cambria Math" panose="02040503050406030204" pitchFamily="18" charset="0"/>
                              </a:rPr>
                              <m:t>𝐴</m:t>
                            </m:r>
                          </m:e>
                        </m:acc>
                      </m:oMath>
                    </m:oMathPara>
                  </a14:m>
                  <a:endParaRPr lang="en-GB" sz="2000"/>
                </a:p>
              </p:txBody>
            </p:sp>
          </mc:Choice>
          <mc:Fallback>
            <p:sp>
              <p:nvSpPr>
                <p:cNvPr id="9" name="Rectangle 8"/>
                <p:cNvSpPr>
                  <a:spLocks noRot="1" noChangeAspect="1" noMove="1" noResize="1" noEditPoints="1" noAdjustHandles="1" noChangeArrowheads="1" noChangeShapeType="1" noTextEdit="1"/>
                </p:cNvSpPr>
                <p:nvPr/>
              </p:nvSpPr>
              <p:spPr>
                <a:xfrm>
                  <a:off x="5436096" y="2262651"/>
                  <a:ext cx="406778" cy="400815"/>
                </a:xfrm>
                <a:prstGeom prst="rect">
                  <a:avLst/>
                </a:prstGeom>
                <a:blipFill>
                  <a:blip r:embed="rId5"/>
                  <a:stretch>
                    <a:fillRect r="-31818"/>
                  </a:stretch>
                </a:blipFill>
              </p:spPr>
              <p:txBody>
                <a:bodyPr/>
                <a:lstStyle/>
                <a:p>
                  <a:r>
                    <a:rPr lang="en-GB">
                      <a:noFill/>
                    </a:rPr>
                    <a:t> </a:t>
                  </a:r>
                </a:p>
              </p:txBody>
            </p:sp>
          </mc:Fallback>
        </mc:AlternateContent>
      </p:grpSp>
    </p:spTree>
    <p:extLst>
      <p:ext uri="{BB962C8B-B14F-4D97-AF65-F5344CB8AC3E}">
        <p14:creationId xmlns:p14="http://schemas.microsoft.com/office/powerpoint/2010/main" val="21266470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15" name="Group 14"/>
          <p:cNvGrpSpPr/>
          <p:nvPr/>
        </p:nvGrpSpPr>
        <p:grpSpPr>
          <a:xfrm>
            <a:off x="2214113" y="1141029"/>
            <a:ext cx="4685293" cy="2880319"/>
            <a:chOff x="822811" y="1412776"/>
            <a:chExt cx="4685293" cy="2880319"/>
          </a:xfrm>
        </p:grpSpPr>
        <p:grpSp>
          <p:nvGrpSpPr>
            <p:cNvPr id="16" name="Group 15"/>
            <p:cNvGrpSpPr/>
            <p:nvPr/>
          </p:nvGrpSpPr>
          <p:grpSpPr>
            <a:xfrm>
              <a:off x="899592" y="1844823"/>
              <a:ext cx="4608512" cy="2448272"/>
              <a:chOff x="1259632" y="2204864"/>
              <a:chExt cx="4608512" cy="2448272"/>
            </a:xfrm>
          </p:grpSpPr>
          <p:sp>
            <p:nvSpPr>
              <p:cNvPr id="32" name="Oval 31"/>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3" name="Oval 32"/>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4" name="Rectangle 33"/>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17" name="TextBox 16"/>
            <p:cNvSpPr txBox="1"/>
            <p:nvPr/>
          </p:nvSpPr>
          <p:spPr>
            <a:xfrm>
              <a:off x="822811" y="1412776"/>
              <a:ext cx="1623778" cy="40011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000"/>
                <a:t>Venn diagram</a:t>
              </a:r>
            </a:p>
          </p:txBody>
        </p:sp>
        <mc:AlternateContent>
          <mc:Choice Requires="a14">
            <p:sp>
              <p:nvSpPr>
                <p:cNvPr id="18" name="Rectangle 17"/>
                <p:cNvSpPr/>
                <p:nvPr/>
              </p:nvSpPr>
              <p:spPr>
                <a:xfrm>
                  <a:off x="2601962" y="2823960"/>
                  <a:ext cx="98289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i="1">
                            <a:latin typeface="Cambria Math"/>
                          </a:rPr>
                          <m:t>𝐴</m:t>
                        </m:r>
                        <m:r>
                          <a:rPr lang="da-DK" sz="2000" i="1">
                            <a:latin typeface="Cambria Math"/>
                          </a:rPr>
                          <m:t> ∩ </m:t>
                        </m:r>
                        <m:r>
                          <a:rPr lang="da-DK" sz="2000" i="1">
                            <a:latin typeface="Cambria Math"/>
                            <a:ea typeface="Cambria Math"/>
                          </a:rPr>
                          <m:t>𝐵</m:t>
                        </m:r>
                      </m:oMath>
                    </m:oMathPara>
                  </a14:m>
                  <a:endParaRPr lang="en-GB" sz="2000"/>
                </a:p>
              </p:txBody>
            </p:sp>
          </mc:Choice>
          <mc:Fallback>
            <p:sp>
              <p:nvSpPr>
                <p:cNvPr id="18" name="Rectangle 17"/>
                <p:cNvSpPr>
                  <a:spLocks noRot="1" noChangeAspect="1" noMove="1" noResize="1" noEditPoints="1" noAdjustHandles="1" noChangeArrowheads="1" noChangeShapeType="1" noTextEdit="1"/>
                </p:cNvSpPr>
                <p:nvPr/>
              </p:nvSpPr>
              <p:spPr>
                <a:xfrm>
                  <a:off x="2601962" y="2823960"/>
                  <a:ext cx="982898" cy="400110"/>
                </a:xfrm>
                <a:prstGeom prst="rect">
                  <a:avLst/>
                </a:prstGeom>
                <a:blipFill>
                  <a:blip r:embed="rId3"/>
                  <a:stretch>
                    <a:fillRect/>
                  </a:stretch>
                </a:blipFill>
              </p:spPr>
              <p:txBody>
                <a:bodyPr/>
                <a:lstStyle/>
                <a:p>
                  <a:r>
                    <a:rPr lang="en-GB">
                      <a:noFill/>
                    </a:rPr>
                    <a:t> </a:t>
                  </a:r>
                </a:p>
              </p:txBody>
            </p:sp>
          </mc:Fallback>
        </mc:AlternateContent>
        <mc:AlternateContent>
          <mc:Choice Requires="a14">
            <p:sp>
              <p:nvSpPr>
                <p:cNvPr id="19" name="Rectangle 18"/>
                <p:cNvSpPr/>
                <p:nvPr/>
              </p:nvSpPr>
              <p:spPr>
                <a:xfrm>
                  <a:off x="1386803" y="2137748"/>
                  <a:ext cx="40677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i="1">
                            <a:latin typeface="Cambria Math"/>
                          </a:rPr>
                          <m:t>𝐴</m:t>
                        </m:r>
                      </m:oMath>
                    </m:oMathPara>
                  </a14:m>
                  <a:endParaRPr lang="en-GB" sz="2000"/>
                </a:p>
              </p:txBody>
            </p:sp>
          </mc:Choice>
          <mc:Fallback>
            <p:sp>
              <p:nvSpPr>
                <p:cNvPr id="19" name="Rectangle 18"/>
                <p:cNvSpPr>
                  <a:spLocks noRot="1" noChangeAspect="1" noMove="1" noResize="1" noEditPoints="1" noAdjustHandles="1" noChangeArrowheads="1" noChangeShapeType="1" noTextEdit="1"/>
                </p:cNvSpPr>
                <p:nvPr/>
              </p:nvSpPr>
              <p:spPr>
                <a:xfrm>
                  <a:off x="1386803" y="2137748"/>
                  <a:ext cx="406778" cy="400110"/>
                </a:xfrm>
                <a:prstGeom prst="rect">
                  <a:avLst/>
                </a:prstGeom>
                <a:blipFill>
                  <a:blip r:embed="rId4"/>
                  <a:stretch>
                    <a:fillRect/>
                  </a:stretch>
                </a:blipFill>
              </p:spPr>
              <p:txBody>
                <a:bodyPr/>
                <a:lstStyle/>
                <a:p>
                  <a:r>
                    <a:rPr lang="en-GB">
                      <a:noFill/>
                    </a:rPr>
                    <a:t> </a:t>
                  </a:r>
                </a:p>
              </p:txBody>
            </p:sp>
          </mc:Fallback>
        </mc:AlternateContent>
        <mc:AlternateContent>
          <mc:Choice Requires="a14">
            <p:sp>
              <p:nvSpPr>
                <p:cNvPr id="30" name="Rectangle 29"/>
                <p:cNvSpPr/>
                <p:nvPr/>
              </p:nvSpPr>
              <p:spPr>
                <a:xfrm>
                  <a:off x="4332826" y="2156204"/>
                  <a:ext cx="417550"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𝐵</m:t>
                        </m:r>
                      </m:oMath>
                    </m:oMathPara>
                  </a14:m>
                  <a:endParaRPr lang="en-GB" sz="2000"/>
                </a:p>
              </p:txBody>
            </p:sp>
          </mc:Choice>
          <mc:Fallback>
            <p:sp>
              <p:nvSpPr>
                <p:cNvPr id="30" name="Rectangle 29"/>
                <p:cNvSpPr>
                  <a:spLocks noRot="1" noChangeAspect="1" noMove="1" noResize="1" noEditPoints="1" noAdjustHandles="1" noChangeArrowheads="1" noChangeShapeType="1" noTextEdit="1"/>
                </p:cNvSpPr>
                <p:nvPr/>
              </p:nvSpPr>
              <p:spPr>
                <a:xfrm>
                  <a:off x="4332826" y="2156204"/>
                  <a:ext cx="417550" cy="400110"/>
                </a:xfrm>
                <a:prstGeom prst="rect">
                  <a:avLst/>
                </a:prstGeom>
                <a:blipFill>
                  <a:blip r:embed="rId5"/>
                  <a:stretch>
                    <a:fillRect/>
                  </a:stretch>
                </a:blipFill>
              </p:spPr>
              <p:txBody>
                <a:bodyPr/>
                <a:lstStyle/>
                <a:p>
                  <a:r>
                    <a:rPr lang="en-GB">
                      <a:noFill/>
                    </a:rPr>
                    <a:t> </a:t>
                  </a:r>
                </a:p>
              </p:txBody>
            </p:sp>
          </mc:Fallback>
        </mc:AlternateContent>
        <mc:AlternateContent>
          <mc:Choice Requires="a14">
            <p:sp>
              <p:nvSpPr>
                <p:cNvPr id="31" name="Rectangle 30"/>
                <p:cNvSpPr/>
                <p:nvPr/>
              </p:nvSpPr>
              <p:spPr>
                <a:xfrm>
                  <a:off x="5016561" y="1481670"/>
                  <a:ext cx="42370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𝑈</m:t>
                        </m:r>
                      </m:oMath>
                    </m:oMathPara>
                  </a14:m>
                  <a:endParaRPr lang="en-GB" sz="2000"/>
                </a:p>
              </p:txBody>
            </p:sp>
          </mc:Choice>
          <mc:Fallback>
            <p:sp>
              <p:nvSpPr>
                <p:cNvPr id="31" name="Rectangle 30"/>
                <p:cNvSpPr>
                  <a:spLocks noRot="1" noChangeAspect="1" noMove="1" noResize="1" noEditPoints="1" noAdjustHandles="1" noChangeArrowheads="1" noChangeShapeType="1" noTextEdit="1"/>
                </p:cNvSpPr>
                <p:nvPr/>
              </p:nvSpPr>
              <p:spPr>
                <a:xfrm>
                  <a:off x="5016561" y="1481670"/>
                  <a:ext cx="423706" cy="400110"/>
                </a:xfrm>
                <a:prstGeom prst="rect">
                  <a:avLst/>
                </a:prstGeom>
                <a:blipFill>
                  <a:blip r:embed="rId6"/>
                  <a:stretch>
                    <a:fillRect/>
                  </a:stretch>
                </a:blipFill>
              </p:spPr>
              <p:txBody>
                <a:bodyPr/>
                <a:lstStyle/>
                <a:p>
                  <a:r>
                    <a:rPr lang="en-GB">
                      <a:noFill/>
                    </a:rPr>
                    <a:t> </a:t>
                  </a:r>
                </a:p>
              </p:txBody>
            </p:sp>
          </mc:Fallback>
        </mc:AlternateContent>
      </p:grpSp>
      <p:sp>
        <p:nvSpPr>
          <p:cNvPr id="2" name="Title 1"/>
          <p:cNvSpPr>
            <a:spLocks noGrp="1"/>
          </p:cNvSpPr>
          <p:nvPr>
            <p:ph type="title"/>
          </p:nvPr>
        </p:nvSpPr>
        <p:spPr/>
        <p:txBody>
          <a:bodyPr/>
          <a:lstStyle/>
          <a:p>
            <a:r>
              <a:rPr lang="da-DK" smtClean="0"/>
              <a:t>Fælleshændelse og foreningshændelse</a:t>
            </a:r>
            <a:endParaRPr lang="da-DK"/>
          </a:p>
        </p:txBody>
      </p:sp>
      <mc:AlternateContent>
        <mc:Choice Requires="a14">
          <p:sp>
            <p:nvSpPr>
              <p:cNvPr id="3" name="Content Placeholder 2"/>
              <p:cNvSpPr>
                <a:spLocks noGrp="1"/>
              </p:cNvSpPr>
              <p:nvPr>
                <p:ph idx="1"/>
              </p:nvPr>
            </p:nvSpPr>
            <p:spPr>
              <a:xfrm>
                <a:off x="467544" y="4221088"/>
                <a:ext cx="8424936" cy="2520280"/>
              </a:xfrm>
            </p:spPr>
            <p:txBody>
              <a:bodyPr/>
              <a:lstStyle/>
              <a:p>
                <a:r>
                  <a:rPr lang="da-DK" sz="2000" smtClean="0"/>
                  <a:t>Hændelsen </a:t>
                </a:r>
                <a:r>
                  <a:rPr lang="da-DK" sz="2000" i="1" smtClean="0"/>
                  <a:t>A</a:t>
                </a:r>
                <a:r>
                  <a:rPr lang="da-DK" sz="2000" smtClean="0"/>
                  <a:t> er stadig, at et kort i U er en konge. Hændelsen </a:t>
                </a:r>
                <a:r>
                  <a:rPr lang="da-DK" sz="2000" i="1" smtClean="0"/>
                  <a:t>B</a:t>
                </a:r>
                <a:r>
                  <a:rPr lang="da-DK" sz="2000" smtClean="0"/>
                  <a:t> er, at et kort er en hjerter </a:t>
                </a:r>
                <a:endParaRPr lang="da-DK" sz="2000" smtClean="0"/>
              </a:p>
              <a:p>
                <a:r>
                  <a:rPr lang="da-DK" sz="2000" smtClean="0">
                    <a:solidFill>
                      <a:schemeClr val="tx2"/>
                    </a:solidFill>
                  </a:rPr>
                  <a:t>Fælleshændelsen </a:t>
                </a:r>
                <a14:m>
                  <m:oMathPara>
                    <m:oMathParaPr>
                      <m:jc/>
                    </m:oMathParaPr>
                    <m:oMath>
                      <m:r>
                        <a:rPr lang="da-DK" sz="2000" b="0" i="1" smtClean="0">
                          <a:solidFill>
                            <a:schemeClr val="tx2"/>
                          </a:solidFill>
                          <a:latin typeface="Cambria Math"/>
                        </a:rPr>
                        <m:t>𝐴</m:t>
                      </m:r>
                      <m:r>
                        <a:rPr lang="da-DK" sz="2000" b="0" i="1" smtClean="0">
                          <a:solidFill>
                            <a:schemeClr val="tx2"/>
                          </a:solidFill>
                          <a:latin typeface="Cambria Math"/>
                          <a:ea typeface="Cambria Math"/>
                        </a:rPr>
                        <m:t>∩</m:t>
                      </m:r>
                      <m:r>
                        <a:rPr lang="da-DK" sz="2000" b="0" i="1" smtClean="0">
                          <a:solidFill>
                            <a:schemeClr val="tx2"/>
                          </a:solidFill>
                          <a:latin typeface="Cambria Math"/>
                          <a:ea typeface="Cambria Math"/>
                        </a:rPr>
                        <m:t>𝐵</m:t>
                      </m:r>
                      <m:r>
                        <a:rPr lang="da-DK" sz="2000" b="0" i="1" smtClean="0">
                          <a:latin typeface="Cambria Math"/>
                          <a:ea typeface="Cambria Math"/>
                        </a:rPr>
                        <m:t> </m:t>
                      </m:r>
                    </m:oMath>
                  </m:oMathPara>
                </a14:m>
                <a:r>
                  <a:rPr lang="da-DK" sz="2000" smtClean="0"/>
                  <a:t>er, at kortet er </a:t>
                </a:r>
                <a:r>
                  <a:rPr lang="da-DK" sz="2000" u="sng" smtClean="0"/>
                  <a:t>både</a:t>
                </a:r>
                <a:r>
                  <a:rPr lang="da-DK" sz="2000" smtClean="0"/>
                  <a:t> en konge </a:t>
                </a:r>
                <a:r>
                  <a:rPr lang="da-DK" sz="2000" u="sng" smtClean="0"/>
                  <a:t>og</a:t>
                </a:r>
                <a:r>
                  <a:rPr lang="da-DK" sz="2000" smtClean="0"/>
                  <a:t> en hjerter.</a:t>
                </a:r>
                <a:br>
                  <a:rPr lang="da-DK" sz="2000" smtClean="0"/>
                </a:br>
                <a:r>
                  <a:rPr lang="da-DK" sz="2000" smtClean="0"/>
                  <a:t>Kun 1 kort (hjerter konge) opfylder </a:t>
                </a:r>
                <a14:m>
                  <m:oMathPara>
                    <m:oMathParaPr>
                      <m:jc/>
                    </m:oMathParaPr>
                    <m:oMath>
                      <m:r>
                        <a:rPr lang="da-DK" sz="2000" i="1" smtClean="0">
                          <a:solidFill>
                            <a:schemeClr val="tx1"/>
                          </a:solidFill>
                          <a:latin typeface="Cambria Math"/>
                        </a:rPr>
                        <m:t>𝐴</m:t>
                      </m:r>
                      <m:r>
                        <a:rPr lang="da-DK" sz="2000" i="1">
                          <a:solidFill>
                            <a:schemeClr val="tx1"/>
                          </a:solidFill>
                          <a:latin typeface="Cambria Math"/>
                          <a:ea typeface="Cambria Math"/>
                        </a:rPr>
                        <m:t>∩</m:t>
                      </m:r>
                      <m:r>
                        <a:rPr lang="da-DK" sz="2000" i="1">
                          <a:solidFill>
                            <a:schemeClr val="tx1"/>
                          </a:solidFill>
                          <a:latin typeface="Cambria Math"/>
                          <a:ea typeface="Cambria Math"/>
                        </a:rPr>
                        <m:t>𝐵</m:t>
                      </m:r>
                    </m:oMath>
                  </m:oMathPara>
                </a14:m>
                <a:endParaRPr lang="da-DK" sz="2000" smtClean="0">
                  <a:solidFill>
                    <a:schemeClr val="tx1"/>
                  </a:solidFill>
                </a:endParaRPr>
              </a:p>
              <a:p>
                <a:r>
                  <a:rPr lang="da-DK" sz="2000" smtClean="0">
                    <a:solidFill>
                      <a:schemeClr val="tx1"/>
                    </a:solidFill>
                  </a:rPr>
                  <a:t>F</a:t>
                </a:r>
                <a:r>
                  <a:rPr lang="da-DK" sz="2000" smtClean="0">
                    <a:solidFill>
                      <a:schemeClr val="tx2"/>
                    </a:solidFill>
                  </a:rPr>
                  <a:t>oreningshændelsen </a:t>
                </a:r>
                <a14:m>
                  <m:oMathPara>
                    <m:oMathParaPr>
                      <m:jc/>
                    </m:oMathParaPr>
                    <m:oMath>
                      <m:r>
                        <a:rPr lang="da-DK" sz="2000" b="0" i="1" smtClean="0">
                          <a:solidFill>
                            <a:schemeClr val="tx2"/>
                          </a:solidFill>
                          <a:latin typeface="Cambria Math"/>
                        </a:rPr>
                        <m:t>𝐴</m:t>
                      </m:r>
                      <m:r>
                        <a:rPr lang="da-DK" sz="2000" b="0" i="1" smtClean="0">
                          <a:solidFill>
                            <a:schemeClr val="tx2"/>
                          </a:solidFill>
                          <a:latin typeface="Cambria Math"/>
                          <a:ea typeface="Cambria Math"/>
                        </a:rPr>
                        <m:t>∪</m:t>
                      </m:r>
                      <m:r>
                        <a:rPr lang="da-DK" sz="2000" b="0" i="1" smtClean="0">
                          <a:solidFill>
                            <a:schemeClr val="tx2"/>
                          </a:solidFill>
                          <a:latin typeface="Cambria Math"/>
                          <a:ea typeface="Cambria Math"/>
                        </a:rPr>
                        <m:t>𝐵</m:t>
                      </m:r>
                    </m:oMath>
                  </m:oMathPara>
                </a14:m>
                <a:r>
                  <a:rPr lang="da-DK" sz="2000" smtClean="0"/>
                  <a:t> er, at kortet er </a:t>
                </a:r>
                <a:r>
                  <a:rPr lang="da-DK" sz="2000" u="sng" smtClean="0"/>
                  <a:t>enten</a:t>
                </a:r>
                <a:r>
                  <a:rPr lang="da-DK" sz="2000" smtClean="0"/>
                  <a:t> en konge </a:t>
                </a:r>
                <a:r>
                  <a:rPr lang="da-DK" sz="2000" u="sng" smtClean="0"/>
                  <a:t>eller</a:t>
                </a:r>
                <a:r>
                  <a:rPr lang="da-DK" sz="2000" smtClean="0"/>
                  <a:t> </a:t>
                </a:r>
                <a:r>
                  <a:rPr lang="da-DK" sz="2000"/>
                  <a:t>en </a:t>
                </a:r>
                <a:r>
                  <a:rPr lang="da-DK" sz="2000" smtClean="0"/>
                  <a:t>hjerter. </a:t>
                </a:r>
                <a:r>
                  <a:rPr lang="da-DK" sz="2000"/>
                  <a:t>16 kort opfylder 𝐴∪</a:t>
                </a:r>
                <a:r>
                  <a:rPr lang="da-DK" sz="2000" smtClean="0"/>
                  <a:t>𝐵: De 13 hjerter og de 4 konger, hvorved hjerter konge er talt med to gange.</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4221088"/>
                <a:ext cx="8424936" cy="2520280"/>
              </a:xfrm>
              <a:blipFill>
                <a:blip r:embed="rId7"/>
                <a:stretch>
                  <a:fillRect l="-651" t="-1208" r="-145"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82</a:t>
            </a:fld>
            <a:endParaRPr lang="da-DK"/>
          </a:p>
        </p:txBody>
      </p:sp>
    </p:spTree>
    <p:extLst>
      <p:ext uri="{BB962C8B-B14F-4D97-AF65-F5344CB8AC3E}">
        <p14:creationId xmlns:p14="http://schemas.microsoft.com/office/powerpoint/2010/main" val="35805097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Brug af Venn diagrammer</a:t>
            </a:r>
            <a:endParaRPr lang="en-GB"/>
          </a:p>
        </p:txBody>
      </p:sp>
      <p:sp>
        <p:nvSpPr>
          <p:cNvPr id="3" name="Content Placeholder 2"/>
          <p:cNvSpPr>
            <a:spLocks noGrp="1"/>
          </p:cNvSpPr>
          <p:nvPr>
            <p:ph idx="1"/>
          </p:nvPr>
        </p:nvSpPr>
        <p:spPr/>
        <p:txBody>
          <a:bodyPr/>
          <a:lstStyle/>
          <a:p>
            <a:r>
              <a:rPr lang="en-US" smtClean="0"/>
              <a:t>Venn diagrammer, hvor det skraverede areal svarer til:  </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83</a:t>
            </a:fld>
            <a:endParaRPr lang="da-DK"/>
          </a:p>
        </p:txBody>
      </p:sp>
      <p:pic>
        <p:nvPicPr>
          <p:cNvPr id="5" name="Picture 4"/>
          <p:cNvPicPr>
            <a:picLocks noChangeAspect="1"/>
          </p:cNvPicPr>
          <p:nvPr/>
        </p:nvPicPr>
        <p:blipFill>
          <a:blip r:embed="rId2"/>
          <a:srcRect b="58127"/>
          <a:stretch>
            <a:fillRect/>
          </a:stretch>
        </p:blipFill>
        <p:spPr>
          <a:xfrm>
            <a:off x="1824540" y="2105472"/>
            <a:ext cx="5494920" cy="1899592"/>
          </a:xfrm>
          <a:prstGeom prst="rect">
            <a:avLst/>
          </a:prstGeom>
        </p:spPr>
      </p:pic>
      <mc:AlternateContent>
        <mc:Choice Requires="a14">
          <p:sp>
            <p:nvSpPr>
              <p:cNvPr id="6" name="TextBox 5"/>
              <p:cNvSpPr txBox="1"/>
              <p:nvPr/>
            </p:nvSpPr>
            <p:spPr>
              <a:xfrm>
                <a:off x="1868959" y="1844824"/>
                <a:ext cx="1303947"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smtClean="0"/>
                  <a:t>Hændelsen </a:t>
                </a:r>
                <a14:m>
                  <m:oMathPara>
                    <m:oMathParaPr>
                      <m:jc/>
                    </m:oMathParaPr>
                    <m:oMath>
                      <m:r>
                        <a:rPr lang="en-US" sz="1600" b="0" i="1" smtClean="0">
                          <a:latin typeface="Cambria Math" panose="02040503050406030204" pitchFamily="18" charset="0"/>
                        </a:rPr>
                        <m:t>𝐴</m:t>
                      </m:r>
                    </m:oMath>
                  </m:oMathPara>
                </a14:m>
                <a:endParaRPr lang="en-GB" sz="1600"/>
              </a:p>
            </p:txBody>
          </p:sp>
        </mc:Choice>
        <mc:Fallback>
          <p:sp>
            <p:nvSpPr>
              <p:cNvPr id="6" name="TextBox 5"/>
              <p:cNvSpPr txBox="1">
                <a:spLocks noRot="1" noChangeAspect="1" noMove="1" noResize="1" noEditPoints="1" noAdjustHandles="1" noChangeArrowheads="1" noChangeShapeType="1" noTextEdit="1"/>
              </p:cNvSpPr>
              <p:nvPr/>
            </p:nvSpPr>
            <p:spPr>
              <a:xfrm>
                <a:off x="1868959" y="1844824"/>
                <a:ext cx="1303947" cy="338554"/>
              </a:xfrm>
              <a:prstGeom prst="rect">
                <a:avLst/>
              </a:prstGeom>
              <a:blipFill>
                <a:blip r:embed="rId3"/>
                <a:stretch>
                  <a:fillRect l="-2817" t="-5455" b="-23636"/>
                </a:stretch>
              </a:blipFill>
            </p:spPr>
            <p:txBody>
              <a:bodyPr/>
              <a:lstStyle/>
              <a:p>
                <a:r>
                  <a:rPr lang="en-GB">
                    <a:noFill/>
                  </a:rPr>
                  <a:t> </a:t>
                </a:r>
              </a:p>
            </p:txBody>
          </p:sp>
        </mc:Fallback>
      </mc:AlternateContent>
      <mc:AlternateContent>
        <mc:Choice Requires="a14">
          <p:sp>
            <p:nvSpPr>
              <p:cNvPr id="7" name="TextBox 6"/>
              <p:cNvSpPr txBox="1"/>
              <p:nvPr/>
            </p:nvSpPr>
            <p:spPr>
              <a:xfrm>
                <a:off x="4586546" y="1844824"/>
                <a:ext cx="2584618" cy="33913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smtClean="0"/>
                  <a:t>Komplementærhændelsen </a:t>
                </a:r>
                <a14:m>
                  <m:oMathPara>
                    <m:oMathParaPr>
                      <m:jc/>
                    </m:oMathParaPr>
                    <m:o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𝐴</m:t>
                          </m:r>
                        </m:e>
                      </m:acc>
                    </m:oMath>
                  </m:oMathPara>
                </a14:m>
                <a:endParaRPr lang="en-GB" sz="1600"/>
              </a:p>
            </p:txBody>
          </p:sp>
        </mc:Choice>
        <mc:Fallback>
          <p:sp>
            <p:nvSpPr>
              <p:cNvPr id="7" name="TextBox 6"/>
              <p:cNvSpPr txBox="1">
                <a:spLocks noRot="1" noChangeAspect="1" noMove="1" noResize="1" noEditPoints="1" noAdjustHandles="1" noChangeArrowheads="1" noChangeShapeType="1" noTextEdit="1"/>
              </p:cNvSpPr>
              <p:nvPr/>
            </p:nvSpPr>
            <p:spPr>
              <a:xfrm>
                <a:off x="4586546" y="1844824"/>
                <a:ext cx="2584618" cy="339132"/>
              </a:xfrm>
              <a:prstGeom prst="rect">
                <a:avLst/>
              </a:prstGeom>
              <a:blipFill>
                <a:blip r:embed="rId4"/>
                <a:stretch>
                  <a:fillRect l="-1179" t="-3636" r="-7783" b="-25455"/>
                </a:stretch>
              </a:blipFill>
            </p:spPr>
            <p:txBody>
              <a:bodyPr/>
              <a:lstStyle/>
              <a:p>
                <a:r>
                  <a:rPr lang="en-GB">
                    <a:noFill/>
                  </a:rPr>
                  <a:t> </a:t>
                </a:r>
              </a:p>
            </p:txBody>
          </p:sp>
        </mc:Fallback>
      </mc:AlternateContent>
      <p:pic>
        <p:nvPicPr>
          <p:cNvPr id="8" name="Picture 7"/>
          <p:cNvPicPr>
            <a:picLocks noChangeAspect="1"/>
          </p:cNvPicPr>
          <p:nvPr/>
        </p:nvPicPr>
        <p:blipFill>
          <a:blip r:embed="rId2"/>
          <a:srcRect t="51212" b="7994"/>
          <a:stretch>
            <a:fillRect/>
          </a:stretch>
        </p:blipFill>
        <p:spPr>
          <a:xfrm>
            <a:off x="1824540" y="4530663"/>
            <a:ext cx="5494920" cy="1850665"/>
          </a:xfrm>
          <a:prstGeom prst="rect">
            <a:avLst/>
          </a:prstGeom>
        </p:spPr>
      </p:pic>
      <mc:AlternateContent>
        <mc:Choice Requires="a14">
          <p:sp>
            <p:nvSpPr>
              <p:cNvPr id="9" name="TextBox 8"/>
              <p:cNvSpPr txBox="1"/>
              <p:nvPr/>
            </p:nvSpPr>
            <p:spPr>
              <a:xfrm>
                <a:off x="1868958" y="4271692"/>
                <a:ext cx="2464329"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smtClean="0"/>
                  <a:t>Foreningshændelsen </a:t>
                </a:r>
                <a14:m>
                  <m:oMathPara>
                    <m:oMathParaPr>
                      <m:jc/>
                    </m:oMathParaPr>
                    <m:oMath>
                      <m:r>
                        <a:rPr lang="en-US" sz="1600" b="0" i="1" smtClean="0">
                          <a:latin typeface="Cambria Math" panose="02040503050406030204" pitchFamily="18" charset="0"/>
                        </a:rPr>
                        <m:t>𝐴</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oMath>
                  </m:oMathPara>
                </a14:m>
                <a:endParaRPr lang="en-GB" sz="1600"/>
              </a:p>
            </p:txBody>
          </p:sp>
        </mc:Choice>
        <mc:Fallback>
          <p:sp>
            <p:nvSpPr>
              <p:cNvPr id="9" name="TextBox 8"/>
              <p:cNvSpPr txBox="1">
                <a:spLocks noRot="1" noChangeAspect="1" noMove="1" noResize="1" noEditPoints="1" noAdjustHandles="1" noChangeArrowheads="1" noChangeShapeType="1" noTextEdit="1"/>
              </p:cNvSpPr>
              <p:nvPr/>
            </p:nvSpPr>
            <p:spPr>
              <a:xfrm>
                <a:off x="1868958" y="4271692"/>
                <a:ext cx="2464329" cy="338554"/>
              </a:xfrm>
              <a:prstGeom prst="rect">
                <a:avLst/>
              </a:prstGeom>
              <a:blipFill>
                <a:blip r:embed="rId5"/>
                <a:stretch>
                  <a:fillRect l="-1485" t="-5455" b="-23636"/>
                </a:stretch>
              </a:blipFill>
            </p:spPr>
            <p:txBody>
              <a:bodyPr/>
              <a:lstStyle/>
              <a:p>
                <a:r>
                  <a:rPr lang="en-GB">
                    <a:noFill/>
                  </a:rPr>
                  <a:t> </a:t>
                </a:r>
              </a:p>
            </p:txBody>
          </p:sp>
        </mc:Fallback>
      </mc:AlternateContent>
      <mc:AlternateContent>
        <mc:Choice Requires="a14">
          <p:sp>
            <p:nvSpPr>
              <p:cNvPr id="10" name="TextBox 9"/>
              <p:cNvSpPr txBox="1"/>
              <p:nvPr/>
            </p:nvSpPr>
            <p:spPr>
              <a:xfrm>
                <a:off x="4625327" y="4269312"/>
                <a:ext cx="2177391" cy="338554"/>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smtClean="0"/>
                  <a:t>Fælleshændelsen </a:t>
                </a:r>
                <a14:m>
                  <m:oMathPara>
                    <m:oMathParaPr>
                      <m:jc/>
                    </m:oMathParaPr>
                    <m:oMath>
                      <m:r>
                        <a:rPr lang="en-US" sz="1600" b="0" i="1" smtClean="0">
                          <a:latin typeface="Cambria Math" panose="02040503050406030204" pitchFamily="18" charset="0"/>
                        </a:rPr>
                        <m:t>𝐴</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oMath>
                  </m:oMathPara>
                </a14:m>
                <a:endParaRPr lang="en-GB" sz="1600"/>
              </a:p>
            </p:txBody>
          </p:sp>
        </mc:Choice>
        <mc:Fallback>
          <p:sp>
            <p:nvSpPr>
              <p:cNvPr id="10" name="TextBox 9"/>
              <p:cNvSpPr txBox="1">
                <a:spLocks noRot="1" noChangeAspect="1" noMove="1" noResize="1" noEditPoints="1" noAdjustHandles="1" noChangeArrowheads="1" noChangeShapeType="1" noTextEdit="1"/>
              </p:cNvSpPr>
              <p:nvPr/>
            </p:nvSpPr>
            <p:spPr>
              <a:xfrm>
                <a:off x="4625327" y="4269312"/>
                <a:ext cx="2177391" cy="338554"/>
              </a:xfrm>
              <a:prstGeom prst="rect">
                <a:avLst/>
              </a:prstGeom>
              <a:blipFill>
                <a:blip r:embed="rId6"/>
                <a:stretch>
                  <a:fillRect l="-1681" t="-5357" r="0" b="-21429"/>
                </a:stretch>
              </a:blipFill>
            </p:spPr>
            <p:txBody>
              <a:bodyPr/>
              <a:lstStyle/>
              <a:p>
                <a:r>
                  <a:rPr lang="en-GB">
                    <a:noFill/>
                  </a:rPr>
                  <a:t> </a:t>
                </a:r>
              </a:p>
            </p:txBody>
          </p:sp>
        </mc:Fallback>
      </mc:AlternateContent>
    </p:spTree>
    <p:extLst>
      <p:ext uri="{BB962C8B-B14F-4D97-AF65-F5344CB8AC3E}">
        <p14:creationId xmlns:p14="http://schemas.microsoft.com/office/powerpoint/2010/main" val="3632091696"/>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Beregning af </a:t>
            </a:r>
            <a:r>
              <a:rPr lang="da-DK"/>
              <a:t>sandsynligheder</a:t>
            </a:r>
          </a:p>
        </p:txBody>
      </p:sp>
      <p:sp>
        <p:nvSpPr>
          <p:cNvPr id="3" name="Content Placeholder 2"/>
          <p:cNvSpPr>
            <a:spLocks noGrp="1"/>
          </p:cNvSpPr>
          <p:nvPr>
            <p:ph idx="1"/>
          </p:nvPr>
        </p:nvSpPr>
        <p:spPr>
          <a:xfrm>
            <a:off x="539552" y="4581128"/>
            <a:ext cx="8352928" cy="2160240"/>
          </a:xfrm>
        </p:spPr>
        <p:txBody>
          <a:bodyPr/>
          <a:lstStyle/>
          <a:p>
            <a:r>
              <a:rPr lang="da-DK" sz="2000" smtClean="0"/>
              <a:t>Vi forestiller os, at vi har alle 470 ingeniører i et rum og trækker en tilfældigt.</a:t>
            </a:r>
            <a:endParaRPr lang="da-DK" sz="2000" smtClean="0"/>
          </a:p>
        </p:txBody>
      </p:sp>
      <p:sp>
        <p:nvSpPr>
          <p:cNvPr id="4" name="Slide Number Placeholder 3"/>
          <p:cNvSpPr>
            <a:spLocks noGrp="1"/>
          </p:cNvSpPr>
          <p:nvPr>
            <p:ph type="sldNum" sz="quarter" idx="12"/>
          </p:nvPr>
        </p:nvSpPr>
        <p:spPr/>
        <p:txBody>
          <a:bodyPr/>
          <a:lstStyle/>
          <a:p>
            <a:fld id="{2CD97C06-EC96-4259-9516-82894ECCBF7D}" type="slidenum">
              <a:rPr lang="da-DK" smtClean="0"/>
              <a:t>84</a:t>
            </a:fld>
            <a:endParaRPr lang="da-DK"/>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44" y="1196752"/>
            <a:ext cx="6410386"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017167" y="2037415"/>
            <a:ext cx="1823897" cy="830997"/>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smtClean="0"/>
              <a:t>Kilde: </a:t>
            </a:r>
            <a:br>
              <a:rPr lang="da-DK" sz="1600" smtClean="0"/>
            </a:br>
            <a:r>
              <a:rPr lang="da-DK" sz="1600" smtClean="0"/>
              <a:t>Danmarks Statistik, </a:t>
            </a:r>
            <a:br>
              <a:rPr lang="da-DK" sz="1600" smtClean="0"/>
            </a:br>
            <a:r>
              <a:rPr lang="da-DK" sz="1600" smtClean="0"/>
              <a:t>Statistikbanken.dk</a:t>
            </a:r>
            <a:endParaRPr lang="da-DK" sz="1600"/>
          </a:p>
        </p:txBody>
      </p:sp>
      <p:graphicFrame>
        <p:nvGraphicFramePr>
          <p:cNvPr id="7" name="Content Placeholder 5"/>
          <p:cNvGraphicFramePr>
            <a:graphicFrameLocks noGrp="1"/>
          </p:cNvGraphicFramePr>
          <p:nvPr>
            <p:extLst>
              <p:ext uri="{D42A27DB-BD31-4B8C-83A1-F6EECF244321}">
                <p14:modId xmlns:p14="http://schemas.microsoft.com/office/powerpoint/2010/main" val="1896454912"/>
              </p:ext>
            </p:extLst>
          </p:nvPr>
        </p:nvGraphicFramePr>
        <p:xfrm>
          <a:off x="755576" y="2996952"/>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01511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Beregning af sandsynligheder</a:t>
            </a:r>
            <a:endParaRPr lang="en-GB"/>
          </a:p>
        </p:txBody>
      </p:sp>
      <mc:AlternateContent>
        <mc:Choice Requires="a14">
          <p:sp>
            <p:nvSpPr>
              <p:cNvPr id="3" name="Content Placeholder 2"/>
              <p:cNvSpPr>
                <a:spLocks noGrp="1"/>
              </p:cNvSpPr>
              <p:nvPr>
                <p:ph idx="1"/>
              </p:nvPr>
            </p:nvSpPr>
            <p:spPr>
              <a:xfrm>
                <a:off x="5496166" y="1276679"/>
                <a:ext cx="3612338" cy="5464689"/>
              </a:xfrm>
            </p:spPr>
            <p:txBody>
              <a:bodyPr/>
              <a:lstStyle/>
              <a:p>
                <a:pPr marL="0" indent="0">
                  <a:buNone/>
                </a:pPr>
                <a:r>
                  <a:rPr lang="en-US" sz="2000" smtClean="0">
                    <a:solidFill>
                      <a:schemeClr val="accent1">
                        <a:lumMod val="75000"/>
                      </a:schemeClr>
                    </a:solidFill>
                  </a:rPr>
                  <a:t>Antal</a:t>
                </a:r>
                <a:r>
                  <a:rPr lang="en-US" sz="2000" smtClean="0"/>
                  <a:t>:</a:t>
                </a:r>
                <a:br>
                  <a:rPr lang="en-US" sz="2000" smtClean="0"/>
                </a:br>
                <a14:m>
                  <m:oMathPara>
                    <m:oMathParaPr>
                      <m:jc/>
                    </m:oMathParaPr>
                    <m:oMath>
                      <m:r>
                        <a:rPr lang="en-US" sz="2000" i="1" smtClean="0">
                          <a:latin typeface="Cambria Math" panose="02040503050406030204" pitchFamily="18" charset="0"/>
                        </a:rPr>
                        <m:t>𝑁</m:t>
                      </m:r>
                      <m:r>
                        <a:rPr lang="en-US" sz="2000" i="1" smtClean="0">
                          <a:latin typeface="Cambria Math" panose="02040503050406030204" pitchFamily="18" charset="0"/>
                        </a:rPr>
                        <m:t>(</m:t>
                      </m:r>
                      <m:r>
                        <m:rPr>
                          <m:sty m:val="p"/>
                        </m:rPr>
                        <a:rPr lang="en-US" sz="2000">
                          <a:latin typeface="Cambria Math" panose="02040503050406030204" pitchFamily="18" charset="0"/>
                        </a:rPr>
                        <m:t>Mand</m:t>
                      </m:r>
                      <m:r>
                        <m:rPr>
                          <m:sty m:val="p"/>
                        </m:rPr>
                        <a:rPr lang="en-US" sz="2000">
                          <a:latin typeface="Cambria Math" panose="02040503050406030204" pitchFamily="18" charset="0"/>
                        </a:rPr>
                        <m:t>)</m:t>
                      </m:r>
                      <m:r>
                        <a:rPr lang="en-US" sz="2000" i="1">
                          <a:latin typeface="Cambria Math" panose="02040503050406030204" pitchFamily="18" charset="0"/>
                        </a:rPr>
                        <m:t>=122+222=334</m:t>
                      </m:r>
                    </m:oMath>
                  </m:oMathPara>
                </a14:m>
                <a:r>
                  <a:rPr lang="en-GB" sz="2000"/>
                  <a:t> </a:t>
                </a:r>
              </a:p>
              <a:p>
                <a:pPr marL="0" indent="0">
                  <a:buNone/>
                </a:pPr>
                <a14:m>
                  <m:oMathPara>
                    <m:oMathParaPr>
                      <m:jc/>
                    </m:oMathParaPr>
                    <m:oMath>
                      <m:r>
                        <a:rPr lang="en-US" sz="2000" i="1">
                          <a:latin typeface="Cambria Math" panose="02040503050406030204" pitchFamily="18" charset="0"/>
                        </a:rPr>
                        <m:t>𝑁</m:t>
                      </m:r>
                      <m:r>
                        <a:rPr lang="en-US" sz="2000" i="1">
                          <a:latin typeface="Cambria Math" panose="02040503050406030204" pitchFamily="18" charset="0"/>
                        </a:rPr>
                        <m:t>(</m:t>
                      </m:r>
                      <m:r>
                        <m:rPr>
                          <m:sty m:val="p"/>
                        </m:rPr>
                        <a:rPr lang="en-US" sz="2000">
                          <a:latin typeface="Cambria Math" panose="02040503050406030204" pitchFamily="18" charset="0"/>
                        </a:rPr>
                        <m:t>Ma</m:t>
                      </m:r>
                      <m:r>
                        <m:rPr>
                          <m:sty m:val="p"/>
                        </m:rPr>
                        <a:rPr lang="en-US" sz="2000" b="0" i="0" smtClean="0">
                          <a:latin typeface="Cambria Math" panose="02040503050406030204" pitchFamily="18" charset="0"/>
                        </a:rPr>
                        <m:t>skin</m:t>
                      </m:r>
                      <m:r>
                        <m:rPr>
                          <m:sty m:val="p"/>
                        </m:rPr>
                        <a:rPr lang="en-US" sz="2000">
                          <a:latin typeface="Cambria Math" panose="02040503050406030204" pitchFamily="18" charset="0"/>
                        </a:rPr>
                        <m:t>)</m:t>
                      </m:r>
                      <m:r>
                        <a:rPr lang="en-US" sz="2000" i="1">
                          <a:latin typeface="Cambria Math" panose="02040503050406030204" pitchFamily="18" charset="0"/>
                        </a:rPr>
                        <m:t>=222</m:t>
                      </m:r>
                      <m:r>
                        <a:rPr lang="en-US" sz="2000" b="0" i="1" smtClean="0">
                          <a:latin typeface="Cambria Math" panose="02040503050406030204" pitchFamily="18" charset="0"/>
                        </a:rPr>
                        <m:t>+41</m:t>
                      </m:r>
                      <m:r>
                        <a:rPr lang="en-US" sz="2000" i="1">
                          <a:latin typeface="Cambria Math" panose="02040503050406030204" pitchFamily="18" charset="0"/>
                        </a:rPr>
                        <m:t>=</m:t>
                      </m:r>
                      <m:r>
                        <a:rPr lang="en-US" sz="2000" b="0" i="1" smtClean="0">
                          <a:latin typeface="Cambria Math" panose="02040503050406030204" pitchFamily="18" charset="0"/>
                        </a:rPr>
                        <m:t>263</m:t>
                      </m:r>
                    </m:oMath>
                  </m:oMathPara>
                </a14:m>
                <a:r>
                  <a:rPr lang="en-GB" sz="2000" smtClean="0"/>
                  <a:t> </a:t>
                </a:r>
                <a:endParaRPr lang="en-GB" sz="2000"/>
              </a:p>
              <a:p>
                <a:pPr marL="0" indent="0">
                  <a:buNone/>
                </a:pPr>
                <a14:m>
                  <m:oMathPara>
                    <m:oMathParaPr>
                      <m:jc/>
                    </m:oMathParaPr>
                    <m:oMath>
                      <m:r>
                        <a:rPr lang="en-US" sz="2000" b="0" i="1" smtClean="0">
                          <a:latin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Mand</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Maskin</m:t>
                          </m:r>
                        </m:e>
                      </m:d>
                      <m:r>
                        <a:rPr lang="en-US" sz="2000" b="0" i="1" smtClean="0">
                          <a:latin typeface="Cambria Math" panose="02040503050406030204" pitchFamily="18" charset="0"/>
                          <a:ea typeface="Cambria Math" panose="02040503050406030204" pitchFamily="18" charset="0"/>
                        </a:rPr>
                        <m:t>=222</m:t>
                      </m:r>
                    </m:oMath>
                  </m:oMathPara>
                </a14:m>
                <a:r>
                  <a:rPr lang="en-US" sz="2000" b="0" smtClean="0">
                    <a:ea typeface="Cambria Math" panose="02040503050406030204" pitchFamily="18" charset="0"/>
                  </a:rPr>
                  <a:t> </a:t>
                </a:r>
              </a:p>
              <a:p>
                <a:pPr marL="0" indent="0">
                  <a:buNone/>
                </a:pPr>
                <a14:m>
                  <m:oMathPara>
                    <m:oMathParaPr>
                      <m:jc/>
                    </m:oMathParaPr>
                    <m:oMath>
                      <m:r>
                        <a:rPr lang="en-US" sz="2000"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Mand</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m:rPr>
                                  <m:sty m:val="p"/>
                                </m:rPr>
                                <a:rPr lang="en-US" sz="2000" b="0" i="0" smtClean="0">
                                  <a:latin typeface="Cambria Math" panose="02040503050406030204" pitchFamily="18" charset="0"/>
                                  <a:ea typeface="Cambria Math" panose="02040503050406030204" pitchFamily="18" charset="0"/>
                                </a:rPr>
                                <m:t>Maskin</m:t>
                              </m:r>
                            </m:e>
                          </m:acc>
                        </m:e>
                      </m:d>
                      <m:r>
                        <a:rPr lang="en-US" sz="2000" b="0" i="1" smtClean="0">
                          <a:latin typeface="Cambria Math" panose="02040503050406030204" pitchFamily="18" charset="0"/>
                          <a:ea typeface="Cambria Math" panose="02040503050406030204" pitchFamily="18" charset="0"/>
                        </a:rPr>
                        <m:t>=112</m:t>
                      </m:r>
                    </m:oMath>
                  </m:oMathPara>
                </a14:m>
                <a:r>
                  <a:rPr lang="en-US" sz="2000" b="0" smtClean="0">
                    <a:ea typeface="Cambria Math" panose="02040503050406030204" pitchFamily="18" charset="0"/>
                  </a:rPr>
                  <a:t> </a:t>
                </a:r>
              </a:p>
              <a:p>
                <a:pPr marL="0" indent="0">
                  <a:buNone/>
                </a:pPr>
                <a14:m>
                  <m:oMathPara>
                    <m:oMathParaPr>
                      <m:jc/>
                    </m:oMathParaPr>
                    <m:oMath>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m:rPr>
                              <m:sty m:val="p"/>
                            </m:rPr>
                            <a:rPr lang="en-US" sz="2000" b="0" i="0" smtClean="0">
                              <a:latin typeface="Cambria Math" panose="02040503050406030204" pitchFamily="18" charset="0"/>
                              <a:ea typeface="Cambria Math" panose="02040503050406030204" pitchFamily="18" charset="0"/>
                            </a:rPr>
                            <m:t>Mand</m:t>
                          </m:r>
                        </m:e>
                      </m:acc>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Maskin</m:t>
                      </m:r>
                      <m:r>
                        <m:rPr>
                          <m:sty m:val="p"/>
                        </m:rP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41</m:t>
                      </m:r>
                    </m:oMath>
                  </m:oMathPara>
                </a14:m>
                <a:r>
                  <a:rPr lang="en-US" sz="2000" b="0" smtClean="0">
                    <a:ea typeface="Cambria Math" panose="02040503050406030204" pitchFamily="18" charset="0"/>
                  </a:rPr>
                  <a:t> </a:t>
                </a:r>
              </a:p>
              <a:p>
                <a:pPr marL="0" indent="0">
                  <a:buNone/>
                </a:pPr>
                <a14:m>
                  <m:oMathPara>
                    <m:oMathParaPr>
                      <m:jc/>
                    </m:oMathParaPr>
                    <m:oMath>
                      <m:r>
                        <a:rPr lang="en-US" sz="2000"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m:rPr>
                                  <m:sty m:val="p"/>
                                </m:rPr>
                                <a:rPr lang="en-US" sz="2000">
                                  <a:latin typeface="Cambria Math" panose="02040503050406030204" pitchFamily="18" charset="0"/>
                                  <a:ea typeface="Cambria Math" panose="02040503050406030204" pitchFamily="18" charset="0"/>
                                </a:rPr>
                                <m:t>Mand</m:t>
                              </m:r>
                            </m:e>
                          </m:acc>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m:rPr>
                                  <m:sty m:val="p"/>
                                </m:rPr>
                                <a:rPr lang="en-US" sz="2000">
                                  <a:latin typeface="Cambria Math" panose="02040503050406030204" pitchFamily="18" charset="0"/>
                                  <a:ea typeface="Cambria Math" panose="02040503050406030204" pitchFamily="18" charset="0"/>
                                </a:rPr>
                                <m:t>Maskin</m:t>
                              </m:r>
                            </m:e>
                          </m:acc>
                        </m:e>
                      </m:d>
                      <m:r>
                        <m:rPr>
                          <m:sty m:val="p"/>
                        </m:rPr>
                        <a:rPr lang="en-US" sz="2000" b="0" i="0" smtClean="0">
                          <a:latin typeface="Cambria Math" panose="02040503050406030204" pitchFamily="18" charset="0"/>
                          <a:ea typeface="Cambria Math" panose="02040503050406030204" pitchFamily="18" charset="0"/>
                        </a:rPr>
                        <m:t>=95</m:t>
                      </m:r>
                    </m:oMath>
                  </m:oMathPara>
                </a14:m>
                <a:r>
                  <a:rPr lang="en-US" sz="2000" b="0" smtClean="0">
                    <a:ea typeface="Cambria Math" panose="02040503050406030204" pitchFamily="18" charset="0"/>
                  </a:rPr>
                  <a:t> </a:t>
                </a:r>
              </a:p>
              <a:p>
                <a:pPr marL="0" indent="0">
                  <a:buNone/>
                </a:pPr>
                <a:endParaRPr lang="en-US" sz="1600" b="0" smtClean="0">
                  <a:ea typeface="Cambria Math" panose="02040503050406030204" pitchFamily="18" charset="0"/>
                </a:endParaRPr>
              </a:p>
              <a:p>
                <a:pPr marL="0" indent="0">
                  <a:buNone/>
                </a:pPr>
                <a:r>
                  <a:rPr lang="en-US" sz="2000" smtClean="0">
                    <a:solidFill>
                      <a:schemeClr val="accent1">
                        <a:lumMod val="75000"/>
                      </a:schemeClr>
                    </a:solidFill>
                    <a:ea typeface="Cambria Math" panose="02040503050406030204" pitchFamily="18" charset="0"/>
                  </a:rPr>
                  <a:t>Sandsynligheder</a:t>
                </a:r>
                <a:r>
                  <a:rPr lang="en-US" sz="2000" smtClean="0">
                    <a:ea typeface="Cambria Math" panose="02040503050406030204" pitchFamily="18" charset="0"/>
                  </a:rPr>
                  <a:t>:</a:t>
                </a:r>
                <a:endParaRPr lang="en-US" sz="2000" b="0" smtClean="0">
                  <a:ea typeface="Cambria Math" panose="02040503050406030204" pitchFamily="18" charset="0"/>
                </a:endParaRPr>
              </a:p>
              <a:p>
                <a:pPr marL="0" indent="0">
                  <a:buNone/>
                </a:pPr>
                <a14:m>
                  <m:oMathPara>
                    <m:oMathParaPr>
                      <m:jc/>
                    </m:oMathParaPr>
                    <m:oMath>
                      <m:r>
                        <a:rPr lang="en-US" sz="2000" b="0" i="1" smtClean="0">
                          <a:latin typeface="Cambria Math" panose="02040503050406030204" pitchFamily="18" charset="0"/>
                          <a:ea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𝑀𝑎𝑛𝑑𝑙𝑖𝑔</m:t>
                          </m:r>
                          <m:r>
                            <a:rPr lang="en-US" sz="2000" b="0" i="1"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kemi</m:t>
                          </m:r>
                          <m:r>
                            <a:rPr lang="en-US" sz="2000" b="0" i="1" smtClean="0">
                              <a:latin typeface="Cambria Math" panose="02040503050406030204" pitchFamily="18" charset="0"/>
                              <a:ea typeface="Cambria Math" panose="02040503050406030204" pitchFamily="18" charset="0"/>
                            </a:rPr>
                            <m:t>𝑖𝑛𝑔𝑒𝑛𝑖</m:t>
                          </m:r>
                          <m:r>
                            <a:rPr lang="en-US" sz="2000" b="0" i="1" smtClean="0">
                              <a:latin typeface="Cambria Math" panose="02040503050406030204" pitchFamily="18" charset="0"/>
                              <a:ea typeface="Cambria Math" panose="02040503050406030204" pitchFamily="18" charset="0"/>
                            </a:rPr>
                            <m:t>ø</m:t>
                          </m:r>
                          <m:r>
                            <a:rPr lang="en-US" sz="2000" b="0" i="1" smtClean="0">
                              <a:latin typeface="Cambria Math" panose="02040503050406030204" pitchFamily="18" charset="0"/>
                              <a:ea typeface="Cambria Math" panose="02040503050406030204" pitchFamily="18" charset="0"/>
                            </a:rPr>
                            <m:t>𝑟</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d>
                        <m:dPr>
                          <m:begChr m:val="("/>
                          <m:sepChr m:val="|"/>
                          <m:endChr m:val=")"/>
                          <m:grow m:val="on"/>
                          <m:shp m:val="centered"/>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Mand</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m:rPr>
                                  <m:sty m:val="p"/>
                                </m:rPr>
                                <a:rPr lang="en-US" sz="2000">
                                  <a:latin typeface="Cambria Math" panose="02040503050406030204" pitchFamily="18" charset="0"/>
                                  <a:ea typeface="Cambria Math" panose="02040503050406030204" pitchFamily="18" charset="0"/>
                                </a:rPr>
                                <m:t>Maskin</m:t>
                              </m:r>
                            </m:e>
                          </m:acc>
                        </m:e>
                      </m:d>
                      <m:r>
                        <a:rPr lang="en-US" sz="2000" b="0" i="1" smtClean="0">
                          <a:latin typeface="Cambria Math" panose="02040503050406030204" pitchFamily="18" charset="0"/>
                          <a:ea typeface="Cambria Math" panose="02040503050406030204" pitchFamily="18" charset="0"/>
                        </a:rPr>
                        <m:t>=</m:t>
                      </m:r>
                      <m:f>
                        <m:fPr>
                          <m:type m:val="ba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Mand</m:t>
                          </m:r>
                          <m:r>
                            <a:rPr lang="en-US" sz="2000" b="0" i="1" smtClean="0">
                              <a:latin typeface="Cambria Math" panose="02040503050406030204" pitchFamily="18" charset="0"/>
                              <a:ea typeface="Cambria Math" panose="02040503050406030204" pitchFamily="18" charset="0"/>
                            </a:rPr>
                            <m:t>  ∩  </m:t>
                          </m:r>
                          <m:acc>
                            <m:accPr>
                              <m:chr m:val="̅"/>
                              <m:ctrlPr>
                                <a:rPr lang="en-US" sz="2000" b="0" i="1" smtClean="0">
                                  <a:latin typeface="Cambria Math" panose="02040503050406030204" pitchFamily="18" charset="0"/>
                                  <a:ea typeface="Cambria Math" panose="02040503050406030204" pitchFamily="18" charset="0"/>
                                </a:rPr>
                              </m:ctrlPr>
                            </m:accPr>
                            <m:e>
                              <m:r>
                                <m:rPr>
                                  <m:sty m:val="p"/>
                                </m:rPr>
                                <a:rPr lang="en-US" sz="2000" b="0" i="0" smtClean="0">
                                  <a:latin typeface="Cambria Math" panose="02040503050406030204" pitchFamily="18" charset="0"/>
                                  <a:ea typeface="Cambria Math" panose="02040503050406030204" pitchFamily="18" charset="0"/>
                                </a:rPr>
                                <m:t>Maskin</m:t>
                              </m:r>
                            </m:e>
                          </m:acc>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type m:val="ba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112</m:t>
                          </m:r>
                        </m:num>
                        <m:den>
                          <m:r>
                            <a:rPr lang="en-US" sz="2000" b="0" i="1" smtClean="0">
                              <a:latin typeface="Cambria Math" panose="02040503050406030204" pitchFamily="18" charset="0"/>
                              <a:ea typeface="Cambria Math" panose="02040503050406030204" pitchFamily="18" charset="0"/>
                            </a:rPr>
                            <m:t>470</m:t>
                          </m:r>
                        </m:den>
                      </m:f>
                      <m:r>
                        <a:rPr lang="en-US" sz="2000" b="0" i="1" smtClean="0">
                          <a:latin typeface="Cambria Math" panose="02040503050406030204" pitchFamily="18" charset="0"/>
                          <a:ea typeface="Cambria Math" panose="02040503050406030204" pitchFamily="18" charset="0"/>
                        </a:rPr>
                        <m:t>=0.24</m:t>
                      </m:r>
                    </m:oMath>
                  </m:oMathPara>
                </a14:m>
                <a:r>
                  <a:rPr lang="en-US" sz="1800" b="0" smtClean="0">
                    <a:ea typeface="Cambria Math" panose="02040503050406030204" pitchFamily="18" charset="0"/>
                  </a:rPr>
                  <a:t> </a:t>
                </a:r>
              </a:p>
              <a:p>
                <a:pPr marL="0" indent="0">
                  <a:buNone/>
                </a:pPr>
                <a:r>
                  <a:rPr lang="en-US" sz="1800" smtClean="0">
                    <a:ea typeface="Cambria Math" panose="02040503050406030204" pitchFamily="18" charset="0"/>
                  </a:rPr>
                  <a:t>o.s.v.</a:t>
                </a:r>
                <a:endParaRPr lang="en-US" sz="1800" b="0" smtClean="0">
                  <a:ea typeface="Cambria Math" panose="020405030504060302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96166" y="1276679"/>
                <a:ext cx="3612338" cy="5464689"/>
              </a:xfrm>
              <a:blipFill>
                <a:blip r:embed="rId2"/>
                <a:stretch>
                  <a:fillRect l="-1858" t="-557"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a:xfrm>
            <a:off x="8460432" y="6453336"/>
            <a:ext cx="405408" cy="293117"/>
          </a:xfrm>
        </p:spPr>
        <p:txBody>
          <a:bodyPr/>
          <a:lstStyle/>
          <a:p>
            <a:fld id="{2CD97C06-EC96-4259-9516-82894ECCBF7D}" type="slidenum">
              <a:rPr lang="da-DK" smtClean="0"/>
              <a:t>85</a:t>
            </a:fld>
            <a:endParaRPr lang="da-DK"/>
          </a:p>
        </p:txBody>
      </p:sp>
      <p:grpSp>
        <p:nvGrpSpPr>
          <p:cNvPr id="18" name="Group 17"/>
          <p:cNvGrpSpPr/>
          <p:nvPr/>
        </p:nvGrpSpPr>
        <p:grpSpPr>
          <a:xfrm>
            <a:off x="441382" y="3789041"/>
            <a:ext cx="4768377" cy="2880319"/>
            <a:chOff x="2214113" y="1124744"/>
            <a:chExt cx="4768377" cy="2880319"/>
          </a:xfrm>
        </p:grpSpPr>
        <p:grpSp>
          <p:nvGrpSpPr>
            <p:cNvPr id="5" name="Group 4"/>
            <p:cNvGrpSpPr/>
            <p:nvPr/>
          </p:nvGrpSpPr>
          <p:grpSpPr>
            <a:xfrm>
              <a:off x="2214113" y="1124744"/>
              <a:ext cx="4768377" cy="2880319"/>
              <a:chOff x="822811" y="1412776"/>
              <a:chExt cx="4768377" cy="2880319"/>
            </a:xfrm>
          </p:grpSpPr>
          <p:grpSp>
            <p:nvGrpSpPr>
              <p:cNvPr id="6" name="Group 5"/>
              <p:cNvGrpSpPr/>
              <p:nvPr/>
            </p:nvGrpSpPr>
            <p:grpSpPr>
              <a:xfrm>
                <a:off x="899592" y="1844823"/>
                <a:ext cx="4608512" cy="2448272"/>
                <a:chOff x="1259632" y="2204864"/>
                <a:chExt cx="4608512" cy="2448272"/>
              </a:xfrm>
            </p:grpSpPr>
            <p:sp>
              <p:nvSpPr>
                <p:cNvPr id="12" name="Oval 11"/>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3" name="Oval 12"/>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4" name="Rectangle 13"/>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7" name="TextBox 6"/>
              <p:cNvSpPr txBox="1"/>
              <p:nvPr/>
            </p:nvSpPr>
            <p:spPr>
              <a:xfrm>
                <a:off x="822811" y="1412776"/>
                <a:ext cx="184731" cy="40011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sz="2000"/>
              </a:p>
            </p:txBody>
          </p:sp>
          <mc:AlternateContent>
            <mc:Choice Requires="a14">
              <p:sp>
                <p:nvSpPr>
                  <p:cNvPr id="8" name="Rectangle 7"/>
                  <p:cNvSpPr/>
                  <p:nvPr/>
                </p:nvSpPr>
                <p:spPr>
                  <a:xfrm>
                    <a:off x="2782155" y="2817799"/>
                    <a:ext cx="67037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2000" b="0" i="1" smtClean="0">
                              <a:latin typeface="Cambria Math" panose="02040503050406030204" pitchFamily="18" charset="0"/>
                            </a:rPr>
                            <m:t>222</m:t>
                          </m:r>
                        </m:oMath>
                      </m:oMathPara>
                    </a14:m>
                    <a:endParaRPr lang="en-GB" sz="2000"/>
                  </a:p>
                </p:txBody>
              </p:sp>
            </mc:Choice>
            <mc:Fallback>
              <p:sp>
                <p:nvSpPr>
                  <p:cNvPr id="8" name="Rectangle 7"/>
                  <p:cNvSpPr>
                    <a:spLocks noRot="1" noChangeAspect="1" noMove="1" noResize="1" noEditPoints="1" noAdjustHandles="1" noChangeArrowheads="1" noChangeShapeType="1" noTextEdit="1"/>
                  </p:cNvSpPr>
                  <p:nvPr/>
                </p:nvSpPr>
                <p:spPr>
                  <a:xfrm>
                    <a:off x="2782155" y="2817799"/>
                    <a:ext cx="670376" cy="400110"/>
                  </a:xfrm>
                  <a:prstGeom prst="rect">
                    <a:avLst/>
                  </a:prstGeom>
                  <a:blipFill>
                    <a:blip r:embed="rId3"/>
                    <a:stretch>
                      <a:fillRect/>
                    </a:stretch>
                  </a:blipFill>
                </p:spPr>
                <p:txBody>
                  <a:bodyPr/>
                  <a:lstStyle/>
                  <a:p>
                    <a:r>
                      <a:rPr lang="en-GB">
                        <a:noFill/>
                      </a:rPr>
                      <a:t> </a:t>
                    </a:r>
                  </a:p>
                </p:txBody>
              </p:sp>
            </mc:Fallback>
          </mc:AlternateContent>
          <p:sp>
            <p:nvSpPr>
              <p:cNvPr id="9" name="Rectangle 8"/>
              <p:cNvSpPr/>
              <p:nvPr/>
            </p:nvSpPr>
            <p:spPr>
              <a:xfrm>
                <a:off x="998833" y="2086234"/>
                <a:ext cx="797013"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t>Mand</a:t>
                </a:r>
                <a:endParaRPr lang="en-GB" sz="2000"/>
              </a:p>
            </p:txBody>
          </p:sp>
          <p:sp>
            <p:nvSpPr>
              <p:cNvPr id="10" name="Rectangle 9"/>
              <p:cNvSpPr/>
              <p:nvPr/>
            </p:nvSpPr>
            <p:spPr>
              <a:xfrm>
                <a:off x="4286252" y="2062551"/>
                <a:ext cx="939681"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t>Maskin</a:t>
                </a:r>
                <a:endParaRPr lang="en-GB" sz="2000"/>
              </a:p>
            </p:txBody>
          </p:sp>
          <mc:AlternateContent>
            <mc:Choice Requires="a14">
              <p:sp>
                <p:nvSpPr>
                  <p:cNvPr id="11" name="Rectangle 10"/>
                  <p:cNvSpPr/>
                  <p:nvPr/>
                </p:nvSpPr>
                <p:spPr>
                  <a:xfrm>
                    <a:off x="4620858" y="1441505"/>
                    <a:ext cx="970330"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𝑈</m:t>
                          </m:r>
                        </m:oMath>
                      </m:oMathPara>
                    </a14:m>
                    <a:r>
                      <a:rPr lang="en-GB" sz="2000" smtClean="0"/>
                      <a:t> (470)</a:t>
                    </a:r>
                    <a:endParaRPr lang="en-GB" sz="2000"/>
                  </a:p>
                </p:txBody>
              </p:sp>
            </mc:Choice>
            <mc:Fallback>
              <p:sp>
                <p:nvSpPr>
                  <p:cNvPr id="11" name="Rectangle 10"/>
                  <p:cNvSpPr>
                    <a:spLocks noRot="1" noChangeAspect="1" noMove="1" noResize="1" noEditPoints="1" noAdjustHandles="1" noChangeArrowheads="1" noChangeShapeType="1" noTextEdit="1"/>
                  </p:cNvSpPr>
                  <p:nvPr/>
                </p:nvSpPr>
                <p:spPr>
                  <a:xfrm>
                    <a:off x="4620858" y="1441505"/>
                    <a:ext cx="970330" cy="400110"/>
                  </a:xfrm>
                  <a:prstGeom prst="rect">
                    <a:avLst/>
                  </a:prstGeom>
                  <a:blipFill>
                    <a:blip r:embed="rId4"/>
                    <a:stretch>
                      <a:fillRect t="-7576" r="-5000" b="-25758"/>
                    </a:stretch>
                  </a:blipFill>
                </p:spPr>
                <p:txBody>
                  <a:bodyPr/>
                  <a:lstStyle/>
                  <a:p>
                    <a:r>
                      <a:rPr lang="en-GB">
                        <a:noFill/>
                      </a:rPr>
                      <a:t> </a:t>
                    </a:r>
                  </a:p>
                </p:txBody>
              </p:sp>
            </mc:Fallback>
          </mc:AlternateContent>
        </p:grpSp>
        <mc:AlternateContent>
          <mc:Choice Requires="a14">
            <p:sp>
              <p:nvSpPr>
                <p:cNvPr id="15" name="Rectangle 14"/>
                <p:cNvSpPr/>
                <p:nvPr/>
              </p:nvSpPr>
              <p:spPr>
                <a:xfrm>
                  <a:off x="3097987" y="2580872"/>
                  <a:ext cx="67037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2000" b="0" i="1" smtClean="0">
                            <a:latin typeface="Cambria Math" panose="02040503050406030204" pitchFamily="18" charset="0"/>
                          </a:rPr>
                          <m:t>112</m:t>
                        </m:r>
                      </m:oMath>
                    </m:oMathPara>
                  </a14:m>
                  <a:endParaRPr lang="en-GB" sz="2000"/>
                </a:p>
              </p:txBody>
            </p:sp>
          </mc:Choice>
          <mc:Fallback>
            <p:sp>
              <p:nvSpPr>
                <p:cNvPr id="15" name="Rectangle 14"/>
                <p:cNvSpPr>
                  <a:spLocks noRot="1" noChangeAspect="1" noMove="1" noResize="1" noEditPoints="1" noAdjustHandles="1" noChangeArrowheads="1" noChangeShapeType="1" noTextEdit="1"/>
                </p:cNvSpPr>
                <p:nvPr/>
              </p:nvSpPr>
              <p:spPr>
                <a:xfrm>
                  <a:off x="3097987" y="2580872"/>
                  <a:ext cx="670376" cy="400110"/>
                </a:xfrm>
                <a:prstGeom prst="rect">
                  <a:avLst/>
                </a:prstGeom>
                <a:blipFill>
                  <a:blip r:embed="rId5"/>
                  <a:stretch>
                    <a:fillRect/>
                  </a:stretch>
                </a:blipFill>
              </p:spPr>
              <p:txBody>
                <a:bodyPr/>
                <a:lstStyle/>
                <a:p>
                  <a:r>
                    <a:rPr lang="en-GB">
                      <a:noFill/>
                    </a:rPr>
                    <a:t> </a:t>
                  </a:r>
                </a:p>
              </p:txBody>
            </p:sp>
          </mc:Fallback>
        </mc:AlternateContent>
        <mc:AlternateContent>
          <mc:Choice Requires="a14">
            <p:sp>
              <p:nvSpPr>
                <p:cNvPr id="16" name="Rectangle 15"/>
                <p:cNvSpPr/>
                <p:nvPr/>
              </p:nvSpPr>
              <p:spPr>
                <a:xfrm>
                  <a:off x="5252291" y="2539619"/>
                  <a:ext cx="527709"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2000" b="0" i="1" smtClean="0">
                            <a:latin typeface="Cambria Math" panose="02040503050406030204" pitchFamily="18" charset="0"/>
                          </a:rPr>
                          <m:t>41</m:t>
                        </m:r>
                      </m:oMath>
                    </m:oMathPara>
                  </a14:m>
                  <a:endParaRPr lang="en-GB" sz="2000"/>
                </a:p>
              </p:txBody>
            </p:sp>
          </mc:Choice>
          <mc:Fallback>
            <p:sp>
              <p:nvSpPr>
                <p:cNvPr id="16" name="Rectangle 15"/>
                <p:cNvSpPr>
                  <a:spLocks noRot="1" noChangeAspect="1" noMove="1" noResize="1" noEditPoints="1" noAdjustHandles="1" noChangeArrowheads="1" noChangeShapeType="1" noTextEdit="1"/>
                </p:cNvSpPr>
                <p:nvPr/>
              </p:nvSpPr>
              <p:spPr>
                <a:xfrm>
                  <a:off x="5252291" y="2539619"/>
                  <a:ext cx="527709" cy="400110"/>
                </a:xfrm>
                <a:prstGeom prst="rect">
                  <a:avLst/>
                </a:prstGeom>
                <a:blipFill>
                  <a:blip r:embed="rId6"/>
                  <a:stretch>
                    <a:fillRect/>
                  </a:stretch>
                </a:blipFill>
              </p:spPr>
              <p:txBody>
                <a:bodyPr/>
                <a:lstStyle/>
                <a:p>
                  <a:r>
                    <a:rPr lang="en-GB">
                      <a:noFill/>
                    </a:rPr>
                    <a:t> </a:t>
                  </a:r>
                </a:p>
              </p:txBody>
            </p:sp>
          </mc:Fallback>
        </mc:AlternateContent>
        <mc:AlternateContent>
          <mc:Choice Requires="a14">
            <p:sp>
              <p:nvSpPr>
                <p:cNvPr id="17" name="Rectangle 16"/>
                <p:cNvSpPr/>
                <p:nvPr/>
              </p:nvSpPr>
              <p:spPr>
                <a:xfrm>
                  <a:off x="5973906" y="3360199"/>
                  <a:ext cx="527709"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2000" b="0" i="1" smtClean="0">
                            <a:latin typeface="Cambria Math" panose="02040503050406030204" pitchFamily="18" charset="0"/>
                          </a:rPr>
                          <m:t>95</m:t>
                        </m:r>
                      </m:oMath>
                    </m:oMathPara>
                  </a14:m>
                  <a:endParaRPr lang="en-GB" sz="2000"/>
                </a:p>
              </p:txBody>
            </p:sp>
          </mc:Choice>
          <mc:Fallback>
            <p:sp>
              <p:nvSpPr>
                <p:cNvPr id="17" name="Rectangle 16"/>
                <p:cNvSpPr>
                  <a:spLocks noRot="1" noChangeAspect="1" noMove="1" noResize="1" noEditPoints="1" noAdjustHandles="1" noChangeArrowheads="1" noChangeShapeType="1" noTextEdit="1"/>
                </p:cNvSpPr>
                <p:nvPr/>
              </p:nvSpPr>
              <p:spPr>
                <a:xfrm>
                  <a:off x="5973906" y="3360199"/>
                  <a:ext cx="527709" cy="400110"/>
                </a:xfrm>
                <a:prstGeom prst="rect">
                  <a:avLst/>
                </a:prstGeom>
                <a:blipFill>
                  <a:blip r:embed="rId7"/>
                  <a:stretch>
                    <a:fillRect/>
                  </a:stretch>
                </a:blipFill>
              </p:spPr>
              <p:txBody>
                <a:bodyPr/>
                <a:lstStyle/>
                <a:p>
                  <a:r>
                    <a:rPr lang="en-GB">
                      <a:noFill/>
                    </a:rPr>
                    <a:t> </a:t>
                  </a:r>
                </a:p>
              </p:txBody>
            </p:sp>
          </mc:Fallback>
        </mc:AlternateContent>
      </p:grpSp>
      <p:graphicFrame>
        <p:nvGraphicFramePr>
          <p:cNvPr id="19" name="Content Placeholder 5"/>
          <p:cNvGraphicFramePr>
            <a:graphicFrameLocks noGrp="1"/>
          </p:cNvGraphicFramePr>
          <p:nvPr>
            <p:extLst>
              <p:ext uri="{D42A27DB-BD31-4B8C-83A1-F6EECF244321}">
                <p14:modId xmlns:p14="http://schemas.microsoft.com/office/powerpoint/2010/main" val="2556506908"/>
              </p:ext>
            </p:extLst>
          </p:nvPr>
        </p:nvGraphicFramePr>
        <p:xfrm>
          <a:off x="500495" y="1276679"/>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
        <p:nvSpPr>
          <p:cNvPr id="20" name="TextBox 19"/>
          <p:cNvSpPr txBox="1"/>
          <p:nvPr/>
        </p:nvSpPr>
        <p:spPr>
          <a:xfrm>
            <a:off x="427008" y="2860149"/>
            <a:ext cx="3470887" cy="92333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Eksempler på hændelser: </a:t>
            </a:r>
            <a:br>
              <a:rPr lang="en-US" smtClean="0"/>
            </a:br>
            <a:r>
              <a:rPr lang="en-US" b="1" smtClean="0"/>
              <a:t>Mand</a:t>
            </a:r>
            <a:r>
              <a:rPr lang="en-US" smtClean="0"/>
              <a:t>: 	Det er en mand</a:t>
            </a:r>
            <a:br>
              <a:rPr lang="en-US" smtClean="0"/>
            </a:br>
            <a:r>
              <a:rPr lang="en-US" b="1" smtClean="0"/>
              <a:t>Maskin</a:t>
            </a:r>
            <a:r>
              <a:rPr lang="en-US" smtClean="0"/>
              <a:t>: 	Det er en maskiningeniør</a:t>
            </a:r>
            <a:endParaRPr lang="en-GB"/>
          </a:p>
        </p:txBody>
      </p:sp>
    </p:spTree>
    <p:extLst>
      <p:ext uri="{BB962C8B-B14F-4D97-AF65-F5344CB8AC3E}">
        <p14:creationId xmlns:p14="http://schemas.microsoft.com/office/powerpoint/2010/main" val="32561888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dur="1"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nodeType="clickPar">
                      <p:stCondLst>
                        <p:cond delay="indefinite"/>
                        <p:cond evt="onBegin" delay="0">
                          <p:tn val="40"/>
                        </p:cond>
                      </p:stCondLst>
                      <p:childTnLst>
                        <p:par>
                          <p:cTn id="42" fill="hold">
                            <p:stCondLst>
                              <p:cond delay="0"/>
                            </p:stCondLst>
                            <p:childTnLst>
                              <p:par>
                                <p:cTn id="43" presetID="1" presetClass="entr" presetSubtype="0" dur="1"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p:bldLst>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Beregning af </a:t>
            </a:r>
            <a:r>
              <a:rPr lang="da-DK"/>
              <a:t>sandsynligheder</a:t>
            </a:r>
          </a:p>
        </p:txBody>
      </p:sp>
      <mc:AlternateContent>
        <mc:Choice Requires="a14">
          <p:sp>
            <p:nvSpPr>
              <p:cNvPr id="3" name="Content Placeholder 2"/>
              <p:cNvSpPr>
                <a:spLocks noGrp="1"/>
              </p:cNvSpPr>
              <p:nvPr>
                <p:ph idx="1"/>
              </p:nvPr>
            </p:nvSpPr>
            <p:spPr>
              <a:xfrm>
                <a:off x="539552" y="3140968"/>
                <a:ext cx="8352928" cy="3600400"/>
              </a:xfrm>
            </p:spPr>
            <p:txBody>
              <a:bodyPr/>
              <a:lstStyle/>
              <a:p>
                <a:r>
                  <a:rPr lang="da-DK" sz="2000" smtClean="0"/>
                  <a:t>Eksempler på beregning af sandsynligheder:</a:t>
                </a:r>
                <a:br>
                  <a:rPr lang="da-DK" sz="2000" smtClean="0"/>
                </a:br>
                <a:r>
                  <a:rPr lang="da-DK" sz="2000" smtClean="0"/>
                  <a:t>334 ud af 470 er mænd, så </a:t>
                </a:r>
                <a14:m>
                  <m:oMathPara>
                    <m:oMathParaPr>
                      <m:jc/>
                    </m:oMathParaPr>
                    <m:oMath>
                      <m:r>
                        <a:rPr lang="en-US" sz="2000" b="0" i="1" smtClean="0">
                          <a:solidFill>
                            <a:schemeClr val="accent1">
                              <a:lumMod val="75000"/>
                            </a:schemeClr>
                          </a:solidFill>
                          <a:latin typeface="Cambria Math" panose="02040503050406030204" pitchFamily="18" charset="0"/>
                        </a:rPr>
                        <m:t>𝑃</m:t>
                      </m:r>
                      <m:d>
                        <m:dPr>
                          <m:begChr m:val="("/>
                          <m:sepChr m:val="|"/>
                          <m:endChr m:val=")"/>
                          <m:grow m:val="on"/>
                          <m:shp m:val="centered"/>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Mand</m:t>
                          </m:r>
                        </m:e>
                      </m:d>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334</m:t>
                          </m:r>
                        </m:num>
                        <m:den>
                          <m:r>
                            <a:rPr lang="en-US" sz="2000" b="0" i="1" smtClean="0">
                              <a:latin typeface="Cambria Math" panose="02040503050406030204" pitchFamily="18" charset="0"/>
                            </a:rPr>
                            <m:t>470=0.71</m:t>
                          </m:r>
                        </m:den>
                      </m:f>
                    </m:oMath>
                  </m:oMathPara>
                </a14:m>
                <a:r>
                  <a:rPr lang="da-DK" sz="2000" smtClean="0"/>
                  <a:t> </a:t>
                </a:r>
                <a:endParaRPr lang="da-DK" sz="2000" smtClean="0"/>
              </a:p>
              <a:p>
                <a14:m>
                  <m:oMathPara>
                    <m:oMathParaPr>
                      <m:jc/>
                    </m:oMathParaPr>
                    <m:oMath>
                      <m:r>
                        <a:rPr lang="en-US" sz="2000" i="1">
                          <a:solidFill>
                            <a:schemeClr val="accent1">
                              <a:lumMod val="75000"/>
                            </a:schemeClr>
                          </a:solidFill>
                          <a:latin typeface="Cambria Math" panose="02040503050406030204" pitchFamily="18" charset="0"/>
                        </a:rPr>
                        <m:t>𝑃</m:t>
                      </m:r>
                      <m:d>
                        <m:dPr>
                          <m:begChr m:val="("/>
                          <m:sepChr m:val="|"/>
                          <m:endChr m:val=")"/>
                          <m:grow m:val="on"/>
                          <m:shp m:val="centered"/>
                          <m:ctrlPr>
                            <a:rPr lang="en-US" sz="2000" i="1">
                              <a:solidFill>
                                <a:schemeClr val="accent1">
                                  <a:lumMod val="75000"/>
                                </a:schemeClr>
                              </a:solidFill>
                              <a:latin typeface="Cambria Math" panose="02040503050406030204" pitchFamily="18" charset="0"/>
                            </a:rPr>
                          </m:ctrlPr>
                        </m:dPr>
                        <m:e>
                          <m:acc>
                            <m:accPr>
                              <m:chr m:val="̅"/>
                              <m:ctrlPr>
                                <a:rPr lang="en-US" sz="2000" i="1" smtClean="0">
                                  <a:solidFill>
                                    <a:schemeClr val="accent1">
                                      <a:lumMod val="75000"/>
                                    </a:schemeClr>
                                  </a:solidFill>
                                  <a:latin typeface="Cambria Math" panose="02040503050406030204" pitchFamily="18" charset="0"/>
                                </a:rPr>
                              </m:ctrlPr>
                            </m:accPr>
                            <m:e>
                              <m:r>
                                <m:rPr>
                                  <m:sty m:val="p"/>
                                </m:rPr>
                                <a:rPr lang="en-US" sz="2000">
                                  <a:solidFill>
                                    <a:schemeClr val="accent1">
                                      <a:lumMod val="75000"/>
                                    </a:schemeClr>
                                  </a:solidFill>
                                  <a:latin typeface="Cambria Math" panose="02040503050406030204" pitchFamily="18" charset="0"/>
                                </a:rPr>
                                <m:t>Mand</m:t>
                              </m:r>
                            </m:e>
                          </m:acc>
                        </m:e>
                      </m:d>
                      <m:r>
                        <a:rPr lang="en-US" sz="2000" i="1">
                          <a:latin typeface="Cambria Math" panose="02040503050406030204" pitchFamily="18" charset="0"/>
                        </a:rPr>
                        <m:t>=</m:t>
                      </m:r>
                      <m:r>
                        <a:rPr lang="en-US" sz="2000" b="0" i="1" smtClean="0">
                          <a:latin typeface="Cambria Math" panose="02040503050406030204" pitchFamily="18" charset="0"/>
                        </a:rPr>
                        <m:t>1−0.71=0.29</m:t>
                      </m:r>
                    </m:oMath>
                  </m:oMathPara>
                </a14:m>
                <a:r>
                  <a:rPr lang="da-DK" sz="2000" smtClean="0">
                    <a:solidFill>
                      <a:schemeClr val="tx2"/>
                    </a:solidFill>
                  </a:rPr>
                  <a:t>.</a:t>
                </a:r>
                <a:br>
                  <a:rPr lang="da-DK" sz="2000" smtClean="0">
                    <a:solidFill>
                      <a:schemeClr val="tx2"/>
                    </a:solidFill>
                  </a:rPr>
                </a:br>
                <a:r>
                  <a:rPr lang="da-DK" sz="2000" smtClean="0"/>
                  <a:t>Det samme som </a:t>
                </a:r>
                <a14:m>
                  <m:oMathPara>
                    <m:oMathParaPr>
                      <m:jc/>
                    </m:oMathParaPr>
                    <m:oMath>
                      <m:r>
                        <a:rPr lang="en-US" sz="2000" b="0" i="1" smtClean="0">
                          <a:solidFill>
                            <a:schemeClr val="accent1">
                              <a:lumMod val="75000"/>
                            </a:schemeClr>
                          </a:solidFill>
                          <a:latin typeface="Cambria Math" panose="02040503050406030204" pitchFamily="18" charset="0"/>
                        </a:rPr>
                        <m:t>𝑃</m:t>
                      </m:r>
                      <m:d>
                        <m:dPr>
                          <m:begChr m:val="("/>
                          <m:sepChr m:val="|"/>
                          <m:endChr m:val=")"/>
                          <m:grow m:val="on"/>
                          <m:shp m:val="centered"/>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Kvinde</m:t>
                          </m:r>
                        </m:e>
                      </m:d>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136</m:t>
                          </m:r>
                        </m:num>
                        <m:den>
                          <m:r>
                            <a:rPr lang="en-US" sz="2000" b="0" i="1" smtClean="0">
                              <a:latin typeface="Cambria Math" panose="02040503050406030204" pitchFamily="18" charset="0"/>
                            </a:rPr>
                            <m:t>470</m:t>
                          </m:r>
                        </m:den>
                      </m:f>
                      <m:r>
                        <a:rPr lang="en-US" sz="2000" b="0" i="1" smtClean="0">
                          <a:latin typeface="Cambria Math" panose="02040503050406030204" pitchFamily="18" charset="0"/>
                        </a:rPr>
                        <m:t>=0.29</m:t>
                      </m:r>
                    </m:oMath>
                  </m:oMathPara>
                </a14:m>
                <a:endParaRPr lang="da-DK" sz="2000" smtClean="0"/>
              </a:p>
              <a:p>
                <a:r>
                  <a:rPr lang="da-DK" sz="2000" smtClean="0"/>
                  <a:t>263 ud af 470 er maskiningeniører, så </a:t>
                </a:r>
                <a14:m>
                  <m:oMathPara>
                    <m:oMathParaPr>
                      <m:jc/>
                    </m:oMathParaPr>
                    <m:oMath>
                      <m:r>
                        <a:rPr lang="en-US" sz="2000" b="0" i="1" smtClean="0">
                          <a:solidFill>
                            <a:schemeClr val="accent1">
                              <a:lumMod val="75000"/>
                            </a:schemeClr>
                          </a:solidFill>
                          <a:latin typeface="Cambria Math" panose="02040503050406030204" pitchFamily="18" charset="0"/>
                        </a:rPr>
                        <m:t>𝑃</m:t>
                      </m:r>
                      <m:d>
                        <m:dPr>
                          <m:begChr m:val="("/>
                          <m:sepChr m:val="|"/>
                          <m:endChr m:val=")"/>
                          <m:grow m:val="on"/>
                          <m:shp m:val="centered"/>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Maskin</m:t>
                          </m:r>
                        </m:e>
                      </m:d>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263</m:t>
                          </m:r>
                        </m:num>
                        <m:den>
                          <m:r>
                            <a:rPr lang="en-US" sz="2000" b="0" i="1" smtClean="0">
                              <a:latin typeface="Cambria Math" panose="02040503050406030204" pitchFamily="18" charset="0"/>
                            </a:rPr>
                            <m:t>470</m:t>
                          </m:r>
                        </m:den>
                      </m:f>
                      <m:r>
                        <a:rPr lang="en-US" sz="2000" b="0" i="1" smtClean="0">
                          <a:latin typeface="Cambria Math" panose="02040503050406030204" pitchFamily="18" charset="0"/>
                        </a:rPr>
                        <m:t>=0.56</m:t>
                      </m:r>
                    </m:oMath>
                  </m:oMathPara>
                </a14:m>
                <a:r>
                  <a:rPr lang="da-DK" sz="2000" smtClean="0"/>
                  <a:t> </a:t>
                </a:r>
                <a:endParaRPr lang="da-DK" sz="2000" smtClean="0"/>
              </a:p>
              <a:p>
                <a:r>
                  <a:rPr lang="da-DK" sz="2000" smtClean="0"/>
                  <a:t>222 ud af 470 er mandlige maskiningeniører, så </a:t>
                </a:r>
                <a:br>
                  <a:rPr lang="da-DK" sz="2000" smtClean="0"/>
                </a:br>
                <a14:m>
                  <m:oMathPara>
                    <m:oMathParaPr>
                      <m:jc/>
                    </m:oMathParaPr>
                    <m:oMath>
                      <m:r>
                        <a:rPr lang="en-US" sz="2000" b="0" i="1" smtClean="0">
                          <a:solidFill>
                            <a:schemeClr val="accent1">
                              <a:lumMod val="75000"/>
                            </a:schemeClr>
                          </a:solidFill>
                          <a:latin typeface="Cambria Math" panose="02040503050406030204" pitchFamily="18" charset="0"/>
                        </a:rPr>
                        <m:t>𝑃</m:t>
                      </m:r>
                      <m:d>
                        <m:dPr>
                          <m:begChr m:val="("/>
                          <m:sepChr m:val="|"/>
                          <m:endChr m:val=")"/>
                          <m:grow m:val="on"/>
                          <m:shp m:val="centered"/>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Mand</m:t>
                          </m:r>
                          <m:r>
                            <a:rPr lang="en-US" sz="2000" b="0" i="1" smtClean="0">
                              <a:solidFill>
                                <a:schemeClr val="accent1">
                                  <a:lumMod val="75000"/>
                                </a:schemeClr>
                              </a:solidFill>
                              <a:latin typeface="Cambria Math" panose="02040503050406030204" pitchFamily="18" charset="0"/>
                              <a:ea typeface="Cambria Math" panose="02040503050406030204" pitchFamily="18" charset="0"/>
                            </a:rPr>
                            <m:t>∩</m:t>
                          </m:r>
                          <m:r>
                            <m:rPr>
                              <m:sty m:val="p"/>
                            </m:rPr>
                            <a:rPr lang="en-US" sz="2000" b="0" i="0" smtClean="0">
                              <a:solidFill>
                                <a:schemeClr val="accent1">
                                  <a:lumMod val="75000"/>
                                </a:schemeClr>
                              </a:solidFill>
                              <a:latin typeface="Cambria Math" panose="02040503050406030204" pitchFamily="18" charset="0"/>
                              <a:ea typeface="Cambria Math" panose="02040503050406030204" pitchFamily="18" charset="0"/>
                            </a:rPr>
                            <m:t>Maskin</m:t>
                          </m:r>
                        </m:e>
                      </m:d>
                      <m:r>
                        <a:rPr lang="en-US" sz="2000" b="0" i="1" smtClean="0">
                          <a:latin typeface="Cambria Math" panose="02040503050406030204" pitchFamily="18" charset="0"/>
                          <a:ea typeface="Cambria Math" panose="02040503050406030204" pitchFamily="18" charset="0"/>
                        </a:rPr>
                        <m:t>=</m:t>
                      </m:r>
                      <m:f>
                        <m:fPr>
                          <m:type m:val="lin"/>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222</m:t>
                          </m:r>
                        </m:num>
                        <m:den>
                          <m:r>
                            <a:rPr lang="en-US" sz="2000" b="0" i="1" smtClean="0">
                              <a:latin typeface="Cambria Math" panose="02040503050406030204" pitchFamily="18" charset="0"/>
                              <a:ea typeface="Cambria Math" panose="02040503050406030204" pitchFamily="18" charset="0"/>
                            </a:rPr>
                            <m:t>470</m:t>
                          </m:r>
                        </m:den>
                      </m:f>
                      <m:r>
                        <a:rPr lang="en-US" sz="2000" b="0" i="1" smtClean="0">
                          <a:latin typeface="Cambria Math" panose="02040503050406030204" pitchFamily="18" charset="0"/>
                          <a:ea typeface="Cambria Math" panose="02040503050406030204" pitchFamily="18" charset="0"/>
                        </a:rPr>
                        <m:t>=0.47</m:t>
                      </m:r>
                    </m:oMath>
                  </m:oMathPara>
                </a14:m>
                <a:r>
                  <a:rPr lang="da-DK" sz="2000" smtClean="0"/>
                  <a:t>.</a:t>
                </a:r>
                <a:br>
                  <a:rPr lang="da-DK" sz="2000" smtClean="0"/>
                </a:br>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3140968"/>
                <a:ext cx="8352928" cy="3600400"/>
              </a:xfrm>
              <a:blipFill>
                <a:blip r:embed="rId3"/>
                <a:stretch>
                  <a:fillRect l="-657" t="-456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86</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2731579797"/>
              </p:ext>
            </p:extLst>
          </p:nvPr>
        </p:nvGraphicFramePr>
        <p:xfrm>
          <a:off x="755576" y="1268760"/>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pic>
        <p:nvPicPr>
          <p:cNvPr id="8" name="Picture 7"/>
          <p:cNvPicPr>
            <a:picLocks noChangeAspect="1"/>
          </p:cNvPicPr>
          <p:nvPr/>
        </p:nvPicPr>
        <p:blipFill>
          <a:blip r:embed="rId4"/>
          <a:stretch>
            <a:fillRect/>
          </a:stretch>
        </p:blipFill>
        <p:spPr>
          <a:xfrm>
            <a:off x="6198864" y="1196752"/>
            <a:ext cx="2669734" cy="1656184"/>
          </a:xfrm>
          <a:prstGeom prst="rect">
            <a:avLst/>
          </a:prstGeom>
        </p:spPr>
      </p:pic>
    </p:spTree>
    <p:extLst>
      <p:ext uri="{BB962C8B-B14F-4D97-AF65-F5344CB8AC3E}">
        <p14:creationId xmlns:p14="http://schemas.microsoft.com/office/powerpoint/2010/main" val="34180934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Betingede sandsynligheder</a:t>
            </a:r>
          </a:p>
        </p:txBody>
      </p:sp>
      <mc:AlternateContent>
        <mc:Choice Requires="a14">
          <p:sp>
            <p:nvSpPr>
              <p:cNvPr id="3" name="Content Placeholder 2"/>
              <p:cNvSpPr>
                <a:spLocks noGrp="1"/>
              </p:cNvSpPr>
              <p:nvPr>
                <p:ph idx="1"/>
              </p:nvPr>
            </p:nvSpPr>
            <p:spPr>
              <a:xfrm>
                <a:off x="539552" y="2996952"/>
                <a:ext cx="8352928" cy="3744416"/>
              </a:xfrm>
            </p:spPr>
            <p:txBody>
              <a:bodyPr/>
              <a:lstStyle/>
              <a:p>
                <a:r>
                  <a:rPr lang="da-DK" sz="1800" smtClean="0"/>
                  <a:t>Nu fokuserer vi på de 263 maskiningeniører. Hvad er sandsynligheden for at en tilfældigt udtrukket maskiningeniør er en mand?</a:t>
                </a:r>
              </a:p>
              <a:p>
                <a:r>
                  <a:rPr lang="da-DK" sz="1800" smtClean="0"/>
                  <a:t>Vi siger: ”Sandsynligheden for at det er en mand, </a:t>
                </a:r>
                <a:r>
                  <a:rPr lang="da-DK" sz="1800" u="sng" smtClean="0">
                    <a:solidFill>
                      <a:schemeClr val="tx2"/>
                    </a:solidFill>
                  </a:rPr>
                  <a:t>givet</a:t>
                </a:r>
                <a:r>
                  <a:rPr lang="da-DK" sz="1800" smtClean="0"/>
                  <a:t> (eller </a:t>
                </a:r>
                <a:r>
                  <a:rPr lang="da-DK" sz="1800" u="sng">
                    <a:solidFill>
                      <a:schemeClr val="tx2"/>
                    </a:solidFill>
                  </a:rPr>
                  <a:t>betinget</a:t>
                </a:r>
                <a:r>
                  <a:rPr lang="da-DK" sz="1800" smtClean="0"/>
                  <a:t> af) at det er en maskiningeniør” og skriver det </a:t>
                </a:r>
                <a:r>
                  <a:rPr lang="da-DK" sz="1800" i="1">
                    <a:solidFill>
                      <a:schemeClr val="tx2"/>
                    </a:solidFill>
                  </a:rPr>
                  <a:t>P</a:t>
                </a:r>
                <a:r>
                  <a:rPr lang="da-DK" sz="1800">
                    <a:solidFill>
                      <a:schemeClr val="tx2"/>
                    </a:solidFill>
                  </a:rPr>
                  <a:t>(Mand | Maskin)</a:t>
                </a:r>
                <a:endParaRPr lang="da-DK" sz="1800" smtClean="0"/>
              </a:p>
              <a:p>
                <a:r>
                  <a:rPr lang="da-DK" sz="1800" smtClean="0"/>
                  <a:t>Ud af de 263 maskiningeniører er de 222 mænd, så </a:t>
                </a:r>
                <a:br>
                  <a:rPr lang="da-DK" sz="1800" smtClean="0"/>
                </a:br>
                <a:r>
                  <a:rPr lang="da-DK" sz="1800" i="1" smtClean="0">
                    <a:solidFill>
                      <a:schemeClr val="tx2"/>
                    </a:solidFill>
                  </a:rPr>
                  <a:t>P</a:t>
                </a:r>
                <a:r>
                  <a:rPr lang="da-DK" sz="1800" smtClean="0">
                    <a:solidFill>
                      <a:schemeClr val="tx2"/>
                    </a:solidFill>
                  </a:rPr>
                  <a:t>(Mand | Maskin) </a:t>
                </a:r>
                <a:r>
                  <a:rPr lang="da-DK" sz="1800" smtClean="0"/>
                  <a:t>= 222/263 = 0.84</a:t>
                </a:r>
              </a:p>
              <a:p>
                <a:r>
                  <a:rPr lang="da-DK" sz="1800" i="1">
                    <a:solidFill>
                      <a:schemeClr val="tx2"/>
                    </a:solidFill>
                  </a:rPr>
                  <a:t>P</a:t>
                </a:r>
                <a:r>
                  <a:rPr lang="da-DK" sz="1800">
                    <a:solidFill>
                      <a:schemeClr val="tx2"/>
                    </a:solidFill>
                  </a:rPr>
                  <a:t>(Mand | Maskin) </a:t>
                </a:r>
                <a:r>
                  <a:rPr lang="da-DK" sz="1800"/>
                  <a:t>= </a:t>
                </a:r>
                <a:r>
                  <a:rPr lang="da-DK" sz="1800" smtClean="0"/>
                  <a:t>222/263 = (</a:t>
                </a:r>
                <a:r>
                  <a:rPr lang="da-DK" sz="1800"/>
                  <a:t>222/470 </a:t>
                </a:r>
                <a:r>
                  <a:rPr lang="da-DK" sz="1800" smtClean="0"/>
                  <a:t>) / (263/470) = </a:t>
                </a:r>
                <a:br>
                  <a:rPr lang="da-DK" sz="1800" smtClean="0"/>
                </a:br>
                <a:r>
                  <a:rPr lang="da-DK" sz="1800" i="1" smtClean="0">
                    <a:solidFill>
                      <a:schemeClr val="tx2"/>
                    </a:solidFill>
                  </a:rPr>
                  <a:t>P</a:t>
                </a:r>
                <a:r>
                  <a:rPr lang="da-DK" sz="1800" smtClean="0">
                    <a:solidFill>
                      <a:schemeClr val="tx2"/>
                    </a:solidFill>
                  </a:rPr>
                  <a:t>(Mand </a:t>
                </a:r>
                <a14:m>
                  <m:oMathPara>
                    <m:oMathParaPr>
                      <m:jc/>
                    </m:oMathParaPr>
                    <m:oMath>
                      <m:r>
                        <a:rPr lang="da-DK" sz="1800" i="1">
                          <a:solidFill>
                            <a:schemeClr val="tx2"/>
                          </a:solidFill>
                          <a:latin typeface="Cambria Math"/>
                          <a:ea typeface="Cambria Math"/>
                        </a:rPr>
                        <m:t>∩</m:t>
                      </m:r>
                      <m:r>
                        <m:rPr>
                          <m:sty m:val="p"/>
                        </m:rPr>
                        <a:rPr lang="da-DK" sz="1800">
                          <a:solidFill>
                            <a:schemeClr val="tx2"/>
                          </a:solidFill>
                        </a:rPr>
                        <m:t>Maskin</m:t>
                      </m:r>
                    </m:oMath>
                  </m:oMathPara>
                </a14:m>
                <a:r>
                  <a:rPr lang="da-DK" sz="1800" smtClean="0">
                    <a:solidFill>
                      <a:schemeClr val="tx2"/>
                    </a:solidFill>
                  </a:rPr>
                  <a:t>) / </a:t>
                </a:r>
                <a:r>
                  <a:rPr lang="da-DK" sz="1800" i="1">
                    <a:solidFill>
                      <a:schemeClr val="tx2"/>
                    </a:solidFill>
                  </a:rPr>
                  <a:t>P</a:t>
                </a:r>
                <a:r>
                  <a:rPr lang="da-DK" sz="1800">
                    <a:solidFill>
                      <a:schemeClr val="tx2"/>
                    </a:solidFill>
                  </a:rPr>
                  <a:t>(Maskin</a:t>
                </a:r>
                <a:r>
                  <a:rPr lang="da-DK" sz="1800" smtClean="0">
                    <a:solidFill>
                      <a:schemeClr val="tx2"/>
                    </a:solidFill>
                  </a:rPr>
                  <a:t>)</a:t>
                </a:r>
                <a:br>
                  <a:rPr lang="da-DK" sz="1800" smtClean="0">
                    <a:solidFill>
                      <a:schemeClr val="tx2"/>
                    </a:solidFill>
                  </a:rPr>
                </a:br>
                <a:r>
                  <a:rPr lang="da-DK" sz="1200" smtClean="0">
                    <a:solidFill>
                      <a:schemeClr val="tx2"/>
                    </a:solidFill>
                  </a:rPr>
                  <a:t> </a:t>
                </a:r>
                <a:endParaRPr lang="da-DK" sz="1800" smtClean="0">
                  <a:solidFill>
                    <a:schemeClr val="tx2"/>
                  </a:solidFill>
                </a:endParaRPr>
              </a:p>
              <a:p>
                <a:r>
                  <a:rPr lang="da-DK" sz="1800" smtClean="0"/>
                  <a:t>Generelt: 	</a:t>
                </a:r>
                <a14:m>
                  <m:oMathPara>
                    <m:oMathParaPr>
                      <m:jc/>
                    </m:oMathParaPr>
                    <m:oMath>
                      <m:r>
                        <a:rPr lang="da-DK" sz="1800" b="0" i="1" smtClean="0">
                          <a:latin typeface="Cambria Math"/>
                        </a:rPr>
                        <m:t>𝑃</m:t>
                      </m:r>
                      <m:d>
                        <m:dPr>
                          <m:begChr m:val="("/>
                          <m:sepChr m:val="|"/>
                          <m:endChr m:val=")"/>
                          <m:grow m:val="on"/>
                          <m:shp m:val="centered"/>
                          <m:ctrlPr>
                            <a:rPr lang="da-DK" sz="1800" b="0" i="1" smtClean="0">
                              <a:latin typeface="Cambria Math" panose="02040503050406030204" pitchFamily="18" charset="0"/>
                            </a:rPr>
                          </m:ctrlPr>
                        </m:dPr>
                        <m:e>
                          <m:r>
                            <a:rPr lang="da-DK" sz="1800" b="0" i="1" smtClean="0">
                              <a:latin typeface="Cambria Math"/>
                            </a:rPr>
                            <m:t>𝐴</m:t>
                          </m:r>
                          <m:r>
                            <a:rPr lang="da-DK" sz="1800" b="0" i="1" smtClean="0">
                              <a:latin typeface="Cambria Math"/>
                            </a:rPr>
                            <m:t> </m:t>
                          </m:r>
                        </m:e>
                        <m:e>
                          <m:r>
                            <a:rPr lang="da-DK" sz="1800" b="0" i="1" smtClean="0">
                              <a:latin typeface="Cambria Math"/>
                            </a:rPr>
                            <m:t> </m:t>
                          </m:r>
                          <m:r>
                            <a:rPr lang="da-DK" sz="1800" b="0" i="1" smtClean="0">
                              <a:latin typeface="Cambria Math"/>
                            </a:rPr>
                            <m:t>𝐵</m:t>
                          </m:r>
                        </m:e>
                      </m:d>
                      <m:r>
                        <a:rPr lang="da-DK" sz="1800" b="0" i="1" smtClean="0">
                          <a:latin typeface="Cambria Math"/>
                        </a:rPr>
                        <m:t>=</m:t>
                      </m:r>
                      <m:f>
                        <m:fPr>
                          <m:type m:val="bar"/>
                          <m:ctrlPr>
                            <a:rPr lang="da-DK" sz="1800" b="0" i="1" smtClean="0">
                              <a:latin typeface="Cambria Math" panose="02040503050406030204" pitchFamily="18" charset="0"/>
                            </a:rPr>
                          </m:ctrlPr>
                        </m:fPr>
                        <m:num>
                          <m:r>
                            <a:rPr lang="da-DK" sz="1800" b="0" i="1" smtClean="0">
                              <a:latin typeface="Cambria Math"/>
                            </a:rPr>
                            <m:t>𝑃</m:t>
                          </m:r>
                          <m:r>
                            <a:rPr lang="da-DK" sz="1800" b="0" i="1" smtClean="0">
                              <a:latin typeface="Cambria Math"/>
                            </a:rPr>
                            <m:t>(</m:t>
                          </m:r>
                          <m:r>
                            <a:rPr lang="da-DK" sz="1800" b="0" i="1" smtClean="0">
                              <a:latin typeface="Cambria Math"/>
                            </a:rPr>
                            <m:t>𝐴</m:t>
                          </m:r>
                          <m:r>
                            <a:rPr lang="da-DK" sz="1800" b="0" i="1" smtClean="0">
                              <a:latin typeface="Cambria Math"/>
                            </a:rPr>
                            <m:t> ∩ </m:t>
                          </m:r>
                          <m:r>
                            <a:rPr lang="da-DK" sz="1800" b="0" i="1" smtClean="0">
                              <a:latin typeface="Cambria Math"/>
                              <a:ea typeface="Cambria Math"/>
                            </a:rPr>
                            <m:t>𝐵</m:t>
                          </m:r>
                          <m:r>
                            <a:rPr lang="da-DK" sz="1800" b="0" i="1" smtClean="0">
                              <a:latin typeface="Cambria Math"/>
                              <a:ea typeface="Cambria Math"/>
                            </a:rPr>
                            <m:t>)</m:t>
                          </m:r>
                        </m:num>
                        <m:den>
                          <m:r>
                            <a:rPr lang="da-DK" sz="1800" b="0" i="1" smtClean="0">
                              <a:latin typeface="Cambria Math"/>
                            </a:rPr>
                            <m:t>𝑃</m:t>
                          </m:r>
                          <m:r>
                            <a:rPr lang="da-DK" sz="1800" b="0" i="1" smtClean="0">
                              <a:latin typeface="Cambria Math"/>
                            </a:rPr>
                            <m:t>(</m:t>
                          </m:r>
                          <m:r>
                            <a:rPr lang="da-DK" sz="1800" b="0" i="1" smtClean="0">
                              <a:latin typeface="Cambria Math"/>
                            </a:rPr>
                            <m:t>𝐵</m:t>
                          </m:r>
                          <m:r>
                            <a:rPr lang="da-DK" sz="1800" b="0" i="1" smtClean="0">
                              <a:latin typeface="Cambria Math"/>
                            </a:rPr>
                            <m:t>)</m:t>
                          </m:r>
                        </m:den>
                      </m:f>
                    </m:oMath>
                  </m:oMathPara>
                </a14:m>
                <a:br>
                  <a:rPr lang="da-DK" sz="1800" smtClean="0"/>
                </a:br>
                <a:r>
                  <a:rPr lang="da-DK" sz="1200" smtClean="0"/>
                  <a:t>  </a:t>
                </a:r>
                <a:endParaRPr lang="da-DK" sz="1800" smtClean="0"/>
              </a:p>
              <a:p>
                <a:r>
                  <a:rPr lang="da-DK" sz="1800" smtClean="0"/>
                  <a:t>Bemærk forskellen mellem </a:t>
                </a:r>
                <a:r>
                  <a:rPr lang="da-DK" sz="1800" i="1">
                    <a:solidFill>
                      <a:schemeClr val="tx2"/>
                    </a:solidFill>
                  </a:rPr>
                  <a:t>P</a:t>
                </a:r>
                <a:r>
                  <a:rPr lang="da-DK" sz="1800">
                    <a:solidFill>
                      <a:schemeClr val="tx2"/>
                    </a:solidFill>
                  </a:rPr>
                  <a:t>(Mand </a:t>
                </a:r>
                <a14:m>
                  <m:oMathPara>
                    <m:oMathParaPr>
                      <m:jc/>
                    </m:oMathParaPr>
                    <m:oMath>
                      <m:r>
                        <a:rPr lang="da-DK" sz="1800" i="1">
                          <a:solidFill>
                            <a:schemeClr val="tx2"/>
                          </a:solidFill>
                          <a:latin typeface="Cambria Math"/>
                          <a:ea typeface="Cambria Math"/>
                        </a:rPr>
                        <m:t>∩</m:t>
                      </m:r>
                      <m:r>
                        <m:rPr>
                          <m:sty m:val="p"/>
                        </m:rPr>
                        <a:rPr lang="da-DK" sz="1800">
                          <a:solidFill>
                            <a:schemeClr val="tx2"/>
                          </a:solidFill>
                        </a:rPr>
                        <m:t>Maskin</m:t>
                      </m:r>
                    </m:oMath>
                  </m:oMathPara>
                </a14:m>
                <a:r>
                  <a:rPr lang="da-DK" sz="1800" smtClean="0">
                    <a:solidFill>
                      <a:schemeClr val="tx2"/>
                    </a:solidFill>
                  </a:rPr>
                  <a:t>) </a:t>
                </a:r>
                <a:r>
                  <a:rPr lang="da-DK" sz="1800" smtClean="0"/>
                  <a:t>og</a:t>
                </a:r>
                <a:r>
                  <a:rPr lang="da-DK" sz="1800" smtClean="0">
                    <a:solidFill>
                      <a:schemeClr val="tx2"/>
                    </a:solidFill>
                  </a:rPr>
                  <a:t> </a:t>
                </a:r>
                <a:r>
                  <a:rPr lang="da-DK" sz="1800" i="1">
                    <a:solidFill>
                      <a:schemeClr val="tx2"/>
                    </a:solidFill>
                  </a:rPr>
                  <a:t>P</a:t>
                </a:r>
                <a:r>
                  <a:rPr lang="da-DK" sz="1800">
                    <a:solidFill>
                      <a:schemeClr val="tx2"/>
                    </a:solidFill>
                  </a:rPr>
                  <a:t>(Mand | Maskin</a:t>
                </a:r>
                <a:r>
                  <a:rPr lang="da-DK" sz="1800" smtClean="0">
                    <a:solidFill>
                      <a:schemeClr val="tx2"/>
                    </a:solidFill>
                  </a:rPr>
                  <a:t>)</a:t>
                </a:r>
                <a:r>
                  <a:rPr lang="da-DK" sz="1800" smtClean="0"/>
                  <a:t>.</a:t>
                </a:r>
                <a:endParaRPr lang="da-DK" sz="18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996952"/>
                <a:ext cx="8352928" cy="3744416"/>
              </a:xfrm>
              <a:blipFill>
                <a:blip r:embed="rId3"/>
                <a:stretch>
                  <a:fillRect l="-511" t="-977" b="-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87</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923346652"/>
              </p:ext>
            </p:extLst>
          </p:nvPr>
        </p:nvGraphicFramePr>
        <p:xfrm>
          <a:off x="755576" y="1268760"/>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mc:AlternateContent>
        <mc:Choice Requires="a14">
          <p:sp>
            <p:nvSpPr>
              <p:cNvPr id="8" name="Content Placeholder 2"/>
              <p:cNvSpPr txBox="1"/>
              <p:nvPr/>
            </p:nvSpPr>
            <p:spPr>
              <a:xfrm>
                <a:off x="5561495" y="1166191"/>
                <a:ext cx="3600400" cy="1224136"/>
              </a:xfrm>
              <a:prstGeom prst="rect">
                <a:avLst/>
              </a:prstGeom>
            </p:spPr>
            <p:txBody>
              <a:bodyPr vert="horz" lIns="91440" tIns="45720" rIns="91440" bIns="45720" rtlCol="0">
                <a:noAutofit/>
              </a:bodyPr>
              <a:lstStyle>
                <a:defPPr>
                  <a:defRPr lang="da-DK"/>
                </a:defPPr>
                <a:lvl1pPr marL="342900" indent="-34290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1800" i="1" smtClean="0">
                    <a:solidFill>
                      <a:schemeClr val="tx1"/>
                    </a:solidFill>
                  </a:rPr>
                  <a:t>P</a:t>
                </a:r>
                <a:r>
                  <a:rPr lang="da-DK" sz="1800" smtClean="0">
                    <a:solidFill>
                      <a:schemeClr val="tx1"/>
                    </a:solidFill>
                  </a:rPr>
                  <a:t>(Mand) = 334/470 = 0.71</a:t>
                </a:r>
                <a:endParaRPr lang="da-DK" sz="1800" smtClean="0">
                  <a:solidFill>
                    <a:schemeClr val="tx1"/>
                  </a:solidFill>
                </a:endParaRPr>
              </a:p>
              <a:p>
                <a:pPr marL="0" indent="0">
                  <a:buNone/>
                </a:pPr>
                <a:r>
                  <a:rPr lang="da-DK" sz="1800" i="1" smtClean="0">
                    <a:solidFill>
                      <a:schemeClr val="tx1"/>
                    </a:solidFill>
                  </a:rPr>
                  <a:t>P</a:t>
                </a:r>
                <a:r>
                  <a:rPr lang="da-DK" sz="1800" smtClean="0">
                    <a:solidFill>
                      <a:schemeClr val="tx1"/>
                    </a:solidFill>
                  </a:rPr>
                  <a:t>(Maskin) = 263/470 = 0.56</a:t>
                </a:r>
                <a:endParaRPr lang="da-DK" sz="1800" smtClean="0">
                  <a:solidFill>
                    <a:schemeClr val="tx1"/>
                  </a:solidFill>
                </a:endParaRPr>
              </a:p>
              <a:p>
                <a:pPr marL="0" indent="0">
                  <a:buNone/>
                </a:pPr>
                <a:r>
                  <a:rPr lang="da-DK" sz="1800" i="1" smtClean="0"/>
                  <a:t>P</a:t>
                </a:r>
                <a:r>
                  <a:rPr lang="da-DK" sz="1800" smtClean="0"/>
                  <a:t>(Mand </a:t>
                </a:r>
                <a14:m>
                  <m:oMathPara>
                    <m:oMathParaPr>
                      <m:jc/>
                    </m:oMathParaPr>
                    <m:oMath>
                      <m:r>
                        <a:rPr lang="da-DK" sz="1800" i="1" smtClean="0">
                          <a:solidFill>
                            <a:schemeClr val="tx1"/>
                          </a:solidFill>
                          <a:latin typeface="Cambria Math"/>
                          <a:ea typeface="Cambria Math"/>
                        </a:rPr>
                        <m:t>∩</m:t>
                      </m:r>
                    </m:oMath>
                  </m:oMathPara>
                </a14:m>
                <a:r>
                  <a:rPr lang="da-DK" sz="1800"/>
                  <a:t> Maskin</a:t>
                </a:r>
                <a:r>
                  <a:rPr lang="da-DK" sz="1800" smtClean="0">
                    <a:solidFill>
                      <a:schemeClr val="tx1"/>
                    </a:solidFill>
                  </a:rPr>
                  <a:t>) = 222/470 = 0.47</a:t>
                </a:r>
                <a:endParaRPr lang="da-DK" sz="1800" smtClean="0">
                  <a:solidFill>
                    <a:schemeClr val="tx1"/>
                  </a:solidFill>
                </a:endParaRPr>
              </a:p>
            </p:txBody>
          </p:sp>
        </mc:Choice>
        <mc:Fallback>
          <p:sp>
            <p:nvSpPr>
              <p:cNvPr id="8" name="Content Placeholder 2"/>
              <p:cNvSpPr txBox="1">
                <a:spLocks noRot="1" noChangeAspect="1" noMove="1" noResize="1" noEditPoints="1" noAdjustHandles="1" noChangeArrowheads="1" noChangeShapeType="1" noTextEdit="1"/>
              </p:cNvSpPr>
              <p:nvPr/>
            </p:nvSpPr>
            <p:spPr>
              <a:xfrm>
                <a:off x="5561495" y="1166191"/>
                <a:ext cx="3600400" cy="1224136"/>
              </a:xfrm>
              <a:prstGeom prst="rect">
                <a:avLst/>
              </a:prstGeom>
              <a:blipFill>
                <a:blip r:embed="rId4"/>
                <a:stretch>
                  <a:fillRect l="-1354" t="-2488"/>
                </a:stretch>
              </a:blipFill>
            </p:spPr>
            <p:txBody>
              <a:bodyPr/>
              <a:lstStyle/>
              <a:p>
                <a:r>
                  <a:rPr lang="en-GB">
                    <a:noFill/>
                  </a:rPr>
                  <a:t> </a:t>
                </a:r>
              </a:p>
            </p:txBody>
          </p:sp>
        </mc:Fallback>
      </mc:AlternateContent>
      <p:pic>
        <p:nvPicPr>
          <p:cNvPr id="5" name="Picture 4"/>
          <p:cNvPicPr>
            <a:picLocks noChangeAspect="1"/>
          </p:cNvPicPr>
          <p:nvPr/>
        </p:nvPicPr>
        <p:blipFill>
          <a:blip r:embed="rId5"/>
          <a:stretch>
            <a:fillRect/>
          </a:stretch>
        </p:blipFill>
        <p:spPr>
          <a:xfrm>
            <a:off x="6988952" y="4118519"/>
            <a:ext cx="1439705" cy="1038673"/>
          </a:xfrm>
          <a:prstGeom prst="rect">
            <a:avLst/>
          </a:prstGeom>
        </p:spPr>
      </p:pic>
      <p:sp>
        <p:nvSpPr>
          <p:cNvPr id="6" name="Rectangle 5"/>
          <p:cNvSpPr/>
          <p:nvPr/>
        </p:nvSpPr>
        <p:spPr>
          <a:xfrm>
            <a:off x="2123728" y="1166190"/>
            <a:ext cx="1152128" cy="16867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spTree>
    <p:extLst>
      <p:ext uri="{BB962C8B-B14F-4D97-AF65-F5344CB8AC3E}">
        <p14:creationId xmlns:p14="http://schemas.microsoft.com/office/powerpoint/2010/main" val="34085732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Betinget sandsynlighed</a:t>
            </a:r>
            <a:endParaRPr lang="da-DK"/>
          </a:p>
        </p:txBody>
      </p:sp>
      <p:sp>
        <p:nvSpPr>
          <p:cNvPr id="3" name="Content Placeholder 2"/>
          <p:cNvSpPr>
            <a:spLocks noGrp="1"/>
          </p:cNvSpPr>
          <p:nvPr>
            <p:ph idx="1"/>
          </p:nvPr>
        </p:nvSpPr>
        <p:spPr>
          <a:xfrm>
            <a:off x="467544" y="4797152"/>
            <a:ext cx="8424936" cy="1944216"/>
          </a:xfrm>
        </p:spPr>
        <p:txBody>
          <a:bodyPr/>
          <a:lstStyle/>
          <a:p>
            <a:pPr marL="0" indent="0">
              <a:buNone/>
            </a:pP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88</a:t>
            </a:fld>
            <a:endParaRPr lang="da-DK"/>
          </a:p>
        </p:txBody>
      </p:sp>
      <mc:AlternateContent>
        <mc:Choice Requires="a14">
          <p:sp>
            <p:nvSpPr>
              <p:cNvPr id="15" name="TextBox 14"/>
              <p:cNvSpPr txBox="1"/>
              <p:nvPr/>
            </p:nvSpPr>
            <p:spPr>
              <a:xfrm>
                <a:off x="5796136" y="3427374"/>
                <a:ext cx="3093411" cy="861326"/>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400" i="1">
                          <a:latin typeface="Cambria Math"/>
                        </a:rPr>
                        <m:t>𝑃</m:t>
                      </m:r>
                      <m:d>
                        <m:dPr>
                          <m:begChr m:val="("/>
                          <m:sepChr m:val="|"/>
                          <m:endChr m:val=")"/>
                          <m:grow m:val="on"/>
                          <m:shp m:val="centered"/>
                          <m:ctrlPr>
                            <a:rPr lang="da-DK" sz="2400" i="1">
                              <a:latin typeface="Cambria Math" panose="02040503050406030204" pitchFamily="18" charset="0"/>
                            </a:rPr>
                          </m:ctrlPr>
                        </m:dPr>
                        <m:e>
                          <m:r>
                            <a:rPr lang="da-DK" sz="2400" i="1">
                              <a:latin typeface="Cambria Math"/>
                            </a:rPr>
                            <m:t>𝐴</m:t>
                          </m:r>
                          <m:r>
                            <a:rPr lang="da-DK" sz="2400" i="1">
                              <a:latin typeface="Cambria Math"/>
                            </a:rPr>
                            <m:t> </m:t>
                          </m:r>
                        </m:e>
                        <m:e>
                          <m:r>
                            <a:rPr lang="da-DK" sz="2400" i="1">
                              <a:latin typeface="Cambria Math"/>
                            </a:rPr>
                            <m:t> </m:t>
                          </m:r>
                          <m:r>
                            <a:rPr lang="da-DK" sz="2400" i="1">
                              <a:latin typeface="Cambria Math"/>
                            </a:rPr>
                            <m:t>𝐵</m:t>
                          </m:r>
                        </m:e>
                      </m:d>
                      <m:r>
                        <a:rPr lang="da-DK" sz="2400" i="1">
                          <a:latin typeface="Cambria Math"/>
                        </a:rPr>
                        <m:t>=</m:t>
                      </m:r>
                      <m:f>
                        <m:fPr>
                          <m:type m:val="bar"/>
                          <m:ctrlPr>
                            <a:rPr lang="da-DK" sz="2400" i="1">
                              <a:latin typeface="Cambria Math" panose="02040503050406030204" pitchFamily="18" charset="0"/>
                            </a:rPr>
                          </m:ctrlPr>
                        </m:fPr>
                        <m:num>
                          <m:r>
                            <a:rPr lang="da-DK" sz="2400" i="1">
                              <a:latin typeface="Cambria Math"/>
                            </a:rPr>
                            <m:t>𝑃</m:t>
                          </m:r>
                          <m:r>
                            <a:rPr lang="da-DK" sz="2400" i="1">
                              <a:latin typeface="Cambria Math"/>
                            </a:rPr>
                            <m:t>(</m:t>
                          </m:r>
                          <m:r>
                            <a:rPr lang="da-DK" sz="2400" i="1">
                              <a:latin typeface="Cambria Math"/>
                            </a:rPr>
                            <m:t>𝐴</m:t>
                          </m:r>
                          <m:r>
                            <a:rPr lang="da-DK" sz="2400" i="1">
                              <a:latin typeface="Cambria Math"/>
                            </a:rPr>
                            <m:t> ∩ </m:t>
                          </m:r>
                          <m:r>
                            <a:rPr lang="da-DK" sz="2400" i="1">
                              <a:latin typeface="Cambria Math"/>
                              <a:ea typeface="Cambria Math"/>
                            </a:rPr>
                            <m:t>𝐵</m:t>
                          </m:r>
                          <m:r>
                            <a:rPr lang="da-DK" sz="2400" i="1">
                              <a:latin typeface="Cambria Math"/>
                              <a:ea typeface="Cambria Math"/>
                            </a:rPr>
                            <m:t>)</m:t>
                          </m:r>
                        </m:num>
                        <m:den>
                          <m:r>
                            <a:rPr lang="da-DK" sz="2400" i="1">
                              <a:latin typeface="Cambria Math"/>
                            </a:rPr>
                            <m:t>𝑃</m:t>
                          </m:r>
                          <m:r>
                            <a:rPr lang="da-DK" sz="2400" i="1">
                              <a:latin typeface="Cambria Math"/>
                            </a:rPr>
                            <m:t>(</m:t>
                          </m:r>
                          <m:r>
                            <a:rPr lang="da-DK" sz="2400" i="1">
                              <a:latin typeface="Cambria Math"/>
                            </a:rPr>
                            <m:t>𝐵</m:t>
                          </m:r>
                          <m:r>
                            <a:rPr lang="da-DK" sz="2400" i="1">
                              <a:latin typeface="Cambria Math"/>
                            </a:rPr>
                            <m:t>)</m:t>
                          </m:r>
                        </m:den>
                      </m:f>
                    </m:oMath>
                  </m:oMathPara>
                </a14:m>
                <a:endParaRPr lang="en-GB"/>
              </a:p>
            </p:txBody>
          </p:sp>
        </mc:Choice>
        <mc:Fallback>
          <p:sp>
            <p:nvSpPr>
              <p:cNvPr id="15" name="TextBox 14"/>
              <p:cNvSpPr txBox="1">
                <a:spLocks noRot="1" noChangeAspect="1" noMove="1" noResize="1" noEditPoints="1" noAdjustHandles="1" noChangeArrowheads="1" noChangeShapeType="1" noTextEdit="1"/>
              </p:cNvSpPr>
              <p:nvPr/>
            </p:nvSpPr>
            <p:spPr>
              <a:xfrm>
                <a:off x="5796136" y="3427374"/>
                <a:ext cx="3093411" cy="861326"/>
              </a:xfrm>
              <a:prstGeom prst="rect">
                <a:avLst/>
              </a:prstGeom>
              <a:blipFill rotWithShape="1">
                <a:blip r:embed="rId3"/>
                <a:stretch>
                  <a:fillRect/>
                </a:stretch>
              </a:blipFill>
            </p:spPr>
            <p:txBody>
              <a:bodyPr/>
              <a:lstStyle/>
              <a:p>
                <a:r>
                  <a:rPr lang="en-GB">
                    <a:noFill/>
                  </a:rPr>
                  <a:t> </a:t>
                </a:r>
              </a:p>
            </p:txBody>
          </p:sp>
        </mc:Fallback>
      </mc:AlternateContent>
      <p:grpSp>
        <p:nvGrpSpPr>
          <p:cNvPr id="7" name="Group 6"/>
          <p:cNvGrpSpPr/>
          <p:nvPr/>
        </p:nvGrpSpPr>
        <p:grpSpPr>
          <a:xfrm>
            <a:off x="822811" y="1412776"/>
            <a:ext cx="4685293" cy="2880319"/>
            <a:chOff x="822811" y="1412776"/>
            <a:chExt cx="4685293" cy="2880319"/>
          </a:xfrm>
        </p:grpSpPr>
        <p:grpSp>
          <p:nvGrpSpPr>
            <p:cNvPr id="13" name="Group 12"/>
            <p:cNvGrpSpPr/>
            <p:nvPr/>
          </p:nvGrpSpPr>
          <p:grpSpPr>
            <a:xfrm>
              <a:off x="899592" y="1844823"/>
              <a:ext cx="4608512" cy="2448272"/>
              <a:chOff x="1259632" y="2204864"/>
              <a:chExt cx="4608512" cy="2448272"/>
            </a:xfrm>
          </p:grpSpPr>
          <p:sp>
            <p:nvSpPr>
              <p:cNvPr id="5" name="Oval 4"/>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6" name="Oval 5"/>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1" name="Rectangle 10"/>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p:sp>
          <p:nvSpPr>
            <p:cNvPr id="14" name="TextBox 13"/>
            <p:cNvSpPr txBox="1"/>
            <p:nvPr/>
          </p:nvSpPr>
          <p:spPr>
            <a:xfrm>
              <a:off x="822811" y="1412776"/>
              <a:ext cx="1623778" cy="400110"/>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000"/>
                <a:t>Venn diagram</a:t>
              </a:r>
            </a:p>
          </p:txBody>
        </p:sp>
        <mc:AlternateContent>
          <mc:Choice Requires="a14">
            <p:sp>
              <p:nvSpPr>
                <p:cNvPr id="16" name="Rectangle 15"/>
                <p:cNvSpPr/>
                <p:nvPr/>
              </p:nvSpPr>
              <p:spPr>
                <a:xfrm>
                  <a:off x="2601962" y="2823960"/>
                  <a:ext cx="98289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i="1">
                            <a:latin typeface="Cambria Math"/>
                          </a:rPr>
                          <m:t>𝐴</m:t>
                        </m:r>
                        <m:r>
                          <a:rPr lang="da-DK" sz="2000" i="1">
                            <a:latin typeface="Cambria Math"/>
                          </a:rPr>
                          <m:t> ∩ </m:t>
                        </m:r>
                        <m:r>
                          <a:rPr lang="da-DK" sz="2000" i="1">
                            <a:latin typeface="Cambria Math"/>
                            <a:ea typeface="Cambria Math"/>
                          </a:rPr>
                          <m:t>𝐵</m:t>
                        </m:r>
                      </m:oMath>
                    </m:oMathPara>
                  </a14:m>
                  <a:endParaRPr lang="en-GB" sz="2000"/>
                </a:p>
              </p:txBody>
            </p:sp>
          </mc:Choice>
          <mc:Fallback>
            <p:sp>
              <p:nvSpPr>
                <p:cNvPr id="16" name="Rectangle 15"/>
                <p:cNvSpPr>
                  <a:spLocks noRot="1" noChangeAspect="1" noMove="1" noResize="1" noEditPoints="1" noAdjustHandles="1" noChangeArrowheads="1" noChangeShapeType="1" noTextEdit="1"/>
                </p:cNvSpPr>
                <p:nvPr/>
              </p:nvSpPr>
              <p:spPr>
                <a:xfrm>
                  <a:off x="2601962" y="2823960"/>
                  <a:ext cx="982898" cy="400110"/>
                </a:xfrm>
                <a:prstGeom prst="rect">
                  <a:avLst/>
                </a:prstGeom>
                <a:blipFill>
                  <a:blip r:embed="rId4"/>
                  <a:stretch>
                    <a:fillRect/>
                  </a:stretch>
                </a:blipFill>
              </p:spPr>
              <p:txBody>
                <a:bodyPr/>
                <a:lstStyle/>
                <a:p>
                  <a:r>
                    <a:rPr lang="en-GB">
                      <a:noFill/>
                    </a:rPr>
                    <a:t> </a:t>
                  </a:r>
                </a:p>
              </p:txBody>
            </p:sp>
          </mc:Fallback>
        </mc:AlternateContent>
        <mc:AlternateContent>
          <mc:Choice Requires="a14">
            <p:sp>
              <p:nvSpPr>
                <p:cNvPr id="17" name="Rectangle 16"/>
                <p:cNvSpPr/>
                <p:nvPr/>
              </p:nvSpPr>
              <p:spPr>
                <a:xfrm>
                  <a:off x="1386803" y="2137748"/>
                  <a:ext cx="40677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i="1">
                            <a:latin typeface="Cambria Math"/>
                          </a:rPr>
                          <m:t>𝐴</m:t>
                        </m:r>
                      </m:oMath>
                    </m:oMathPara>
                  </a14:m>
                  <a:endParaRPr lang="en-GB" sz="2000"/>
                </a:p>
              </p:txBody>
            </p:sp>
          </mc:Choice>
          <mc:Fallback>
            <p:sp>
              <p:nvSpPr>
                <p:cNvPr id="17" name="Rectangle 16"/>
                <p:cNvSpPr>
                  <a:spLocks noRot="1" noChangeAspect="1" noMove="1" noResize="1" noEditPoints="1" noAdjustHandles="1" noChangeArrowheads="1" noChangeShapeType="1" noTextEdit="1"/>
                </p:cNvSpPr>
                <p:nvPr/>
              </p:nvSpPr>
              <p:spPr>
                <a:xfrm>
                  <a:off x="1386803" y="2137748"/>
                  <a:ext cx="406778" cy="400110"/>
                </a:xfrm>
                <a:prstGeom prst="rect">
                  <a:avLst/>
                </a:prstGeom>
                <a:blipFill>
                  <a:blip r:embed="rId5"/>
                  <a:stretch>
                    <a:fillRect/>
                  </a:stretch>
                </a:blipFill>
              </p:spPr>
              <p:txBody>
                <a:bodyPr/>
                <a:lstStyle/>
                <a:p>
                  <a:r>
                    <a:rPr lang="en-GB">
                      <a:noFill/>
                    </a:rPr>
                    <a:t> </a:t>
                  </a:r>
                </a:p>
              </p:txBody>
            </p:sp>
          </mc:Fallback>
        </mc:AlternateContent>
        <mc:AlternateContent>
          <mc:Choice Requires="a14">
            <p:sp>
              <p:nvSpPr>
                <p:cNvPr id="18" name="Rectangle 17"/>
                <p:cNvSpPr/>
                <p:nvPr/>
              </p:nvSpPr>
              <p:spPr>
                <a:xfrm>
                  <a:off x="4355976" y="2156204"/>
                  <a:ext cx="417550"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𝐵</m:t>
                        </m:r>
                      </m:oMath>
                    </m:oMathPara>
                  </a14:m>
                  <a:endParaRPr lang="en-GB" sz="2000"/>
                </a:p>
              </p:txBody>
            </p:sp>
          </mc:Choice>
          <mc:Fallback>
            <p:sp>
              <p:nvSpPr>
                <p:cNvPr id="18" name="Rectangle 17"/>
                <p:cNvSpPr>
                  <a:spLocks noRot="1" noChangeAspect="1" noMove="1" noResize="1" noEditPoints="1" noAdjustHandles="1" noChangeArrowheads="1" noChangeShapeType="1" noTextEdit="1"/>
                </p:cNvSpPr>
                <p:nvPr/>
              </p:nvSpPr>
              <p:spPr>
                <a:xfrm>
                  <a:off x="4355976" y="2156204"/>
                  <a:ext cx="417550" cy="400110"/>
                </a:xfrm>
                <a:prstGeom prst="rect">
                  <a:avLst/>
                </a:prstGeom>
                <a:blipFill>
                  <a:blip r:embed="rId6"/>
                  <a:stretch>
                    <a:fillRect/>
                  </a:stretch>
                </a:blipFill>
              </p:spPr>
              <p:txBody>
                <a:bodyPr/>
                <a:lstStyle/>
                <a:p>
                  <a:r>
                    <a:rPr lang="en-GB">
                      <a:noFill/>
                    </a:rPr>
                    <a:t> </a:t>
                  </a:r>
                </a:p>
              </p:txBody>
            </p:sp>
          </mc:Fallback>
        </mc:AlternateContent>
        <mc:AlternateContent>
          <mc:Choice Requires="a14">
            <p:sp>
              <p:nvSpPr>
                <p:cNvPr id="19" name="Rectangle 18"/>
                <p:cNvSpPr/>
                <p:nvPr/>
              </p:nvSpPr>
              <p:spPr>
                <a:xfrm>
                  <a:off x="5016561" y="1481670"/>
                  <a:ext cx="42370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𝑈</m:t>
                        </m:r>
                      </m:oMath>
                    </m:oMathPara>
                  </a14:m>
                  <a:endParaRPr lang="en-GB" sz="2000"/>
                </a:p>
              </p:txBody>
            </p:sp>
          </mc:Choice>
          <mc:Fallback>
            <p:sp>
              <p:nvSpPr>
                <p:cNvPr id="19" name="Rectangle 18"/>
                <p:cNvSpPr>
                  <a:spLocks noRot="1" noChangeAspect="1" noMove="1" noResize="1" noEditPoints="1" noAdjustHandles="1" noChangeArrowheads="1" noChangeShapeType="1" noTextEdit="1"/>
                </p:cNvSpPr>
                <p:nvPr/>
              </p:nvSpPr>
              <p:spPr>
                <a:xfrm>
                  <a:off x="5016561" y="1481670"/>
                  <a:ext cx="423706" cy="400110"/>
                </a:xfrm>
                <a:prstGeom prst="rect">
                  <a:avLst/>
                </a:prstGeom>
                <a:blipFill>
                  <a:blip r:embed="rId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529743518"/>
      </p:ext>
    </p:extLst>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3"/>
          <a:stretch>
            <a:fillRect/>
          </a:stretch>
        </p:blipFill>
        <p:spPr>
          <a:xfrm>
            <a:off x="539552" y="2780928"/>
            <a:ext cx="2669734" cy="1656184"/>
          </a:xfrm>
          <a:prstGeom prst="rect">
            <a:avLst/>
          </a:prstGeom>
        </p:spPr>
      </p:pic>
      <p:sp>
        <p:nvSpPr>
          <p:cNvPr id="2" name="Title 1"/>
          <p:cNvSpPr>
            <a:spLocks noGrp="1"/>
          </p:cNvSpPr>
          <p:nvPr>
            <p:ph type="title"/>
          </p:nvPr>
        </p:nvSpPr>
        <p:spPr/>
        <p:txBody>
          <a:bodyPr/>
          <a:lstStyle/>
          <a:p>
            <a:r>
              <a:rPr lang="da-DK" smtClean="0"/>
              <a:t>Uafhængighed</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pPr marL="0" indent="0">
                  <a:buNone/>
                </a:pPr>
                <a:r>
                  <a:rPr lang="da-DK" sz="2000" smtClean="0"/>
                  <a:t>To hændelser </a:t>
                </a:r>
                <a:r>
                  <a:rPr lang="da-DK" sz="2000" i="1" smtClean="0"/>
                  <a:t>A</a:t>
                </a:r>
                <a:r>
                  <a:rPr lang="da-DK" sz="2000" smtClean="0"/>
                  <a:t> og </a:t>
                </a:r>
                <a:r>
                  <a:rPr lang="da-DK" sz="2000" i="1" smtClean="0"/>
                  <a:t>B</a:t>
                </a:r>
                <a:r>
                  <a:rPr lang="da-DK" sz="2000" smtClean="0"/>
                  <a:t> er </a:t>
                </a:r>
                <a:r>
                  <a:rPr lang="da-DK" sz="2000" smtClean="0">
                    <a:solidFill>
                      <a:schemeClr val="tx2"/>
                    </a:solidFill>
                  </a:rPr>
                  <a:t>uafhængige</a:t>
                </a:r>
                <a:r>
                  <a:rPr lang="da-DK" sz="2000" smtClean="0"/>
                  <a:t>, hvis</a:t>
                </a:r>
              </a:p>
              <a:p>
                <a:pPr marL="0" indent="0">
                  <a:lnSpc>
                    <a:spcPct val="150000"/>
                  </a:lnSpc>
                  <a:buNone/>
                </a:pPr>
                <a:r>
                  <a:rPr lang="da-DK" sz="200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b="0" i="1" smtClean="0">
                          <a:latin typeface="Cambria Math"/>
                        </a:rPr>
                        <m:t>=</m:t>
                      </m:r>
                      <m:r>
                        <a:rPr lang="da-DK" sz="2000" b="0" i="1" smtClean="0">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oMath>
                  </m:oMathPara>
                </a14:m>
                <a:br>
                  <a:rPr lang="da-DK" sz="2000" smtClean="0"/>
                </a:br>
                <a:r>
                  <a:rPr lang="da-DK" sz="2000" smtClean="0"/>
                  <a:t>Med andre ord: Information om </a:t>
                </a:r>
                <a:r>
                  <a:rPr lang="da-DK" sz="2000" i="1" smtClean="0"/>
                  <a:t>B</a:t>
                </a:r>
                <a:r>
                  <a:rPr lang="da-DK" sz="2000" smtClean="0"/>
                  <a:t> ændrer ikke vores opfattelse af </a:t>
                </a:r>
                <a:r>
                  <a:rPr lang="da-DK" sz="2000" i="1" smtClean="0"/>
                  <a:t>A</a:t>
                </a:r>
              </a:p>
              <a:p>
                <a:pPr marL="0" indent="0">
                  <a:lnSpc>
                    <a:spcPct val="150000"/>
                  </a:lnSpc>
                  <a:buNone/>
                </a:pPr>
                <a:r>
                  <a:rPr lang="da-DK" sz="2000" smtClean="0"/>
                  <a:t>Eksempel:</a:t>
                </a:r>
                <a:br>
                  <a:rPr lang="da-DK" sz="2000" smtClean="0"/>
                </a:br>
                <a:r>
                  <a:rPr lang="da-DK" sz="2000" smtClean="0"/>
                  <a:t> </a:t>
                </a:r>
                <a:br>
                  <a:rPr lang="da-DK" sz="2000" smtClean="0"/>
                </a:br>
                <a:br>
                  <a:rPr lang="da-DK" sz="2000" smtClean="0"/>
                </a:br>
                <a:endParaRPr lang="da-DK" sz="2000" smtClean="0"/>
              </a:p>
              <a:p>
                <a:pPr marL="0" indent="0">
                  <a:buNone/>
                </a:pPr>
                <a14:m>
                  <m:oMathPara>
                    <m:oMathParaPr>
                      <m:jc/>
                    </m:oMathParaPr>
                    <m:oMath>
                      <m:r>
                        <a:rPr lang="en-US" sz="2000" i="1">
                          <a:solidFill>
                            <a:schemeClr val="accent1">
                              <a:lumMod val="75000"/>
                            </a:schemeClr>
                          </a:solidFill>
                          <a:latin typeface="Cambria Math" panose="02040503050406030204" pitchFamily="18" charset="0"/>
                        </a:rPr>
                        <m:t>𝑃</m:t>
                      </m:r>
                      <m:d>
                        <m:dPr>
                          <m:begChr m:val="("/>
                          <m:sepChr m:val="|"/>
                          <m:endChr m:val=")"/>
                          <m:grow m:val="on"/>
                          <m:shp m:val="centered"/>
                          <m:ctrlPr>
                            <a:rPr lang="en-US" sz="2000" i="1">
                              <a:solidFill>
                                <a:schemeClr val="accent1">
                                  <a:lumMod val="75000"/>
                                </a:schemeClr>
                              </a:solidFill>
                              <a:latin typeface="Cambria Math" panose="02040503050406030204" pitchFamily="18" charset="0"/>
                            </a:rPr>
                          </m:ctrlPr>
                        </m:dPr>
                        <m:e>
                          <m:r>
                            <m:rPr>
                              <m:sty m:val="p"/>
                            </m:rPr>
                            <a:rPr lang="en-US" sz="2000">
                              <a:solidFill>
                                <a:schemeClr val="accent1">
                                  <a:lumMod val="75000"/>
                                </a:schemeClr>
                              </a:solidFill>
                              <a:latin typeface="Cambria Math" panose="02040503050406030204" pitchFamily="18" charset="0"/>
                            </a:rPr>
                            <m:t>Mand</m:t>
                          </m:r>
                        </m:e>
                      </m:d>
                      <m:r>
                        <a:rPr lang="en-US" sz="2000" i="1">
                          <a:latin typeface="Cambria Math" panose="02040503050406030204" pitchFamily="18" charset="0"/>
                        </a:rPr>
                        <m:t>=</m:t>
                      </m:r>
                      <m:f>
                        <m:fPr>
                          <m:type m:val="bar"/>
                          <m:ctrlPr>
                            <a:rPr lang="en-US" sz="2000" b="0" i="1" smtClean="0">
                              <a:latin typeface="Cambria Math" panose="02040503050406030204" pitchFamily="18" charset="0"/>
                            </a:rPr>
                          </m:ctrlPr>
                        </m:fPr>
                        <m:num>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112+222</m:t>
                              </m:r>
                            </m:e>
                          </m:d>
                        </m:num>
                        <m:den>
                          <m:r>
                            <a:rPr lang="en-US" sz="2000" i="1">
                              <a:latin typeface="Cambria Math" panose="02040503050406030204" pitchFamily="18" charset="0"/>
                            </a:rPr>
                            <m:t>470</m:t>
                          </m:r>
                        </m:den>
                      </m:f>
                      <m:r>
                        <a:rPr lang="en-US" sz="2000" b="0" i="1" smtClean="0">
                          <a:latin typeface="Cambria Math" panose="02040503050406030204" pitchFamily="18" charset="0"/>
                        </a:rPr>
                        <m:t>=0.71</m:t>
                      </m:r>
                    </m:oMath>
                  </m:oMathPara>
                </a14:m>
                <a:r>
                  <a:rPr lang="da-DK" sz="2000" smtClean="0"/>
                  <a:t> </a:t>
                </a:r>
              </a:p>
              <a:p>
                <a:pPr marL="0" indent="0">
                  <a:buNone/>
                </a:pPr>
                <a14:m>
                  <m:oMathPara>
                    <m:oMathParaPr>
                      <m:jc/>
                    </m:oMathParaPr>
                    <m:oMath>
                      <m:r>
                        <a:rPr lang="en-US" sz="2000" b="0" i="1" smtClean="0">
                          <a:solidFill>
                            <a:schemeClr val="accent1">
                              <a:lumMod val="75000"/>
                            </a:schemeClr>
                          </a:solidFill>
                          <a:latin typeface="Cambria Math" panose="02040503050406030204" pitchFamily="18" charset="0"/>
                        </a:rPr>
                        <m:t>𝑃</m:t>
                      </m:r>
                      <m:d>
                        <m:dPr>
                          <m:begChr m:val="("/>
                          <m:sepChr m:val="|"/>
                          <m:endChr m:val="|"/>
                          <m:grow m:val="on"/>
                          <m:shp m:val="centered"/>
                          <m:ctrlPr>
                            <a:rPr lang="en-US" sz="2000" b="0" i="1" smtClean="0">
                              <a:solidFill>
                                <a:schemeClr val="accent1">
                                  <a:lumMod val="75000"/>
                                </a:schemeClr>
                              </a:solidFill>
                              <a:latin typeface="Cambria Math" panose="02040503050406030204" pitchFamily="18" charset="0"/>
                            </a:rPr>
                          </m:ctrlPr>
                        </m:dPr>
                        <m:e>
                          <m:r>
                            <m:rPr>
                              <m:sty m:val="p"/>
                            </m:rPr>
                            <a:rPr lang="en-US" sz="2000" b="0" i="0" smtClean="0">
                              <a:solidFill>
                                <a:schemeClr val="accent1">
                                  <a:lumMod val="75000"/>
                                </a:schemeClr>
                              </a:solidFill>
                              <a:latin typeface="Cambria Math" panose="02040503050406030204" pitchFamily="18" charset="0"/>
                            </a:rPr>
                            <m:t>Mand</m:t>
                          </m:r>
                          <m:r>
                            <a:rPr lang="en-US" sz="2000" b="0" i="1" smtClean="0">
                              <a:solidFill>
                                <a:schemeClr val="accent1">
                                  <a:lumMod val="75000"/>
                                </a:schemeClr>
                              </a:solidFill>
                              <a:latin typeface="Cambria Math" panose="02040503050406030204" pitchFamily="18" charset="0"/>
                            </a:rPr>
                            <m:t> </m:t>
                          </m:r>
                        </m:e>
                      </m:d>
                      <m:r>
                        <m:rPr>
                          <m:sty m:val="p"/>
                        </m:rPr>
                        <a:rPr lang="en-US" sz="2000" b="0" i="0" smtClean="0">
                          <a:solidFill>
                            <a:schemeClr val="accent1">
                              <a:lumMod val="75000"/>
                            </a:schemeClr>
                          </a:solidFill>
                          <a:latin typeface="Cambria Math" panose="02040503050406030204" pitchFamily="18" charset="0"/>
                        </a:rPr>
                        <m:t> </m:t>
                      </m:r>
                      <m:r>
                        <m:rPr>
                          <m:sty m:val="p"/>
                        </m:rPr>
                        <a:rPr lang="en-US" sz="2000" b="0" i="0" smtClean="0">
                          <a:solidFill>
                            <a:schemeClr val="accent1">
                              <a:lumMod val="75000"/>
                            </a:schemeClr>
                          </a:solidFill>
                          <a:latin typeface="Cambria Math" panose="02040503050406030204" pitchFamily="18" charset="0"/>
                        </a:rPr>
                        <m:t>Maskin</m:t>
                      </m:r>
                      <m:r>
                        <a:rPr lang="en-US" sz="2000" b="0" i="1" smtClean="0">
                          <a:solidFill>
                            <a:schemeClr val="accent1">
                              <a:lumMod val="75000"/>
                            </a:schemeClr>
                          </a:solidFill>
                          <a:latin typeface="Cambria Math" panose="02040503050406030204" pitchFamily="18" charset="0"/>
                        </a:rPr>
                        <m:t>)</m:t>
                      </m:r>
                      <m:r>
                        <a:rPr lang="en-US" sz="2000" b="0" i="1" smtClean="0">
                          <a:latin typeface="Cambria Math" panose="02040503050406030204" pitchFamily="18" charset="0"/>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222</m:t>
                          </m:r>
                        </m:num>
                        <m:den>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222+41</m:t>
                              </m:r>
                            </m:e>
                          </m:d>
                        </m:den>
                      </m:f>
                      <m:r>
                        <a:rPr lang="en-US" sz="2000" b="0" i="1" smtClean="0">
                          <a:latin typeface="Cambria Math" panose="02040503050406030204" pitchFamily="18" charset="0"/>
                        </a:rPr>
                        <m:t>=0.84</m:t>
                      </m:r>
                    </m:oMath>
                  </m:oMathPara>
                </a14:m>
                <a:r>
                  <a:rPr lang="da-DK" sz="2000" smtClean="0"/>
                  <a:t> </a:t>
                </a:r>
              </a:p>
              <a:p>
                <a:pPr marL="0" indent="0">
                  <a:buNone/>
                </a:pPr>
                <a:r>
                  <a:rPr lang="da-DK" sz="2000" smtClean="0"/>
                  <a:t>Da </a:t>
                </a:r>
                <a14:m>
                  <m:oMathPara>
                    <m:oMathParaPr>
                      <m:jc/>
                    </m:oMathParaPr>
                    <m:oMath>
                      <m:r>
                        <a:rPr lang="en-US" sz="2000" i="1">
                          <a:solidFill>
                            <a:schemeClr val="accent1">
                              <a:lumMod val="75000"/>
                            </a:schemeClr>
                          </a:solidFill>
                          <a:latin typeface="Cambria Math" panose="02040503050406030204" pitchFamily="18" charset="0"/>
                        </a:rPr>
                        <m:t>𝑃</m:t>
                      </m:r>
                      <m:d>
                        <m:dPr>
                          <m:begChr m:val="("/>
                          <m:sepChr m:val="|"/>
                          <m:endChr m:val="|"/>
                          <m:grow m:val="on"/>
                          <m:shp m:val="centered"/>
                          <m:ctrlPr>
                            <a:rPr lang="en-US" sz="2000" i="1">
                              <a:solidFill>
                                <a:schemeClr val="accent1">
                                  <a:lumMod val="75000"/>
                                </a:schemeClr>
                              </a:solidFill>
                              <a:latin typeface="Cambria Math" panose="02040503050406030204" pitchFamily="18" charset="0"/>
                            </a:rPr>
                          </m:ctrlPr>
                        </m:dPr>
                        <m:e>
                          <m:r>
                            <m:rPr>
                              <m:sty m:val="p"/>
                            </m:rPr>
                            <a:rPr lang="en-US" sz="2000">
                              <a:solidFill>
                                <a:schemeClr val="accent1">
                                  <a:lumMod val="75000"/>
                                </a:schemeClr>
                              </a:solidFill>
                              <a:latin typeface="Cambria Math" panose="02040503050406030204" pitchFamily="18" charset="0"/>
                            </a:rPr>
                            <m:t>Mand</m:t>
                          </m:r>
                          <m:r>
                            <a:rPr lang="en-US" sz="2000" i="1">
                              <a:solidFill>
                                <a:schemeClr val="accent1">
                                  <a:lumMod val="75000"/>
                                </a:schemeClr>
                              </a:solidFill>
                              <a:latin typeface="Cambria Math" panose="02040503050406030204" pitchFamily="18" charset="0"/>
                            </a:rPr>
                            <m:t> </m:t>
                          </m:r>
                        </m:e>
                      </m:d>
                      <m:r>
                        <m:rPr>
                          <m:sty m:val="p"/>
                        </m:rPr>
                        <a:rPr lang="en-US" sz="2000">
                          <a:solidFill>
                            <a:schemeClr val="accent1">
                              <a:lumMod val="75000"/>
                            </a:schemeClr>
                          </a:solidFill>
                          <a:latin typeface="Cambria Math" panose="02040503050406030204" pitchFamily="18" charset="0"/>
                        </a:rPr>
                        <m:t> </m:t>
                      </m:r>
                      <m:r>
                        <m:rPr>
                          <m:sty m:val="p"/>
                        </m:rPr>
                        <a:rPr lang="en-US" sz="2000">
                          <a:solidFill>
                            <a:schemeClr val="accent1">
                              <a:lumMod val="75000"/>
                            </a:schemeClr>
                          </a:solidFill>
                          <a:latin typeface="Cambria Math" panose="02040503050406030204" pitchFamily="18" charset="0"/>
                        </a:rPr>
                        <m:t>Maskin</m:t>
                      </m:r>
                      <m:r>
                        <a:rPr lang="en-US" sz="2000" i="1">
                          <a:solidFill>
                            <a:schemeClr val="accent1">
                              <a:lumMod val="75000"/>
                            </a:schemeClr>
                          </a:solidFill>
                          <a:latin typeface="Cambria Math" panose="02040503050406030204" pitchFamily="18" charset="0"/>
                        </a:rPr>
                        <m:t>)</m:t>
                      </m:r>
                      <m:r>
                        <a:rPr lang="en-US" sz="2000" i="1" smtClean="0">
                          <a:solidFill>
                            <a:schemeClr val="accent1">
                              <a:lumMod val="75000"/>
                            </a:schemeClr>
                          </a:solidFill>
                          <a:latin typeface="Cambria Math" panose="02040503050406030204" pitchFamily="18" charset="0"/>
                          <a:ea typeface="Cambria Math" panose="02040503050406030204" pitchFamily="18" charset="0"/>
                        </a:rPr>
                        <m:t>≠</m:t>
                      </m:r>
                      <m:r>
                        <a:rPr lang="en-US" sz="2000" i="1">
                          <a:solidFill>
                            <a:schemeClr val="accent1">
                              <a:lumMod val="75000"/>
                            </a:schemeClr>
                          </a:solidFill>
                          <a:latin typeface="Cambria Math" panose="02040503050406030204" pitchFamily="18" charset="0"/>
                        </a:rPr>
                        <m:t>𝑃</m:t>
                      </m:r>
                      <m:d>
                        <m:dPr>
                          <m:begChr m:val="("/>
                          <m:sepChr m:val="|"/>
                          <m:endChr m:val=")"/>
                          <m:grow m:val="on"/>
                          <m:shp m:val="centered"/>
                          <m:ctrlPr>
                            <a:rPr lang="en-US" sz="2000" i="1">
                              <a:solidFill>
                                <a:schemeClr val="accent1">
                                  <a:lumMod val="75000"/>
                                </a:schemeClr>
                              </a:solidFill>
                              <a:latin typeface="Cambria Math" panose="02040503050406030204" pitchFamily="18" charset="0"/>
                            </a:rPr>
                          </m:ctrlPr>
                        </m:dPr>
                        <m:e>
                          <m:r>
                            <m:rPr>
                              <m:sty m:val="p"/>
                            </m:rPr>
                            <a:rPr lang="en-US" sz="2000">
                              <a:solidFill>
                                <a:schemeClr val="accent1">
                                  <a:lumMod val="75000"/>
                                </a:schemeClr>
                              </a:solidFill>
                              <a:latin typeface="Cambria Math" panose="02040503050406030204" pitchFamily="18" charset="0"/>
                            </a:rPr>
                            <m:t>Mand</m:t>
                          </m:r>
                        </m:e>
                      </m:d>
                    </m:oMath>
                  </m:oMathPara>
                </a14:m>
                <a:r>
                  <a:rPr lang="da-DK" sz="2000" smtClean="0"/>
                  <a:t> er hændelserne Mand og Maskin </a:t>
                </a:r>
                <a:br>
                  <a:rPr lang="da-DK" sz="2000" smtClean="0"/>
                </a:br>
                <a:r>
                  <a:rPr lang="da-DK" sz="2000" u="sng" smtClean="0"/>
                  <a:t>ikke</a:t>
                </a:r>
                <a:r>
                  <a:rPr lang="da-DK" sz="2000" smtClean="0"/>
                  <a:t> uafhængige (der er ikke samme kønsfordeling for de to ingeniørretninger).</a:t>
                </a:r>
                <a:br>
                  <a:rPr lang="da-DK" smtClean="0"/>
                </a:br>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4"/>
                <a:stretch>
                  <a:fillRect l="-783"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89</a:t>
            </a:fld>
            <a:endParaRPr lang="da-DK"/>
          </a:p>
        </p:txBody>
      </p:sp>
    </p:spTree>
    <p:extLst>
      <p:ext uri="{BB962C8B-B14F-4D97-AF65-F5344CB8AC3E}">
        <p14:creationId xmlns:p14="http://schemas.microsoft.com/office/powerpoint/2010/main" val="32331810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Eksamen</a:t>
            </a:r>
          </a:p>
        </p:txBody>
      </p:sp>
      <p:sp>
        <p:nvSpPr>
          <p:cNvPr id="3" name="Content Placeholder 2"/>
          <p:cNvSpPr>
            <a:spLocks noGrp="1"/>
          </p:cNvSpPr>
          <p:nvPr>
            <p:ph idx="1"/>
          </p:nvPr>
        </p:nvSpPr>
        <p:spPr/>
        <p:txBody>
          <a:bodyPr/>
          <a:lstStyle/>
          <a:p>
            <a:r>
              <a:rPr lang="da-DK" altLang="da-DK"/>
              <a:t>Fra kursuskataloget: </a:t>
            </a:r>
            <a:r>
              <a:rPr lang="da-DK" altLang="da-DK">
                <a:hlinkClick r:id="rId3"/>
              </a:rPr>
              <a:t>https://kursuskatalog.au.dk/da/course/114322</a:t>
            </a:r>
            <a:r>
              <a:rPr lang="da-DK" altLang="da-DK"/>
              <a:t> </a:t>
            </a:r>
            <a:br>
              <a:rPr lang="da-DK" altLang="da-DK">
                <a:hlinkClick r:id="rId3"/>
              </a:rPr>
            </a:br>
            <a:endParaRPr lang="da-DK" altLang="da-DK"/>
          </a:p>
          <a:p>
            <a:r>
              <a:rPr lang="da-DK" altLang="da-DK" b="1"/>
              <a:t>Hjælpemidler:</a:t>
            </a:r>
            <a:br>
              <a:rPr lang="da-DK" altLang="da-DK" b="1"/>
            </a:br>
            <a:r>
              <a:rPr lang="da-DK" altLang="da-DK"/>
              <a:t>Alt er tilladt, bortset fra </a:t>
            </a:r>
            <a:br>
              <a:rPr lang="da-DK" altLang="da-DK"/>
            </a:br>
            <a:r>
              <a:rPr lang="da-DK" altLang="da-DK"/>
              <a:t>kommunikation med andre.</a:t>
            </a:r>
          </a:p>
        </p:txBody>
      </p:sp>
      <p:sp>
        <p:nvSpPr>
          <p:cNvPr id="4" name="Slide Number Placeholder 3"/>
          <p:cNvSpPr>
            <a:spLocks noGrp="1"/>
          </p:cNvSpPr>
          <p:nvPr>
            <p:ph type="sldNum" sz="quarter" idx="12"/>
          </p:nvPr>
        </p:nvSpPr>
        <p:spPr/>
        <p:txBody>
          <a:bodyPr/>
          <a:lstStyle/>
          <a:p>
            <a:fld id="{2CD97C06-EC96-4259-9516-82894ECCBF7D}" type="slidenum">
              <a:rPr lang="da-DK" smtClean="0"/>
              <a:t>9</a:t>
            </a:fld>
            <a:endParaRPr lang="da-DK"/>
          </a:p>
        </p:txBody>
      </p:sp>
      <p:pic>
        <p:nvPicPr>
          <p:cNvPr id="5" name="Picture 4"/>
          <p:cNvPicPr>
            <a:picLocks noChangeAspect="1"/>
          </p:cNvPicPr>
          <p:nvPr/>
        </p:nvPicPr>
        <p:blipFill>
          <a:blip r:embed="rId4"/>
          <a:stretch>
            <a:fillRect/>
          </a:stretch>
        </p:blipFill>
        <p:spPr>
          <a:xfrm>
            <a:off x="5076056" y="2012076"/>
            <a:ext cx="3540336" cy="4605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99794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Uafhængighed</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pPr marL="0" indent="0">
                  <a:buNone/>
                </a:pPr>
                <a:r>
                  <a:rPr lang="da-DK" sz="2000" smtClean="0"/>
                  <a:t>Antag at de to hændelser </a:t>
                </a:r>
                <a:r>
                  <a:rPr lang="da-DK" sz="2000" i="1" smtClean="0"/>
                  <a:t>A</a:t>
                </a:r>
                <a:r>
                  <a:rPr lang="da-DK" sz="2000" smtClean="0"/>
                  <a:t> og </a:t>
                </a:r>
                <a:r>
                  <a:rPr lang="da-DK" sz="2000" i="1" smtClean="0"/>
                  <a:t>B</a:t>
                </a:r>
                <a:r>
                  <a:rPr lang="da-DK" sz="2000" smtClean="0"/>
                  <a:t> er </a:t>
                </a:r>
                <a:r>
                  <a:rPr lang="da-DK" sz="2000" smtClean="0">
                    <a:solidFill>
                      <a:schemeClr val="tx2"/>
                    </a:solidFill>
                  </a:rPr>
                  <a:t>uafhængige</a:t>
                </a:r>
                <a:r>
                  <a:rPr lang="da-DK" sz="2000" smtClean="0"/>
                  <a:t>. Så ved vi, at</a:t>
                </a:r>
              </a:p>
              <a:p>
                <a:pPr marL="0" indent="0">
                  <a:buNone/>
                </a:pPr>
                <a:r>
                  <a:rPr lang="da-DK" sz="2000" smtClean="0"/>
                  <a:t> </a:t>
                </a: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r>
                        <a:rPr lang="da-DK" sz="2000" i="1">
                          <a:latin typeface="Cambria Math"/>
                        </a:rPr>
                        <m:t>𝑃</m:t>
                      </m:r>
                      <m:r>
                        <a:rPr lang="da-DK" sz="2000" i="1">
                          <a:latin typeface="Cambria Math"/>
                        </a:rPr>
                        <m:t>(</m:t>
                      </m:r>
                      <m:r>
                        <a:rPr lang="da-DK" sz="2000" i="1">
                          <a:latin typeface="Cambria Math"/>
                        </a:rPr>
                        <m:t>𝐴</m:t>
                      </m:r>
                      <m:r>
                        <a:rPr lang="da-DK" sz="2000" i="1">
                          <a:latin typeface="Cambria Math"/>
                        </a:rPr>
                        <m:t>)</m:t>
                      </m:r>
                    </m:oMath>
                  </m:oMathPara>
                </a14:m>
                <a:br>
                  <a:rPr lang="da-DK" sz="2000" smtClean="0"/>
                </a:br>
                <a:endParaRPr lang="da-DK" sz="2000" smtClean="0"/>
              </a:p>
              <a:p>
                <a:pPr marL="0" indent="0">
                  <a:buNone/>
                </a:pPr>
                <a:r>
                  <a:rPr lang="da-DK" sz="2000" smtClean="0"/>
                  <a:t>Det følger af ligningen for betinget sandsynlighed, at </a:t>
                </a:r>
              </a:p>
              <a:p>
                <a:pPr marL="0" indent="0">
                  <a:buNone/>
                </a:pPr>
                <a:r>
                  <a:rPr lang="da-DK" sz="200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rPr>
                            <m:t>𝑃</m:t>
                          </m:r>
                          <m:r>
                            <a:rPr lang="da-DK" sz="2000" i="1">
                              <a:latin typeface="Cambria Math"/>
                            </a:rPr>
                            <m:t>(</m:t>
                          </m:r>
                          <m:r>
                            <a:rPr lang="da-DK" sz="2000" i="1">
                              <a:latin typeface="Cambria Math"/>
                            </a:rPr>
                            <m:t>𝐴</m:t>
                          </m:r>
                          <m:r>
                            <a:rPr lang="da-DK" sz="2000" i="1">
                              <a:latin typeface="Cambria Math"/>
                            </a:rPr>
                            <m:t> ∩ </m:t>
                          </m:r>
                          <m:r>
                            <a:rPr lang="da-DK" sz="2000" i="1">
                              <a:latin typeface="Cambria Math"/>
                              <a:ea typeface="Cambria Math"/>
                            </a:rPr>
                            <m:t>𝐵</m:t>
                          </m:r>
                          <m:r>
                            <a:rPr lang="da-DK" sz="2000" i="1">
                              <a:latin typeface="Cambria Math"/>
                              <a:ea typeface="Cambria Math"/>
                            </a:rPr>
                            <m:t>)</m:t>
                          </m:r>
                        </m:num>
                        <m:den>
                          <m:r>
                            <a:rPr lang="da-DK" sz="2000" i="1">
                              <a:latin typeface="Cambria Math"/>
                            </a:rPr>
                            <m:t>𝑃</m:t>
                          </m:r>
                          <m:r>
                            <a:rPr lang="da-DK" sz="2000" i="1">
                              <a:latin typeface="Cambria Math"/>
                            </a:rPr>
                            <m:t>(</m:t>
                          </m:r>
                          <m:r>
                            <a:rPr lang="da-DK" sz="2000" i="1">
                              <a:latin typeface="Cambria Math"/>
                            </a:rPr>
                            <m:t>𝐵</m:t>
                          </m:r>
                          <m:r>
                            <a:rPr lang="da-DK" sz="2000" i="1">
                              <a:latin typeface="Cambria Math"/>
                            </a:rPr>
                            <m:t>)</m:t>
                          </m:r>
                        </m:den>
                      </m:f>
                      <m:r>
                        <a:rPr lang="da-DK" sz="2000" b="0" i="1" smtClean="0">
                          <a:latin typeface="Cambria Math"/>
                        </a:rPr>
                        <m:t>  </m:t>
                      </m:r>
                    </m:oMath>
                  </m:oMathPara>
                </a14:m>
                <a:r>
                  <a:rPr lang="da-DK" sz="2000" smtClean="0"/>
                  <a:t> </a:t>
                </a:r>
              </a:p>
              <a:p>
                <a:pPr marL="0" indent="0">
                  <a:buNone/>
                </a:pPr>
                <a:r>
                  <a:rPr lang="da-DK" sz="2000" smtClean="0"/>
                  <a:t> 		</a:t>
                </a:r>
                <a14:m>
                  <m:oMathPara>
                    <m:oMathParaPr>
                      <m:jc/>
                    </m:oMathParaPr>
                    <m:oMath>
                      <m:groupChr>
                        <m:groupChrPr>
                          <m:chr m:val="⇒"/>
                          <m:pos m:val="top"/>
                          <m:vertJc m:val="bot"/>
                          <m:ctrlPr>
                            <a:rPr lang="da-DK" sz="2000" i="1">
                              <a:latin typeface="Cambria Math" panose="02040503050406030204" pitchFamily="18" charset="0"/>
                            </a:rPr>
                          </m:ctrlPr>
                        </m:groupChrPr>
                        <m:e>
                          <m:r>
                            <a:rPr lang="en-US" sz="2000" i="1">
                              <a:latin typeface="Cambria Math" panose="02040503050406030204" pitchFamily="18" charset="0"/>
                            </a:rPr>
                            <m:t> </m:t>
                          </m:r>
                        </m:e>
                      </m:groupChr>
                      <m:r>
                        <a:rPr lang="en-US" sz="2000" b="0" i="1" smtClean="0">
                          <a:latin typeface="Cambria Math" panose="02040503050406030204" pitchFamily="18" charset="0"/>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b="0" i="1" smtClean="0">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smtClean="0">
                          <a:latin typeface="Cambria Math" panose="02040503050406030204" pitchFamily="18" charset="0"/>
                          <a:ea typeface="Cambria Math" panose="02040503050406030204" pitchFamily="18" charset="0"/>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𝐵</m:t>
                          </m:r>
                        </m:e>
                      </m:d>
                      <m:r>
                        <a:rPr lang="da-DK" sz="2000" b="0" i="1" smtClean="0">
                          <a:latin typeface="Cambria Math"/>
                        </a:rPr>
                        <m:t>  </m:t>
                      </m:r>
                    </m:oMath>
                  </m:oMathPara>
                </a14:m>
                <a:r>
                  <a:rPr lang="da-DK" sz="2000" smtClean="0"/>
                  <a:t> </a:t>
                </a:r>
              </a:p>
              <a:p>
                <a:pPr marL="0" indent="0">
                  <a:buNone/>
                </a:pPr>
                <a:r>
                  <a:rPr lang="da-DK" sz="2000" smtClean="0"/>
                  <a:t> 		</a:t>
                </a:r>
                <a14:m>
                  <m:oMathPara>
                    <m:oMathParaPr>
                      <m:jc/>
                    </m:oMathParaPr>
                    <m:oMath>
                      <m:groupChr>
                        <m:groupChrPr>
                          <m:chr m:val="⇒"/>
                          <m:pos m:val="top"/>
                          <m:vertJc m:val="bot"/>
                          <m:ctrlPr>
                            <a:rPr lang="da-DK" sz="2000" i="1">
                              <a:latin typeface="Cambria Math" panose="02040503050406030204" pitchFamily="18" charset="0"/>
                            </a:rPr>
                          </m:ctrlPr>
                        </m:groupChrPr>
                        <m:e>
                          <m:r>
                            <a:rPr lang="en-US" sz="2000" i="1">
                              <a:latin typeface="Cambria Math" panose="02040503050406030204" pitchFamily="18" charset="0"/>
                            </a:rPr>
                            <m:t> </m:t>
                          </m:r>
                        </m:e>
                      </m:groupChr>
                      <m:r>
                        <a:rPr lang="en-US" sz="2000" b="0" i="1" smtClean="0">
                          <a:latin typeface="Cambria Math" panose="02040503050406030204" pitchFamily="18" charset="0"/>
                        </a:rPr>
                        <m:t>  </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oMath>
                  </m:oMathPara>
                </a14:m>
                <a:r>
                  <a:rPr lang="da-DK" sz="2000" smtClean="0"/>
                  <a:t> </a:t>
                </a:r>
              </a:p>
              <a:p>
                <a:pPr marL="0" indent="0">
                  <a:buNone/>
                </a:pPr>
                <a:r>
                  <a:rPr lang="da-DK" sz="2000" smtClean="0"/>
                  <a:t>Med </a:t>
                </a:r>
                <a:r>
                  <a:rPr lang="da-DK" sz="2000"/>
                  <a:t>andre ord kan vi beregne sandsynligheden for fælleshændelsen af </a:t>
                </a:r>
                <a:r>
                  <a:rPr lang="da-DK" sz="2000" i="1" smtClean="0"/>
                  <a:t>A </a:t>
                </a:r>
                <a:r>
                  <a:rPr lang="da-DK" sz="2000" smtClean="0"/>
                  <a:t>og </a:t>
                </a:r>
                <a:r>
                  <a:rPr lang="da-DK" sz="2000" i="1"/>
                  <a:t>B</a:t>
                </a:r>
                <a:r>
                  <a:rPr lang="da-DK" sz="2000"/>
                  <a:t> som produktet af sandsynligheden for </a:t>
                </a:r>
                <a:r>
                  <a:rPr lang="da-DK" sz="2000" smtClean="0"/>
                  <a:t>enkelthændelserne. For eksempel: </a:t>
                </a:r>
                <a:r>
                  <a:rPr lang="da-DK" sz="2000" i="1" smtClean="0"/>
                  <a:t>A</a:t>
                </a:r>
                <a:r>
                  <a:rPr lang="da-DK" sz="2000" smtClean="0"/>
                  <a:t> er kast med mønt, </a:t>
                </a:r>
                <a:r>
                  <a:rPr lang="da-DK" sz="2000" i="1" smtClean="0"/>
                  <a:t>B</a:t>
                </a:r>
                <a:r>
                  <a:rPr lang="da-DK" sz="2000" smtClean="0"/>
                  <a:t> er kast med terning. </a:t>
                </a:r>
                <a:br>
                  <a:rPr lang="da-DK" sz="2000" smtClean="0"/>
                </a:br>
                <a:r>
                  <a:rPr lang="da-DK" sz="2000" smtClean="0"/>
                  <a:t>	</a:t>
                </a:r>
                <a:r>
                  <a:rPr lang="da-DK" sz="2000" i="1" smtClean="0"/>
                  <a:t>P</a:t>
                </a:r>
                <a:r>
                  <a:rPr lang="da-DK" sz="2000" smtClean="0"/>
                  <a:t>(Plat </a:t>
                </a:r>
                <a14:m>
                  <m:oMathPara>
                    <m:oMathParaPr>
                      <m:jc/>
                    </m:oMathParaPr>
                    <m:oMath>
                      <m:r>
                        <a:rPr lang="da-DK" sz="2000" i="1" smtClean="0">
                          <a:latin typeface="Cambria Math"/>
                          <a:ea typeface="Cambria Math"/>
                        </a:rPr>
                        <m:t>∩</m:t>
                      </m:r>
                      <m:r>
                        <a:rPr lang="da-DK" sz="2000" b="0" i="1" smtClean="0">
                          <a:latin typeface="Cambria Math"/>
                          <a:ea typeface="Cambria Math"/>
                        </a:rPr>
                        <m:t>  </m:t>
                      </m:r>
                    </m:oMath>
                  </m:oMathPara>
                </a14:m>
                <a:r>
                  <a:rPr lang="da-DK" sz="2000" smtClean="0"/>
                  <a:t>6) = </a:t>
                </a:r>
                <a:r>
                  <a:rPr lang="da-DK" sz="2000" i="1" smtClean="0"/>
                  <a:t>P</a:t>
                </a:r>
                <a:r>
                  <a:rPr lang="da-DK" sz="2000" smtClean="0"/>
                  <a:t>(Plat)·</a:t>
                </a:r>
                <a:r>
                  <a:rPr lang="da-DK" sz="2000" i="1" smtClean="0"/>
                  <a:t>P</a:t>
                </a:r>
                <a:r>
                  <a:rPr lang="da-DK" sz="2000" smtClean="0"/>
                  <a:t>(6) = </a:t>
                </a:r>
                <a14:m>
                  <m:oMathPara>
                    <m:oMathParaPr>
                      <m:jc/>
                    </m:oMathParaPr>
                    <m:oMath>
                      <m:f>
                        <m:fPr>
                          <m:type m:val="bar"/>
                          <m:ctrlPr>
                            <a:rPr lang="da-DK" sz="2000" i="1" smtClean="0">
                              <a:latin typeface="Cambria Math" panose="02040503050406030204" pitchFamily="18" charset="0"/>
                            </a:rPr>
                          </m:ctrlPr>
                        </m:fPr>
                        <m:num>
                          <m:r>
                            <a:rPr lang="da-DK" sz="2000" b="0" i="1" smtClean="0">
                              <a:latin typeface="Cambria Math"/>
                            </a:rPr>
                            <m:t>1</m:t>
                          </m:r>
                        </m:num>
                        <m:den>
                          <m:r>
                            <a:rPr lang="da-DK" sz="2000" b="0" i="1" smtClean="0">
                              <a:latin typeface="Cambria Math"/>
                            </a:rPr>
                            <m:t>2</m:t>
                          </m:r>
                        </m:den>
                      </m:f>
                      <m:r>
                        <a:rPr lang="da-DK" sz="2000" i="1">
                          <a:latin typeface="Cambria Math"/>
                          <a:ea typeface="Cambria Math"/>
                        </a:rPr>
                        <m:t>∙</m:t>
                      </m:r>
                      <m:f>
                        <m:fPr>
                          <m:type m:val="bar"/>
                          <m:ctrlPr>
                            <a:rPr lang="da-DK" sz="2000" i="1" smtClean="0">
                              <a:latin typeface="Cambria Math" panose="02040503050406030204" pitchFamily="18" charset="0"/>
                              <a:ea typeface="Cambria Math"/>
                            </a:rPr>
                          </m:ctrlPr>
                        </m:fPr>
                        <m:num>
                          <m:r>
                            <a:rPr lang="da-DK" sz="2000" b="0" i="1" smtClean="0">
                              <a:latin typeface="Cambria Math"/>
                              <a:ea typeface="Cambria Math"/>
                            </a:rPr>
                            <m:t>1</m:t>
                          </m:r>
                        </m:num>
                        <m:den>
                          <m:r>
                            <a:rPr lang="da-DK" sz="2000" b="0" i="1" smtClean="0">
                              <a:latin typeface="Cambria Math"/>
                              <a:ea typeface="Cambria Math"/>
                            </a:rPr>
                            <m:t>6</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1</m:t>
                          </m:r>
                        </m:num>
                        <m:den>
                          <m:r>
                            <a:rPr lang="da-DK" sz="2000" b="0" i="1" smtClean="0">
                              <a:latin typeface="Cambria Math"/>
                              <a:ea typeface="Cambria Math"/>
                            </a:rPr>
                            <m:t>12</m:t>
                          </m:r>
                        </m:den>
                      </m:f>
                    </m:oMath>
                  </m:oMathPara>
                </a14:m>
                <a:endParaRPr lang="da-DK" sz="2000" b="0" smtClean="0">
                  <a:ea typeface="Cambria Math"/>
                </a:endParaRPr>
              </a:p>
              <a:p>
                <a:pPr marL="0" indent="0">
                  <a:buNone/>
                </a:pPr>
                <a:r>
                  <a:rPr lang="da-DK" sz="2000" smtClean="0"/>
                  <a:t>I eksemplet med ingeniørerne var hændelserne ikke uafhængige, så</a:t>
                </a:r>
              </a:p>
              <a:p>
                <a:pPr marL="0" indent="0">
                  <a:buNone/>
                </a:pPr>
                <a:r>
                  <a:rPr lang="da-DK" smtClean="0"/>
                  <a:t>       </a:t>
                </a:r>
                <a14:m>
                  <m:oMathPara>
                    <m:oMathParaPr>
                      <m:jc/>
                    </m:oMathParaPr>
                    <m:oMath>
                      <m:r>
                        <a:rPr lang="en-US" sz="1800" i="1" smtClean="0">
                          <a:solidFill>
                            <a:schemeClr val="tx1"/>
                          </a:solidFill>
                          <a:latin typeface="Cambria Math" panose="02040503050406030204" pitchFamily="18" charset="0"/>
                        </a:rPr>
                        <m:t>𝑃</m:t>
                      </m:r>
                      <m:d>
                        <m:dPr>
                          <m:begChr m:val="("/>
                          <m:sepChr m:val="|"/>
                          <m:endChr m:val=")"/>
                          <m:grow m:val="on"/>
                          <m:shp m:val="centered"/>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𝑀𝑎𝑛𝑑</m:t>
                          </m:r>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𝑃</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𝑀𝑎𝑠𝑘𝑖𝑛</m:t>
                      </m:r>
                      <m:r>
                        <a:rPr lang="en-US" sz="1800" i="1">
                          <a:solidFill>
                            <a:schemeClr val="tx1"/>
                          </a:solidFill>
                          <a:latin typeface="Cambria Math" panose="02040503050406030204" pitchFamily="18" charset="0"/>
                        </a:rPr>
                        <m:t>)=0.71∙0.56=0.40</m:t>
                      </m:r>
                      <m:r>
                        <m:rPr>
                          <m:sty m:val="bi"/>
                        </m:rPr>
                        <a:rPr lang="en-US" sz="1800" b="1" i="1" smtClean="0">
                          <a:solidFill>
                            <a:srgbClr val="C00000"/>
                          </a:solidFill>
                          <a:latin typeface="Cambria Math" panose="02040503050406030204" pitchFamily="18" charset="0"/>
                        </a:rPr>
                        <m:t>≠</m:t>
                      </m:r>
                      <m:r>
                        <a:rPr lang="en-US" sz="1800" i="1">
                          <a:solidFill>
                            <a:schemeClr val="tx1"/>
                          </a:solidFill>
                          <a:latin typeface="Cambria Math" panose="02040503050406030204" pitchFamily="18" charset="0"/>
                        </a:rPr>
                        <m:t>0.47=</m:t>
                      </m:r>
                      <m:r>
                        <a:rPr lang="da-DK" sz="1800" i="1">
                          <a:solidFill>
                            <a:schemeClr val="tx1"/>
                          </a:solidFill>
                          <a:latin typeface="Cambria Math" panose="02040503050406030204" pitchFamily="18" charset="0"/>
                        </a:rPr>
                        <m:t>𝑃</m:t>
                      </m:r>
                      <m:r>
                        <m:rPr>
                          <m:sty m:val="p"/>
                        </m:rPr>
                        <a:rPr lang="en-US" sz="1800" b="0" i="0" smtClean="0">
                          <a:solidFill>
                            <a:schemeClr val="tx1"/>
                          </a:solidFill>
                          <a:latin typeface="Cambria Math" panose="02040503050406030204" pitchFamily="18" charset="0"/>
                        </a:rPr>
                        <m:t> </m:t>
                      </m:r>
                      <m:r>
                        <m:rPr>
                          <m:sty m:val="p"/>
                        </m:rPr>
                        <a:rPr lang="da-DK" sz="1800">
                          <a:solidFill>
                            <a:schemeClr val="tx1"/>
                          </a:solidFill>
                          <a:latin typeface="Cambria Math" panose="02040503050406030204" pitchFamily="18" charset="0"/>
                        </a:rPr>
                        <m:t>(</m:t>
                      </m:r>
                      <m:r>
                        <m:rPr>
                          <m:sty m:val="p"/>
                        </m:rPr>
                        <a:rPr lang="da-DK" sz="1800">
                          <a:solidFill>
                            <a:schemeClr val="tx1"/>
                          </a:solidFill>
                          <a:latin typeface="Cambria Math" panose="02040503050406030204" pitchFamily="18" charset="0"/>
                        </a:rPr>
                        <m:t>Mand</m:t>
                      </m:r>
                      <m:r>
                        <a:rPr lang="da-DK" sz="1800" i="1">
                          <a:solidFill>
                            <a:schemeClr val="tx1"/>
                          </a:solidFill>
                          <a:latin typeface="Cambria Math" panose="02040503050406030204" pitchFamily="18" charset="0"/>
                        </a:rPr>
                        <m:t> </m:t>
                      </m:r>
                      <m:r>
                        <a:rPr lang="da-DK" sz="1800" i="1">
                          <a:solidFill>
                            <a:schemeClr val="tx1"/>
                          </a:solidFill>
                          <a:latin typeface="Cambria Math" panose="02040503050406030204" pitchFamily="18" charset="0"/>
                        </a:rPr>
                        <m:t>∩</m:t>
                      </m:r>
                      <m:r>
                        <m:rPr>
                          <m:sty m:val="p"/>
                        </m:rPr>
                        <a:rPr lang="da-DK" sz="1800">
                          <a:solidFill>
                            <a:schemeClr val="tx1"/>
                          </a:solidFill>
                          <a:latin typeface="Cambria Math" panose="02040503050406030204" pitchFamily="18" charset="0"/>
                        </a:rPr>
                        <m:t>Maskin</m:t>
                      </m:r>
                      <m:r>
                        <m:rPr>
                          <m:sty m:val="p"/>
                        </m:rPr>
                        <a:rPr lang="da-DK" sz="1800">
                          <a:solidFill>
                            <a:schemeClr val="tx1"/>
                          </a:solidFill>
                          <a:latin typeface="Cambria Math" panose="02040503050406030204" pitchFamily="18" charset="0"/>
                        </a:rPr>
                        <m:t>)</m:t>
                      </m:r>
                    </m:oMath>
                  </m:oMathPara>
                </a14:m>
                <a:r>
                  <a:rPr lang="da-DK" smtClean="0">
                    <a:solidFill>
                      <a:schemeClr val="tx1"/>
                    </a:solidFill>
                  </a:rPr>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3"/>
                <a:stretch>
                  <a:fillRect l="-783"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90</a:t>
            </a:fld>
            <a:endParaRPr lang="da-DK"/>
          </a:p>
        </p:txBody>
      </p:sp>
    </p:spTree>
    <p:extLst>
      <p:ext uri="{BB962C8B-B14F-4D97-AF65-F5344CB8AC3E}">
        <p14:creationId xmlns:p14="http://schemas.microsoft.com/office/powerpoint/2010/main" val="2251672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Opgave om design af et eksoskelet</a:t>
            </a:r>
            <a:endParaRPr lang="en-GB"/>
          </a:p>
        </p:txBody>
      </p:sp>
      <p:sp>
        <p:nvSpPr>
          <p:cNvPr id="3" name="Content Placeholder 2"/>
          <p:cNvSpPr>
            <a:spLocks noGrp="1"/>
          </p:cNvSpPr>
          <p:nvPr>
            <p:ph idx="1"/>
          </p:nvPr>
        </p:nvSpPr>
        <p:spPr/>
        <p:txBody>
          <a:bodyPr/>
          <a:lstStyle/>
          <a:p>
            <a:pPr marL="0" indent="0">
              <a:buNone/>
            </a:pPr>
            <a:r>
              <a:rPr lang="en-US" smtClean="0"/>
              <a:t>Opgaven handler om udvikling af</a:t>
            </a:r>
            <a:r>
              <a:rPr lang="en-US"/>
              <a:t> </a:t>
            </a:r>
            <a:r>
              <a:rPr lang="en-US" smtClean="0"/>
              <a:t>ekso-</a:t>
            </a:r>
            <a:br>
              <a:rPr lang="en-US" smtClean="0"/>
            </a:br>
            <a:r>
              <a:rPr lang="en-US" smtClean="0"/>
              <a:t>skelettet SwiftLift. Der skal vælges design</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91</a:t>
            </a:fld>
            <a:endParaRPr lang="da-DK"/>
          </a:p>
        </p:txBody>
      </p:sp>
      <p:pic>
        <p:nvPicPr>
          <p:cNvPr id="5" name="Picture 4"/>
          <p:cNvPicPr>
            <a:picLocks noChangeAspect="1"/>
          </p:cNvPicPr>
          <p:nvPr/>
        </p:nvPicPr>
        <p:blipFill>
          <a:blip r:embed="rId2"/>
          <a:srcRect t="11162"/>
          <a:stretch>
            <a:fillRect/>
          </a:stretch>
        </p:blipFill>
        <p:spPr>
          <a:xfrm>
            <a:off x="323528" y="3140968"/>
            <a:ext cx="8271561" cy="3458926"/>
          </a:xfrm>
          <a:prstGeom prst="rect">
            <a:avLst/>
          </a:prstGeom>
        </p:spPr>
      </p:pic>
      <p:pic>
        <p:nvPicPr>
          <p:cNvPr id="6" name="Picture 5"/>
          <p:cNvPicPr>
            <a:picLocks noChangeAspect="1"/>
          </p:cNvPicPr>
          <p:nvPr/>
        </p:nvPicPr>
        <p:blipFill>
          <a:blip r:embed="rId3"/>
          <a:stretch>
            <a:fillRect/>
          </a:stretch>
        </p:blipFill>
        <p:spPr>
          <a:xfrm>
            <a:off x="6372200" y="962315"/>
            <a:ext cx="2121793" cy="20505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890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Opgave om design af et eksoskelet</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92</a:t>
            </a:fld>
            <a:endParaRPr lang="da-DK"/>
          </a:p>
        </p:txBody>
      </p:sp>
      <p:pic>
        <p:nvPicPr>
          <p:cNvPr id="6" name="Picture 5"/>
          <p:cNvPicPr>
            <a:picLocks noChangeAspect="1"/>
          </p:cNvPicPr>
          <p:nvPr/>
        </p:nvPicPr>
        <p:blipFill>
          <a:blip r:embed="rId2"/>
          <a:stretch>
            <a:fillRect/>
          </a:stretch>
        </p:blipFill>
        <p:spPr>
          <a:xfrm>
            <a:off x="462554" y="980728"/>
            <a:ext cx="6875708" cy="5256163"/>
          </a:xfrm>
          <a:prstGeom prst="rect">
            <a:avLst/>
          </a:prstGeom>
        </p:spPr>
      </p:pic>
    </p:spTree>
    <p:extLst>
      <p:ext uri="{BB962C8B-B14F-4D97-AF65-F5344CB8AC3E}">
        <p14:creationId xmlns:p14="http://schemas.microsoft.com/office/powerpoint/2010/main" val="107833173"/>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De 7 basale regler for sandsynlighed</a:t>
            </a:r>
            <a:endParaRPr lang="da-DK"/>
          </a:p>
        </p:txBody>
      </p:sp>
      <mc:AlternateContent>
        <mc:Choice Requires="a14">
          <p:sp>
            <p:nvSpPr>
              <p:cNvPr id="3" name="Content Placeholder 2"/>
              <p:cNvSpPr>
                <a:spLocks noGrp="1"/>
              </p:cNvSpPr>
              <p:nvPr>
                <p:ph idx="1"/>
              </p:nvPr>
            </p:nvSpPr>
            <p:spPr/>
            <p:txBody>
              <a:bodyPr/>
              <a:lstStyle/>
              <a:p>
                <a:pPr marL="457200" indent="-457200">
                  <a:buFont typeface="+mj-lt"/>
                  <a:buAutoNum type="arabicPeriod"/>
                </a:pPr>
                <a:r>
                  <a:rPr lang="da-DK" sz="2000" b="1" smtClean="0"/>
                  <a:t> </a:t>
                </a:r>
                <a14:m>
                  <m:oMathPara>
                    <m:oMathParaPr>
                      <m:jc/>
                    </m:oMathParaPr>
                    <m:oMath>
                      <m:r>
                        <a:rPr lang="da-DK" sz="2000" b="0" i="1" smtClean="0">
                          <a:latin typeface="Cambria Math"/>
                        </a:rPr>
                        <m:t>0</m:t>
                      </m:r>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r>
                        <a:rPr lang="da-DK" sz="2000" b="0" i="1" smtClean="0">
                          <a:latin typeface="Cambria Math"/>
                          <a:ea typeface="Cambria Math"/>
                        </a:rPr>
                        <m:t>≤1</m:t>
                      </m:r>
                    </m:oMath>
                  </m:oMathPara>
                </a14:m>
                <a:r>
                  <a:rPr lang="da-DK" sz="2000" b="0" smtClean="0">
                    <a:ea typeface="Cambria Math"/>
                  </a:rPr>
                  <a:t> </a:t>
                </a:r>
                <a:br>
                  <a:rPr lang="da-DK" sz="2000" b="0" smtClean="0">
                    <a:ea typeface="Cambria Math"/>
                  </a:rPr>
                </a:br>
                <a:endParaRPr lang="da-DK" sz="2000" b="0" smtClean="0">
                  <a:ea typeface="Cambria Math"/>
                </a:endParaRPr>
              </a:p>
              <a:p>
                <a:pPr marL="457200" indent="-457200">
                  <a:buFont typeface="+mj-lt"/>
                  <a:buAutoNum type="arabicPeriod"/>
                </a:pPr>
                <a:r>
                  <a:rPr lang="da-DK" sz="2000" b="1">
                    <a:ea typeface="Cambria Math"/>
                  </a:rPr>
                  <a:t> </a:t>
                </a:r>
                <a14:m>
                  <m:oMathPara>
                    <m:oMathParaPr>
                      <m:jc/>
                    </m:oMathParaPr>
                    <m:oMath>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m:t>
                          </m:r>
                        </m:e>
                      </m:d>
                      <m:r>
                        <a:rPr lang="da-DK" sz="2000" b="0" i="1" smtClean="0">
                          <a:latin typeface="Cambria Math"/>
                          <a:ea typeface="Cambria Math"/>
                        </a:rPr>
                        <m:t>=0;</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𝑈</m:t>
                          </m:r>
                        </m:e>
                      </m:d>
                      <m:r>
                        <a:rPr lang="da-DK" sz="2000" b="0" i="1" smtClean="0">
                          <a:latin typeface="Cambria Math"/>
                          <a:ea typeface="Cambria Math"/>
                        </a:rPr>
                        <m:t>=1</m:t>
                      </m:r>
                    </m:oMath>
                  </m:oMathPara>
                </a14:m>
                <a:r>
                  <a:rPr lang="da-DK" sz="2000" b="0" smtClean="0">
                    <a:ea typeface="Cambria Math"/>
                  </a:rPr>
                  <a:t> </a:t>
                </a:r>
                <a:br>
                  <a:rPr lang="da-DK" sz="2000" b="0" smtClean="0">
                    <a:ea typeface="Cambria Math"/>
                  </a:rPr>
                </a:br>
                <a:r>
                  <a:rPr lang="da-DK" sz="2000" b="0" smtClean="0">
                    <a:ea typeface="Cambria Math"/>
                  </a:rPr>
                  <a:t> Ø er den tomme eller umulige hændelse. </a:t>
                </a:r>
                <a:br>
                  <a:rPr lang="da-DK" sz="2000" b="0" smtClean="0">
                    <a:ea typeface="Cambria Math"/>
                  </a:rPr>
                </a:br>
                <a:r>
                  <a:rPr lang="da-DK" sz="2000" b="0" smtClean="0">
                    <a:ea typeface="Cambria Math"/>
                  </a:rPr>
                  <a:t> F.eks. at slå en 7’er med en almindelig terning</a:t>
                </a:r>
                <a:br>
                  <a:rPr lang="da-DK" sz="2000" b="0" smtClean="0">
                    <a:ea typeface="Cambria Math"/>
                  </a:rPr>
                </a:br>
                <a:endParaRPr lang="da-DK" sz="2000" b="0" smtClean="0">
                  <a:ea typeface="Cambria Math"/>
                </a:endParaRPr>
              </a:p>
              <a:p>
                <a:pPr marL="457200" indent="-457200">
                  <a:buFont typeface="+mj-lt"/>
                  <a:buAutoNum type="arabicPeriod"/>
                </a:pPr>
                <a:r>
                  <a:rPr lang="da-DK" sz="2000" b="1" smtClean="0">
                    <a:ea typeface="Cambria Math"/>
                  </a:rPr>
                  <a:t>Komplementær sandsynlighed:</a:t>
                </a:r>
                <a:br>
                  <a:rPr lang="da-DK" sz="2000" b="0" smtClean="0">
                    <a:ea typeface="Cambria Math"/>
                  </a:rPr>
                </a:br>
                <a:r>
                  <a:rPr lang="da-DK" sz="2000" b="0" smtClean="0">
                    <a:ea typeface="Cambria Math"/>
                  </a:rPr>
                  <a:t>Den komplementære hændelse til </a:t>
                </a:r>
                <a14:m>
                  <m:oMathPara>
                    <m:oMathParaPr>
                      <m:jc/>
                    </m:oMathParaPr>
                    <m:oMath>
                      <m:r>
                        <a:rPr lang="en-US" sz="2000" b="0" i="1" smtClean="0">
                          <a:latin typeface="Cambria Math" panose="02040503050406030204" pitchFamily="18" charset="0"/>
                          <a:ea typeface="Cambria Math"/>
                        </a:rPr>
                        <m:t>𝐴</m:t>
                      </m:r>
                    </m:oMath>
                  </m:oMathPara>
                </a14:m>
                <a:r>
                  <a:rPr lang="da-DK" sz="2000" b="0" smtClean="0">
                    <a:ea typeface="Cambria Math"/>
                  </a:rPr>
                  <a:t> er mængden af udfald i </a:t>
                </a:r>
                <a14:m>
                  <m:oMathPara>
                    <m:oMathParaPr>
                      <m:jc/>
                    </m:oMathParaPr>
                    <m:oMath>
                      <m:r>
                        <a:rPr lang="da-DK" sz="2000" b="0" i="1" smtClean="0">
                          <a:latin typeface="Cambria Math" panose="02040503050406030204" pitchFamily="18" charset="0"/>
                          <a:ea typeface="Cambria Math"/>
                        </a:rPr>
                        <m:t>𝑈</m:t>
                      </m:r>
                    </m:oMath>
                  </m:oMathPara>
                </a14:m>
                <a:r>
                  <a:rPr lang="da-DK" sz="2000" b="0" smtClean="0">
                    <a:ea typeface="Cambria Math"/>
                  </a:rPr>
                  <a:t>, som ikke tilhører </a:t>
                </a:r>
                <a14:m>
                  <m:oMathPara>
                    <m:oMathParaPr>
                      <m:jc/>
                    </m:oMathParaPr>
                    <m:oMath>
                      <m:r>
                        <a:rPr lang="en-US" sz="2000" i="1">
                          <a:latin typeface="Cambria Math" panose="02040503050406030204" pitchFamily="18" charset="0"/>
                          <a:ea typeface="Cambria Math"/>
                        </a:rPr>
                        <m:t>𝐴</m:t>
                      </m:r>
                    </m:oMath>
                  </m:oMathPara>
                </a14:m>
                <a:r>
                  <a:rPr lang="da-DK" sz="2000" b="0" smtClean="0">
                    <a:ea typeface="Cambria Math"/>
                  </a:rPr>
                  <a:t>. </a:t>
                </a:r>
                <a:br>
                  <a:rPr lang="da-DK" b="0" smtClean="0">
                    <a:ea typeface="Cambria Math"/>
                  </a:rPr>
                </a:br>
                <a:r>
                  <a:rPr lang="da-DK" b="0" smtClean="0">
                    <a:ea typeface="Cambria Math"/>
                  </a:rPr>
                  <a:t> 	</a:t>
                </a:r>
                <a14:m>
                  <m:oMathPara>
                    <m:oMathParaPr>
                      <m:jc/>
                    </m:oMathParaPr>
                    <m:oMath>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acc>
                            <m:accPr>
                              <m:chr m:val="̅"/>
                              <m:ctrlPr>
                                <a:rPr lang="da-DK" sz="2000" b="0" i="1" smtClean="0">
                                  <a:latin typeface="Cambria Math" panose="02040503050406030204" pitchFamily="18" charset="0"/>
                                  <a:ea typeface="Cambria Math"/>
                                </a:rPr>
                              </m:ctrlPr>
                            </m:accPr>
                            <m:e>
                              <m:r>
                                <a:rPr lang="en-US" sz="2000" b="0" i="1" smtClean="0">
                                  <a:latin typeface="Cambria Math" panose="02040503050406030204" pitchFamily="18" charset="0"/>
                                  <a:ea typeface="Cambria Math"/>
                                </a:rPr>
                                <m:t>𝐴</m:t>
                              </m:r>
                            </m:e>
                          </m:acc>
                        </m:e>
                      </m:d>
                      <m:r>
                        <a:rPr lang="da-DK" sz="2000" b="0" i="1" smtClean="0">
                          <a:latin typeface="Cambria Math"/>
                          <a:ea typeface="Cambria Math"/>
                        </a:rPr>
                        <m:t>=1−</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oMath>
                  </m:oMathPara>
                </a14:m>
                <a:r>
                  <a:rPr lang="da-DK" b="0" smtClean="0">
                    <a:ea typeface="Cambria Math"/>
                  </a:rPr>
                  <a:t> </a:t>
                </a:r>
                <a:br>
                  <a:rPr lang="da-DK" b="0" smtClean="0">
                    <a:ea typeface="Cambria Math"/>
                  </a:rPr>
                </a:br>
                <a:br>
                  <a:rPr lang="da-DK" b="0" smtClean="0">
                    <a:ea typeface="Cambria Math"/>
                  </a:rPr>
                </a:br>
                <a:r>
                  <a:rPr lang="da-DK" sz="2000" b="0" smtClean="0">
                    <a:ea typeface="Cambria Math"/>
                  </a:rPr>
                  <a:t>F.eks.: Vi slår </a:t>
                </a:r>
                <a:r>
                  <a:rPr lang="da-DK" sz="2000" b="0" u="sng" smtClean="0">
                    <a:ea typeface="Cambria Math"/>
                  </a:rPr>
                  <a:t>ikke</a:t>
                </a:r>
                <a:r>
                  <a:rPr lang="da-DK" sz="2000" b="0" smtClean="0">
                    <a:ea typeface="Cambria Math"/>
                  </a:rPr>
                  <a:t> en 6’er, kortet vi </a:t>
                </a:r>
                <a:br>
                  <a:rPr lang="da-DK" sz="2000" b="0" smtClean="0">
                    <a:ea typeface="Cambria Math"/>
                  </a:rPr>
                </a:br>
                <a:r>
                  <a:rPr lang="da-DK" sz="2000" b="0" smtClean="0">
                    <a:ea typeface="Cambria Math"/>
                  </a:rPr>
                  <a:t>trækker er </a:t>
                </a:r>
                <a:r>
                  <a:rPr lang="da-DK" sz="2000" b="0" u="sng" smtClean="0">
                    <a:ea typeface="Cambria Math"/>
                  </a:rPr>
                  <a:t>ikke</a:t>
                </a:r>
                <a:r>
                  <a:rPr lang="da-DK" sz="2000" b="0" smtClean="0">
                    <a:ea typeface="Cambria Math"/>
                  </a:rPr>
                  <a:t> en konge, o.s.v.</a:t>
                </a:r>
                <a:endParaRPr lang="da-DK" sz="2000" b="0" smtClean="0">
                  <a:ea typeface="Cambria Math"/>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93</a:t>
            </a:fld>
            <a:endParaRPr lang="da-DK"/>
          </a:p>
        </p:txBody>
      </p:sp>
      <p:grpSp>
        <p:nvGrpSpPr>
          <p:cNvPr id="7" name="Group 6"/>
          <p:cNvGrpSpPr/>
          <p:nvPr/>
        </p:nvGrpSpPr>
        <p:grpSpPr>
          <a:xfrm>
            <a:off x="6074273" y="1268760"/>
            <a:ext cx="2962223" cy="2088232"/>
            <a:chOff x="6074273" y="1268760"/>
            <a:chExt cx="2962223" cy="2088232"/>
          </a:xfrm>
        </p:grpSpPr>
        <p:grpSp>
          <p:nvGrpSpPr>
            <p:cNvPr id="12" name="Group 11"/>
            <p:cNvGrpSpPr/>
            <p:nvPr/>
          </p:nvGrpSpPr>
          <p:grpSpPr>
            <a:xfrm>
              <a:off x="6074273" y="1268760"/>
              <a:ext cx="2751582" cy="1944216"/>
              <a:chOff x="5319347" y="3573016"/>
              <a:chExt cx="3578731" cy="2528664"/>
            </a:xfrm>
          </p:grpSpPr>
          <p:grpSp>
            <p:nvGrpSpPr>
              <p:cNvPr id="13" name="Group 12"/>
              <p:cNvGrpSpPr/>
              <p:nvPr/>
            </p:nvGrpSpPr>
            <p:grpSpPr>
              <a:xfrm>
                <a:off x="5319347" y="3573016"/>
                <a:ext cx="2022493" cy="2528664"/>
                <a:chOff x="5651285" y="4392520"/>
                <a:chExt cx="1544661" cy="2060816"/>
              </a:xfrm>
            </p:grpSpPr>
            <p:sp>
              <p:nvSpPr>
                <p:cNvPr id="46" name="Oval 45"/>
                <p:cNvSpPr/>
                <p:nvPr/>
              </p:nvSpPr>
              <p:spPr>
                <a:xfrm>
                  <a:off x="5652120" y="4869160"/>
                  <a:ext cx="1543826" cy="15841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mc:AlternateContent>
              <mc:Choice Requires="a14">
                <p:sp>
                  <p:nvSpPr>
                    <p:cNvPr id="47" name="TextBox 46"/>
                    <p:cNvSpPr txBox="1"/>
                    <p:nvPr/>
                  </p:nvSpPr>
                  <p:spPr>
                    <a:xfrm>
                      <a:off x="5651285" y="4392520"/>
                      <a:ext cx="1339449" cy="358858"/>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smtClean="0"/>
                        <a:t>Udfaldsrum </a:t>
                      </a:r>
                      <a14:m>
                        <m:oMathPara>
                          <m:oMathParaPr>
                            <m:jc/>
                          </m:oMathParaPr>
                          <m:oMath>
                            <m:r>
                              <a:rPr lang="da-DK" sz="1600" i="1" smtClean="0">
                                <a:latin typeface="Cambria Math" panose="02040503050406030204" pitchFamily="18" charset="0"/>
                              </a:rPr>
                              <m:t>𝑈</m:t>
                            </m:r>
                          </m:oMath>
                        </m:oMathPara>
                      </a14:m>
                      <a:endParaRPr lang="da-DK"/>
                    </a:p>
                  </p:txBody>
                </p:sp>
              </mc:Choice>
              <mc:Fallback>
                <p:sp>
                  <p:nvSpPr>
                    <p:cNvPr id="47" name="TextBox 46"/>
                    <p:cNvSpPr txBox="1">
                      <a:spLocks noRot="1" noChangeAspect="1" noMove="1" noResize="1" noEditPoints="1" noAdjustHandles="1" noChangeArrowheads="1" noChangeShapeType="1" noTextEdit="1"/>
                    </p:cNvSpPr>
                    <p:nvPr/>
                  </p:nvSpPr>
                  <p:spPr>
                    <a:xfrm>
                      <a:off x="5651285" y="4392520"/>
                      <a:ext cx="1339449" cy="358858"/>
                    </a:xfrm>
                    <a:prstGeom prst="rect">
                      <a:avLst/>
                    </a:prstGeom>
                    <a:blipFill>
                      <a:blip r:embed="rId4"/>
                      <a:stretch>
                        <a:fillRect l="-2252" t="-5357" r="0" b="-21429"/>
                      </a:stretch>
                    </a:blipFill>
                  </p:spPr>
                  <p:txBody>
                    <a:bodyPr/>
                    <a:lstStyle/>
                    <a:p>
                      <a:r>
                        <a:rPr lang="en-GB">
                          <a:noFill/>
                        </a:rPr>
                        <a:t> </a:t>
                      </a:r>
                    </a:p>
                  </p:txBody>
                </p:sp>
              </mc:Fallback>
            </mc:AlternateContent>
          </p:grpSp>
          <p:grpSp>
            <p:nvGrpSpPr>
              <p:cNvPr id="14" name="Group 13"/>
              <p:cNvGrpSpPr/>
              <p:nvPr/>
            </p:nvGrpSpPr>
            <p:grpSpPr>
              <a:xfrm>
                <a:off x="5724003" y="3942980"/>
                <a:ext cx="3174075" cy="1047527"/>
                <a:chOff x="6055941" y="4834492"/>
                <a:chExt cx="3174075" cy="1047527"/>
              </a:xfrm>
            </p:grpSpPr>
            <p:sp>
              <p:nvSpPr>
                <p:cNvPr id="43" name="Oval 42"/>
                <p:cNvSpPr/>
                <p:nvPr/>
              </p:nvSpPr>
              <p:spPr>
                <a:xfrm>
                  <a:off x="6055941" y="5131575"/>
                  <a:ext cx="937437" cy="7504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mc:AlternateContent>
              <mc:Choice Requires="a14">
                <p:sp>
                  <p:nvSpPr>
                    <p:cNvPr id="44" name="TextBox 43"/>
                    <p:cNvSpPr txBox="1"/>
                    <p:nvPr/>
                  </p:nvSpPr>
                  <p:spPr>
                    <a:xfrm>
                      <a:off x="7673778" y="4834492"/>
                      <a:ext cx="1556238" cy="440326"/>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600" smtClean="0"/>
                        <a:t>Hændelse </a:t>
                      </a:r>
                      <a14:m>
                        <m:oMathPara>
                          <m:oMathParaPr>
                            <m:jc/>
                          </m:oMathParaPr>
                          <m:oMath>
                            <m:r>
                              <a:rPr lang="da-DK" sz="1600" i="1" smtClean="0">
                                <a:latin typeface="Cambria Math" panose="02040503050406030204" pitchFamily="18" charset="0"/>
                              </a:rPr>
                              <m:t>𝐴</m:t>
                            </m:r>
                          </m:oMath>
                        </m:oMathPara>
                      </a14:m>
                      <a:endParaRPr lang="da-DK" sz="1600"/>
                    </a:p>
                  </p:txBody>
                </p:sp>
              </mc:Choice>
              <mc:Fallback>
                <p:sp>
                  <p:nvSpPr>
                    <p:cNvPr id="44" name="TextBox 43"/>
                    <p:cNvSpPr txBox="1">
                      <a:spLocks noRot="1" noChangeAspect="1" noMove="1" noResize="1" noEditPoints="1" noAdjustHandles="1" noChangeArrowheads="1" noChangeShapeType="1" noTextEdit="1"/>
                    </p:cNvSpPr>
                    <p:nvPr/>
                  </p:nvSpPr>
                  <p:spPr>
                    <a:xfrm>
                      <a:off x="7673778" y="4834492"/>
                      <a:ext cx="1556238" cy="440326"/>
                    </a:xfrm>
                    <a:prstGeom prst="rect">
                      <a:avLst/>
                    </a:prstGeom>
                    <a:blipFill>
                      <a:blip r:embed="rId5"/>
                      <a:stretch>
                        <a:fillRect l="-3061" t="-5455" r="0" b="-23636"/>
                      </a:stretch>
                    </a:blipFill>
                  </p:spPr>
                  <p:txBody>
                    <a:bodyPr/>
                    <a:lstStyle/>
                    <a:p>
                      <a:r>
                        <a:rPr lang="en-GB">
                          <a:noFill/>
                        </a:rPr>
                        <a:t> </a:t>
                      </a:r>
                    </a:p>
                  </p:txBody>
                </p:sp>
              </mc:Fallback>
            </mc:AlternateContent>
            <p:cxnSp>
              <p:nvCxnSpPr>
                <p:cNvPr id="45" name="Straight Connector 44"/>
                <p:cNvCxnSpPr>
                  <a:stCxn id="44" idx="1"/>
                  <a:endCxn id="43" idx="6"/>
                </p:cNvCxnSpPr>
                <p:nvPr/>
              </p:nvCxnSpPr>
              <p:spPr>
                <a:xfrm flipH="1">
                  <a:off x="6993378" y="5054655"/>
                  <a:ext cx="680400" cy="45214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Oval 14"/>
              <p:cNvSpPr/>
              <p:nvPr/>
            </p:nvSpPr>
            <p:spPr>
              <a:xfrm>
                <a:off x="5580112" y="4650685"/>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6" name="Oval 15"/>
              <p:cNvSpPr/>
              <p:nvPr/>
            </p:nvSpPr>
            <p:spPr>
              <a:xfrm>
                <a:off x="6295740"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7" name="Oval 16"/>
              <p:cNvSpPr/>
              <p:nvPr/>
            </p:nvSpPr>
            <p:spPr>
              <a:xfrm>
                <a:off x="6818068" y="5589240"/>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9" name="Oval 18"/>
              <p:cNvSpPr/>
              <p:nvPr/>
            </p:nvSpPr>
            <p:spPr>
              <a:xfrm>
                <a:off x="6331345"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0" name="Oval 19"/>
              <p:cNvSpPr/>
              <p:nvPr/>
            </p:nvSpPr>
            <p:spPr>
              <a:xfrm>
                <a:off x="6997194" y="53012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6" name="Oval 25"/>
              <p:cNvSpPr/>
              <p:nvPr/>
            </p:nvSpPr>
            <p:spPr>
              <a:xfrm>
                <a:off x="6626040" y="5058971"/>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7" name="Oval 26"/>
              <p:cNvSpPr/>
              <p:nvPr/>
            </p:nvSpPr>
            <p:spPr>
              <a:xfrm>
                <a:off x="6101122" y="55057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8" name="Oval 27"/>
              <p:cNvSpPr/>
              <p:nvPr/>
            </p:nvSpPr>
            <p:spPr>
              <a:xfrm>
                <a:off x="6896806" y="462901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9" name="Oval 28"/>
              <p:cNvSpPr/>
              <p:nvPr/>
            </p:nvSpPr>
            <p:spPr>
              <a:xfrm>
                <a:off x="6295740" y="51596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0" name="Oval 29"/>
              <p:cNvSpPr/>
              <p:nvPr/>
            </p:nvSpPr>
            <p:spPr>
              <a:xfrm>
                <a:off x="5582403" y="5230408"/>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1" name="Oval 30"/>
              <p:cNvSpPr/>
              <p:nvPr/>
            </p:nvSpPr>
            <p:spPr>
              <a:xfrm>
                <a:off x="6121921" y="46152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2" name="Oval 31"/>
              <p:cNvSpPr/>
              <p:nvPr/>
            </p:nvSpPr>
            <p:spPr>
              <a:xfrm>
                <a:off x="6402145" y="4713998"/>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3" name="Oval 32"/>
              <p:cNvSpPr/>
              <p:nvPr/>
            </p:nvSpPr>
            <p:spPr>
              <a:xfrm>
                <a:off x="6101122" y="476312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4" name="Oval 33"/>
              <p:cNvSpPr/>
              <p:nvPr/>
            </p:nvSpPr>
            <p:spPr>
              <a:xfrm>
                <a:off x="6109137" y="44028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5" name="Oval 34"/>
              <p:cNvSpPr/>
              <p:nvPr/>
            </p:nvSpPr>
            <p:spPr>
              <a:xfrm>
                <a:off x="5940152" y="4473685"/>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6" name="Oval 35"/>
              <p:cNvSpPr/>
              <p:nvPr/>
            </p:nvSpPr>
            <p:spPr>
              <a:xfrm>
                <a:off x="5940152" y="4700092"/>
                <a:ext cx="70800" cy="70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7" name="Oval 36"/>
              <p:cNvSpPr/>
              <p:nvPr/>
            </p:nvSpPr>
            <p:spPr>
              <a:xfrm>
                <a:off x="6555240" y="543493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8" name="Oval 37"/>
              <p:cNvSpPr/>
              <p:nvPr/>
            </p:nvSpPr>
            <p:spPr>
              <a:xfrm>
                <a:off x="5724003" y="49551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39" name="Oval 38"/>
              <p:cNvSpPr/>
              <p:nvPr/>
            </p:nvSpPr>
            <p:spPr>
              <a:xfrm>
                <a:off x="5869352" y="566077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0" name="Oval 39"/>
              <p:cNvSpPr/>
              <p:nvPr/>
            </p:nvSpPr>
            <p:spPr>
              <a:xfrm>
                <a:off x="6999252" y="4990507"/>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1" name="Oval 40"/>
              <p:cNvSpPr/>
              <p:nvPr/>
            </p:nvSpPr>
            <p:spPr>
              <a:xfrm>
                <a:off x="5897845" y="5276569"/>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42" name="Oval 41"/>
              <p:cNvSpPr/>
              <p:nvPr/>
            </p:nvSpPr>
            <p:spPr>
              <a:xfrm>
                <a:off x="6642004" y="5877272"/>
                <a:ext cx="70800" cy="7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6" name="Rectangle 5"/>
                <p:cNvSpPr/>
                <p:nvPr/>
              </p:nvSpPr>
              <p:spPr>
                <a:xfrm>
                  <a:off x="7341570" y="2816075"/>
                  <a:ext cx="1694926" cy="540917"/>
                </a:xfrm>
                <a:prstGeom prst="rect">
                  <a:avLst/>
                </a:prstGeom>
              </p:spPr>
              <p:txBody>
                <a:bodyPr wrap="squar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1400" i="1" smtClean="0">
                            <a:latin typeface="Cambria Math"/>
                          </a:rPr>
                          <m:t>𝑃</m:t>
                        </m:r>
                        <m:d>
                          <m:dPr>
                            <m:begChr m:val="("/>
                            <m:sepChr m:val="|"/>
                            <m:endChr m:val=")"/>
                            <m:grow m:val="on"/>
                            <m:shp m:val="centered"/>
                            <m:ctrlPr>
                              <a:rPr lang="da-DK" sz="1400" i="1">
                                <a:latin typeface="Cambria Math" panose="02040503050406030204" pitchFamily="18" charset="0"/>
                              </a:rPr>
                            </m:ctrlPr>
                          </m:dPr>
                          <m:e>
                            <m:r>
                              <a:rPr lang="da-DK" sz="1400" b="0" i="1" smtClean="0">
                                <a:latin typeface="Cambria Math"/>
                              </a:rPr>
                              <m:t>𝐴</m:t>
                            </m:r>
                          </m:e>
                        </m:d>
                        <m:r>
                          <a:rPr lang="da-DK" sz="1400" i="1">
                            <a:latin typeface="Cambria Math"/>
                          </a:rPr>
                          <m:t>= </m:t>
                        </m:r>
                        <m:f>
                          <m:fPr>
                            <m:type m:val="bar"/>
                            <m:ctrlPr>
                              <a:rPr lang="da-DK" sz="1400" i="1">
                                <a:latin typeface="Cambria Math" panose="02040503050406030204" pitchFamily="18" charset="0"/>
                              </a:rPr>
                            </m:ctrlPr>
                          </m:fPr>
                          <m:num>
                            <m:r>
                              <a:rPr lang="en-US" sz="1400" b="0" i="1" smtClean="0">
                                <a:latin typeface="Cambria Math" panose="02040503050406030204" pitchFamily="18" charset="0"/>
                              </a:rPr>
                              <m:t>𝑁</m:t>
                            </m:r>
                            <m:r>
                              <a:rPr lang="en-US" sz="1400" b="0" i="1" smtClean="0">
                                <a:latin typeface="Cambria Math" panose="02040503050406030204" pitchFamily="18" charset="0"/>
                              </a:rPr>
                              <m:t>(</m:t>
                            </m:r>
                            <m:r>
                              <a:rPr lang="da-DK" sz="1400" b="0" i="1" smtClean="0">
                                <a:latin typeface="Cambria Math"/>
                              </a:rPr>
                              <m:t>𝐴</m:t>
                            </m:r>
                            <m:r>
                              <a:rPr lang="da-DK" sz="1400" i="1">
                                <a:latin typeface="Cambria Math"/>
                              </a:rPr>
                              <m:t>)</m:t>
                            </m:r>
                          </m:num>
                          <m:den>
                            <m:r>
                              <a:rPr lang="en-US" sz="1400" b="0" i="1" smtClean="0">
                                <a:latin typeface="Cambria Math" panose="02040503050406030204" pitchFamily="18" charset="0"/>
                              </a:rPr>
                              <m:t>𝑁</m:t>
                            </m:r>
                            <m:r>
                              <a:rPr lang="en-US" sz="1400" b="0" i="1" smtClean="0">
                                <a:latin typeface="Cambria Math" panose="02040503050406030204" pitchFamily="18" charset="0"/>
                              </a:rPr>
                              <m:t>(</m:t>
                            </m:r>
                            <m:r>
                              <a:rPr lang="da-DK" sz="1400" i="1">
                                <a:latin typeface="Cambria Math"/>
                              </a:rPr>
                              <m:t>𝑈</m:t>
                            </m:r>
                            <m:r>
                              <a:rPr lang="da-DK" sz="1400" i="1">
                                <a:latin typeface="Cambria Math"/>
                              </a:rPr>
                              <m:t>)</m:t>
                            </m:r>
                          </m:den>
                        </m:f>
                      </m:oMath>
                    </m:oMathPara>
                  </a14:m>
                  <a:endParaRPr lang="da-DK"/>
                </a:p>
              </p:txBody>
            </p:sp>
          </mc:Choice>
          <mc:Fallback>
            <p:sp>
              <p:nvSpPr>
                <p:cNvPr id="6" name="Rectangle 5"/>
                <p:cNvSpPr>
                  <a:spLocks noRot="1" noChangeAspect="1" noMove="1" noResize="1" noEditPoints="1" noAdjustHandles="1" noChangeArrowheads="1" noChangeShapeType="1" noTextEdit="1"/>
                </p:cNvSpPr>
                <p:nvPr/>
              </p:nvSpPr>
              <p:spPr>
                <a:xfrm>
                  <a:off x="7341570" y="2816075"/>
                  <a:ext cx="1694926" cy="540917"/>
                </a:xfrm>
                <a:prstGeom prst="rect">
                  <a:avLst/>
                </a:prstGeom>
                <a:blipFill>
                  <a:blip r:embed="rId6"/>
                  <a:stretch>
                    <a:fillRect b="-4494"/>
                  </a:stretch>
                </a:blipFill>
              </p:spPr>
              <p:txBody>
                <a:bodyPr/>
                <a:lstStyle/>
                <a:p>
                  <a:r>
                    <a:rPr lang="en-GB">
                      <a:noFill/>
                    </a:rPr>
                    <a:t> </a:t>
                  </a:r>
                </a:p>
              </p:txBody>
            </p:sp>
          </mc:Fallback>
        </mc:AlternateContent>
      </p:grpSp>
      <p:grpSp>
        <p:nvGrpSpPr>
          <p:cNvPr id="48" name="Group 47"/>
          <p:cNvGrpSpPr/>
          <p:nvPr/>
        </p:nvGrpSpPr>
        <p:grpSpPr>
          <a:xfrm>
            <a:off x="4859997" y="3944675"/>
            <a:ext cx="3763340" cy="2390556"/>
            <a:chOff x="2699792" y="1449606"/>
            <a:chExt cx="3763340" cy="2390556"/>
          </a:xfrm>
        </p:grpSpPr>
        <p:grpSp>
          <p:nvGrpSpPr>
            <p:cNvPr id="49" name="Group 48"/>
            <p:cNvGrpSpPr/>
            <p:nvPr/>
          </p:nvGrpSpPr>
          <p:grpSpPr>
            <a:xfrm>
              <a:off x="2699792" y="1850941"/>
              <a:ext cx="3744416" cy="1989221"/>
              <a:chOff x="3724847" y="3789041"/>
              <a:chExt cx="4879601" cy="2592288"/>
            </a:xfrm>
          </p:grpSpPr>
          <p:sp>
            <p:nvSpPr>
              <p:cNvPr id="53" name="Rectangle 52"/>
              <p:cNvSpPr/>
              <p:nvPr/>
            </p:nvSpPr>
            <p:spPr>
              <a:xfrm>
                <a:off x="3724847" y="3789041"/>
                <a:ext cx="4879601" cy="259228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54" name="Oval 53"/>
              <p:cNvSpPr/>
              <p:nvPr/>
            </p:nvSpPr>
            <p:spPr>
              <a:xfrm>
                <a:off x="4359980" y="4149080"/>
                <a:ext cx="2300252" cy="1917208"/>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50" name="Rectangle 49"/>
                <p:cNvSpPr/>
                <p:nvPr/>
              </p:nvSpPr>
              <p:spPr>
                <a:xfrm>
                  <a:off x="6039426" y="1449606"/>
                  <a:ext cx="423706"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𝑈</m:t>
                        </m:r>
                      </m:oMath>
                    </m:oMathPara>
                  </a14:m>
                  <a:endParaRPr lang="en-GB" sz="2000"/>
                </a:p>
              </p:txBody>
            </p:sp>
          </mc:Choice>
          <mc:Fallback>
            <p:sp>
              <p:nvSpPr>
                <p:cNvPr id="7" name="Rectangle 6"/>
                <p:cNvSpPr>
                  <a:spLocks noRot="1" noChangeAspect="1" noMove="1" noResize="1" noEditPoints="1" noAdjustHandles="1" noChangeArrowheads="1" noChangeShapeType="1" noTextEdit="1"/>
                </p:cNvSpPr>
                <p:nvPr/>
              </p:nvSpPr>
              <p:spPr>
                <a:xfrm>
                  <a:off x="6039426" y="1449606"/>
                  <a:ext cx="423706" cy="400110"/>
                </a:xfrm>
                <a:prstGeom prst="rect">
                  <a:avLst/>
                </a:prstGeom>
                <a:blipFill>
                  <a:blip r:embed="rId7"/>
                  <a:stretch>
                    <a:fillRect/>
                  </a:stretch>
                </a:blipFill>
              </p:spPr>
              <p:txBody>
                <a:bodyPr/>
                <a:lstStyle/>
                <a:p>
                  <a:r>
                    <a:rPr lang="en-GB">
                      <a:noFill/>
                    </a:rPr>
                    <a:t> </a:t>
                  </a:r>
                </a:p>
              </p:txBody>
            </p:sp>
          </mc:Fallback>
        </mc:AlternateContent>
        <mc:AlternateContent>
          <mc:Choice Requires="a14">
            <p:sp>
              <p:nvSpPr>
                <p:cNvPr id="51" name="Rectangle 50"/>
                <p:cNvSpPr/>
                <p:nvPr/>
              </p:nvSpPr>
              <p:spPr>
                <a:xfrm>
                  <a:off x="3612250" y="2662761"/>
                  <a:ext cx="406778" cy="400110"/>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sz="2000" b="0" i="1" smtClean="0">
                            <a:latin typeface="Cambria Math"/>
                          </a:rPr>
                          <m:t>𝐴</m:t>
                        </m:r>
                      </m:oMath>
                    </m:oMathPara>
                  </a14:m>
                  <a:endParaRPr lang="en-GB" sz="2000"/>
                </a:p>
              </p:txBody>
            </p:sp>
          </mc:Choice>
          <mc:Fallback>
            <p:sp>
              <p:nvSpPr>
                <p:cNvPr id="23" name="Rectangle 22"/>
                <p:cNvSpPr>
                  <a:spLocks noRot="1" noChangeAspect="1" noMove="1" noResize="1" noEditPoints="1" noAdjustHandles="1" noChangeArrowheads="1" noChangeShapeType="1" noTextEdit="1"/>
                </p:cNvSpPr>
                <p:nvPr/>
              </p:nvSpPr>
              <p:spPr>
                <a:xfrm>
                  <a:off x="3612250" y="2662761"/>
                  <a:ext cx="406778" cy="400110"/>
                </a:xfrm>
                <a:prstGeom prst="rect">
                  <a:avLst/>
                </a:prstGeom>
                <a:blipFill rotWithShape="1">
                  <a:blip r:embed="rId8"/>
                  <a:stretch>
                    <a:fillRect/>
                  </a:stretch>
                </a:blipFill>
              </p:spPr>
              <p:txBody>
                <a:bodyPr/>
                <a:lstStyle/>
                <a:p>
                  <a:r>
                    <a:rPr lang="en-GB">
                      <a:noFill/>
                    </a:rPr>
                    <a:t> </a:t>
                  </a:r>
                </a:p>
              </p:txBody>
            </p:sp>
          </mc:Fallback>
        </mc:AlternateContent>
        <mc:AlternateContent>
          <mc:Choice Requires="a14">
            <p:sp>
              <p:nvSpPr>
                <p:cNvPr id="52" name="Rectangle 51"/>
                <p:cNvSpPr/>
                <p:nvPr/>
              </p:nvSpPr>
              <p:spPr>
                <a:xfrm>
                  <a:off x="5436096" y="2262651"/>
                  <a:ext cx="406778" cy="400815"/>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en-GB" sz="2000" i="1" smtClean="0">
                                <a:latin typeface="Cambria Math" panose="02040503050406030204" pitchFamily="18" charset="0"/>
                              </a:rPr>
                            </m:ctrlPr>
                          </m:accPr>
                          <m:e>
                            <m:r>
                              <a:rPr lang="en-US" sz="2000" b="0" i="1" smtClean="0">
                                <a:latin typeface="Cambria Math" panose="02040503050406030204" pitchFamily="18" charset="0"/>
                              </a:rPr>
                              <m:t>𝐴</m:t>
                            </m:r>
                          </m:e>
                        </m:acc>
                      </m:oMath>
                    </m:oMathPara>
                  </a14:m>
                  <a:endParaRPr lang="en-GB" sz="2000"/>
                </a:p>
              </p:txBody>
            </p:sp>
          </mc:Choice>
          <mc:Fallback>
            <p:sp>
              <p:nvSpPr>
                <p:cNvPr id="9" name="Rectangle 8"/>
                <p:cNvSpPr>
                  <a:spLocks noRot="1" noChangeAspect="1" noMove="1" noResize="1" noEditPoints="1" noAdjustHandles="1" noChangeArrowheads="1" noChangeShapeType="1" noTextEdit="1"/>
                </p:cNvSpPr>
                <p:nvPr/>
              </p:nvSpPr>
              <p:spPr>
                <a:xfrm>
                  <a:off x="5436096" y="2262651"/>
                  <a:ext cx="406778" cy="400815"/>
                </a:xfrm>
                <a:prstGeom prst="rect">
                  <a:avLst/>
                </a:prstGeom>
                <a:blipFill>
                  <a:blip r:embed="rId9"/>
                  <a:stretch>
                    <a:fillRect r="-31818"/>
                  </a:stretch>
                </a:blipFill>
              </p:spPr>
              <p:txBody>
                <a:bodyPr/>
                <a:lstStyle/>
                <a:p>
                  <a:r>
                    <a:rPr lang="en-GB">
                      <a:noFill/>
                    </a:rPr>
                    <a:t> </a:t>
                  </a:r>
                </a:p>
              </p:txBody>
            </p:sp>
          </mc:Fallback>
        </mc:AlternateContent>
      </p:grpSp>
    </p:spTree>
    <p:extLst>
      <p:ext uri="{BB962C8B-B14F-4D97-AF65-F5344CB8AC3E}">
        <p14:creationId xmlns:p14="http://schemas.microsoft.com/office/powerpoint/2010/main" val="30658235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smtClean="0"/>
              <a:t>Eksempel for de basale regler for sandsynlighed</a:t>
            </a:r>
            <a:endParaRPr lang="da-DK"/>
          </a:p>
        </p:txBody>
      </p:sp>
      <mc:AlternateContent>
        <mc:Choice Requires="a14">
          <p:sp>
            <p:nvSpPr>
              <p:cNvPr id="3" name="Content Placeholder 2"/>
              <p:cNvSpPr>
                <a:spLocks noGrp="1"/>
              </p:cNvSpPr>
              <p:nvPr>
                <p:ph idx="1"/>
              </p:nvPr>
            </p:nvSpPr>
            <p:spPr>
              <a:xfrm>
                <a:off x="539552" y="2636912"/>
                <a:ext cx="8496944" cy="3600400"/>
              </a:xfrm>
            </p:spPr>
            <p:txBody>
              <a:bodyPr/>
              <a:lstStyle/>
              <a:p>
                <a:pPr marL="457200" indent="-457200">
                  <a:buFont typeface="+mj-lt"/>
                  <a:buAutoNum type="arabicPeriod"/>
                </a:pPr>
                <a:r>
                  <a:rPr lang="da-DK" sz="2000" smtClean="0"/>
                  <a:t> </a:t>
                </a:r>
                <a14:m>
                  <m:oMathPara>
                    <m:oMathParaPr>
                      <m:jc/>
                    </m:oMathParaPr>
                    <m:oMath>
                      <m:r>
                        <a:rPr lang="da-DK" sz="2000" i="1">
                          <a:latin typeface="Cambria Math"/>
                        </a:rPr>
                        <m:t>0</m:t>
                      </m:r>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𝐴</m:t>
                          </m:r>
                        </m:e>
                      </m:d>
                      <m:r>
                        <a:rPr lang="da-DK" sz="2000" i="1">
                          <a:latin typeface="Cambria Math"/>
                          <a:ea typeface="Cambria Math"/>
                        </a:rPr>
                        <m:t>≤1</m:t>
                      </m:r>
                    </m:oMath>
                  </m:oMathPara>
                </a14:m>
                <a:br>
                  <a:rPr lang="da-DK" sz="2000" smtClean="0"/>
                </a:br>
                <a:r>
                  <a:rPr lang="da-DK" sz="2000" smtClean="0"/>
                  <a:t> Følger af definitionen af sandsynlighed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𝐻</m:t>
                          </m:r>
                        </m:e>
                      </m:d>
                      <m:r>
                        <a:rPr lang="da-DK" sz="2000" b="0" i="1" smtClean="0">
                          <a:latin typeface="Cambria Math"/>
                        </a:rPr>
                        <m:t>=</m:t>
                      </m:r>
                      <m:f>
                        <m:fPr>
                          <m:type m:val="ba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rPr>
                              </m:ctrlPr>
                            </m:dPr>
                            <m:e>
                              <m:r>
                                <a:rPr lang="da-DK" sz="2000" b="0" i="1" smtClean="0">
                                  <a:latin typeface="Cambria Math"/>
                                </a:rPr>
                                <m:t>𝐻</m:t>
                              </m:r>
                            </m:e>
                          </m:d>
                        </m:num>
                        <m:den>
                          <m:r>
                            <a:rPr lang="en-US" sz="2000" b="0" i="1" smtClean="0">
                              <a:latin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𝑈</m:t>
                              </m:r>
                            </m:e>
                          </m:d>
                        </m:den>
                      </m:f>
                    </m:oMath>
                  </m:oMathPara>
                </a14:m>
                <a:r>
                  <a:rPr lang="da-DK" sz="2000" smtClean="0"/>
                  <a:t> </a:t>
                </a:r>
                <a:br>
                  <a:rPr lang="da-DK" sz="2000" smtClean="0"/>
                </a:br>
                <a:endParaRPr lang="da-DK" sz="2000" smtClean="0"/>
              </a:p>
              <a:p>
                <a:pPr marL="457200" indent="-457200">
                  <a:buFont typeface="+mj-lt"/>
                  <a:buAutoNum type="arabicPeriod"/>
                </a:pPr>
                <a:r>
                  <a:rPr lang="da-DK" sz="2000" smtClean="0"/>
                  <a:t> </a:t>
                </a:r>
                <a14:m>
                  <m:oMathPara>
                    <m:oMathParaPr>
                      <m:jc/>
                    </m:oMathParaPr>
                    <m:oMath>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m:t>
                          </m:r>
                        </m:e>
                      </m:d>
                      <m:r>
                        <a:rPr lang="da-DK" sz="2000" i="1">
                          <a:latin typeface="Cambria Math"/>
                          <a:ea typeface="Cambria Math"/>
                        </a:rPr>
                        <m:t>=0;</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𝑈</m:t>
                          </m:r>
                        </m:e>
                      </m:d>
                      <m:r>
                        <a:rPr lang="da-DK" sz="2000" i="1">
                          <a:latin typeface="Cambria Math"/>
                          <a:ea typeface="Cambria Math"/>
                        </a:rPr>
                        <m:t>=1</m:t>
                      </m:r>
                    </m:oMath>
                  </m:oMathPara>
                </a14:m>
                <a:br>
                  <a:rPr lang="da-DK" sz="2000" i="1" smtClean="0">
                    <a:latin typeface="Cambria Math"/>
                    <a:ea typeface="Cambria Math"/>
                  </a:rPr>
                </a:br>
                <a:r>
                  <a:rPr lang="da-DK" sz="2000" i="1" smtClean="0">
                    <a:latin typeface="Cambria Math"/>
                    <a:ea typeface="Cambria Math"/>
                  </a:rPr>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Hund</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0</m:t>
                          </m:r>
                        </m:num>
                        <m:den>
                          <m:r>
                            <a:rPr lang="da-DK" sz="2000" b="0" i="1" smtClean="0">
                              <a:latin typeface="Cambria Math"/>
                            </a:rPr>
                            <m:t>470</m:t>
                          </m:r>
                        </m:den>
                      </m:f>
                      <m:r>
                        <a:rPr lang="da-DK" sz="2000" b="0" i="1" smtClean="0">
                          <a:latin typeface="Cambria Math"/>
                        </a:rPr>
                        <m:t>=0</m:t>
                      </m:r>
                      <m:r>
                        <m:rPr>
                          <m:sty m:val="p"/>
                        </m:rPr>
                        <a:rPr lang="da-DK" sz="2000" b="0" i="0" smtClean="0">
                          <a:latin typeface="Cambria Math"/>
                        </a:rPr>
                        <m:t>; </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Menneske</m:t>
                          </m:r>
                        </m:e>
                      </m:d>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rPr>
                            <m:t>470</m:t>
                          </m:r>
                        </m:num>
                        <m:den>
                          <m:r>
                            <a:rPr lang="da-DK" sz="2000" b="0" i="1" smtClean="0">
                              <a:latin typeface="Cambria Math"/>
                            </a:rPr>
                            <m:t>470</m:t>
                          </m:r>
                        </m:den>
                      </m:f>
                      <m:r>
                        <a:rPr lang="da-DK" sz="2000" b="0" i="1" smtClean="0">
                          <a:latin typeface="Cambria Math"/>
                        </a:rPr>
                        <m:t>=1</m:t>
                      </m:r>
                    </m:oMath>
                  </m:oMathPara>
                </a14:m>
                <a:r>
                  <a:rPr lang="da-DK" sz="2000" smtClean="0"/>
                  <a:t> </a:t>
                </a:r>
                <a:br>
                  <a:rPr lang="da-DK" sz="2000" smtClean="0"/>
                </a:br>
                <a:endParaRPr lang="da-DK" sz="2000" smtClean="0"/>
              </a:p>
              <a:p>
                <a:pPr marL="457200" indent="-457200">
                  <a:buFont typeface="+mj-lt"/>
                  <a:buAutoNum type="arabicPeriod"/>
                </a:pPr>
                <a:r>
                  <a:rPr lang="da-DK" sz="2000" smtClean="0">
                    <a:solidFill>
                      <a:schemeClr val="accent1">
                        <a:lumMod val="75000"/>
                      </a:schemeClr>
                    </a:solidFill>
                  </a:rPr>
                  <a:t>Komplementær lov</a:t>
                </a: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acc>
                            <m:accPr>
                              <m:chr m:val="̅"/>
                              <m:ctrlPr>
                                <a:rPr lang="da-DK" sz="2000" b="0" i="1" smtClean="0">
                                  <a:latin typeface="Cambria Math" panose="02040503050406030204" pitchFamily="18" charset="0"/>
                                </a:rPr>
                              </m:ctrlPr>
                            </m:accPr>
                            <m:e>
                              <m:r>
                                <a:rPr lang="en-US" sz="2000" b="0" i="1" smtClean="0">
                                  <a:latin typeface="Cambria Math" panose="02040503050406030204" pitchFamily="18" charset="0"/>
                                </a:rPr>
                                <m:t>𝐴</m:t>
                              </m:r>
                            </m:e>
                          </m:acc>
                        </m:e>
                      </m:d>
                      <m:r>
                        <a:rPr lang="da-DK" sz="2000" b="0" i="1" smtClean="0">
                          <a:latin typeface="Cambria Math"/>
                        </a:rPr>
                        <m:t>=1−</m:t>
                      </m:r>
                      <m:r>
                        <a:rPr lang="da-DK" sz="2000" b="0" i="1" smtClean="0">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oMath>
                  </m:oMathPara>
                </a14:m>
                <a:br>
                  <a:rPr lang="da-DK" sz="2000" smtClean="0"/>
                </a:br>
                <a14:m>
                  <m:oMathPara>
                    <m:oMathParaPr>
                      <m:jc/>
                    </m:oMathParaPr>
                    <m:oMath>
                      <m:r>
                        <m:rPr>
                          <m:sty m:val="p"/>
                        </m:rPr>
                        <a:rPr lang="da-DK" sz="2000" smtClean="0">
                          <a:solidFill>
                            <a:schemeClr val="tx1"/>
                          </a:solidFill>
                          <a:latin typeface="Cambria Math"/>
                        </a:rPr>
                        <m:t>P</m:t>
                      </m:r>
                      <m:d>
                        <m:dPr>
                          <m:begChr m:val="("/>
                          <m:sepChr m:val="|"/>
                          <m:endChr m:val=")"/>
                          <m:grow m:val="on"/>
                          <m:shp m:val="centered"/>
                          <m:ctrlPr>
                            <a:rPr lang="da-DK" sz="2000" i="1">
                              <a:solidFill>
                                <a:schemeClr val="tx1"/>
                              </a:solidFill>
                              <a:latin typeface="Cambria Math" panose="02040503050406030204" pitchFamily="18" charset="0"/>
                            </a:rPr>
                          </m:ctrlPr>
                        </m:dPr>
                        <m:e>
                          <m:r>
                            <m:rPr>
                              <m:sty m:val="p"/>
                            </m:rPr>
                            <a:rPr lang="da-DK" sz="2000">
                              <a:solidFill>
                                <a:schemeClr val="tx1"/>
                              </a:solidFill>
                            </a:rPr>
                            <m:t>Ikke</m:t>
                          </m:r>
                          <m:r>
                            <m:rPr>
                              <m:sty m:val="p"/>
                            </m:rPr>
                            <a:rPr lang="da-DK" sz="2000">
                              <a:solidFill>
                                <a:schemeClr val="tx1"/>
                              </a:solidFill>
                            </a:rPr>
                            <m:t> </m:t>
                          </m:r>
                          <m:r>
                            <m:rPr>
                              <m:sty m:val="p"/>
                            </m:rPr>
                            <a:rPr lang="da-DK" sz="2000" b="0" i="0" smtClean="0">
                              <a:solidFill>
                                <a:schemeClr val="tx1"/>
                              </a:solidFill>
                            </a:rPr>
                            <m:t>M</m:t>
                          </m:r>
                          <m:r>
                            <m:rPr>
                              <m:sty m:val="p"/>
                            </m:rPr>
                            <a:rPr lang="da-DK" sz="2000">
                              <a:solidFill>
                                <a:schemeClr val="tx1"/>
                              </a:solidFill>
                            </a:rPr>
                            <m:t>askin</m:t>
                          </m:r>
                        </m:e>
                      </m:d>
                      <m:r>
                        <a:rPr lang="da-DK" sz="2000" b="0" i="1" smtClean="0">
                          <a:solidFill>
                            <a:schemeClr val="tx1"/>
                          </a:solidFill>
                          <a:latin typeface="Cambria Math"/>
                        </a:rPr>
                        <m:t>=1−</m:t>
                      </m:r>
                      <m:r>
                        <m:rPr>
                          <m:sty m:val="p"/>
                        </m:rPr>
                        <a:rPr lang="da-DK" sz="2000">
                          <a:latin typeface="Cambria Math"/>
                        </a:rPr>
                        <m:t>P</m:t>
                      </m:r>
                      <m:d>
                        <m:dPr>
                          <m:begChr m:val="("/>
                          <m:sepChr m:val="|"/>
                          <m:endChr m:val=")"/>
                          <m:grow m:val="on"/>
                          <m:shp m:val="centered"/>
                          <m:ctrlPr>
                            <a:rPr lang="da-DK" sz="2000" i="1">
                              <a:latin typeface="Cambria Math" panose="02040503050406030204" pitchFamily="18" charset="0"/>
                            </a:rPr>
                          </m:ctrlPr>
                        </m:dPr>
                        <m:e>
                          <m:r>
                            <m:rPr>
                              <m:sty m:val="p"/>
                            </m:rPr>
                            <a:rPr lang="da-DK" sz="2000"/>
                            <m:t>Maskin</m:t>
                          </m:r>
                        </m:e>
                      </m:d>
                      <m:r>
                        <a:rPr lang="da-DK" sz="2000" b="0" i="1" smtClean="0">
                          <a:latin typeface="Cambria Math"/>
                        </a:rPr>
                        <m:t>=1−</m:t>
                      </m:r>
                      <m:f>
                        <m:fPr>
                          <m:type m:val="bar"/>
                          <m:ctrlPr>
                            <a:rPr lang="da-DK" sz="2000" b="0" i="1" smtClean="0">
                              <a:solidFill>
                                <a:schemeClr val="tx1"/>
                              </a:solidFill>
                              <a:latin typeface="Cambria Math" panose="02040503050406030204" pitchFamily="18" charset="0"/>
                            </a:rPr>
                          </m:ctrlPr>
                        </m:fPr>
                        <m:num>
                          <m:r>
                            <a:rPr lang="da-DK" sz="2000" b="0" i="1" smtClean="0">
                              <a:solidFill>
                                <a:schemeClr val="tx1"/>
                              </a:solidFill>
                              <a:latin typeface="Cambria Math"/>
                            </a:rPr>
                            <m:t>263</m:t>
                          </m:r>
                        </m:num>
                        <m:den>
                          <m:r>
                            <a:rPr lang="da-DK" sz="2000" b="0" i="1" smtClean="0">
                              <a:solidFill>
                                <a:schemeClr val="tx1"/>
                              </a:solidFill>
                              <a:latin typeface="Cambria Math"/>
                            </a:rPr>
                            <m:t>470</m:t>
                          </m:r>
                        </m:den>
                      </m:f>
                      <m:r>
                        <a:rPr lang="da-DK" sz="2000" b="0" i="1" smtClean="0">
                          <a:solidFill>
                            <a:schemeClr val="tx1"/>
                          </a:solidFill>
                          <a:latin typeface="Cambria Math"/>
                        </a:rPr>
                        <m:t>=1−0.56=0.44</m:t>
                      </m:r>
                    </m:oMath>
                  </m:oMathPara>
                </a14:m>
                <a:r>
                  <a:rPr lang="da-DK" sz="2000" smtClean="0">
                    <a:solidFill>
                      <a:schemeClr val="tx1"/>
                    </a:solidFill>
                  </a:rPr>
                  <a:t> .</a:t>
                </a:r>
              </a:p>
              <a:p>
                <a:pPr marL="0" indent="0">
                  <a:buNone/>
                </a:pPr>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636912"/>
                <a:ext cx="8496944" cy="3600400"/>
              </a:xfrm>
              <a:blipFill>
                <a:blip r:embed="rId3"/>
                <a:stretch>
                  <a:fillRect l="-790" t="-118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94</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3660831877"/>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225144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 7 basale regler for sandsynlighed</a:t>
            </a:r>
            <a:endParaRPr lang="da-DK"/>
          </a:p>
        </p:txBody>
      </p:sp>
      <mc:AlternateContent>
        <mc:Choice Requires="a14">
          <p:sp>
            <p:nvSpPr>
              <p:cNvPr id="3" name="Content Placeholder 2"/>
              <p:cNvSpPr>
                <a:spLocks noGrp="1"/>
              </p:cNvSpPr>
              <p:nvPr>
                <p:ph idx="1"/>
              </p:nvPr>
            </p:nvSpPr>
            <p:spPr/>
            <p:txBody>
              <a:bodyPr/>
              <a:lstStyle/>
              <a:p>
                <a:pPr marL="457200" indent="-457200">
                  <a:spcBef>
                    <a:spcPts val="1200"/>
                  </a:spcBef>
                  <a:buFont typeface="+mj-lt"/>
                  <a:buAutoNum type="arabicPeriod" startAt="4"/>
                </a:pPr>
                <a:r>
                  <a:rPr lang="da-DK" sz="2000" b="1" smtClean="0"/>
                  <a:t>Additiv lov for sandsynligheder (foreningshændelse): </a:t>
                </a:r>
                <a:br>
                  <a:rPr lang="da-DK" sz="2000" b="1" smtClean="0"/>
                </a:br>
                <a:r>
                  <a:rPr lang="da-DK" sz="2000" smtClean="0">
                    <a:solidFill>
                      <a:schemeClr val="tx2"/>
                    </a:solidFill>
                  </a:rPr>
                  <a:t>Foreningshændelsen</a:t>
                </a:r>
                <a:r>
                  <a:rPr lang="da-DK" sz="2000" smtClean="0"/>
                  <a:t> mellem </a:t>
                </a:r>
                <a:r>
                  <a:rPr lang="da-DK" sz="2000" i="1" smtClean="0"/>
                  <a:t>A</a:t>
                </a:r>
                <a:r>
                  <a:rPr lang="da-DK" sz="2000" smtClean="0"/>
                  <a:t> og </a:t>
                </a:r>
                <a:r>
                  <a:rPr lang="da-DK" sz="2000" i="1" smtClean="0"/>
                  <a:t>B</a:t>
                </a:r>
                <a:r>
                  <a:rPr lang="da-DK" sz="2000" smtClean="0"/>
                  <a:t> er at et udfald fra </a:t>
                </a:r>
                <a:r>
                  <a:rPr lang="da-DK" sz="2000" i="1" smtClean="0"/>
                  <a:t>A</a:t>
                </a:r>
                <a:r>
                  <a:rPr lang="da-DK" sz="2000" smtClean="0"/>
                  <a:t> </a:t>
                </a:r>
                <a:r>
                  <a:rPr lang="da-DK" sz="2000" u="sng" smtClean="0"/>
                  <a:t>eller</a:t>
                </a:r>
                <a:r>
                  <a:rPr lang="da-DK" sz="2000" smtClean="0"/>
                  <a:t> </a:t>
                </a:r>
                <a:r>
                  <a:rPr lang="da-DK" sz="2000" i="1" smtClean="0"/>
                  <a:t>B</a:t>
                </a:r>
                <a:r>
                  <a:rPr lang="da-DK" sz="2000" smtClean="0"/>
                  <a:t> sker</a:t>
                </a:r>
                <a:br>
                  <a:rPr lang="da-DK" sz="2000" smtClean="0"/>
                </a:br>
                <a:r>
                  <a:rPr lang="da-DK" sz="1100" smtClean="0"/>
                  <a:t> </a:t>
                </a:r>
                <a:br>
                  <a:rPr lang="da-DK" sz="2000" smtClean="0"/>
                </a:b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ea typeface="Cambria Math"/>
                            </a:rPr>
                            <m:t>∪</m:t>
                          </m:r>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r>
                        <a:rPr lang="da-DK" sz="2000" b="0" i="1" smtClean="0">
                          <a:latin typeface="Cambria Math"/>
                          <a:ea typeface="Cambria Math"/>
                        </a:rPr>
                        <m:t>(</m:t>
                      </m:r>
                      <m:r>
                        <a:rPr lang="da-DK" sz="2000" b="0" i="1" smtClean="0">
                          <a:latin typeface="Cambria Math"/>
                          <a:ea typeface="Cambria Math"/>
                        </a:rPr>
                        <m:t>𝐴</m:t>
                      </m:r>
                      <m:r>
                        <a:rPr lang="da-DK" sz="2000" b="0" i="1" smtClean="0">
                          <a:latin typeface="Cambria Math"/>
                          <a:ea typeface="Cambria Math"/>
                        </a:rPr>
                        <m:t>∩</m:t>
                      </m:r>
                      <m:r>
                        <a:rPr lang="da-DK" sz="2000" b="0" i="1" smtClean="0">
                          <a:latin typeface="Cambria Math"/>
                          <a:ea typeface="Cambria Math"/>
                        </a:rPr>
                        <m:t>𝐵</m:t>
                      </m:r>
                      <m:r>
                        <a:rPr lang="da-DK" sz="2000" b="0" i="1" smtClean="0">
                          <a:latin typeface="Cambria Math"/>
                          <a:ea typeface="Cambria Math"/>
                        </a:rPr>
                        <m:t>)</m:t>
                      </m:r>
                    </m:oMath>
                  </m:oMathPara>
                </a14:m>
                <a:r>
                  <a:rPr lang="da-DK" sz="2000" smtClean="0"/>
                  <a:t> </a:t>
                </a:r>
                <a:br>
                  <a:rPr lang="da-DK" sz="2000" smtClean="0"/>
                </a:br>
                <a:r>
                  <a:rPr lang="da-DK" sz="1200" smtClean="0"/>
                  <a:t> </a:t>
                </a:r>
                <a:br>
                  <a:rPr lang="da-DK" sz="2000" smtClean="0"/>
                </a:br>
                <a:r>
                  <a:rPr lang="da-DK" sz="2000" smtClean="0"/>
                  <a:t>F.eks</a:t>
                </a:r>
                <a:r>
                  <a:rPr lang="da-DK" sz="2000"/>
                  <a:t>.: Den person vi trækker tilfældigt er </a:t>
                </a:r>
                <a:br>
                  <a:rPr lang="da-DK" sz="2000"/>
                </a:br>
                <a:r>
                  <a:rPr lang="da-DK" sz="2000" u="sng" smtClean="0"/>
                  <a:t>enten</a:t>
                </a:r>
                <a:r>
                  <a:rPr lang="da-DK" sz="2000" smtClean="0"/>
                  <a:t> maskiningeniør </a:t>
                </a:r>
                <a:r>
                  <a:rPr lang="da-DK" sz="2000" u="sng"/>
                  <a:t>eller</a:t>
                </a:r>
                <a:r>
                  <a:rPr lang="da-DK" sz="2000"/>
                  <a:t> mand </a:t>
                </a:r>
                <a:br>
                  <a:rPr lang="da-DK" sz="2000"/>
                </a:br>
                <a:r>
                  <a:rPr lang="da-DK" sz="2000"/>
                  <a:t>(eller begge dele)</a:t>
                </a:r>
                <a:br>
                  <a:rPr lang="da-DK" sz="2000"/>
                </a:br>
                <a:r>
                  <a:rPr lang="da-DK" sz="2800"/>
                  <a:t> </a:t>
                </a:r>
                <a:endParaRPr lang="da-DK" sz="2000"/>
              </a:p>
              <a:p>
                <a:pPr marL="444500" indent="0">
                  <a:buNone/>
                </a:pPr>
                <a:r>
                  <a:rPr lang="da-DK" sz="2000" smtClean="0"/>
                  <a:t>Hvis </a:t>
                </a:r>
                <a14:m>
                  <m:oMathPara>
                    <m:oMathParaPr>
                      <m:jc/>
                    </m:oMathParaPr>
                    <m:oMath>
                      <m:r>
                        <a:rPr lang="da-DK" sz="2000" i="1" smtClean="0">
                          <a:latin typeface="Cambria Math" panose="02040503050406030204" pitchFamily="18" charset="0"/>
                        </a:rPr>
                        <m:t>𝐴</m:t>
                      </m:r>
                    </m:oMath>
                  </m:oMathPara>
                </a14:m>
                <a:r>
                  <a:rPr lang="da-DK" sz="2000" smtClean="0"/>
                  <a:t> og </a:t>
                </a:r>
                <a14:m>
                  <m:oMathPara>
                    <m:oMathParaPr>
                      <m:jc/>
                    </m:oMathParaPr>
                    <m:oMath>
                      <m:r>
                        <a:rPr lang="da-DK" sz="2000" i="1" smtClean="0">
                          <a:latin typeface="Cambria Math" panose="02040503050406030204" pitchFamily="18" charset="0"/>
                        </a:rPr>
                        <m:t>𝐵</m:t>
                      </m:r>
                    </m:oMath>
                  </m:oMathPara>
                </a14:m>
                <a:r>
                  <a:rPr lang="da-DK" sz="2000" smtClean="0"/>
                  <a:t> ikke kan ske samtidig, kaldes de ”gensidigt udelukkende” </a:t>
                </a:r>
                <a:br>
                  <a:rPr lang="da-DK" sz="2000" smtClean="0"/>
                </a:br>
                <a:r>
                  <a:rPr lang="da-DK" sz="2000" smtClean="0"/>
                  <a:t>(mutually exclusive). </a:t>
                </a:r>
                <a:br>
                  <a:rPr lang="da-DK" sz="2000" smtClean="0"/>
                </a:br>
                <a:r>
                  <a:rPr lang="da-DK" sz="2000" smtClean="0"/>
                  <a:t>Så er fælleshændelsen tom, så</a:t>
                </a:r>
                <a:br>
                  <a:rPr lang="da-DK" sz="2000" smtClean="0"/>
                </a:br>
                <a:r>
                  <a:rPr lang="da-DK" sz="1200" smtClean="0"/>
                  <a:t> </a:t>
                </a:r>
                <a:br>
                  <a:rPr lang="da-DK" sz="2000" smtClean="0"/>
                </a:br>
                <a:r>
                  <a:rPr lang="da-DK" sz="200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ea typeface="Cambria Math"/>
                            </a:rPr>
                            <m:t>∪</m:t>
                          </m:r>
                          <m:r>
                            <a:rPr lang="da-DK" sz="2000" i="1">
                              <a:latin typeface="Cambria Math"/>
                              <a:ea typeface="Cambria Math"/>
                            </a:rPr>
                            <m:t>𝐵</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𝐴</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𝐵</m:t>
                          </m:r>
                        </m:e>
                      </m:d>
                    </m:oMath>
                  </m:oMathPara>
                </a14:m>
                <a:r>
                  <a:rPr lang="da-DK" sz="2000" smtClean="0"/>
                  <a:t> </a:t>
                </a:r>
                <a:br>
                  <a:rPr lang="da-DK" sz="2000" smtClean="0"/>
                </a:br>
                <a:r>
                  <a:rPr lang="da-DK" sz="1100" smtClean="0"/>
                  <a:t> </a:t>
                </a:r>
                <a:br>
                  <a:rPr lang="da-DK" sz="2000" smtClean="0"/>
                </a:br>
                <a:r>
                  <a:rPr lang="da-DK" sz="2000" smtClean="0"/>
                  <a:t>F.eks.: Vi slår en 6’er eller en 3’er.  </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95</a:t>
            </a:fld>
            <a:endParaRPr lang="da-DK"/>
          </a:p>
        </p:txBody>
      </p:sp>
      <p:grpSp>
        <p:nvGrpSpPr>
          <p:cNvPr id="31" name="Group 30"/>
          <p:cNvGrpSpPr/>
          <p:nvPr/>
        </p:nvGrpSpPr>
        <p:grpSpPr>
          <a:xfrm>
            <a:off x="5575876" y="2060848"/>
            <a:ext cx="3388612" cy="1800200"/>
            <a:chOff x="5575876" y="2060848"/>
            <a:chExt cx="3388612" cy="1800200"/>
          </a:xfrm>
        </p:grpSpPr>
        <p:grpSp>
          <p:nvGrpSpPr>
            <p:cNvPr id="15" name="Group 14"/>
            <p:cNvGrpSpPr/>
            <p:nvPr/>
          </p:nvGrpSpPr>
          <p:grpSpPr>
            <a:xfrm>
              <a:off x="5575876" y="2060848"/>
              <a:ext cx="3388612" cy="1800200"/>
              <a:chOff x="5575876" y="2060848"/>
              <a:chExt cx="3388612" cy="1800200"/>
            </a:xfrm>
          </p:grpSpPr>
          <p:grpSp>
            <p:nvGrpSpPr>
              <p:cNvPr id="7" name="Group 6"/>
              <p:cNvGrpSpPr/>
              <p:nvPr/>
            </p:nvGrpSpPr>
            <p:grpSpPr>
              <a:xfrm>
                <a:off x="5575876" y="2060848"/>
                <a:ext cx="3388612" cy="1800200"/>
                <a:chOff x="1259632" y="2204864"/>
                <a:chExt cx="4608512" cy="2448272"/>
              </a:xfrm>
            </p:grpSpPr>
            <p:sp>
              <p:nvSpPr>
                <p:cNvPr id="8" name="Oval 7"/>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9" name="Oval 8"/>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3" name="Rectangle 12"/>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5" name="Rectangle 4"/>
                  <p:cNvSpPr/>
                  <p:nvPr/>
                </p:nvSpPr>
                <p:spPr>
                  <a:xfrm>
                    <a:off x="6755726" y="2767138"/>
                    <a:ext cx="803874"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r>
                            <a:rPr lang="da-DK" i="1">
                              <a:latin typeface="Cambria Math"/>
                              <a:ea typeface="Cambria Math"/>
                            </a:rPr>
                            <m:t>∩</m:t>
                          </m:r>
                          <m:r>
                            <a:rPr lang="da-DK" i="1">
                              <a:latin typeface="Cambria Math"/>
                              <a:ea typeface="Cambria Math"/>
                            </a:rPr>
                            <m:t>𝐵</m:t>
                          </m:r>
                        </m:oMath>
                      </m:oMathPara>
                    </a14:m>
                    <a:endParaRPr lang="en-GB"/>
                  </a:p>
                </p:txBody>
              </p:sp>
            </mc:Choice>
            <mc:Fallback>
              <p:sp>
                <p:nvSpPr>
                  <p:cNvPr id="5" name="Rectangle 4"/>
                  <p:cNvSpPr>
                    <a:spLocks noRot="1" noChangeAspect="1" noMove="1" noResize="1" noEditPoints="1" noAdjustHandles="1" noChangeArrowheads="1" noChangeShapeType="1" noTextEdit="1"/>
                  </p:cNvSpPr>
                  <p:nvPr/>
                </p:nvSpPr>
                <p:spPr>
                  <a:xfrm>
                    <a:off x="6755726" y="2767138"/>
                    <a:ext cx="803874" cy="369332"/>
                  </a:xfrm>
                  <a:prstGeom prst="rect">
                    <a:avLst/>
                  </a:prstGeom>
                  <a:blipFill rotWithShape="1">
                    <a:blip r:embed="rId4"/>
                    <a:stretch>
                      <a:fillRect/>
                    </a:stretch>
                  </a:blipFill>
                </p:spPr>
                <p:txBody>
                  <a:bodyPr/>
                  <a:lstStyle/>
                  <a:p>
                    <a:r>
                      <a:rPr lang="en-GB">
                        <a:noFill/>
                      </a:rPr>
                      <a:t> </a:t>
                    </a:r>
                  </a:p>
                </p:txBody>
              </p:sp>
            </mc:Fallback>
          </mc:AlternateContent>
          <mc:AlternateContent>
            <mc:Choice Requires="a14">
              <p:sp>
                <p:nvSpPr>
                  <p:cNvPr id="25" name="Rectangle 24"/>
                  <p:cNvSpPr/>
                  <p:nvPr/>
                </p:nvSpPr>
                <p:spPr>
                  <a:xfrm>
                    <a:off x="6118308" y="2767138"/>
                    <a:ext cx="385683"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oMath>
                      </m:oMathPara>
                    </a14:m>
                    <a:endParaRPr lang="en-GB"/>
                  </a:p>
                </p:txBody>
              </p:sp>
            </mc:Choice>
            <mc:Fallback>
              <p:sp>
                <p:nvSpPr>
                  <p:cNvPr id="25" name="Rectangle 24"/>
                  <p:cNvSpPr>
                    <a:spLocks noRot="1" noChangeAspect="1" noMove="1" noResize="1" noEditPoints="1" noAdjustHandles="1" noChangeArrowheads="1" noChangeShapeType="1" noTextEdit="1"/>
                  </p:cNvSpPr>
                  <p:nvPr/>
                </p:nvSpPr>
                <p:spPr>
                  <a:xfrm>
                    <a:off x="6118308" y="2767138"/>
                    <a:ext cx="385683" cy="369332"/>
                  </a:xfrm>
                  <a:prstGeom prst="rect">
                    <a:avLst/>
                  </a:prstGeom>
                  <a:blipFill rotWithShape="1">
                    <a:blip r:embed="rId5"/>
                    <a:stretch>
                      <a:fillRect/>
                    </a:stretch>
                  </a:blipFill>
                </p:spPr>
                <p:txBody>
                  <a:bodyPr/>
                  <a:lstStyle/>
                  <a:p>
                    <a:r>
                      <a:rPr lang="en-GB">
                        <a:noFill/>
                      </a:rPr>
                      <a:t> </a:t>
                    </a:r>
                  </a:p>
                </p:txBody>
              </p:sp>
            </mc:Fallback>
          </mc:AlternateContent>
          <mc:AlternateContent>
            <mc:Choice Requires="a14">
              <p:sp>
                <p:nvSpPr>
                  <p:cNvPr id="26" name="Rectangle 25"/>
                  <p:cNvSpPr/>
                  <p:nvPr/>
                </p:nvSpPr>
                <p:spPr>
                  <a:xfrm>
                    <a:off x="7812360" y="2767138"/>
                    <a:ext cx="396069"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𝐵</m:t>
                          </m:r>
                        </m:oMath>
                      </m:oMathPara>
                    </a14:m>
                    <a:endParaRPr lang="en-GB"/>
                  </a:p>
                </p:txBody>
              </p:sp>
            </mc:Choice>
            <mc:Fallback>
              <p:sp>
                <p:nvSpPr>
                  <p:cNvPr id="26" name="Rectangle 25"/>
                  <p:cNvSpPr>
                    <a:spLocks noRot="1" noChangeAspect="1" noMove="1" noResize="1" noEditPoints="1" noAdjustHandles="1" noChangeArrowheads="1" noChangeShapeType="1" noTextEdit="1"/>
                  </p:cNvSpPr>
                  <p:nvPr/>
                </p:nvSpPr>
                <p:spPr>
                  <a:xfrm>
                    <a:off x="7812360" y="2767138"/>
                    <a:ext cx="396069" cy="369332"/>
                  </a:xfrm>
                  <a:prstGeom prst="rect">
                    <a:avLst/>
                  </a:prstGeom>
                  <a:blipFill rotWithShape="1">
                    <a:blip r:embed="rId6"/>
                    <a:stretch>
                      <a:fillRect/>
                    </a:stretch>
                  </a:blipFill>
                </p:spPr>
                <p:txBody>
                  <a:bodyPr/>
                  <a:lstStyle/>
                  <a:p>
                    <a:r>
                      <a:rPr lang="en-GB">
                        <a:noFill/>
                      </a:rPr>
                      <a:t> </a:t>
                    </a:r>
                  </a:p>
                </p:txBody>
              </p:sp>
            </mc:Fallback>
          </mc:AlternateContent>
        </p:grpSp>
        <mc:AlternateContent>
          <mc:Choice Requires="a14">
            <p:sp>
              <p:nvSpPr>
                <p:cNvPr id="29" name="Rectangle 28"/>
                <p:cNvSpPr/>
                <p:nvPr/>
              </p:nvSpPr>
              <p:spPr>
                <a:xfrm>
                  <a:off x="8541758" y="2080253"/>
                  <a:ext cx="400751"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𝑈</m:t>
                        </m:r>
                      </m:oMath>
                    </m:oMathPara>
                  </a14:m>
                  <a:endParaRPr lang="en-GB"/>
                </a:p>
              </p:txBody>
            </p:sp>
          </mc:Choice>
          <mc:Fallback>
            <p:sp>
              <p:nvSpPr>
                <p:cNvPr id="29" name="Rectangle 28"/>
                <p:cNvSpPr>
                  <a:spLocks noRot="1" noChangeAspect="1" noMove="1" noResize="1" noEditPoints="1" noAdjustHandles="1" noChangeArrowheads="1" noChangeShapeType="1" noTextEdit="1"/>
                </p:cNvSpPr>
                <p:nvPr/>
              </p:nvSpPr>
              <p:spPr>
                <a:xfrm>
                  <a:off x="8541758" y="2080253"/>
                  <a:ext cx="400751" cy="369332"/>
                </a:xfrm>
                <a:prstGeom prst="rect">
                  <a:avLst/>
                </a:prstGeom>
                <a:blipFill rotWithShape="1">
                  <a:blip r:embed="rId7"/>
                  <a:stretch>
                    <a:fillRect/>
                  </a:stretch>
                </a:blipFill>
              </p:spPr>
              <p:txBody>
                <a:bodyPr/>
                <a:lstStyle/>
                <a:p>
                  <a:r>
                    <a:rPr lang="en-GB">
                      <a:noFill/>
                    </a:rPr>
                    <a:t> </a:t>
                  </a:r>
                </a:p>
              </p:txBody>
            </p:sp>
          </mc:Fallback>
        </mc:AlternateContent>
      </p:grpSp>
      <p:grpSp>
        <p:nvGrpSpPr>
          <p:cNvPr id="32" name="Group 31"/>
          <p:cNvGrpSpPr/>
          <p:nvPr/>
        </p:nvGrpSpPr>
        <p:grpSpPr>
          <a:xfrm>
            <a:off x="5575876" y="4656165"/>
            <a:ext cx="3388612" cy="1800200"/>
            <a:chOff x="5575876" y="4656165"/>
            <a:chExt cx="3388612" cy="1800200"/>
          </a:xfrm>
        </p:grpSpPr>
        <p:grpSp>
          <p:nvGrpSpPr>
            <p:cNvPr id="20" name="Group 19"/>
            <p:cNvGrpSpPr/>
            <p:nvPr/>
          </p:nvGrpSpPr>
          <p:grpSpPr>
            <a:xfrm>
              <a:off x="5575876" y="4656165"/>
              <a:ext cx="3388612" cy="1800200"/>
              <a:chOff x="5575876" y="4656165"/>
              <a:chExt cx="3388612" cy="1800200"/>
            </a:xfrm>
          </p:grpSpPr>
          <p:grpSp>
            <p:nvGrpSpPr>
              <p:cNvPr id="17" name="Group 16"/>
              <p:cNvGrpSpPr/>
              <p:nvPr/>
            </p:nvGrpSpPr>
            <p:grpSpPr>
              <a:xfrm>
                <a:off x="5575876" y="4656165"/>
                <a:ext cx="3388612" cy="1800200"/>
                <a:chOff x="1259632" y="2204864"/>
                <a:chExt cx="4608512" cy="2448272"/>
              </a:xfrm>
            </p:grpSpPr>
            <p:sp>
              <p:nvSpPr>
                <p:cNvPr id="18" name="Oval 17"/>
                <p:cNvSpPr/>
                <p:nvPr/>
              </p:nvSpPr>
              <p:spPr>
                <a:xfrm>
                  <a:off x="1339916" y="2698424"/>
                  <a:ext cx="2172460" cy="1810696"/>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19" name="Oval 18"/>
                <p:cNvSpPr/>
                <p:nvPr/>
              </p:nvSpPr>
              <p:spPr>
                <a:xfrm>
                  <a:off x="3605058" y="2698424"/>
                  <a:ext cx="2172460" cy="1810696"/>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3" name="Rectangle 22"/>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27" name="Rectangle 26"/>
                  <p:cNvSpPr/>
                  <p:nvPr/>
                </p:nvSpPr>
                <p:spPr>
                  <a:xfrm>
                    <a:off x="6226777" y="5515426"/>
                    <a:ext cx="385683"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oMath>
                      </m:oMathPara>
                    </a14:m>
                    <a:endParaRPr lang="en-GB"/>
                  </a:p>
                </p:txBody>
              </p:sp>
            </mc:Choice>
            <mc:Fallback>
              <p:sp>
                <p:nvSpPr>
                  <p:cNvPr id="27" name="Rectangle 26"/>
                  <p:cNvSpPr>
                    <a:spLocks noRot="1" noChangeAspect="1" noMove="1" noResize="1" noEditPoints="1" noAdjustHandles="1" noChangeArrowheads="1" noChangeShapeType="1" noTextEdit="1"/>
                  </p:cNvSpPr>
                  <p:nvPr/>
                </p:nvSpPr>
                <p:spPr>
                  <a:xfrm>
                    <a:off x="6226777" y="5515426"/>
                    <a:ext cx="385683" cy="369332"/>
                  </a:xfrm>
                  <a:prstGeom prst="rect">
                    <a:avLst/>
                  </a:prstGeom>
                  <a:blipFill rotWithShape="1">
                    <a:blip r:embed="rId8"/>
                    <a:stretch>
                      <a:fillRect/>
                    </a:stretch>
                  </a:blipFill>
                </p:spPr>
                <p:txBody>
                  <a:bodyPr/>
                  <a:lstStyle/>
                  <a:p>
                    <a:r>
                      <a:rPr lang="en-GB">
                        <a:noFill/>
                      </a:rPr>
                      <a:t> </a:t>
                    </a:r>
                  </a:p>
                </p:txBody>
              </p:sp>
            </mc:Fallback>
          </mc:AlternateContent>
          <mc:AlternateContent>
            <mc:Choice Requires="a14">
              <p:sp>
                <p:nvSpPr>
                  <p:cNvPr id="28" name="Rectangle 27"/>
                  <p:cNvSpPr/>
                  <p:nvPr/>
                </p:nvSpPr>
                <p:spPr>
                  <a:xfrm>
                    <a:off x="7933053" y="5515426"/>
                    <a:ext cx="396069"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𝐵</m:t>
                          </m:r>
                        </m:oMath>
                      </m:oMathPara>
                    </a14:m>
                    <a:endParaRPr lang="en-GB"/>
                  </a:p>
                </p:txBody>
              </p:sp>
            </mc:Choice>
            <mc:Fallback>
              <p:sp>
                <p:nvSpPr>
                  <p:cNvPr id="28" name="Rectangle 27"/>
                  <p:cNvSpPr>
                    <a:spLocks noRot="1" noChangeAspect="1" noMove="1" noResize="1" noEditPoints="1" noAdjustHandles="1" noChangeArrowheads="1" noChangeShapeType="1" noTextEdit="1"/>
                  </p:cNvSpPr>
                  <p:nvPr/>
                </p:nvSpPr>
                <p:spPr>
                  <a:xfrm>
                    <a:off x="7933053" y="5515426"/>
                    <a:ext cx="396069" cy="369332"/>
                  </a:xfrm>
                  <a:prstGeom prst="rect">
                    <a:avLst/>
                  </a:prstGeom>
                  <a:blipFill rotWithShape="1">
                    <a:blip r:embed="rId9"/>
                    <a:stretch>
                      <a:fillRect/>
                    </a:stretch>
                  </a:blipFill>
                </p:spPr>
                <p:txBody>
                  <a:bodyPr/>
                  <a:lstStyle/>
                  <a:p>
                    <a:r>
                      <a:rPr lang="en-GB">
                        <a:noFill/>
                      </a:rPr>
                      <a:t> </a:t>
                    </a:r>
                  </a:p>
                </p:txBody>
              </p:sp>
            </mc:Fallback>
          </mc:AlternateContent>
        </p:grpSp>
        <mc:AlternateContent>
          <mc:Choice Requires="a14">
            <p:sp>
              <p:nvSpPr>
                <p:cNvPr id="30" name="Rectangle 29"/>
                <p:cNvSpPr/>
                <p:nvPr/>
              </p:nvSpPr>
              <p:spPr>
                <a:xfrm>
                  <a:off x="8541758" y="4656165"/>
                  <a:ext cx="400751"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𝑈</m:t>
                        </m:r>
                      </m:oMath>
                    </m:oMathPara>
                  </a14:m>
                  <a:endParaRPr lang="en-GB"/>
                </a:p>
              </p:txBody>
            </p:sp>
          </mc:Choice>
          <mc:Fallback>
            <p:sp>
              <p:nvSpPr>
                <p:cNvPr id="30" name="Rectangle 29"/>
                <p:cNvSpPr>
                  <a:spLocks noRot="1" noChangeAspect="1" noMove="1" noResize="1" noEditPoints="1" noAdjustHandles="1" noChangeArrowheads="1" noChangeShapeType="1" noTextEdit="1"/>
                </p:cNvSpPr>
                <p:nvPr/>
              </p:nvSpPr>
              <p:spPr>
                <a:xfrm>
                  <a:off x="8541758" y="4656165"/>
                  <a:ext cx="400751" cy="369332"/>
                </a:xfrm>
                <a:prstGeom prst="rect">
                  <a:avLst/>
                </a:prstGeom>
                <a:blipFill rotWithShape="1">
                  <a:blip r:embed="rId10"/>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141426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smtClean="0"/>
              <a:t>Eksempel for de basale regler for sandsynlighed</a:t>
            </a:r>
            <a:endParaRPr lang="da-DK"/>
          </a:p>
        </p:txBody>
      </p:sp>
      <mc:AlternateContent>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4"/>
                </a:pPr>
                <a:r>
                  <a:rPr lang="da-DK" sz="2000" smtClean="0"/>
                  <a:t> </a:t>
                </a:r>
                <a:r>
                  <a:rPr lang="da-DK" sz="2000" smtClean="0">
                    <a:solidFill>
                      <a:schemeClr val="accent1">
                        <a:lumMod val="75000"/>
                      </a:schemeClr>
                    </a:solidFill>
                  </a:rPr>
                  <a:t>Additiv lov</a:t>
                </a: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ea typeface="Cambria Math"/>
                            </a:rPr>
                            <m:t>∪</m:t>
                          </m:r>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𝐴</m:t>
                          </m:r>
                        </m:e>
                      </m:d>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𝐵</m:t>
                          </m:r>
                        </m:e>
                      </m:d>
                      <m:r>
                        <a:rPr lang="da-DK" sz="2000" b="0" i="1" smtClean="0">
                          <a:latin typeface="Cambria Math"/>
                          <a:ea typeface="Cambria Math"/>
                        </a:rPr>
                        <m:t>−</m:t>
                      </m:r>
                      <m:r>
                        <a:rPr lang="da-DK" sz="2000" b="0" i="1" smtClean="0">
                          <a:latin typeface="Cambria Math"/>
                          <a:ea typeface="Cambria Math"/>
                        </a:rPr>
                        <m:t>𝑃</m:t>
                      </m:r>
                      <m:r>
                        <a:rPr lang="da-DK" sz="2000" b="0" i="1" smtClean="0">
                          <a:latin typeface="Cambria Math"/>
                          <a:ea typeface="Cambria Math"/>
                        </a:rPr>
                        <m:t>(</m:t>
                      </m:r>
                      <m:r>
                        <a:rPr lang="da-DK" sz="2000" b="0" i="1" smtClean="0">
                          <a:latin typeface="Cambria Math"/>
                          <a:ea typeface="Cambria Math"/>
                        </a:rPr>
                        <m:t>𝐴</m:t>
                      </m:r>
                      <m:r>
                        <a:rPr lang="da-DK" sz="2000" b="0" i="1" smtClean="0">
                          <a:latin typeface="Cambria Math"/>
                          <a:ea typeface="Cambria Math"/>
                        </a:rPr>
                        <m:t>∩</m:t>
                      </m:r>
                      <m:r>
                        <a:rPr lang="da-DK" sz="2000" b="0" i="1" smtClean="0">
                          <a:latin typeface="Cambria Math"/>
                          <a:ea typeface="Cambria Math"/>
                        </a:rPr>
                        <m:t>𝐵</m:t>
                      </m:r>
                      <m:r>
                        <a:rPr lang="da-DK" sz="2000" b="0" i="1" smtClean="0">
                          <a:latin typeface="Cambria Math"/>
                          <a:ea typeface="Cambria Math"/>
                        </a:rPr>
                        <m:t>)</m:t>
                      </m:r>
                    </m:oMath>
                  </m:oMathPara>
                </a14:m>
                <a:r>
                  <a:rPr lang="da-DK" sz="2000" smtClean="0"/>
                  <a:t> </a:t>
                </a:r>
                <a:br>
                  <a:rPr lang="da-DK" sz="2000" smtClean="0"/>
                </a:br>
                <a:br>
                  <a:rPr lang="da-DK" sz="2000" smtClean="0"/>
                </a:b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Maskin</m:t>
                          </m:r>
                          <m:r>
                            <m:rPr>
                              <m:sty m:val="p"/>
                            </m:rPr>
                            <a:rPr lang="da-DK" sz="2000" b="0" i="0" smtClean="0">
                              <a:latin typeface="Cambria Math"/>
                            </a:rPr>
                            <m:t> </m:t>
                          </m:r>
                          <m:r>
                            <m:rPr>
                              <m:sty m:val="p"/>
                            </m:rPr>
                            <a:rPr lang="da-DK" sz="2000" b="0" i="0" smtClean="0">
                              <a:latin typeface="Cambria Math"/>
                            </a:rPr>
                            <m:t>eller</m:t>
                          </m:r>
                          <m:r>
                            <m:rPr>
                              <m:sty m:val="p"/>
                            </m:rPr>
                            <a:rPr lang="da-DK" sz="2000" b="0" i="0" smtClean="0">
                              <a:latin typeface="Cambria Math"/>
                            </a:rPr>
                            <m:t> </m:t>
                          </m:r>
                          <m:r>
                            <m:rPr>
                              <m:sty m:val="p"/>
                            </m:rPr>
                            <a:rPr lang="da-DK" sz="2000" b="0" i="0" smtClean="0">
                              <a:latin typeface="Cambria Math"/>
                            </a:rPr>
                            <m:t>Mand</m:t>
                          </m:r>
                        </m:e>
                      </m:d>
                      <m:r>
                        <a:rPr lang="da-DK" sz="2000" b="0" i="1" smtClean="0">
                          <a:latin typeface="Cambria Math"/>
                        </a:rPr>
                        <m:t>=</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Maskin</m:t>
                          </m:r>
                          <m:r>
                            <a:rPr lang="da-DK" sz="2000" b="0" i="1" smtClean="0">
                              <a:latin typeface="Cambria Math"/>
                              <a:ea typeface="Cambria Math"/>
                            </a:rPr>
                            <m:t>∪</m:t>
                          </m:r>
                          <m:r>
                            <m:rPr>
                              <m:sty m:val="p"/>
                            </m:rPr>
                            <a:rPr lang="da-DK" sz="2000" b="0" i="0" smtClean="0">
                              <a:latin typeface="Cambria Math"/>
                              <a:ea typeface="Cambria Math"/>
                            </a:rPr>
                            <m:t>Mand</m:t>
                          </m:r>
                        </m:e>
                      </m:d>
                      <m:r>
                        <a:rPr lang="da-DK" sz="2000" b="0" i="1" smtClean="0">
                          <a:latin typeface="Cambria Math"/>
                          <a:ea typeface="Cambria Math"/>
                        </a:rPr>
                        <m:t>=</m:t>
                      </m:r>
                    </m:oMath>
                  </m:oMathPara>
                </a14:m>
                <a:r>
                  <a:rPr lang="da-DK" sz="2000" b="0" i="1" smtClean="0">
                    <a:latin typeface="Cambria Math"/>
                    <a:ea typeface="Cambria Math"/>
                  </a:rPr>
                  <a:t> </a:t>
                </a:r>
                <a:br>
                  <a:rPr lang="da-DK" sz="2000" b="0" i="1" smtClean="0">
                    <a:latin typeface="Cambria Math"/>
                    <a:ea typeface="Cambria Math"/>
                  </a:rPr>
                </a:br>
                <a14:m>
                  <m:oMathPara>
                    <m:oMathParaPr>
                      <m:jc/>
                    </m:oMathParaPr>
                    <m:oMath>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222+41+112</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375</m:t>
                          </m:r>
                        </m:num>
                        <m:den>
                          <m:r>
                            <a:rPr lang="da-DK" sz="2000" b="0" i="1" smtClean="0">
                              <a:latin typeface="Cambria Math"/>
                              <a:ea typeface="Cambria Math"/>
                            </a:rPr>
                            <m:t>470</m:t>
                          </m:r>
                        </m:den>
                      </m:f>
                      <m:r>
                        <a:rPr lang="da-DK" sz="2000" b="0" i="1" smtClean="0">
                          <a:latin typeface="Cambria Math"/>
                          <a:ea typeface="Cambria Math"/>
                        </a:rPr>
                        <m:t>=0.80</m:t>
                      </m:r>
                    </m:oMath>
                  </m:oMathPara>
                </a14:m>
                <a:r>
                  <a:rPr lang="da-DK" sz="2000" smtClean="0">
                    <a:solidFill>
                      <a:schemeClr val="tx2"/>
                    </a:solidFill>
                  </a:rPr>
                  <a:t> </a:t>
                </a:r>
                <a:br>
                  <a:rPr lang="da-DK" sz="2000" smtClean="0">
                    <a:solidFill>
                      <a:schemeClr val="tx2"/>
                    </a:solidFill>
                  </a:rPr>
                </a:br>
                <a:br>
                  <a:rPr lang="da-DK" sz="2000" smtClean="0">
                    <a:solidFill>
                      <a:schemeClr val="tx2"/>
                    </a:solidFill>
                  </a:rPr>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Maskin</m:t>
                          </m:r>
                        </m:e>
                      </m:d>
                      <m:r>
                        <m:rPr>
                          <m:sty m:val="p"/>
                        </m:rPr>
                        <a:rPr lang="da-DK" sz="2000" b="0" i="0" smtClean="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m:t>
                          </m:r>
                          <m:r>
                            <m:rPr>
                              <m:sty m:val="p"/>
                            </m:rPr>
                            <a:rPr lang="da-DK" sz="2000" b="0" i="0" smtClean="0">
                              <a:latin typeface="Cambria Math"/>
                            </a:rPr>
                            <m:t>nd</m:t>
                          </m:r>
                        </m:e>
                      </m:d>
                      <m:r>
                        <a:rPr lang="da-DK" sz="2000" b="0" i="1" smtClean="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Maskin</m:t>
                          </m:r>
                          <m:r>
                            <a:rPr lang="da-DK" sz="2000" i="1" smtClean="0">
                              <a:latin typeface="Cambria Math"/>
                              <a:ea typeface="Cambria Math"/>
                            </a:rPr>
                            <m:t>∩</m:t>
                          </m:r>
                          <m:r>
                            <m:rPr>
                              <m:sty m:val="p"/>
                            </m:rPr>
                            <a:rPr lang="da-DK" sz="2000">
                              <a:latin typeface="Cambria Math"/>
                              <a:ea typeface="Cambria Math"/>
                            </a:rPr>
                            <m:t>Mand</m:t>
                          </m:r>
                        </m:e>
                      </m:d>
                      <m:r>
                        <m:rPr>
                          <m:sty m:val="p"/>
                        </m:rPr>
                        <a:rPr lang="da-DK" sz="2000" b="0" i="0" smtClean="0">
                          <a:latin typeface="Cambria Math"/>
                          <a:ea typeface="Cambria Math"/>
                        </a:rPr>
                        <m:t>=</m:t>
                      </m:r>
                    </m:oMath>
                  </m:oMathPara>
                </a14:m>
                <a:r>
                  <a:rPr lang="da-DK" sz="2000" b="0" i="0" smtClean="0">
                    <a:latin typeface="Cambria Math"/>
                    <a:ea typeface="Cambria Math"/>
                  </a:rPr>
                  <a:t> </a:t>
                </a:r>
                <a:br>
                  <a:rPr lang="da-DK" sz="2000" b="0" i="0" smtClean="0">
                    <a:latin typeface="Cambria Math"/>
                    <a:ea typeface="Cambria Math"/>
                  </a:rPr>
                </a:br>
                <a14:m>
                  <m:oMathPara>
                    <m:oMathParaPr>
                      <m:jc/>
                    </m:oMathParaPr>
                    <m:oMath>
                      <m:r>
                        <m:rPr>
                          <m:sty m:val="p"/>
                        </m:rPr>
                        <a:rPr lang="da-DK" sz="2000" b="0" i="0" smtClean="0">
                          <a:latin typeface="Cambria Math"/>
                          <a:ea typeface="Cambria Math"/>
                        </a:rPr>
                        <m:t> </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263</m:t>
                          </m:r>
                        </m:num>
                        <m:den>
                          <m:r>
                            <a:rPr lang="da-DK" sz="2000" i="1">
                              <a:latin typeface="Cambria Math"/>
                              <a:ea typeface="Cambria Math"/>
                            </a:rPr>
                            <m:t>470</m:t>
                          </m:r>
                        </m:den>
                      </m:f>
                      <m:r>
                        <m:rPr>
                          <m:sty m:val="p"/>
                        </m:rPr>
                        <a:rPr lang="da-DK" sz="2000" b="0" i="0"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334</m:t>
                          </m:r>
                        </m:num>
                        <m:den>
                          <m:r>
                            <a:rPr lang="da-DK" sz="2000" i="1">
                              <a:latin typeface="Cambria Math"/>
                              <a:ea typeface="Cambria Math"/>
                            </a:rPr>
                            <m:t>470</m:t>
                          </m:r>
                        </m:den>
                      </m:f>
                      <m:r>
                        <m:rPr>
                          <m:sty m:val="p"/>
                        </m:rPr>
                        <a:rPr lang="da-DK" sz="2000" b="0" i="0"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222</m:t>
                          </m:r>
                        </m:num>
                        <m:den>
                          <m:r>
                            <a:rPr lang="da-DK" sz="2000" i="1">
                              <a:latin typeface="Cambria Math"/>
                              <a:ea typeface="Cambria Math"/>
                            </a:rPr>
                            <m:t>470</m:t>
                          </m:r>
                        </m:den>
                      </m:f>
                      <m:r>
                        <m:rPr>
                          <m:sty m:val="p"/>
                        </m:rPr>
                        <a:rPr lang="da-DK" sz="2000" b="0" i="0" smtClean="0">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375</m:t>
                          </m:r>
                        </m:num>
                        <m:den>
                          <m:r>
                            <a:rPr lang="da-DK" sz="2000" i="1">
                              <a:latin typeface="Cambria Math"/>
                              <a:ea typeface="Cambria Math"/>
                            </a:rPr>
                            <m:t>470</m:t>
                          </m:r>
                        </m:den>
                      </m:f>
                      <m:r>
                        <a:rPr lang="da-DK" sz="2000" b="0" i="1" smtClean="0">
                          <a:latin typeface="Cambria Math"/>
                          <a:ea typeface="Cambria Math"/>
                        </a:rPr>
                        <m:t>=</m:t>
                      </m:r>
                    </m:oMath>
                  </m:oMathPara>
                </a14:m>
                <a:r>
                  <a:rPr lang="da-DK" sz="2000" smtClean="0">
                    <a:solidFill>
                      <a:schemeClr val="tx2"/>
                    </a:solidFill>
                  </a:rPr>
                  <a:t> </a:t>
                </a:r>
                <a14:m>
                  <m:oMathPara>
                    <m:oMathParaPr>
                      <m:jc/>
                    </m:oMathParaPr>
                    <m:oMath>
                      <m:r>
                        <a:rPr lang="da-DK" sz="2000" i="1">
                          <a:latin typeface="Cambria Math"/>
                        </a:rPr>
                        <m:t>0.8</m:t>
                      </m:r>
                      <m:r>
                        <a:rPr lang="da-DK" sz="2000" b="0" i="1" smtClean="0">
                          <a:latin typeface="Cambria Math"/>
                        </a:rPr>
                        <m:t>0</m:t>
                      </m:r>
                    </m:oMath>
                  </m:oMathPara>
                </a14:m>
                <a:r>
                  <a:rPr lang="da-DK" sz="2000" smtClean="0">
                    <a:solidFill>
                      <a:schemeClr val="tx2"/>
                    </a:solidFill>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rotWithShape="1">
                <a:blip r:embed="rId3"/>
                <a:stretch>
                  <a:fillRect l="-790" t="-958"/>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96</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678622198"/>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smtClean="0">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843278"/>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Eksempel</a:t>
            </a:r>
            <a:endParaRPr lang="da-DK"/>
          </a:p>
        </p:txBody>
      </p:sp>
      <p:sp>
        <p:nvSpPr>
          <p:cNvPr id="3" name="Content Placeholder 2"/>
          <p:cNvSpPr>
            <a:spLocks noGrp="1"/>
          </p:cNvSpPr>
          <p:nvPr>
            <p:ph idx="1"/>
          </p:nvPr>
        </p:nvSpPr>
        <p:spPr/>
        <p:txBody>
          <a:bodyPr/>
          <a:lstStyle/>
          <a:p>
            <a:pPr marL="0" indent="0">
              <a:buNone/>
            </a:pPr>
            <a:r>
              <a:rPr lang="da-DK" smtClean="0"/>
              <a:t>En produktion er præget af to typer af fejl. </a:t>
            </a:r>
          </a:p>
          <a:p>
            <a:r>
              <a:rPr lang="da-DK" smtClean="0"/>
              <a:t>15 % af de producerede emner har fejl 1 (og måske også fejl 2)</a:t>
            </a:r>
          </a:p>
          <a:p>
            <a:r>
              <a:rPr lang="da-DK" smtClean="0"/>
              <a:t>10 % har fejl 2 (og måske også fejl 1)</a:t>
            </a:r>
          </a:p>
          <a:p>
            <a:r>
              <a:rPr lang="da-DK" smtClean="0"/>
              <a:t>2.5 % af emnerne har begge fejl</a:t>
            </a:r>
          </a:p>
          <a:p>
            <a:pPr marL="0" indent="0">
              <a:buNone/>
            </a:pPr>
            <a:endParaRPr lang="da-DK" smtClean="0"/>
          </a:p>
          <a:p>
            <a:pPr marL="457200" indent="-457200">
              <a:buFont typeface="+mj-lt"/>
              <a:buAutoNum type="alphaLcParenR"/>
            </a:pPr>
            <a:r>
              <a:rPr lang="da-DK" smtClean="0"/>
              <a:t>Hvor stor en andel af emnerne har mindst én fejl</a:t>
            </a:r>
          </a:p>
          <a:p>
            <a:pPr marL="457200" indent="-457200">
              <a:buFont typeface="+mj-lt"/>
              <a:buAutoNum type="alphaLcParenR"/>
            </a:pPr>
            <a:r>
              <a:rPr lang="da-DK" smtClean="0"/>
              <a:t>Hvor stor en andel af emnerne er fejlfri?</a:t>
            </a:r>
          </a:p>
          <a:p>
            <a:pPr marL="457200" indent="-457200">
              <a:buFont typeface="+mj-lt"/>
              <a:buAutoNum type="alphaLcParenR"/>
            </a:pPr>
            <a:r>
              <a:rPr lang="da-DK" smtClean="0"/>
              <a:t>Er forekomsten af de to typer af fejl uafhængige? .</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97</a:t>
            </a:fld>
            <a:endParaRPr lang="da-DK"/>
          </a:p>
        </p:txBody>
      </p:sp>
    </p:spTree>
    <p:extLst>
      <p:ext uri="{BB962C8B-B14F-4D97-AF65-F5344CB8AC3E}">
        <p14:creationId xmlns:p14="http://schemas.microsoft.com/office/powerpoint/2010/main" val="31500402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 7 basale regler for sandsynlighed</a:t>
            </a:r>
            <a:endParaRPr lang="da-DK"/>
          </a:p>
        </p:txBody>
      </p:sp>
      <mc:AlternateContent>
        <mc:Choice Requires="a14">
          <p:sp>
            <p:nvSpPr>
              <p:cNvPr id="3" name="Content Placeholder 2"/>
              <p:cNvSpPr>
                <a:spLocks noGrp="1"/>
              </p:cNvSpPr>
              <p:nvPr>
                <p:ph idx="1"/>
              </p:nvPr>
            </p:nvSpPr>
            <p:spPr/>
            <p:txBody>
              <a:bodyPr/>
              <a:lstStyle/>
              <a:p>
                <a:pPr marL="457200" indent="-457200">
                  <a:buFont typeface="+mj-lt"/>
                  <a:buAutoNum type="arabicPeriod" startAt="5"/>
                </a:pPr>
                <a:r>
                  <a:rPr lang="da-DK" sz="2000" b="1" smtClean="0"/>
                  <a:t>Multiplikative lov (fælleshændelse):</a:t>
                </a:r>
                <a:br>
                  <a:rPr lang="da-DK" sz="2000" b="1" smtClean="0"/>
                </a:br>
                <a:r>
                  <a:rPr lang="da-DK" sz="2000" smtClean="0">
                    <a:solidFill>
                      <a:schemeClr val="tx2"/>
                    </a:solidFill>
                  </a:rPr>
                  <a:t>Fælleshændelsen</a:t>
                </a:r>
                <a:r>
                  <a:rPr lang="da-DK" sz="2000" smtClean="0"/>
                  <a:t> </a:t>
                </a:r>
                <a:r>
                  <a:rPr lang="da-DK" sz="2000"/>
                  <a:t>mellem </a:t>
                </a:r>
                <a:r>
                  <a:rPr lang="da-DK" sz="2000" i="1"/>
                  <a:t>A</a:t>
                </a:r>
                <a:r>
                  <a:rPr lang="da-DK" sz="2000"/>
                  <a:t> og </a:t>
                </a:r>
                <a:r>
                  <a:rPr lang="da-DK" sz="2000" i="1"/>
                  <a:t>B</a:t>
                </a:r>
                <a:r>
                  <a:rPr lang="da-DK" sz="2000"/>
                  <a:t> er at </a:t>
                </a:r>
                <a:r>
                  <a:rPr lang="da-DK" sz="2000" smtClean="0"/>
                  <a:t>udfaldet ligger i </a:t>
                </a:r>
                <a:r>
                  <a:rPr lang="da-DK" sz="2000" u="sng" smtClean="0"/>
                  <a:t>både </a:t>
                </a:r>
                <a:r>
                  <a:rPr lang="da-DK" sz="2000" smtClean="0"/>
                  <a:t> </a:t>
                </a:r>
                <a:r>
                  <a:rPr lang="da-DK" sz="2000" i="1" smtClean="0"/>
                  <a:t>A </a:t>
                </a:r>
                <a:r>
                  <a:rPr lang="da-DK" sz="2000" smtClean="0"/>
                  <a:t> </a:t>
                </a:r>
                <a:r>
                  <a:rPr lang="da-DK" sz="2000" u="sng" smtClean="0"/>
                  <a:t>og</a:t>
                </a:r>
                <a:r>
                  <a:rPr lang="da-DK" sz="2000" smtClean="0"/>
                  <a:t>  </a:t>
                </a:r>
                <a:r>
                  <a:rPr lang="da-DK" sz="2000" i="1" smtClean="0"/>
                  <a:t>B</a:t>
                </a:r>
                <a:br>
                  <a:rPr lang="da-DK" sz="2000"/>
                </a:br>
                <a:r>
                  <a:rPr lang="da-DK" sz="2000" smtClean="0"/>
                  <a:t> </a:t>
                </a:r>
                <a:br>
                  <a:rPr lang="da-DK" sz="2000" b="0" smtClean="0"/>
                </a:br>
                <a:r>
                  <a:rPr lang="da-DK" sz="2000" b="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smtClean="0">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oMath>
                  </m:oMathPara>
                </a14:m>
                <a:br>
                  <a:rPr lang="da-DK" sz="2000" b="0" smtClean="0"/>
                </a:br>
                <a:r>
                  <a:rPr lang="da-DK" sz="2000" b="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b="0" i="1" smtClean="0">
                              <a:latin typeface="Cambria Math"/>
                            </a:rPr>
                            <m:t>𝐵</m:t>
                          </m:r>
                          <m:r>
                            <a:rPr lang="da-DK" sz="2000" i="1">
                              <a:latin typeface="Cambria Math"/>
                            </a:rPr>
                            <m:t> </m:t>
                          </m:r>
                        </m:e>
                        <m:e>
                          <m:r>
                            <a:rPr lang="da-DK" sz="2000" i="1">
                              <a:latin typeface="Cambria Math"/>
                            </a:rPr>
                            <m:t> </m:t>
                          </m:r>
                          <m:r>
                            <a:rPr lang="da-DK" sz="2000" b="0" i="1" smtClean="0">
                              <a:latin typeface="Cambria Math"/>
                            </a:rPr>
                            <m:t>𝐴</m:t>
                          </m:r>
                        </m:e>
                      </m:d>
                      <m:r>
                        <a:rPr lang="da-DK" sz="2000" i="1" smtClean="0">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b="0" i="1" smtClean="0">
                              <a:latin typeface="Cambria Math"/>
                            </a:rPr>
                            <m:t>𝐴</m:t>
                          </m:r>
                        </m:e>
                      </m:d>
                    </m:oMath>
                  </m:oMathPara>
                </a14:m>
                <a:r>
                  <a:rPr lang="da-DK" sz="2000" b="0" smtClean="0"/>
                  <a:t> </a:t>
                </a:r>
                <a:br>
                  <a:rPr lang="da-DK" sz="2000" b="0" smtClean="0"/>
                </a:br>
                <a:br>
                  <a:rPr lang="da-DK" sz="2000" b="0" smtClean="0"/>
                </a:br>
                <a:r>
                  <a:rPr lang="da-DK" sz="2000" b="0" smtClean="0"/>
                  <a:t>F.eks.: Den person vi trækker er </a:t>
                </a:r>
                <a:br>
                  <a:rPr lang="da-DK" sz="2000" b="0" smtClean="0"/>
                </a:br>
                <a:r>
                  <a:rPr lang="da-DK" sz="2000" b="0" u="sng" smtClean="0"/>
                  <a:t>både</a:t>
                </a:r>
                <a:r>
                  <a:rPr lang="da-DK" sz="2000" b="0" smtClean="0"/>
                  <a:t> mand </a:t>
                </a:r>
                <a:r>
                  <a:rPr lang="da-DK" sz="2000" b="0" u="sng" smtClean="0"/>
                  <a:t>og</a:t>
                </a:r>
                <a:r>
                  <a:rPr lang="da-DK" sz="2000" b="0" smtClean="0"/>
                  <a:t> maskiningeniør</a:t>
                </a:r>
                <a:br>
                  <a:rPr lang="da-DK" sz="2000" b="0" smtClean="0"/>
                </a:br>
                <a:br>
                  <a:rPr lang="da-DK" sz="2000" b="0" smtClean="0"/>
                </a:br>
                <a:endParaRPr lang="da-DK" sz="2000" b="0" smtClean="0"/>
              </a:p>
              <a:p>
                <a:pPr marL="444500" indent="0">
                  <a:buNone/>
                </a:pPr>
                <a:r>
                  <a:rPr lang="da-DK" sz="2000" b="0" smtClean="0"/>
                  <a:t>Hvis </a:t>
                </a:r>
                <a:r>
                  <a:rPr lang="da-DK" sz="2000" i="1"/>
                  <a:t>A</a:t>
                </a:r>
                <a:r>
                  <a:rPr lang="da-DK" sz="2000"/>
                  <a:t> og </a:t>
                </a:r>
                <a:r>
                  <a:rPr lang="da-DK" sz="2000" i="1" smtClean="0"/>
                  <a:t>B</a:t>
                </a:r>
                <a:r>
                  <a:rPr lang="da-DK" sz="2000" b="0" smtClean="0"/>
                  <a:t> er </a:t>
                </a:r>
                <a:r>
                  <a:rPr lang="da-DK" sz="2000" b="0" smtClean="0">
                    <a:solidFill>
                      <a:schemeClr val="accent1">
                        <a:lumMod val="75000"/>
                      </a:schemeClr>
                    </a:solidFill>
                  </a:rPr>
                  <a:t>uafhængige</a:t>
                </a:r>
                <a:r>
                  <a:rPr lang="da-DK" sz="2000" b="0" smtClean="0"/>
                  <a:t> er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rPr>
                            <m:t> </m:t>
                          </m:r>
                        </m:e>
                        <m:e>
                          <m:r>
                            <a:rPr lang="da-DK" sz="2000" b="0" i="1" smtClean="0">
                              <a:latin typeface="Cambria Math"/>
                            </a:rPr>
                            <m:t> </m:t>
                          </m:r>
                          <m:r>
                            <a:rPr lang="da-DK" sz="2000" b="0" i="1" smtClean="0">
                              <a:latin typeface="Cambria Math"/>
                            </a:rPr>
                            <m:t>𝐵</m:t>
                          </m:r>
                        </m:e>
                      </m:d>
                      <m:r>
                        <a:rPr lang="da-DK" sz="2000" b="0" i="1" smtClean="0">
                          <a:latin typeface="Cambria Math"/>
                        </a:rPr>
                        <m:t>=</m:t>
                      </m:r>
                      <m:r>
                        <a:rPr lang="da-DK" sz="2000" b="0" i="1" smtClean="0">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oMath>
                  </m:oMathPara>
                </a14:m>
                <a:r>
                  <a:rPr lang="da-DK" sz="2000" b="0" smtClean="0"/>
                  <a:t>, så:</a:t>
                </a:r>
                <a:br>
                  <a:rPr lang="da-DK" sz="2000" b="0" smtClean="0"/>
                </a:br>
                <a:r>
                  <a:rPr lang="da-DK" sz="1200" b="0" smtClean="0"/>
                  <a:t> </a:t>
                </a:r>
                <a:br>
                  <a:rPr lang="da-DK" sz="2000" b="0" smtClean="0"/>
                </a:br>
                <a:r>
                  <a:rPr lang="da-DK" sz="2000" b="0" smtClean="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r>
                        <a:rPr lang="da-DK" sz="2000" b="0" i="1" smtClean="0">
                          <a:latin typeface="Cambria Math"/>
                        </a:rPr>
                        <m:t>(</m:t>
                      </m:r>
                      <m:r>
                        <a:rPr lang="da-DK" sz="2000" b="0" i="1" smtClean="0">
                          <a:latin typeface="Cambria Math"/>
                        </a:rPr>
                        <m:t>𝐴</m:t>
                      </m:r>
                      <m:r>
                        <a:rPr lang="da-DK" sz="2000" b="0" i="1" smtClean="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oMath>
                  </m:oMathPara>
                </a14:m>
                <a:br>
                  <a:rPr lang="da-DK" sz="2000" b="0" smtClean="0"/>
                </a:br>
                <a:r>
                  <a:rPr lang="da-DK" sz="1200" b="0" smtClean="0"/>
                  <a:t> </a:t>
                </a:r>
                <a:br>
                  <a:rPr lang="da-DK" sz="2000" b="0" smtClean="0"/>
                </a:br>
                <a:r>
                  <a:rPr lang="da-DK" sz="2000" b="0" smtClean="0"/>
                  <a:t>F.eks.: Vi slår plat med mønten og 6 med terningen.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6" t="-780"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98</a:t>
            </a:fld>
            <a:endParaRPr lang="da-DK"/>
          </a:p>
        </p:txBody>
      </p:sp>
      <p:grpSp>
        <p:nvGrpSpPr>
          <p:cNvPr id="16" name="Group 15"/>
          <p:cNvGrpSpPr/>
          <p:nvPr/>
        </p:nvGrpSpPr>
        <p:grpSpPr>
          <a:xfrm>
            <a:off x="5575876" y="2060848"/>
            <a:ext cx="3388612" cy="1800200"/>
            <a:chOff x="5575876" y="2060848"/>
            <a:chExt cx="3388612" cy="1800200"/>
          </a:xfrm>
        </p:grpSpPr>
        <p:grpSp>
          <p:nvGrpSpPr>
            <p:cNvPr id="17" name="Group 16"/>
            <p:cNvGrpSpPr/>
            <p:nvPr/>
          </p:nvGrpSpPr>
          <p:grpSpPr>
            <a:xfrm>
              <a:off x="5575876" y="2060848"/>
              <a:ext cx="3388612" cy="1800200"/>
              <a:chOff x="5575876" y="2060848"/>
              <a:chExt cx="3388612" cy="1800200"/>
            </a:xfrm>
          </p:grpSpPr>
          <p:grpSp>
            <p:nvGrpSpPr>
              <p:cNvPr id="19" name="Group 18"/>
              <p:cNvGrpSpPr/>
              <p:nvPr/>
            </p:nvGrpSpPr>
            <p:grpSpPr>
              <a:xfrm>
                <a:off x="5575876" y="2060848"/>
                <a:ext cx="3388612" cy="1800200"/>
                <a:chOff x="1259632" y="2204864"/>
                <a:chExt cx="4608512" cy="2448272"/>
              </a:xfrm>
            </p:grpSpPr>
            <p:sp>
              <p:nvSpPr>
                <p:cNvPr id="23" name="Oval 22"/>
                <p:cNvSpPr/>
                <p:nvPr/>
              </p:nvSpPr>
              <p:spPr>
                <a:xfrm>
                  <a:off x="1835695" y="2482400"/>
                  <a:ext cx="2172459" cy="1810695"/>
                </a:xfrm>
                <a:prstGeom prst="ellipse">
                  <a:avLst/>
                </a:prstGeom>
                <a:solidFill>
                  <a:schemeClr val="accent3">
                    <a:lumMod val="60000"/>
                    <a:lumOff val="40000"/>
                  </a:schemeClr>
                </a:solidFill>
                <a:ln>
                  <a:solidFill>
                    <a:schemeClr val="accent3">
                      <a:lumMod val="5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4" name="Oval 23"/>
                <p:cNvSpPr/>
                <p:nvPr/>
              </p:nvSpPr>
              <p:spPr>
                <a:xfrm>
                  <a:off x="2831588" y="2482400"/>
                  <a:ext cx="2172459" cy="1810695"/>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
              <p:nvSpPr>
                <p:cNvPr id="25" name="Rectangle 24"/>
                <p:cNvSpPr/>
                <p:nvPr/>
              </p:nvSpPr>
              <p:spPr>
                <a:xfrm>
                  <a:off x="1259632" y="2204864"/>
                  <a:ext cx="4608512" cy="2448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grpSp>
          <mc:AlternateContent>
            <mc:Choice Requires="a14">
              <p:sp>
                <p:nvSpPr>
                  <p:cNvPr id="20" name="Rectangle 19"/>
                  <p:cNvSpPr/>
                  <p:nvPr/>
                </p:nvSpPr>
                <p:spPr>
                  <a:xfrm>
                    <a:off x="6755726" y="2767138"/>
                    <a:ext cx="803874"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r>
                            <a:rPr lang="da-DK" i="1">
                              <a:latin typeface="Cambria Math"/>
                              <a:ea typeface="Cambria Math"/>
                            </a:rPr>
                            <m:t>∩</m:t>
                          </m:r>
                          <m:r>
                            <a:rPr lang="da-DK" i="1">
                              <a:latin typeface="Cambria Math"/>
                              <a:ea typeface="Cambria Math"/>
                            </a:rPr>
                            <m:t>𝐵</m:t>
                          </m:r>
                        </m:oMath>
                      </m:oMathPara>
                    </a14:m>
                    <a:endParaRPr lang="en-GB"/>
                  </a:p>
                </p:txBody>
              </p:sp>
            </mc:Choice>
            <mc:Fallback>
              <p:sp>
                <p:nvSpPr>
                  <p:cNvPr id="20" name="Rectangle 19"/>
                  <p:cNvSpPr>
                    <a:spLocks noRot="1" noChangeAspect="1" noMove="1" noResize="1" noEditPoints="1" noAdjustHandles="1" noChangeArrowheads="1" noChangeShapeType="1" noTextEdit="1"/>
                  </p:cNvSpPr>
                  <p:nvPr/>
                </p:nvSpPr>
                <p:spPr>
                  <a:xfrm>
                    <a:off x="6755726" y="2767138"/>
                    <a:ext cx="803874" cy="369332"/>
                  </a:xfrm>
                  <a:prstGeom prst="rect">
                    <a:avLst/>
                  </a:prstGeom>
                  <a:blipFill rotWithShape="1">
                    <a:blip r:embed="rId4"/>
                    <a:stretch>
                      <a:fillRect/>
                    </a:stretch>
                  </a:blipFill>
                </p:spPr>
                <p:txBody>
                  <a:bodyPr/>
                  <a:lstStyle/>
                  <a:p>
                    <a:r>
                      <a:rPr lang="en-GB">
                        <a:noFill/>
                      </a:rPr>
                      <a:t> </a:t>
                    </a:r>
                  </a:p>
                </p:txBody>
              </p:sp>
            </mc:Fallback>
          </mc:AlternateContent>
          <mc:AlternateContent>
            <mc:Choice Requires="a14">
              <p:sp>
                <p:nvSpPr>
                  <p:cNvPr id="21" name="Rectangle 20"/>
                  <p:cNvSpPr/>
                  <p:nvPr/>
                </p:nvSpPr>
                <p:spPr>
                  <a:xfrm>
                    <a:off x="6118308" y="2767138"/>
                    <a:ext cx="385683"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i="1">
                              <a:latin typeface="Cambria Math"/>
                              <a:ea typeface="Cambria Math"/>
                            </a:rPr>
                            <m:t>𝐴</m:t>
                          </m:r>
                        </m:oMath>
                      </m:oMathPara>
                    </a14:m>
                    <a:endParaRPr lang="en-GB"/>
                  </a:p>
                </p:txBody>
              </p:sp>
            </mc:Choice>
            <mc:Fallback>
              <p:sp>
                <p:nvSpPr>
                  <p:cNvPr id="21" name="Rectangle 20"/>
                  <p:cNvSpPr>
                    <a:spLocks noRot="1" noChangeAspect="1" noMove="1" noResize="1" noEditPoints="1" noAdjustHandles="1" noChangeArrowheads="1" noChangeShapeType="1" noTextEdit="1"/>
                  </p:cNvSpPr>
                  <p:nvPr/>
                </p:nvSpPr>
                <p:spPr>
                  <a:xfrm>
                    <a:off x="6118308" y="2767138"/>
                    <a:ext cx="385683" cy="369332"/>
                  </a:xfrm>
                  <a:prstGeom prst="rect">
                    <a:avLst/>
                  </a:prstGeom>
                  <a:blipFill rotWithShape="1">
                    <a:blip r:embed="rId5"/>
                    <a:stretch>
                      <a:fillRect/>
                    </a:stretch>
                  </a:blipFill>
                </p:spPr>
                <p:txBody>
                  <a:bodyPr/>
                  <a:lstStyle/>
                  <a:p>
                    <a:r>
                      <a:rPr lang="en-GB">
                        <a:noFill/>
                      </a:rPr>
                      <a:t> </a:t>
                    </a:r>
                  </a:p>
                </p:txBody>
              </p:sp>
            </mc:Fallback>
          </mc:AlternateContent>
          <mc:AlternateContent>
            <mc:Choice Requires="a14">
              <p:sp>
                <p:nvSpPr>
                  <p:cNvPr id="22" name="Rectangle 21"/>
                  <p:cNvSpPr/>
                  <p:nvPr/>
                </p:nvSpPr>
                <p:spPr>
                  <a:xfrm>
                    <a:off x="7812360" y="2767138"/>
                    <a:ext cx="396069"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𝐵</m:t>
                          </m:r>
                        </m:oMath>
                      </m:oMathPara>
                    </a14:m>
                    <a:endParaRPr lang="en-GB"/>
                  </a:p>
                </p:txBody>
              </p:sp>
            </mc:Choice>
            <mc:Fallback>
              <p:sp>
                <p:nvSpPr>
                  <p:cNvPr id="22" name="Rectangle 21"/>
                  <p:cNvSpPr>
                    <a:spLocks noRot="1" noChangeAspect="1" noMove="1" noResize="1" noEditPoints="1" noAdjustHandles="1" noChangeArrowheads="1" noChangeShapeType="1" noTextEdit="1"/>
                  </p:cNvSpPr>
                  <p:nvPr/>
                </p:nvSpPr>
                <p:spPr>
                  <a:xfrm>
                    <a:off x="7812360" y="2767138"/>
                    <a:ext cx="396069" cy="369332"/>
                  </a:xfrm>
                  <a:prstGeom prst="rect">
                    <a:avLst/>
                  </a:prstGeom>
                  <a:blipFill rotWithShape="1">
                    <a:blip r:embed="rId6"/>
                    <a:stretch>
                      <a:fillRect/>
                    </a:stretch>
                  </a:blipFill>
                </p:spPr>
                <p:txBody>
                  <a:bodyPr/>
                  <a:lstStyle/>
                  <a:p>
                    <a:r>
                      <a:rPr lang="en-GB">
                        <a:noFill/>
                      </a:rPr>
                      <a:t> </a:t>
                    </a:r>
                  </a:p>
                </p:txBody>
              </p:sp>
            </mc:Fallback>
          </mc:AlternateContent>
        </p:grpSp>
        <mc:AlternateContent>
          <mc:Choice Requires="a14">
            <p:sp>
              <p:nvSpPr>
                <p:cNvPr id="18" name="Rectangle 17"/>
                <p:cNvSpPr/>
                <p:nvPr/>
              </p:nvSpPr>
              <p:spPr>
                <a:xfrm>
                  <a:off x="8541758" y="2080253"/>
                  <a:ext cx="400751" cy="369332"/>
                </a:xfrm>
                <a:prstGeom prst="rect">
                  <a:avLst/>
                </a:prstGeom>
              </p:spPr>
              <p:txBody>
                <a:bodyPr wrap="none">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da-DK" b="0" i="1" smtClean="0">
                            <a:latin typeface="Cambria Math"/>
                          </a:rPr>
                          <m:t>𝑈</m:t>
                        </m:r>
                      </m:oMath>
                    </m:oMathPara>
                  </a14:m>
                  <a:endParaRPr lang="en-GB"/>
                </a:p>
              </p:txBody>
            </p:sp>
          </mc:Choice>
          <mc:Fallback>
            <p:sp>
              <p:nvSpPr>
                <p:cNvPr id="18" name="Rectangle 17"/>
                <p:cNvSpPr>
                  <a:spLocks noRot="1" noChangeAspect="1" noMove="1" noResize="1" noEditPoints="1" noAdjustHandles="1" noChangeArrowheads="1" noChangeShapeType="1" noTextEdit="1"/>
                </p:cNvSpPr>
                <p:nvPr/>
              </p:nvSpPr>
              <p:spPr>
                <a:xfrm>
                  <a:off x="8541758" y="2080253"/>
                  <a:ext cx="400751" cy="369332"/>
                </a:xfrm>
                <a:prstGeom prst="rect">
                  <a:avLst/>
                </a:prstGeom>
                <a:blipFill rotWithShape="1">
                  <a:blip r:embed="rId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5256908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da-DK" smtClean="0"/>
              <a:t>Eksempel for de basale regler for sandsynlighed</a:t>
            </a:r>
            <a:endParaRPr lang="da-DK"/>
          </a:p>
        </p:txBody>
      </p:sp>
      <mc:AlternateContent>
        <mc:Choice Requires="a14">
          <p:sp>
            <p:nvSpPr>
              <p:cNvPr id="3" name="Content Placeholder 2"/>
              <p:cNvSpPr>
                <a:spLocks noGrp="1"/>
              </p:cNvSpPr>
              <p:nvPr>
                <p:ph idx="1"/>
              </p:nvPr>
            </p:nvSpPr>
            <p:spPr>
              <a:xfrm>
                <a:off x="539552" y="2852936"/>
                <a:ext cx="8496944" cy="3816424"/>
              </a:xfrm>
            </p:spPr>
            <p:txBody>
              <a:bodyPr/>
              <a:lstStyle/>
              <a:p>
                <a:pPr marL="457200" indent="-457200">
                  <a:buFont typeface="+mj-lt"/>
                  <a:buAutoNum type="arabicPeriod" startAt="5"/>
                </a:pPr>
                <a:r>
                  <a:rPr lang="da-DK" sz="2000" err="1" smtClean="0">
                    <a:solidFill>
                      <a:schemeClr val="accent1">
                        <a:lumMod val="75000"/>
                      </a:schemeClr>
                    </a:solidFill>
                  </a:rPr>
                  <a:t>Multiplikativ lov</a:t>
                </a: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𝐴</m:t>
                          </m:r>
                          <m:r>
                            <a:rPr lang="da-DK" sz="2000" b="0" i="1" smtClean="0">
                              <a:latin typeface="Cambria Math"/>
                              <a:ea typeface="Cambria Math"/>
                            </a:rPr>
                            <m:t>∩</m:t>
                          </m:r>
                          <m:r>
                            <a:rPr lang="da-DK" sz="2000" b="0" i="1" smtClean="0">
                              <a:latin typeface="Cambria Math"/>
                              <a:ea typeface="Cambria Math"/>
                            </a:rPr>
                            <m:t>𝐵</m:t>
                          </m:r>
                        </m:e>
                      </m:d>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i="1">
                          <a:latin typeface="Cambria Math"/>
                          <a:ea typeface="Cambria Math"/>
                        </a:rPr>
                        <m:t>𝐴</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i="1">
                          <a:latin typeface="Cambria Math"/>
                          <a:ea typeface="Cambria Math"/>
                        </a:rPr>
                        <m:t>𝐵</m:t>
                      </m:r>
                      <m:r>
                        <a:rPr lang="da-DK" sz="2000" i="1">
                          <a:latin typeface="Cambria Math"/>
                          <a:ea typeface="Cambria Math"/>
                        </a:rPr>
                        <m:t>|</m:t>
                      </m:r>
                      <m:r>
                        <a:rPr lang="da-DK" sz="2000" i="1">
                          <a:latin typeface="Cambria Math"/>
                          <a:ea typeface="Cambria Math"/>
                        </a:rPr>
                        <m:t>𝐴</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b="0" i="1" smtClean="0">
                          <a:latin typeface="Cambria Math"/>
                          <a:ea typeface="Cambria Math"/>
                        </a:rPr>
                        <m:t>𝐵</m:t>
                      </m:r>
                      <m:r>
                        <a:rPr lang="da-DK" sz="2000" i="1">
                          <a:latin typeface="Cambria Math"/>
                          <a:ea typeface="Cambria Math"/>
                        </a:rPr>
                        <m:t>)∙</m:t>
                      </m:r>
                      <m:r>
                        <a:rPr lang="da-DK" sz="2000" i="1">
                          <a:latin typeface="Cambria Math"/>
                          <a:ea typeface="Cambria Math"/>
                        </a:rPr>
                        <m:t>𝑃</m:t>
                      </m:r>
                      <m:r>
                        <a:rPr lang="da-DK" sz="2000" i="1">
                          <a:latin typeface="Cambria Math"/>
                          <a:ea typeface="Cambria Math"/>
                        </a:rPr>
                        <m:t>(</m:t>
                      </m:r>
                      <m:r>
                        <a:rPr lang="da-DK" sz="2000" b="0" i="1" smtClean="0">
                          <a:latin typeface="Cambria Math"/>
                          <a:ea typeface="Cambria Math"/>
                        </a:rPr>
                        <m:t>𝐴</m:t>
                      </m:r>
                      <m:r>
                        <a:rPr lang="da-DK" sz="2000" i="1">
                          <a:latin typeface="Cambria Math"/>
                          <a:ea typeface="Cambria Math"/>
                        </a:rPr>
                        <m:t>|</m:t>
                      </m:r>
                      <m:r>
                        <a:rPr lang="da-DK" sz="2000" b="0" i="1" smtClean="0">
                          <a:latin typeface="Cambria Math"/>
                          <a:ea typeface="Cambria Math"/>
                        </a:rPr>
                        <m:t>𝐵</m:t>
                      </m:r>
                      <m:r>
                        <a:rPr lang="da-DK" sz="2000" i="1">
                          <a:latin typeface="Cambria Math"/>
                          <a:ea typeface="Cambria Math"/>
                        </a:rPr>
                        <m:t>)</m:t>
                      </m:r>
                    </m:oMath>
                  </m:oMathPara>
                </a14:m>
                <a:br>
                  <a:rPr lang="da-DK" sz="2000" smtClean="0"/>
                </a:br>
                <a:br>
                  <a:rPr lang="da-DK" sz="2000" smtClean="0"/>
                </a:br>
                <a14:m>
                  <m:oMathPara>
                    <m:oMathParaPr>
                      <m:jc/>
                    </m:oMathParaPr>
                    <m:oMath>
                      <m:r>
                        <m:rPr>
                          <m:sty m:val="p"/>
                        </m:rPr>
                        <a:rPr lang="da-DK" sz="2000">
                          <a:latin typeface="Cambria Math"/>
                        </a:rPr>
                        <m:t>P</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m:t>
                          </m:r>
                          <m:r>
                            <m:rPr>
                              <m:sty m:val="p"/>
                            </m:rPr>
                            <a:rPr lang="da-DK" sz="2000" b="0" i="0" smtClean="0">
                              <a:latin typeface="Cambria Math"/>
                            </a:rPr>
                            <m:t>sk</m:t>
                          </m:r>
                          <m:r>
                            <m:rPr>
                              <m:sty m:val="p"/>
                            </m:rPr>
                            <a:rPr lang="da-DK" sz="2000">
                              <a:latin typeface="Cambria Math"/>
                            </a:rPr>
                            <m:t>in</m:t>
                          </m:r>
                          <m:r>
                            <m:rPr>
                              <m:sty m:val="p"/>
                            </m:rPr>
                            <a:rPr lang="da-DK" sz="2000">
                              <a:latin typeface="Cambria Math"/>
                            </a:rPr>
                            <m:t> </m:t>
                          </m:r>
                          <m:r>
                            <m:rPr>
                              <m:sty m:val="p"/>
                            </m:rPr>
                            <a:rPr lang="da-DK" sz="2000">
                              <a:latin typeface="Cambria Math"/>
                            </a:rPr>
                            <m:t>og</m:t>
                          </m:r>
                          <m:r>
                            <m:rPr>
                              <m:sty m:val="p"/>
                            </m:rPr>
                            <a:rPr lang="da-DK" sz="2000">
                              <a:latin typeface="Cambria Math"/>
                            </a:rPr>
                            <m:t> </m:t>
                          </m:r>
                          <m:r>
                            <m:rPr>
                              <m:sty m:val="p"/>
                            </m:rPr>
                            <a:rPr lang="da-DK" sz="2000">
                              <a:latin typeface="Cambria Math"/>
                            </a:rPr>
                            <m:t>Mand</m:t>
                          </m:r>
                        </m:e>
                      </m:d>
                      <m:r>
                        <m:rPr>
                          <m:sty m:val="p"/>
                        </m:rPr>
                        <a:rPr lang="da-DK" sz="2000">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rPr>
                            <m:t>Maskin</m:t>
                          </m:r>
                          <m:r>
                            <a:rPr lang="da-DK" sz="2000" i="1" smtClean="0">
                              <a:latin typeface="Cambria Math"/>
                              <a:ea typeface="Cambria Math"/>
                            </a:rPr>
                            <m:t>∩</m:t>
                          </m:r>
                          <m:r>
                            <m:rPr>
                              <m:sty m:val="p"/>
                            </m:rPr>
                            <a:rPr lang="da-DK" sz="2000">
                              <a:latin typeface="Cambria Math"/>
                              <a:ea typeface="Cambria Math"/>
                            </a:rPr>
                            <m:t>Mand</m:t>
                          </m:r>
                        </m:e>
                      </m:d>
                      <m:r>
                        <a:rPr lang="da-DK" sz="2000" i="1">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470</m:t>
                          </m:r>
                        </m:den>
                      </m:f>
                      <m:r>
                        <a:rPr lang="da-DK" sz="2000" b="0" i="1" smtClean="0">
                          <a:latin typeface="Cambria Math"/>
                          <a:ea typeface="Cambria Math"/>
                        </a:rPr>
                        <m:t>=0.47</m:t>
                      </m:r>
                    </m:oMath>
                  </m:oMathPara>
                </a14:m>
                <a:r>
                  <a:rPr lang="da-DK" sz="2000" smtClean="0">
                    <a:latin typeface="Cambria Math"/>
                  </a:rPr>
                  <a:t> </a:t>
                </a:r>
                <a:br>
                  <a:rPr lang="da-DK" sz="2000" smtClean="0">
                    <a:latin typeface="Cambria Math"/>
                  </a:rPr>
                </a:b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m:rPr>
                              <m:sty m:val="p"/>
                            </m:rPr>
                            <a:rPr lang="da-DK" sz="2000" b="0" i="0" smtClean="0">
                              <a:latin typeface="Cambria Math"/>
                            </a:rPr>
                            <m:t>Maskin</m:t>
                          </m:r>
                        </m:e>
                      </m:d>
                      <m:r>
                        <a:rPr lang="da-DK" sz="2000" b="0" i="1" smtClean="0">
                          <a:latin typeface="Cambria Math"/>
                          <a:ea typeface="Cambria Math"/>
                        </a:rPr>
                        <m:t>∙</m:t>
                      </m:r>
                      <m:r>
                        <a:rPr lang="da-DK" sz="2000" b="0" i="1" smtClean="0">
                          <a:latin typeface="Cambria Math"/>
                          <a:ea typeface="Cambria Math"/>
                        </a:rPr>
                        <m:t>𝑃</m:t>
                      </m:r>
                      <m:d>
                        <m:dPr>
                          <m:begChr m:val="("/>
                          <m:sepChr m:val="|"/>
                          <m:endChr m:val=")"/>
                          <m:grow m:val="on"/>
                          <m:shp m:val="centered"/>
                          <m:ctrlPr>
                            <a:rPr lang="da-DK" sz="2000" b="0" i="1" smtClean="0">
                              <a:latin typeface="Cambria Math" panose="02040503050406030204" pitchFamily="18" charset="0"/>
                              <a:ea typeface="Cambria Math"/>
                            </a:rPr>
                          </m:ctrlPr>
                        </m:dPr>
                        <m:e>
                          <m:r>
                            <m:rPr>
                              <m:sty m:val="p"/>
                            </m:rPr>
                            <a:rPr lang="da-DK" sz="2000" b="0" i="0" smtClean="0">
                              <a:latin typeface="Cambria Math"/>
                              <a:ea typeface="Cambria Math"/>
                            </a:rPr>
                            <m:t>Mand</m:t>
                          </m:r>
                          <m:r>
                            <m:rPr>
                              <m:sty m:val="p"/>
                            </m:rPr>
                            <a:rPr lang="da-DK" sz="2000" b="0" i="0" smtClean="0">
                              <a:latin typeface="Cambria Math"/>
                              <a:ea typeface="Cambria Math"/>
                            </a:rPr>
                            <m:t> | </m:t>
                          </m:r>
                          <m:r>
                            <m:rPr>
                              <m:sty m:val="p"/>
                            </m:rPr>
                            <a:rPr lang="da-DK" sz="2000">
                              <a:latin typeface="Cambria Math"/>
                              <a:ea typeface="Cambria Math"/>
                            </a:rPr>
                            <m:t>Maskin</m:t>
                          </m:r>
                        </m:e>
                      </m:d>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263</m:t>
                          </m:r>
                        </m:num>
                        <m:den>
                          <m:r>
                            <a:rPr lang="da-DK" sz="2000" b="0" i="1" smtClean="0">
                              <a:latin typeface="Cambria Math"/>
                              <a:ea typeface="Cambria Math"/>
                            </a:rPr>
                            <m:t>470</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263</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222</m:t>
                          </m:r>
                        </m:num>
                        <m:den>
                          <m:r>
                            <a:rPr lang="da-DK" sz="2000" b="0" i="1" smtClean="0">
                              <a:latin typeface="Cambria Math"/>
                              <a:ea typeface="Cambria Math"/>
                            </a:rPr>
                            <m:t>470</m:t>
                          </m:r>
                        </m:den>
                      </m:f>
                      <m:r>
                        <a:rPr lang="da-DK" sz="2000" b="0" i="1" smtClean="0">
                          <a:latin typeface="Cambria Math"/>
                          <a:ea typeface="Cambria Math"/>
                        </a:rPr>
                        <m:t>=0.47</m:t>
                      </m:r>
                    </m:oMath>
                  </m:oMathPara>
                </a14:m>
                <a:r>
                  <a:rPr lang="da-DK" sz="2000" smtClean="0">
                    <a:latin typeface="Cambria Math"/>
                  </a:rPr>
                  <a:t> </a:t>
                </a:r>
                <a:br>
                  <a:rPr lang="da-DK" sz="2000" smtClean="0">
                    <a:latin typeface="Cambria Math"/>
                  </a:rPr>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m:rPr>
                              <m:sty m:val="p"/>
                            </m:rPr>
                            <a:rPr lang="da-DK" sz="2000">
                              <a:latin typeface="Cambria Math"/>
                              <a:ea typeface="Cambria Math"/>
                            </a:rPr>
                            <m:t>Mand</m:t>
                          </m:r>
                        </m:e>
                      </m:d>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m:rPr>
                              <m:sty m:val="p"/>
                            </m:rPr>
                            <a:rPr lang="da-DK" sz="2000">
                              <a:latin typeface="Cambria Math"/>
                              <a:ea typeface="Cambria Math"/>
                            </a:rPr>
                            <m:t>Maskin</m:t>
                          </m:r>
                          <m:r>
                            <m:rPr>
                              <m:sty m:val="p"/>
                            </m:rPr>
                            <a:rPr lang="da-DK" sz="2000" b="0" i="0" smtClean="0">
                              <a:latin typeface="Cambria Math"/>
                              <a:ea typeface="Cambria Math"/>
                            </a:rPr>
                            <m:t> </m:t>
                          </m:r>
                          <m:r>
                            <m:rPr>
                              <m:sty m:val="p"/>
                            </m:rPr>
                            <a:rPr lang="da-DK" sz="2000">
                              <a:latin typeface="Cambria Math"/>
                              <a:ea typeface="Cambria Math"/>
                            </a:rPr>
                            <m:t>|</m:t>
                          </m:r>
                          <m:r>
                            <m:rPr>
                              <m:sty m:val="p"/>
                            </m:rPr>
                            <a:rPr lang="da-DK" sz="2000" b="0" i="0" smtClean="0">
                              <a:latin typeface="Cambria Math"/>
                              <a:ea typeface="Cambria Math"/>
                            </a:rPr>
                            <m:t> </m:t>
                          </m:r>
                          <m:r>
                            <m:rPr>
                              <m:sty m:val="p"/>
                            </m:rPr>
                            <a:rPr lang="da-DK" sz="2000">
                              <a:latin typeface="Cambria Math"/>
                              <a:ea typeface="Cambria Math"/>
                            </a:rPr>
                            <m:t>Mand</m:t>
                          </m:r>
                          <m:r>
                            <m:rPr>
                              <m:sty m:val="p"/>
                            </m:rPr>
                            <a:rPr lang="da-DK" sz="2000">
                              <a:latin typeface="Cambria Math"/>
                              <a:ea typeface="Cambria Math"/>
                            </a:rPr>
                            <m:t> </m:t>
                          </m:r>
                        </m:e>
                      </m:d>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334</m:t>
                          </m:r>
                        </m:num>
                        <m:den>
                          <m:r>
                            <a:rPr lang="da-DK" sz="2000" i="1">
                              <a:latin typeface="Cambria Math"/>
                              <a:ea typeface="Cambria Math"/>
                            </a:rPr>
                            <m:t>470</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b="0" i="1" smtClean="0">
                              <a:latin typeface="Cambria Math"/>
                              <a:ea typeface="Cambria Math"/>
                            </a:rPr>
                            <m:t>334</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222</m:t>
                          </m:r>
                        </m:num>
                        <m:den>
                          <m:r>
                            <a:rPr lang="da-DK" sz="2000" i="1">
                              <a:latin typeface="Cambria Math"/>
                              <a:ea typeface="Cambria Math"/>
                            </a:rPr>
                            <m:t>470</m:t>
                          </m:r>
                        </m:den>
                      </m:f>
                      <m:r>
                        <a:rPr lang="da-DK" sz="2000" i="1">
                          <a:latin typeface="Cambria Math"/>
                          <a:ea typeface="Cambria Math"/>
                        </a:rPr>
                        <m:t>=0.47</m:t>
                      </m:r>
                    </m:oMath>
                  </m:oMathPara>
                </a14:m>
                <a:r>
                  <a:rPr lang="da-DK" sz="2000" smtClean="0">
                    <a:latin typeface="Cambria Math"/>
                  </a:rPr>
                  <a:t> .</a:t>
                </a:r>
                <a:endParaRPr lang="da-DK" sz="2000">
                  <a:latin typeface="Cambria Math"/>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2852936"/>
                <a:ext cx="8496944" cy="3816424"/>
              </a:xfrm>
              <a:blipFill rotWithShape="1">
                <a:blip r:embed="rId3"/>
                <a:stretch>
                  <a:fillRect l="-790" t="-9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99</a:t>
            </a:fld>
            <a:endParaRPr lang="da-DK"/>
          </a:p>
        </p:txBody>
      </p:sp>
      <p:graphicFrame>
        <p:nvGraphicFramePr>
          <p:cNvPr id="7" name="Content Placeholder 5"/>
          <p:cNvGraphicFramePr>
            <a:graphicFrameLocks noGrp="1"/>
          </p:cNvGraphicFramePr>
          <p:nvPr>
            <p:extLst>
              <p:ext uri="{D42A27DB-BD31-4B8C-83A1-F6EECF244321}">
                <p14:modId xmlns:p14="http://schemas.microsoft.com/office/powerpoint/2010/main" val="3100503683"/>
              </p:ext>
            </p:extLst>
          </p:nvPr>
        </p:nvGraphicFramePr>
        <p:xfrm>
          <a:off x="755576" y="1052736"/>
          <a:ext cx="4685064" cy="1440160"/>
        </p:xfrm>
        <a:graphic>
          <a:graphicData uri="http://schemas.openxmlformats.org/drawingml/2006/table">
            <a:tbl>
              <a:tblPr>
                <a:tableStyleId>{9D7B26C5-4107-4FEC-AEDC-1716B250A1EF}</a:tableStyleId>
              </a:tblPr>
              <a:tblGrid>
                <a:gridCol w="1171266">
                  <a:extLst>
                    <a:ext uri="{9D8B030D-6E8A-4147-A177-3AD203B41FA5}">
                      <a16:colId xmlns:a16="http://schemas.microsoft.com/office/drawing/2014/main" val="20000"/>
                    </a:ext>
                  </a:extLst>
                </a:gridCol>
                <a:gridCol w="1171266">
                  <a:extLst>
                    <a:ext uri="{9D8B030D-6E8A-4147-A177-3AD203B41FA5}">
                      <a16:colId xmlns:a16="http://schemas.microsoft.com/office/drawing/2014/main" val="20001"/>
                    </a:ext>
                  </a:extLst>
                </a:gridCol>
                <a:gridCol w="1171266">
                  <a:extLst>
                    <a:ext uri="{9D8B030D-6E8A-4147-A177-3AD203B41FA5}">
                      <a16:colId xmlns:a16="http://schemas.microsoft.com/office/drawing/2014/main" val="20002"/>
                    </a:ext>
                  </a:extLst>
                </a:gridCol>
                <a:gridCol w="1171266">
                  <a:extLst>
                    <a:ext uri="{9D8B030D-6E8A-4147-A177-3AD203B41FA5}">
                      <a16:colId xmlns:a16="http://schemas.microsoft.com/office/drawing/2014/main" val="20003"/>
                    </a:ext>
                  </a:extLst>
                </a:gridCol>
              </a:tblGrid>
              <a:tr h="360040">
                <a:tc>
                  <a:txBody>
                    <a:bodyPr vert="horz" wrap="square"/>
                    <a:lstStyle/>
                    <a:p>
                      <a:pPr algn="ctr" fontAlgn="b"/>
                      <a:r>
                        <a:rPr lang="en-GB" sz="1800" b="1" u="none" strike="noStrike">
                          <a:effectLst/>
                        </a:rPr>
                        <a:t>2013</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err="1">
                          <a:effectLst/>
                        </a:rPr>
                        <a:t>Maskin</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Kemi</a:t>
                      </a:r>
                      <a:endParaRPr lang="en-GB" sz="1800" b="1" i="0" u="none" strike="noStrike">
                        <a:solidFill>
                          <a:srgbClr val="000000"/>
                        </a:solidFill>
                        <a:effectLst/>
                        <a:latin typeface="Calibri"/>
                      </a:endParaRPr>
                    </a:p>
                  </a:txBody>
                  <a:tcPr marL="15373" marR="15373" marT="15373" marB="0" anchor="b"/>
                </a:tc>
                <a:tc>
                  <a:txBody>
                    <a:bodyPr vert="horz" wrap="square"/>
                    <a:lstStyle/>
                    <a:p>
                      <a:pPr algn="ctr"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0"/>
                  </a:ext>
                </a:extLst>
              </a:tr>
              <a:tr h="360040">
                <a:tc>
                  <a:txBody>
                    <a:bodyPr vert="horz" wrap="square"/>
                    <a:lstStyle/>
                    <a:p>
                      <a:pPr algn="l" fontAlgn="b"/>
                      <a:r>
                        <a:rPr lang="en-GB" sz="1800" b="1" u="none" strike="noStrike" err="1">
                          <a:effectLst/>
                        </a:rPr>
                        <a:t>Mænd</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222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112</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334</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1"/>
                  </a:ext>
                </a:extLst>
              </a:tr>
              <a:tr h="360040">
                <a:tc>
                  <a:txBody>
                    <a:bodyPr vert="horz" wrap="square"/>
                    <a:lstStyle/>
                    <a:p>
                      <a:pPr algn="l" fontAlgn="b"/>
                      <a:r>
                        <a:rPr lang="en-GB" sz="1800" b="1" u="none" strike="noStrike" err="1">
                          <a:effectLst/>
                        </a:rPr>
                        <a:t>Kvinder</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41</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95</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136</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2"/>
                  </a:ext>
                </a:extLst>
              </a:tr>
              <a:tr h="360040">
                <a:tc>
                  <a:txBody>
                    <a:bodyPr vert="horz" wrap="square"/>
                    <a:lstStyle/>
                    <a:p>
                      <a:pPr algn="l" fontAlgn="b"/>
                      <a:r>
                        <a:rPr lang="en-GB" sz="1800" b="1" u="none" strike="noStrike">
                          <a:effectLst/>
                        </a:rPr>
                        <a:t>Total</a:t>
                      </a:r>
                      <a:endParaRPr lang="en-GB" sz="1800" b="1"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263</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207</a:t>
                      </a:r>
                      <a:endParaRPr lang="en-GB" sz="1800" b="0" i="0" u="none" strike="noStrike">
                        <a:solidFill>
                          <a:srgbClr val="000000"/>
                        </a:solidFill>
                        <a:effectLst/>
                        <a:latin typeface="Calibri"/>
                      </a:endParaRPr>
                    </a:p>
                  </a:txBody>
                  <a:tcPr marL="15373" marR="15373" marT="15373" marB="0" anchor="b"/>
                </a:tc>
                <a:tc>
                  <a:txBody>
                    <a:bodyPr vert="horz" wrap="square"/>
                    <a:lstStyle/>
                    <a:p>
                      <a:pPr algn="r" fontAlgn="b"/>
                      <a:r>
                        <a:rPr lang="en-GB" sz="1800" u="none" strike="noStrike">
                          <a:effectLst/>
                        </a:rPr>
                        <a:t>470</a:t>
                      </a:r>
                      <a:endParaRPr lang="en-GB" sz="1800" b="0" i="0" u="none" strike="noStrike">
                        <a:solidFill>
                          <a:srgbClr val="000000"/>
                        </a:solidFill>
                        <a:effectLst/>
                        <a:latin typeface="Calibri"/>
                      </a:endParaRPr>
                    </a:p>
                  </a:txBody>
                  <a:tcPr marL="15373" marR="15373" marT="15373"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02542639"/>
      </p:ext>
    </p:extLst>
  </p:cSld>
  <p:clrMapOvr>
    <a:masterClrMapping/>
  </p:clrMapOvr>
  <p:transition/>
  <p:timing/>
</p:sld>
</file>

<file path=ppt/tags/tag1.xml><?xml version="1.0" encoding="utf-8"?>
<p:tagLst xmlns:p="http://schemas.openxmlformats.org/presentationml/2006/main">
  <p:tag name="AS_NET" val="3.1.31"/>
  <p:tag name="AS_OS" val="Unix 5.15.0.1019"/>
  <p:tag name="AS_RELEASE_DATE" val="2022.06.14"/>
  <p:tag name="AS_TITLE" val="Aspose.Slides for .NET Standard 2.0"/>
  <p:tag name="AS_VERSION" val="22.6"/>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1.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2.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3.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4.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5.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6.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7.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8.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9.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3117</Paragraphs>
  <Slides>458</Slides>
  <Notes>254</Notes>
  <TotalTime>1</TotalTime>
  <HiddenSlides>0</HiddenSlides>
  <MMClips>0</MMClips>
  <ScaleCrop>0</ScaleCrop>
  <HeadingPairs>
    <vt:vector baseType="variant" size="6">
      <vt:variant>
        <vt:lpstr>Fonts used</vt:lpstr>
      </vt:variant>
      <vt:variant>
        <vt:i4>7</vt:i4>
      </vt:variant>
      <vt:variant>
        <vt:lpstr>Theme</vt:lpstr>
      </vt:variant>
      <vt:variant>
        <vt:i4>1</vt:i4>
      </vt:variant>
      <vt:variant>
        <vt:lpstr>Slide Titles</vt:lpstr>
      </vt:variant>
      <vt:variant>
        <vt:i4>458</vt:i4>
      </vt:variant>
    </vt:vector>
  </HeadingPairs>
  <TitlesOfParts>
    <vt:vector baseType="lpstr" size="466">
      <vt:lpstr>Arial</vt:lpstr>
      <vt:lpstr>Calibri</vt:lpstr>
      <vt:lpstr>Cambria Math</vt:lpstr>
      <vt:lpstr>Times New Roman</vt:lpstr>
      <vt:lpstr>Courier New</vt:lpstr>
      <vt:lpstr>Helvetica</vt:lpstr>
      <vt:lpstr>Calibri Light</vt:lpstr>
      <vt:lpstr>Office Theme</vt:lpstr>
      <vt:lpstr>Sandsynlighedsteori og statistik  1. Introduktion  </vt:lpstr>
      <vt:lpstr>Dagens program</vt:lpstr>
      <vt:lpstr>Om underviseren</vt:lpstr>
      <vt:lpstr>Om underviseren</vt:lpstr>
      <vt:lpstr>Kurset</vt:lpstr>
      <vt:lpstr>Emner fra bogen (pensum)</vt:lpstr>
      <vt:lpstr>Lektionsplan (14 lektioner)</vt:lpstr>
      <vt:lpstr>Statistik i Calculus Beta</vt:lpstr>
      <vt:lpstr>Eksamen</vt:lpstr>
      <vt:lpstr>Værktøjer</vt:lpstr>
      <vt:lpstr>Installering af R og RStudio</vt:lpstr>
      <vt:lpstr>Hvad er statistik (ifølge Wikipedia)?</vt:lpstr>
      <vt:lpstr>Introduktion til statistik</vt:lpstr>
      <vt:lpstr>Datasæt: De studerendes gæt</vt:lpstr>
      <vt:lpstr>Statistik kan give overraskende resultater</vt:lpstr>
      <vt:lpstr>Statistik bruges i forskning</vt:lpstr>
      <vt:lpstr>Sammenhænge i data</vt:lpstr>
      <vt:lpstr>Intimbarberede udsatte for kønssygdomme</vt:lpstr>
      <vt:lpstr>Statistik har et dårligt ry</vt:lpstr>
      <vt:lpstr>Andre har sagt om statistik …</vt:lpstr>
      <vt:lpstr>Dataindsamling og databehandling</vt:lpstr>
      <vt:lpstr>And the winner is … </vt:lpstr>
      <vt:lpstr>Wisdom of the Crowds</vt:lpstr>
      <vt:lpstr>Hjemmeopgave</vt:lpstr>
      <vt:lpstr>Sandsynlighedsteori og statistik  Kapitel 2. Organisering og præsentation af data (afsnit 2.1-2.7) </vt:lpstr>
      <vt:lpstr>Præsentation af data</vt:lpstr>
      <vt:lpstr>De vigtigste deskriptorer</vt:lpstr>
      <vt:lpstr>Middelværdi  (‘my’) </vt:lpstr>
      <vt:lpstr>Varians  (‘sigma i anden’)</vt:lpstr>
      <vt:lpstr>Varians </vt:lpstr>
      <vt:lpstr>Standardafvigelse / spredning  (‘sigma’)</vt:lpstr>
      <vt:lpstr>Eksempel: Højde på 25 elever i A klasse </vt:lpstr>
      <vt:lpstr>PowerPoint Presentation</vt:lpstr>
      <vt:lpstr>Population eller stikprøve</vt:lpstr>
      <vt:lpstr>Variationskoefficient</vt:lpstr>
      <vt:lpstr>Grafisk præsentation</vt:lpstr>
      <vt:lpstr>Eksempel på Pareto-reglen fra medicin</vt:lpstr>
      <vt:lpstr>Stolpediagram</vt:lpstr>
      <vt:lpstr>Prikdiagram </vt:lpstr>
      <vt:lpstr>Stolpediagram over hyppigheder</vt:lpstr>
      <vt:lpstr>Frekvensdiagram (histogram)</vt:lpstr>
      <vt:lpstr>Frekvensdiagram (histogram)</vt:lpstr>
      <vt:lpstr>Densitetsdiagram (histogram)</vt:lpstr>
      <vt:lpstr>Der er forskel på (] og [)</vt:lpstr>
      <vt:lpstr>Kumuleret frekvensdiagram</vt:lpstr>
      <vt:lpstr>Stem-and-leaf display</vt:lpstr>
      <vt:lpstr>Stem-and-Leaf plot for højdedata</vt:lpstr>
      <vt:lpstr>Vores anvendelse af Stem-and-Leaf</vt:lpstr>
      <vt:lpstr>Opsummering af R funktioner</vt:lpstr>
      <vt:lpstr>Boksplot = kassediagram</vt:lpstr>
      <vt:lpstr>Fraktiler </vt:lpstr>
      <vt:lpstr>Boksplot = kassediagram</vt:lpstr>
      <vt:lpstr>Algoritme til beregning af kvartilsæt</vt:lpstr>
      <vt:lpstr>Algoritme til beregning af kvartilsæt</vt:lpstr>
      <vt:lpstr>Beregning af kvartiler afhængigt af n </vt:lpstr>
      <vt:lpstr>Eksempel (flymotor)</vt:lpstr>
      <vt:lpstr>Eksempel (flymotor)</vt:lpstr>
      <vt:lpstr>Eksempel (flymotor)</vt:lpstr>
      <vt:lpstr>Eksempel (flymotor)</vt:lpstr>
      <vt:lpstr>Eksempel (flymotor)</vt:lpstr>
      <vt:lpstr>Parallelle boksplots</vt:lpstr>
      <vt:lpstr>Opsummering af R funktioner</vt:lpstr>
      <vt:lpstr>Opgave om batterier til et eksoskelet</vt:lpstr>
      <vt:lpstr>Sandsynlighedsteori og statistik  Kapitel 3. Sandsynlighed(afsnit 3.1-3.7 (alt))  </vt:lpstr>
      <vt:lpstr>Det er vigtigt at kunne regne med sandsynligheder</vt:lpstr>
      <vt:lpstr>Usikkerhed er en del af hverdagen</vt:lpstr>
      <vt:lpstr>Tilfældige eksperimenter</vt:lpstr>
      <vt:lpstr>Tilfældige eksperimenter</vt:lpstr>
      <vt:lpstr>Sandsynlighed</vt:lpstr>
      <vt:lpstr>Eksempel</vt:lpstr>
      <vt:lpstr>Tilfældige eksperimenter</vt:lpstr>
      <vt:lpstr>Tilfældige eksperimenter</vt:lpstr>
      <vt:lpstr>Tilfældige eksperimenter</vt:lpstr>
      <vt:lpstr>Tilfældige eksperimenter</vt:lpstr>
      <vt:lpstr>Ikke-symmetrisk sandsynlighedsmodel</vt:lpstr>
      <vt:lpstr>Fortolkninger af sandsynlighed</vt:lpstr>
      <vt:lpstr>Tælleteknikker</vt:lpstr>
      <vt:lpstr>Kombinatorik</vt:lpstr>
      <vt:lpstr>Permutationer og kombinationer</vt:lpstr>
      <vt:lpstr>Eksempel</vt:lpstr>
      <vt:lpstr>Venn diagram</vt:lpstr>
      <vt:lpstr>Fælleshændelse og foreningshændelse</vt:lpstr>
      <vt:lpstr>Brug af Venn diagrammer</vt:lpstr>
      <vt:lpstr>Beregning af sandsynligheder</vt:lpstr>
      <vt:lpstr>Beregning af sandsynligheder</vt:lpstr>
      <vt:lpstr>Beregning af sandsynligheder</vt:lpstr>
      <vt:lpstr>Betingede sandsynligheder</vt:lpstr>
      <vt:lpstr>Betinget sandsynlighed</vt:lpstr>
      <vt:lpstr>Uafhængighed</vt:lpstr>
      <vt:lpstr>Uafhængighed</vt:lpstr>
      <vt:lpstr>Opgave om design af et eksoskelet</vt:lpstr>
      <vt:lpstr>Opgave om design af et eksoskelet</vt:lpstr>
      <vt:lpstr>De 7 basale regler for sandsynlighed</vt:lpstr>
      <vt:lpstr>Eksempel for de basale regler for sandsynlighed</vt:lpstr>
      <vt:lpstr>De 7 basale regler for sandsynlighed</vt:lpstr>
      <vt:lpstr>Eksempel for de basale regler for sandsynlighed</vt:lpstr>
      <vt:lpstr>Eksempel</vt:lpstr>
      <vt:lpstr>De 7 basale regler for sandsynlighed</vt:lpstr>
      <vt:lpstr>Eksempel for de basale regler for sandsynlighed</vt:lpstr>
      <vt:lpstr>De 7 basale regler for sandsynlighed</vt:lpstr>
      <vt:lpstr>Eksempel for de basale regler for sandsynlighed</vt:lpstr>
      <vt:lpstr>De 7 basale regler for sandsynlighed</vt:lpstr>
      <vt:lpstr>Eksempel for de basale regler for sandsynlighed</vt:lpstr>
      <vt:lpstr>Eksempel (medicinsk)</vt:lpstr>
      <vt:lpstr>Sandsynlighedsteori og statistik  Kapitel 4. Sandsynlighedsfordelinger(afsnit 4.1-4.2, 4.4, 4.6-4.7)  </vt:lpstr>
      <vt:lpstr>Allans terningspil</vt:lpstr>
      <vt:lpstr>Stokastisk variabel (tilfældighedsvariabel)</vt:lpstr>
      <vt:lpstr>Eksempler på stokastiske variable</vt:lpstr>
      <vt:lpstr>Stokastisk vs deterministisk variabel</vt:lpstr>
      <vt:lpstr>Diskrete vs kontinuerte variable</vt:lpstr>
      <vt:lpstr>Sandsynlighedsfordeling for en diskret stokastisk variabel </vt:lpstr>
      <vt:lpstr>Uniform fordeling</vt:lpstr>
      <vt:lpstr>Sandsynlighedsfunktion</vt:lpstr>
      <vt:lpstr>Kumuleret fordelingsfunktion</vt:lpstr>
      <vt:lpstr>Fra kap. 2: Kumuleret frekvensdiagram</vt:lpstr>
      <vt:lpstr>Binomialfordelingen</vt:lpstr>
      <vt:lpstr>Eksempel 4.3: Reparation af 3 mobilmaster</vt:lpstr>
      <vt:lpstr>Eksempel 4.3: Reparation af 3 mobilmaster</vt:lpstr>
      <vt:lpstr>Binomialfordelingen</vt:lpstr>
      <vt:lpstr>Binomialfordeling</vt:lpstr>
      <vt:lpstr>PDF OG CDF for binomialfordelingen</vt:lpstr>
      <vt:lpstr>Eksempel 4.6. Kunstig sportsjournalist</vt:lpstr>
      <vt:lpstr>Deskriptorer</vt:lpstr>
      <vt:lpstr>Populations-middelværdi </vt:lpstr>
      <vt:lpstr>Populations-varians </vt:lpstr>
      <vt:lpstr>Populations-standardafvigelse </vt:lpstr>
      <vt:lpstr>Deskriptorer for terningkast</vt:lpstr>
      <vt:lpstr>Deskriptorer for binomialfordelingen</vt:lpstr>
      <vt:lpstr>* Opgave: Metaltræthed i stålbjælker</vt:lpstr>
      <vt:lpstr>Poisson-fordelingen</vt:lpstr>
      <vt:lpstr>Poisson-fordelingen</vt:lpstr>
      <vt:lpstr>PDF OG CDF for Poisson-fordelingen</vt:lpstr>
      <vt:lpstr>Eksempel 4.25: Nedbrud af Internet-service</vt:lpstr>
      <vt:lpstr>Generelle R funktioner til fordelinger</vt:lpstr>
      <vt:lpstr>R funktioner til fordelinger, eksempel</vt:lpstr>
      <vt:lpstr>R funktioner til diskrete fordelinger</vt:lpstr>
      <vt:lpstr>Binomial- eller Poisson-fordeling?</vt:lpstr>
      <vt:lpstr>Opgave om robot til sprøjtemaling</vt:lpstr>
      <vt:lpstr>Benfords lov (ikke pensum)</vt:lpstr>
      <vt:lpstr>Benfords lov (ikke pensum)</vt:lpstr>
      <vt:lpstr>Eksempler</vt:lpstr>
      <vt:lpstr>Sandsynlighedsteori og statistik  Kapitel 5. Kontinuerte stokastiske variable og deres sandsynlighedsfordelinger (afsnit 5.1-5.2, 5.4-5.5, 5.7, 5.10, 5.12-5.13) </vt:lpstr>
      <vt:lpstr>Kontinuert stokastisk variabel</vt:lpstr>
      <vt:lpstr>Kontinuert stokastisk variabel</vt:lpstr>
      <vt:lpstr>Kontinuert stokastisk variabel</vt:lpstr>
      <vt:lpstr>Kontinuert stokastisk variabel</vt:lpstr>
      <vt:lpstr>Kontinuert stokastisk variabel</vt:lpstr>
      <vt:lpstr>Eksempel: Måling af en stangs trækstyrke</vt:lpstr>
      <vt:lpstr>Overblik for en diskret stokastisk variabel </vt:lpstr>
      <vt:lpstr>Overblik for en kontinuert stokastisk variabel X</vt:lpstr>
      <vt:lpstr>Eksempel 5.1, s. 137</vt:lpstr>
      <vt:lpstr>Normalfordelingen</vt:lpstr>
      <vt:lpstr>Normalfordelingen</vt:lpstr>
      <vt:lpstr> Normalfordeling med forskellige </vt:lpstr>
      <vt:lpstr>Fordeling af sandsynlighedsmassen</vt:lpstr>
      <vt:lpstr>Normalfordeling og boksplot</vt:lpstr>
      <vt:lpstr>Anvendelse af normalfordelingen</vt:lpstr>
      <vt:lpstr>Anvendelse af normalfordelingen</vt:lpstr>
      <vt:lpstr>Den standardiserede normalfordeling</vt:lpstr>
      <vt:lpstr>Den kumulerede fordelingsfunktion, cdf</vt:lpstr>
      <vt:lpstr>Tabel over standard normalfordelingen </vt:lpstr>
      <vt:lpstr>Tabel over standard normalfordelingen </vt:lpstr>
      <vt:lpstr>Eksempel 5.5, s. 141</vt:lpstr>
      <vt:lpstr>Beregning af sandsynligheder med N(0,1)</vt:lpstr>
      <vt:lpstr>Hvad så hvis  følger generel normalford.?</vt:lpstr>
      <vt:lpstr>Eksempel 5.7, s. 144</vt:lpstr>
      <vt:lpstr>Beregning med R</vt:lpstr>
      <vt:lpstr>Opgave</vt:lpstr>
      <vt:lpstr>Gammafordelingen (eksponentialford.)</vt:lpstr>
      <vt:lpstr>Eksponentialfordelingen</vt:lpstr>
      <vt:lpstr>Eksponentialfordelingen</vt:lpstr>
      <vt:lpstr>Eksempel – tid mellem arbejdsulykker</vt:lpstr>
      <vt:lpstr>Eksempel – tid mellem arbejdsulykker</vt:lpstr>
      <vt:lpstr>Eksponentialfordelingen i R </vt:lpstr>
      <vt:lpstr>Simultane fordelinger (joint distributions)</vt:lpstr>
      <vt:lpstr>Simultane fordelinger (joint distributions)</vt:lpstr>
      <vt:lpstr>Simultan fordeling for diskrete variable</vt:lpstr>
      <vt:lpstr>Simultan fordeling for diskrete variable</vt:lpstr>
      <vt:lpstr>Simultan fordeling for kontinuerte variable</vt:lpstr>
      <vt:lpstr>Simultan fordeling for kontinuerte variable</vt:lpstr>
      <vt:lpstr>Simultan fordeling for kontinuerte variable</vt:lpstr>
      <vt:lpstr>Linearkombination af stokastiske variable</vt:lpstr>
      <vt:lpstr>Eksempel 5.31 s. 171</vt:lpstr>
      <vt:lpstr>Eksempel 5.28 s. 168</vt:lpstr>
      <vt:lpstr>Er data normalfordelte?</vt:lpstr>
      <vt:lpstr>Er data normalfordelte?</vt:lpstr>
      <vt:lpstr>Er data normalfordelte?</vt:lpstr>
      <vt:lpstr>Normalfordelingsplot i R</vt:lpstr>
      <vt:lpstr>Sandsynlighedsteori og statistik  Kapitel 6. Stikprøver og deres fordelinger (afsnit 6.1-6.4) </vt:lpstr>
      <vt:lpstr>Population og stikprøve</vt:lpstr>
      <vt:lpstr>Population og stikprøve</vt:lpstr>
      <vt:lpstr>Population og stikprøve</vt:lpstr>
      <vt:lpstr>Eksempel: Præsidentvalg i USA, 1936</vt:lpstr>
      <vt:lpstr>Notation </vt:lpstr>
      <vt:lpstr>Stikprøver til estimering af populationer</vt:lpstr>
      <vt:lpstr>Stikprøvefordeling</vt:lpstr>
      <vt:lpstr>Serier af stikprøver</vt:lpstr>
      <vt:lpstr>Stikprøvefordeling for middelværdi af stikprøver</vt:lpstr>
      <vt:lpstr>Den centrale grænseværdi-sætning</vt:lpstr>
      <vt:lpstr>Den centrale grænseværdi-sætning</vt:lpstr>
      <vt:lpstr>Eksempel: Hydraulikpumper til eksoskelet</vt:lpstr>
      <vt:lpstr>Eksempel: Hydraulikpumper til eksoskelet</vt:lpstr>
      <vt:lpstr>Stikprøver, hvor variansen ikke kendes</vt:lpstr>
      <vt:lpstr>t-fordelingen</vt:lpstr>
      <vt:lpstr>Frihedsgrader</vt:lpstr>
      <vt:lpstr>t-fordelingen i R </vt:lpstr>
      <vt:lpstr>Eksempel 6.52, s. 206</vt:lpstr>
      <vt:lpstr>Fordelingen af en stikprøves varians</vt:lpstr>
      <vt:lpstr>Fordelingen af en stikprøves varians</vt:lpstr>
      <vt:lpstr> fordelingen</vt:lpstr>
      <vt:lpstr> fordelingen</vt:lpstr>
      <vt:lpstr>Eksempel 6.53, s. 208</vt:lpstr>
      <vt:lpstr>Fordeling af varians for to stikprøver</vt:lpstr>
      <vt:lpstr>F-fordelingen</vt:lpstr>
      <vt:lpstr>Eksempel 6.54, s. 209</vt:lpstr>
      <vt:lpstr>R funktioner til kontinuerte fordelinger</vt:lpstr>
      <vt:lpstr>Sandsynlighedsteori og statistik  Kapitel 7. Inferens om middelværdi  (afsnit 7.1-7.3, 7.4-7.8)</vt:lpstr>
      <vt:lpstr>Fra kap. 6: Population og stikprøve</vt:lpstr>
      <vt:lpstr>Fra kap. 6: Notation </vt:lpstr>
      <vt:lpstr>Tre typer af inferens</vt:lpstr>
      <vt:lpstr>Valg af estimator</vt:lpstr>
      <vt:lpstr>Hvad er en god estimator?</vt:lpstr>
      <vt:lpstr>Akkuratesse og præcision</vt:lpstr>
      <vt:lpstr> som estimator for </vt:lpstr>
      <vt:lpstr>Eksempel 7.1-2: Punktestimering af  </vt:lpstr>
      <vt:lpstr>Fejlen på vores punktestimat</vt:lpstr>
      <vt:lpstr>Eks. 7.3, s. 226: Maksimal estimeringsfejl</vt:lpstr>
      <vt:lpstr>Estimeringsfejl, når  er ukendt</vt:lpstr>
      <vt:lpstr>Eksempel 7.1-2: Punktestimering af  </vt:lpstr>
      <vt:lpstr>Interval-estimater</vt:lpstr>
      <vt:lpstr>Beregning af konfidensinterval, kendt </vt:lpstr>
      <vt:lpstr>Beregning af stikprøvestørrelse</vt:lpstr>
      <vt:lpstr>Eks. 7.3, s. 226: Stikprøvestørrelse</vt:lpstr>
      <vt:lpstr>Beregning af konfidensinterval, ukendt  </vt:lpstr>
      <vt:lpstr>Konfidensintervallet er usikkert </vt:lpstr>
      <vt:lpstr>Prædiktionsinterval</vt:lpstr>
      <vt:lpstr>Eksempel 7.1-2: Prædiktionsinterval </vt:lpstr>
      <vt:lpstr>Hypotesetest – indledende eksempel</vt:lpstr>
      <vt:lpstr>Hypotesetest – indledende eksempel</vt:lpstr>
      <vt:lpstr>Nul- og alternativhypoteser</vt:lpstr>
      <vt:lpstr>Hypotesetest i retssalen</vt:lpstr>
      <vt:lpstr>Tvivlen skal komme den anklagede til gode</vt:lpstr>
      <vt:lpstr>To typer af fejl</vt:lpstr>
      <vt:lpstr>Test for sygdom</vt:lpstr>
      <vt:lpstr>Indledende eksempel om bilbatterier</vt:lpstr>
      <vt:lpstr>Hypotesetest – indledende eksempel</vt:lpstr>
      <vt:lpstr>Hypotesetest – indledende eksempel</vt:lpstr>
      <vt:lpstr>Hypotesetest – indledende eksempel</vt:lpstr>
      <vt:lpstr>Ensidet hypotesetest</vt:lpstr>
      <vt:lpstr>Tosidet hypotesetest</vt:lpstr>
      <vt:lpstr>Hypotesetestens 5 skridt</vt:lpstr>
      <vt:lpstr>Hypotesetest for batterieksemplet</vt:lpstr>
      <vt:lpstr>Hypotesetest for batterieksemplet</vt:lpstr>
      <vt:lpstr>Eksempel: Tosidet hypotesetest (s. 249)</vt:lpstr>
      <vt:lpstr>Eksempel: Tosidet hypotesetest</vt:lpstr>
      <vt:lpstr>Valg af signifikansniveau </vt:lpstr>
      <vt:lpstr>p-værdi</vt:lpstr>
      <vt:lpstr>Hypotesetest for  med ukendt </vt:lpstr>
      <vt:lpstr>Sandsynlighedsteori og statistik  Kapitel 8. Inferens med to stikprøver (afsnit 8.1-8.5 (alt)) </vt:lpstr>
      <vt:lpstr>Eksperimentelt design</vt:lpstr>
      <vt:lpstr>Eksperimentelt design</vt:lpstr>
      <vt:lpstr>Eksperimentelt design</vt:lpstr>
      <vt:lpstr>Eksperimentelt design</vt:lpstr>
      <vt:lpstr>To store, uafhængige stikprøver</vt:lpstr>
      <vt:lpstr>To store, uafhængige stikprøver</vt:lpstr>
      <vt:lpstr>Konfidensinterval for store stikprøver</vt:lpstr>
      <vt:lpstr>Hypotesetest for store stikprøver</vt:lpstr>
      <vt:lpstr>Eksempel 8.5: Modstand i kabler</vt:lpstr>
      <vt:lpstr>Eksempel 8.5: Modstand i kabler</vt:lpstr>
      <vt:lpstr>To små, uafhængige stikprøver</vt:lpstr>
      <vt:lpstr>To små, uafhængige stikprøver</vt:lpstr>
      <vt:lpstr>Konfidensinterval for små stikprøver </vt:lpstr>
      <vt:lpstr>Eksempel 8.7 s. 274</vt:lpstr>
      <vt:lpstr>To parvist afhængige stikprøver</vt:lpstr>
      <vt:lpstr>Eksempel 8.12, s. 281</vt:lpstr>
      <vt:lpstr>Eksempel 8.12, s. 281</vt:lpstr>
      <vt:lpstr>Eksempel 8.12, s. 281</vt:lpstr>
      <vt:lpstr>Eksempel 8.12, s. 281</vt:lpstr>
      <vt:lpstr>Sandsynlighedsteori og statistik  Kapitel 9. Inferens med varianser (afsnit 9.1-9.3 (alt)) </vt:lpstr>
      <vt:lpstr>Estimering af varianser</vt:lpstr>
      <vt:lpstr>Punkt-estimering af varians</vt:lpstr>
      <vt:lpstr>Interval-estimering af varians</vt:lpstr>
      <vt:lpstr>Beregning af konfidensinterval</vt:lpstr>
      <vt:lpstr>Beregning af konfidensinterval</vt:lpstr>
      <vt:lpstr>Eksempel 9.2 s. 292 (data s. 145)</vt:lpstr>
      <vt:lpstr>Hypotesetest om varians med 1 stikprøve</vt:lpstr>
      <vt:lpstr>Eksempel 9.3, s. 294</vt:lpstr>
      <vt:lpstr>Eksempel 9.3, s. 294</vt:lpstr>
      <vt:lpstr>Estimering af varians for 2 stikprøver</vt:lpstr>
      <vt:lpstr>Konf.interval for forhold ml. 2 varianser</vt:lpstr>
      <vt:lpstr>Konf.interval for forhold ml. 2 varianser</vt:lpstr>
      <vt:lpstr>Eksempel 9.6, s. 298 (data s. 277)</vt:lpstr>
      <vt:lpstr>Hypotesetest om varians med 2 stikprøver</vt:lpstr>
      <vt:lpstr>Hypotesetest om varians med 2 stikprøver</vt:lpstr>
      <vt:lpstr>Eksempel 9.5, s. 296</vt:lpstr>
      <vt:lpstr>Eksempel 9.5, s. 296</vt:lpstr>
      <vt:lpstr>Eksempel 9.5, s. 296</vt:lpstr>
      <vt:lpstr>Sandsynlighedsteori og statistik  Kapitel 10. Chi-i-anden tests (afsnit 10.4-10.5) </vt:lpstr>
      <vt:lpstr>2 metoder til hypotesetest med </vt:lpstr>
      <vt:lpstr>Kontingenstabeller</vt:lpstr>
      <vt:lpstr>Kontingenstabeller</vt:lpstr>
      <vt:lpstr>Fra Kap. 3: Uafhængighed</vt:lpstr>
      <vt:lpstr>Kontingenstabeller</vt:lpstr>
      <vt:lpstr>Kontingenstabeller generelt</vt:lpstr>
      <vt:lpstr>Kontingenstabeller generelt</vt:lpstr>
      <vt:lpstr>Chi-i-anden test for kontingenstabeller</vt:lpstr>
      <vt:lpstr>Eksempel 10.13 og 10.14, s. 320</vt:lpstr>
      <vt:lpstr>Eksempel 10.13 og 10.14, s. 320</vt:lpstr>
      <vt:lpstr>Eksempel 10.13 og 10.14, s. 320</vt:lpstr>
      <vt:lpstr>Eksempel 10.13 og 10.14, s. 320</vt:lpstr>
      <vt:lpstr>Goodness of Fit – Eksempel</vt:lpstr>
      <vt:lpstr>Fra Kap. 4: Poisson-fordelingen</vt:lpstr>
      <vt:lpstr>Fra Kap. 4: Poisson-fordelingen</vt:lpstr>
      <vt:lpstr>Goodness of Fit – Eksempel</vt:lpstr>
      <vt:lpstr>Goodness of Fit – Eksempel</vt:lpstr>
      <vt:lpstr>Goodness of Fit – Eksempel</vt:lpstr>
      <vt:lpstr>Goodness of Fit test generelt</vt:lpstr>
      <vt:lpstr>Tilbage til eksemplet</vt:lpstr>
      <vt:lpstr>Hypotesetest for eksemplet </vt:lpstr>
      <vt:lpstr>Hypotesetest for eksemplet </vt:lpstr>
      <vt:lpstr>Sandsynlighedsteori og statistik  Kapitel 11. Regressionsanalyse del 1(afsnit 11.1-11.2)  </vt:lpstr>
      <vt:lpstr>Overblik over kurset indtil nu</vt:lpstr>
      <vt:lpstr>Sammenhænge mellem data (11.1)</vt:lpstr>
      <vt:lpstr>Sammenhænge mellem data</vt:lpstr>
      <vt:lpstr>Sammenhænge mellem data</vt:lpstr>
      <vt:lpstr>Eksempel: Kriminalitet</vt:lpstr>
      <vt:lpstr>Eksempel: Kriminalitet</vt:lpstr>
      <vt:lpstr>Sammenhænge mellem data</vt:lpstr>
      <vt:lpstr>Lineær regression</vt:lpstr>
      <vt:lpstr>Eksempel: Nedkøling af en legering (s. 328)</vt:lpstr>
      <vt:lpstr>Lineær regression</vt:lpstr>
      <vt:lpstr>Simpel lineær regression</vt:lpstr>
      <vt:lpstr>Eksempel (mindste kvadraters metode)</vt:lpstr>
      <vt:lpstr>Mindste kvadraters metode</vt:lpstr>
      <vt:lpstr>Mindste kvadraters metode</vt:lpstr>
      <vt:lpstr>,  og </vt:lpstr>
      <vt:lpstr>Eks. 11.1, s. 331 (nedkøling af legering)</vt:lpstr>
      <vt:lpstr>Eks. 11.1, s. 331 (nedkøling af legering)</vt:lpstr>
      <vt:lpstr>Eks. 11.1, s. 331 (nedkøling af legering)</vt:lpstr>
      <vt:lpstr>Hvordan regner vi dette i R?</vt:lpstr>
      <vt:lpstr>Hvordan regner vi det i R?</vt:lpstr>
      <vt:lpstr>Eksempel 11.3, s. 333 (nanosøjler) </vt:lpstr>
      <vt:lpstr>Eksempel 11.3, s. 333 (nanosøjler) </vt:lpstr>
      <vt:lpstr>Statistisk teori (11.2)</vt:lpstr>
      <vt:lpstr>Statistisk teori</vt:lpstr>
      <vt:lpstr>Statistisk teori</vt:lpstr>
      <vt:lpstr>Eks. 11.1 (nedkøling af legering, forts. )</vt:lpstr>
      <vt:lpstr>Statistisk teori</vt:lpstr>
      <vt:lpstr>Statistisk teori</vt:lpstr>
      <vt:lpstr>Statistisk teori</vt:lpstr>
      <vt:lpstr>Statistisk teori</vt:lpstr>
      <vt:lpstr>Statistisk teori</vt:lpstr>
      <vt:lpstr>Statistisk teori</vt:lpstr>
      <vt:lpstr>ANOVA</vt:lpstr>
      <vt:lpstr>Forskellige Sums of Squares</vt:lpstr>
      <vt:lpstr>Forskellige Sums of Squares</vt:lpstr>
      <vt:lpstr>Forskellige Sums of Squares</vt:lpstr>
      <vt:lpstr>Forskellige Sums of Squares</vt:lpstr>
      <vt:lpstr>ANOVA</vt:lpstr>
      <vt:lpstr>Mean Squares og frihedsgrader</vt:lpstr>
      <vt:lpstr>ANOVA</vt:lpstr>
      <vt:lpstr>Mean Squares og frihedsgrader</vt:lpstr>
      <vt:lpstr>ANOVA</vt:lpstr>
      <vt:lpstr>F</vt:lpstr>
      <vt:lpstr>ANOVA</vt:lpstr>
      <vt:lpstr>ANOVA i R</vt:lpstr>
      <vt:lpstr>ANOVA – med kaffepletter</vt:lpstr>
      <vt:lpstr>ANOVA – med kaffepletter</vt:lpstr>
      <vt:lpstr>F</vt:lpstr>
      <vt:lpstr>P-værdi</vt:lpstr>
      <vt:lpstr> og </vt:lpstr>
      <vt:lpstr> og </vt:lpstr>
      <vt:lpstr>Konfidensinterval og prædiktionsinterval af </vt:lpstr>
      <vt:lpstr>Konfidensinterval og prædiktionsinterval af </vt:lpstr>
      <vt:lpstr>Regression i R</vt:lpstr>
      <vt:lpstr>Sandsynlighedsteori og statistik  Kapitel 11. Regressionsanalyse 2. del(afsnit 11.3-11.7)  </vt:lpstr>
      <vt:lpstr>Residualanalyse (11.5)</vt:lpstr>
      <vt:lpstr>Residualplots</vt:lpstr>
      <vt:lpstr>Fordeling af residualer</vt:lpstr>
      <vt:lpstr>Residualanalyse</vt:lpstr>
      <vt:lpstr>Kontrol af modelantagelser</vt:lpstr>
      <vt:lpstr>Eksempel 11.1, residualanalyse</vt:lpstr>
      <vt:lpstr>Kurvelineær regression (11.3)</vt:lpstr>
      <vt:lpstr>Eksempel: Damptryk   </vt:lpstr>
      <vt:lpstr>Eksempel: Damptryk   </vt:lpstr>
      <vt:lpstr>Eksempel: Damptryk   </vt:lpstr>
      <vt:lpstr>Eksempel: Damptryk   </vt:lpstr>
      <vt:lpstr>Kurvelineær regression</vt:lpstr>
      <vt:lpstr>Polynomiel regression</vt:lpstr>
      <vt:lpstr>Eksempel 11.11, s. 354 om tørretid af lak</vt:lpstr>
      <vt:lpstr>Eksempel 11.11, s. 354 om tørretid af lak</vt:lpstr>
      <vt:lpstr>Eksempel 11.11, s. 354 om tørretid af lak</vt:lpstr>
      <vt:lpstr>Multipel lineær regression (11.4)</vt:lpstr>
      <vt:lpstr>Multipel lineær regression</vt:lpstr>
      <vt:lpstr>Eks. 11.12, s. 357 om knæk af en stang</vt:lpstr>
      <vt:lpstr>Eks. 11.12, s. 357 om knæk af en stang</vt:lpstr>
      <vt:lpstr>ANOVA</vt:lpstr>
      <vt:lpstr>ANOVA i R</vt:lpstr>
      <vt:lpstr>Eksempel 11.12, residualanalyse</vt:lpstr>
      <vt:lpstr>Korrelation (11.6)</vt:lpstr>
      <vt:lpstr>Korrelationskoefficienten </vt:lpstr>
      <vt:lpstr>Korrelationskoefficienten </vt:lpstr>
      <vt:lpstr>Korrelationskoefficienten </vt:lpstr>
      <vt:lpstr>Korrelationskoefficienten </vt:lpstr>
      <vt:lpstr>Mindste kvadraters metode (Matrix) (11.7)</vt:lpstr>
      <vt:lpstr>Mindste kvadraters metode</vt:lpstr>
      <vt:lpstr>Løsning med matrix notation</vt:lpstr>
      <vt:lpstr>Eksempel 11.20, s. 380</vt:lpstr>
      <vt:lpstr>Eksempel (optimeret popcorn-popning)</vt:lpstr>
      <vt:lpstr>Eksempel (‘poptimering’)</vt:lpstr>
      <vt:lpstr>Eksempel ‘poptimering’ regnet i R</vt:lpstr>
      <vt:lpstr>Sandsynlighedsteori og statistik  Kapitel 12. Variansanalyse (ANOVA) ogeksperimenter med en faktor(afsnit 12.1-12.2, 12.4)  </vt:lpstr>
      <vt:lpstr>Eksperimenter</vt:lpstr>
      <vt:lpstr>Eksempel 12.3, s. 397 (styrke af resiner)</vt:lpstr>
      <vt:lpstr>Eksempel 12.3, s. 397 (styrke af resiner)</vt:lpstr>
      <vt:lpstr>Generelt enkelt-faktor eksperiment</vt:lpstr>
      <vt:lpstr>Lineær statistisk model</vt:lpstr>
      <vt:lpstr>Hypotesetest</vt:lpstr>
      <vt:lpstr>ANOVA fra regression (kap. 11)</vt:lpstr>
      <vt:lpstr>ANOVA i eksperimenter</vt:lpstr>
      <vt:lpstr>ANOVA med notation fra eksperimenter</vt:lpstr>
      <vt:lpstr>Eksempel, s. 389 (hærdning af lim)</vt:lpstr>
      <vt:lpstr>Eksempel, s. 389 (hærdning af lim)</vt:lpstr>
      <vt:lpstr>Eksempel, s. 389 (hærdning af lim)</vt:lpstr>
      <vt:lpstr>Eksempel, s. 389 (hærdning af lim)</vt:lpstr>
      <vt:lpstr>Simplere beregning af Sums of Squares </vt:lpstr>
      <vt:lpstr>Eksempel, s. 389 (hærdning af lim) i R</vt:lpstr>
      <vt:lpstr>Tilbage til eks. 12.3 (styrke af resiner)</vt:lpstr>
      <vt:lpstr>Konfidensinterval for forskel ml. to beh.</vt:lpstr>
      <vt:lpstr>Tilbage til eks. 12.3 (styrke af resiner)</vt:lpstr>
      <vt:lpstr>Konfidensinterval for forskel ml. to beh.</vt:lpstr>
      <vt:lpstr>Eks. 12.3 (Benferroni konf.intervaller)</vt:lpstr>
      <vt:lpstr>Eks. 12.3 (Tukey HSD konf.intervaller)</vt:lpstr>
      <vt:lpstr>Eks. 12.3 (oversigt over metoder)</vt:lpstr>
      <vt:lpstr>Eks. 12.3 (test af antagelser)</vt:lpstr>
      <vt:lpstr>Eks. 12.3 (test af antagelser i R)</vt:lpstr>
      <vt:lpstr>Eks. 12.3 (test af antagelser i R)</vt:lpstr>
      <vt:lpstr>Sandsynlighedsteori og statistik  Kapitel 13. Eksperimenter med to og flere faktorer(afsnit 13.1-13.2)  </vt:lpstr>
      <vt:lpstr>Eksperiment med 2 faktorer</vt:lpstr>
      <vt:lpstr>Eksperiment med 2 faktorer</vt:lpstr>
      <vt:lpstr>Lineær statistisk model med 2 faktorer</vt:lpstr>
      <vt:lpstr>Interaktion eksempel</vt:lpstr>
      <vt:lpstr>Interaktion eksempel</vt:lpstr>
      <vt:lpstr>Lineær statistisk model med 2 faktorer</vt:lpstr>
      <vt:lpstr>3 hypotesetests</vt:lpstr>
      <vt:lpstr>Sum of Squares til ANOVA</vt:lpstr>
      <vt:lpstr>ANOVA for 2-faktor eksperimenter</vt:lpstr>
      <vt:lpstr>Eksempel 13.1, s. 428 (vejbelægning)</vt:lpstr>
      <vt:lpstr>Eksempel 13.1, s. 428 (vejbelægning)</vt:lpstr>
      <vt:lpstr>Eksempel 13.1, s. 428 (vejbelægning)</vt:lpstr>
      <vt:lpstr>Hvordan i R? (Eksempel 13.1)</vt:lpstr>
      <vt:lpstr>Eksperimenter med flere faktorer</vt:lpstr>
      <vt:lpstr>ANOVA for 3-faktor eksperimenter</vt:lpstr>
      <vt:lpstr>Eksempel 13.3, s. 436 (Detonator)</vt:lpstr>
      <vt:lpstr>Eksempel 13.3, s. 436 (Detonator)</vt:lpstr>
      <vt:lpstr>Eksempel 13.3, s. 436 (Detonator)</vt:lpstr>
      <vt:lpstr>PowerPoint Presentation</vt:lpstr>
      <vt:lpstr>PowerPoint Presentation</vt:lpstr>
    </vt:vector>
  </TitlesOfParts>
  <LinksUpToDate>0</LinksUpToDate>
  <SharedDoc>0</SharedDoc>
  <HyperlinksChanged>0</HyperlinksChanged>
  <Application>Aspose.Slides for .NET</Application>
  <AppVersion>22.0600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2022-12-13T10:27:20.045</cp:lastPrinted>
  <dcterms:created xsi:type="dcterms:W3CDTF">2022-12-13T10:27:20Z</dcterms:created>
  <dcterms:modified xsi:type="dcterms:W3CDTF">2022-12-13T10:27:50Z</dcterms:modified>
</cp:coreProperties>
</file>